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764" r:id="rId2"/>
  </p:sldMasterIdLst>
  <p:notesMasterIdLst>
    <p:notesMasterId r:id="rId12"/>
  </p:notesMasterIdLst>
  <p:sldIdLst>
    <p:sldId id="256" r:id="rId3"/>
    <p:sldId id="257" r:id="rId4"/>
    <p:sldId id="264" r:id="rId5"/>
    <p:sldId id="258" r:id="rId6"/>
    <p:sldId id="259" r:id="rId7"/>
    <p:sldId id="261" r:id="rId8"/>
    <p:sldId id="260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" initials="r" lastIdx="2" clrIdx="0">
    <p:extLst>
      <p:ext uri="{19B8F6BF-5375-455C-9EA6-DF929625EA0E}">
        <p15:presenceInfo xmlns:p15="http://schemas.microsoft.com/office/powerpoint/2012/main" userId="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16AF7-46EC-4E10-B637-ADFF7383E207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2C61D-42F0-4D9E-811D-B7E2536D4C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97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8D8-072D-40DD-84E2-6DD44D7D357F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6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4F4-0242-4230-B480-F8B24359A916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0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EDDF-28EF-4B63-86EF-DFFE46DD3F9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89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2C448F-12D2-4173-B176-039EDA433315}" type="datetime1">
              <a:rPr lang="en-US" smtClean="0"/>
              <a:t>11/4/2019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478C-00D8-4A48-B3B5-5477513509BB}" type="datetime1">
              <a:rPr lang="en-US" smtClean="0"/>
              <a:t>11/4/2019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259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3A8-482A-462A-9A5F-A841FB605816}" type="datetime1">
              <a:rPr lang="en-US" smtClean="0"/>
              <a:t>11/4/2019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59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86BE-8E75-4F92-BCBC-1804C934DB4A}" type="datetime1">
              <a:rPr lang="en-US" smtClean="0"/>
              <a:t>11/4/2019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73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081-F0ED-4F29-930C-E47B9E1D2736}" type="datetime1">
              <a:rPr lang="en-US" smtClean="0"/>
              <a:t>11/4/2019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16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EEF6-5459-4388-A0F0-B715CBDA8F19}" type="datetime1">
              <a:rPr lang="en-US" smtClean="0"/>
              <a:t>11/4/2019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63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F79-D90D-4A70-8839-5DC56A480BBC}" type="datetime1">
              <a:rPr lang="en-US" smtClean="0"/>
              <a:t>11/4/2019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802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6D5-26F3-4CB2-BFD9-D176BFC4F3AE}" type="datetime1">
              <a:rPr lang="en-US" smtClean="0"/>
              <a:t>11/4/2019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5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036F-ACCE-4D79-9DB3-E0F476F79E3F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7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1D42-154B-4DCD-8438-5F6095EEEA4E}" type="datetime1">
              <a:rPr lang="en-US" smtClean="0"/>
              <a:t>11/4/2019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346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856E-87F8-4433-B30A-D81C9CD55452}" type="datetime1">
              <a:rPr lang="en-US" smtClean="0"/>
              <a:t>11/4/2019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209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94A-62B8-40C8-8A8B-0B6D5E8332E9}" type="datetime1">
              <a:rPr lang="en-US" smtClean="0"/>
              <a:t>11/4/2019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0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8050-0D95-483C-88D7-292AA7B86F30}" type="datetime1">
              <a:rPr lang="en-US" smtClean="0"/>
              <a:t>11/4/2019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08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FA8-5B0B-409F-8381-4969DFE2170D}" type="datetime1">
              <a:rPr lang="en-US" smtClean="0"/>
              <a:t>11/4/2019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808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F99-13E3-4B1B-9C20-866D97468D4C}" type="datetime1">
              <a:rPr lang="en-US" smtClean="0"/>
              <a:t>11/4/2019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71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9FB6-B2D1-4FB0-B7F2-8F635CBD2EA5}" type="datetime1">
              <a:rPr lang="en-US" smtClean="0"/>
              <a:t>11/4/2019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506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1466-43FD-48B9-ABF3-7127FB915B94}" type="datetime1">
              <a:rPr lang="en-US" smtClean="0"/>
              <a:t>11/4/2019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95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E6B0-EF8D-490B-ACD9-7E287A67C23D}" type="datetime1">
              <a:rPr lang="en-US" smtClean="0"/>
              <a:t>11/4/2019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4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66A1-96AD-4ABE-AB81-5CFD27CE00B6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3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364-3208-4791-ADD0-948C0E7CBB24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3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CFD7-27F4-47DA-B1C6-C77CF663FE3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E839-6789-467A-B6B9-E85142364B8D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6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D55A-6F36-4D92-B834-E6887E78C6E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8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C17790E7-9E52-4BCD-8871-6382EFF18704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35-2AFD-48C5-AE34-E8BD7B3D5C23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9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B71B02-AC84-4A6F-BF3D-318ACC689FE3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59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4D3A09-4FEF-4FB8-A59C-2021832E2CCF}" type="datetime1">
              <a:rPr lang="en-US" smtClean="0"/>
              <a:t>11/4/2019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1861E6-D5D6-4AE6-B551-4B8AC8FBB6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51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6C2A9-9B24-41CB-89E2-E70D8202B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CA" sz="3600">
                <a:solidFill>
                  <a:schemeClr val="tx1"/>
                </a:solidFill>
              </a:rPr>
              <a:t>Paper start ; connect  the dots!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65405-7CC0-4C2E-A855-207DC14A9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900"/>
              <a:t>Blending our ideas and integrating our literature ideas with ours!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D900FCB-FE03-4DCC-A67D-18B0F19B1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9" r="17987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F383-914C-4AAE-8213-53198EEA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97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A837-1A6F-4E83-B95D-8463DCFA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0333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CA" sz="4800" dirty="0"/>
              <a:t>My first R       </a:t>
            </a:r>
            <a:r>
              <a:rPr lang="en-CA" dirty="0"/>
              <a:t>___________________________ (apa in-text)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B7E3-8416-40A6-91E4-A8B707FD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610" y="2913798"/>
            <a:ext cx="4886450" cy="3634486"/>
          </a:xfrm>
        </p:spPr>
        <p:txBody>
          <a:bodyPr>
            <a:noAutofit/>
          </a:bodyPr>
          <a:lstStyle/>
          <a:p>
            <a:pPr algn="ctr"/>
            <a:endParaRPr lang="en-CA" sz="2000" dirty="0"/>
          </a:p>
          <a:p>
            <a:pPr algn="ctr"/>
            <a:endParaRPr lang="en-CA" sz="2000" dirty="0"/>
          </a:p>
          <a:p>
            <a:pPr algn="ctr"/>
            <a:endParaRPr lang="en-CA" sz="2000" dirty="0"/>
          </a:p>
          <a:p>
            <a:pPr algn="ctr"/>
            <a:endParaRPr lang="en-CA" sz="2000" dirty="0"/>
          </a:p>
          <a:p>
            <a:pPr algn="ctr"/>
            <a:r>
              <a:rPr lang="en-CA" sz="2000" dirty="0"/>
              <a:t>(Three to four words – one main idea)</a:t>
            </a: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 </a:t>
            </a:r>
          </a:p>
          <a:p>
            <a:pPr algn="ctr"/>
            <a:r>
              <a:rPr lang="en-CA" sz="2000" dirty="0"/>
              <a:t>(Three to four words – one main idea)</a:t>
            </a: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 </a:t>
            </a:r>
          </a:p>
          <a:p>
            <a:pPr algn="ctr"/>
            <a:r>
              <a:rPr lang="en-CA" sz="2000" dirty="0"/>
              <a:t>(Three to four words – one main idea) </a:t>
            </a:r>
          </a:p>
          <a:p>
            <a:pPr algn="ctr"/>
            <a:endParaRPr lang="en-CA" sz="2000" dirty="0"/>
          </a:p>
          <a:p>
            <a:pPr algn="ctr"/>
            <a:endParaRPr lang="en-CA" sz="2000" dirty="0"/>
          </a:p>
          <a:p>
            <a:pPr algn="ctr"/>
            <a:endParaRPr lang="en-CA" sz="2000" dirty="0"/>
          </a:p>
          <a:p>
            <a:pPr algn="ctr"/>
            <a:endParaRPr lang="en-CA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ECAA8A-0315-4238-B514-CF6CB3AD48EB}"/>
              </a:ext>
            </a:extLst>
          </p:cNvPr>
          <p:cNvSpPr/>
          <p:nvPr/>
        </p:nvSpPr>
        <p:spPr>
          <a:xfrm>
            <a:off x="2748828" y="41922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3.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F9FDA5-304E-4E5D-B42F-ED303A708940}"/>
              </a:ext>
            </a:extLst>
          </p:cNvPr>
          <p:cNvSpPr/>
          <p:nvPr/>
        </p:nvSpPr>
        <p:spPr>
          <a:xfrm>
            <a:off x="2695370" y="5634111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8455E-514D-44DB-846A-91781BCC0728}"/>
              </a:ext>
            </a:extLst>
          </p:cNvPr>
          <p:cNvSpPr/>
          <p:nvPr/>
        </p:nvSpPr>
        <p:spPr>
          <a:xfrm>
            <a:off x="2924310" y="27911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372A98-8CCC-4A0E-8A66-DC834E100A96}"/>
              </a:ext>
            </a:extLst>
          </p:cNvPr>
          <p:cNvSpPr/>
          <p:nvPr/>
        </p:nvSpPr>
        <p:spPr>
          <a:xfrm>
            <a:off x="3449750" y="6000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9BF4A4-60FC-4880-AB6F-0A08DC4F029D}"/>
              </a:ext>
            </a:extLst>
          </p:cNvPr>
          <p:cNvCxnSpPr/>
          <p:nvPr/>
        </p:nvCxnSpPr>
        <p:spPr>
          <a:xfrm>
            <a:off x="3938954" y="3186332"/>
            <a:ext cx="1195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123F7C-AEAF-418B-BBE0-E39B92F71495}"/>
              </a:ext>
            </a:extLst>
          </p:cNvPr>
          <p:cNvCxnSpPr/>
          <p:nvPr/>
        </p:nvCxnSpPr>
        <p:spPr>
          <a:xfrm>
            <a:off x="3756074" y="4649461"/>
            <a:ext cx="1856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11B6F3-97AC-40D3-9530-DDEE455FED23}"/>
              </a:ext>
            </a:extLst>
          </p:cNvPr>
          <p:cNvCxnSpPr/>
          <p:nvPr/>
        </p:nvCxnSpPr>
        <p:spPr>
          <a:xfrm>
            <a:off x="3629465" y="6091311"/>
            <a:ext cx="294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2DDF3A-12CE-4932-8F0E-9EB15BE08414}"/>
              </a:ext>
            </a:extLst>
          </p:cNvPr>
          <p:cNvSpPr txBox="1"/>
          <p:nvPr/>
        </p:nvSpPr>
        <p:spPr>
          <a:xfrm>
            <a:off x="0" y="3643532"/>
            <a:ext cx="27282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heavy" dirty="0">
                <a:uFill>
                  <a:solidFill>
                    <a:schemeClr val="accent1"/>
                  </a:solidFill>
                </a:uFill>
              </a:rPr>
              <a:t>Difficult: </a:t>
            </a:r>
            <a:br>
              <a:rPr lang="en-CA" sz="2400" b="1" u="heavy" dirty="0">
                <a:uFill>
                  <a:solidFill>
                    <a:schemeClr val="accent1"/>
                  </a:solidFill>
                </a:uFill>
              </a:rPr>
            </a:br>
            <a:br>
              <a:rPr lang="en-CA" sz="2400" b="1" u="heavy" dirty="0">
                <a:uFill>
                  <a:solidFill>
                    <a:schemeClr val="accent1"/>
                  </a:solidFill>
                </a:uFill>
              </a:rPr>
            </a:br>
            <a:r>
              <a:rPr lang="en-CA" sz="2400" b="1" u="heavy" dirty="0">
                <a:uFill>
                  <a:solidFill>
                    <a:schemeClr val="accent1"/>
                  </a:solidFill>
                </a:uFill>
              </a:rPr>
              <a:t>Three to four words explaining your dozen-</a:t>
            </a:r>
            <a:r>
              <a:rPr lang="en-CA" sz="2400" b="1" u="heavy" dirty="0" err="1">
                <a:uFill>
                  <a:solidFill>
                    <a:schemeClr val="accent1"/>
                  </a:solidFill>
                </a:uFill>
              </a:rPr>
              <a:t>ish</a:t>
            </a:r>
            <a:r>
              <a:rPr lang="en-CA" sz="2400" b="1" u="heavy" dirty="0">
                <a:uFill>
                  <a:solidFill>
                    <a:schemeClr val="accent1"/>
                  </a:solidFill>
                </a:uFill>
              </a:rPr>
              <a:t> words in your ‘shapes’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F42AF-743C-4A15-A206-5276B436239A}"/>
              </a:ext>
            </a:extLst>
          </p:cNvPr>
          <p:cNvSpPr/>
          <p:nvPr/>
        </p:nvSpPr>
        <p:spPr>
          <a:xfrm rot="20370748">
            <a:off x="-70690" y="1830245"/>
            <a:ext cx="4320765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1052D-C6E2-4F61-9CF6-A587A4F7FF9B}"/>
              </a:ext>
            </a:extLst>
          </p:cNvPr>
          <p:cNvSpPr txBox="1"/>
          <p:nvPr/>
        </p:nvSpPr>
        <p:spPr>
          <a:xfrm>
            <a:off x="209862" y="4890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B4394E-6F00-43E0-B485-8624B6BF98B3}"/>
              </a:ext>
            </a:extLst>
          </p:cNvPr>
          <p:cNvSpPr txBox="1"/>
          <p:nvPr/>
        </p:nvSpPr>
        <p:spPr>
          <a:xfrm>
            <a:off x="1437911" y="3705535"/>
            <a:ext cx="3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5.</a:t>
            </a:r>
          </a:p>
          <a:p>
            <a:endParaRPr lang="en-CA" dirty="0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1796F6E-35B7-4BE2-9514-1FF314653ABA}"/>
              </a:ext>
            </a:extLst>
          </p:cNvPr>
          <p:cNvSpPr/>
          <p:nvPr/>
        </p:nvSpPr>
        <p:spPr>
          <a:xfrm>
            <a:off x="10750060" y="5327176"/>
            <a:ext cx="914400" cy="9144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A1E354-1C4F-40E4-A97E-22B8A8F7CF80}"/>
              </a:ext>
            </a:extLst>
          </p:cNvPr>
          <p:cNvSpPr txBox="1"/>
          <p:nvPr/>
        </p:nvSpPr>
        <p:spPr>
          <a:xfrm>
            <a:off x="11478962" y="5248362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u="heavy" dirty="0">
                <a:uFill>
                  <a:solidFill>
                    <a:schemeClr val="accent1"/>
                  </a:solidFill>
                </a:uFill>
              </a:rPr>
              <a:t>3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1FE6C255-A24B-4D98-B287-AD49798F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2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ECF-5F53-46DD-9EAB-F1D03EC5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Whiteboard splice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B35-8D00-4437-8099-0A46B0B3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2340864"/>
            <a:ext cx="11493305" cy="3634486"/>
          </a:xfrm>
        </p:spPr>
        <p:txBody>
          <a:bodyPr>
            <a:normAutofit/>
          </a:bodyPr>
          <a:lstStyle/>
          <a:p>
            <a:r>
              <a:rPr lang="en-CA" sz="3600" dirty="0"/>
              <a:t>Include only three to four words for each resource</a:t>
            </a:r>
          </a:p>
          <a:p>
            <a:r>
              <a:rPr lang="en-CA" sz="3600" dirty="0"/>
              <a:t>Remember thou; these words above truly represent the essence of the dozen-</a:t>
            </a:r>
            <a:r>
              <a:rPr lang="en-CA" sz="3600" dirty="0" err="1"/>
              <a:t>ish</a:t>
            </a:r>
            <a:r>
              <a:rPr lang="en-CA" sz="3600" dirty="0"/>
              <a:t> words taken from each of your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0BE5C-DC95-4E97-BB03-500ED7AF92A2}"/>
              </a:ext>
            </a:extLst>
          </p:cNvPr>
          <p:cNvSpPr txBox="1"/>
          <p:nvPr/>
        </p:nvSpPr>
        <p:spPr>
          <a:xfrm>
            <a:off x="1786597" y="267286"/>
            <a:ext cx="50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C563B-4FB0-40C9-9231-50021975DE96}"/>
              </a:ext>
            </a:extLst>
          </p:cNvPr>
          <p:cNvSpPr txBox="1"/>
          <p:nvPr/>
        </p:nvSpPr>
        <p:spPr>
          <a:xfrm>
            <a:off x="6428935" y="28135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5DEAD-C1D5-462C-B118-E6408B35341C}"/>
              </a:ext>
            </a:extLst>
          </p:cNvPr>
          <p:cNvSpPr txBox="1"/>
          <p:nvPr/>
        </p:nvSpPr>
        <p:spPr>
          <a:xfrm>
            <a:off x="9861452" y="26728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3.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1946E1-9B3B-4918-8592-4171360C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BABCA7-C1E0-41BA-A822-5F61251AA6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5D6EB5-6FDB-477A-98F5-7409CD53754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9FB2CC-C7A1-4A53-A088-636FB487FE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98FAC0-8E77-4EF0-9898-04ACEC242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CA" dirty="0"/>
              <a:t>Writing your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B1A23-BD6B-4F91-B660-CAE614738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CA" dirty="0"/>
              <a:t>Connecting personal reflections</a:t>
            </a:r>
          </a:p>
          <a:p>
            <a:r>
              <a:rPr lang="en-CA" dirty="0"/>
              <a:t>with literatures pieces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9362-A5C7-4518-A10A-FC2BD2F8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Ryan </a:t>
            </a:r>
            <a:r>
              <a:rPr kumimoji="0" lang="en-CA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Morreale</a:t>
            </a:r>
            <a:r>
              <a:rPr kumimoji="0" lang="en-CA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©  -finalizing your paper - Humber College</a:t>
            </a:r>
          </a:p>
        </p:txBody>
      </p:sp>
    </p:spTree>
    <p:extLst>
      <p:ext uri="{BB962C8B-B14F-4D97-AF65-F5344CB8AC3E}">
        <p14:creationId xmlns:p14="http://schemas.microsoft.com/office/powerpoint/2010/main" val="221074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1FACCD-8B95-4879-B20F-26F41E8BC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2A7AA-2C45-40F0-B861-4EB9AA9F66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E3689C-E8F8-4542-8800-E68B764AFD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46" y="0"/>
            <a:ext cx="753770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467CA7-F767-4582-9BB7-0B1AF75DF7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310" y="320040"/>
            <a:ext cx="6894576" cy="621792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A72BB-B544-471E-B841-E47239DE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rgbClr val="FFFFFF"/>
                </a:solidFill>
              </a:rPr>
              <a:t>reflection from </a:t>
            </a:r>
            <a:r>
              <a:rPr lang="en-CA" sz="4800" dirty="0" err="1">
                <a:solidFill>
                  <a:srgbClr val="FFFFFF"/>
                </a:solidFill>
              </a:rPr>
              <a:t>ryan</a:t>
            </a:r>
            <a:r>
              <a:rPr lang="en-CA" sz="4800" dirty="0">
                <a:solidFill>
                  <a:srgbClr val="FFFFFF"/>
                </a:solidFill>
              </a:rPr>
              <a:t> 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26CE-3BF6-4508-B0B7-63E53A86E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911" y="793889"/>
            <a:ext cx="6499273" cy="5174774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CA" sz="3600" dirty="0">
                <a:solidFill>
                  <a:schemeClr val="bg1"/>
                </a:solidFill>
              </a:rPr>
              <a:t>Hughes, H.W.,  </a:t>
            </a:r>
            <a:r>
              <a:rPr lang="en-CA" sz="3600" dirty="0" err="1">
                <a:solidFill>
                  <a:schemeClr val="bg1"/>
                </a:solidFill>
              </a:rPr>
              <a:t>Kooy</a:t>
            </a:r>
            <a:r>
              <a:rPr lang="en-CA" sz="3600" dirty="0">
                <a:solidFill>
                  <a:schemeClr val="bg1"/>
                </a:solidFill>
              </a:rPr>
              <a:t>, M. &amp; 					</a:t>
            </a:r>
            <a:r>
              <a:rPr lang="en-CA" sz="3600" dirty="0" err="1">
                <a:solidFill>
                  <a:schemeClr val="bg1"/>
                </a:solidFill>
              </a:rPr>
              <a:t>Kanevsky</a:t>
            </a:r>
            <a:r>
              <a:rPr lang="en-CA" sz="3600" dirty="0">
                <a:solidFill>
                  <a:schemeClr val="bg1"/>
                </a:solidFill>
              </a:rPr>
              <a:t>, L. (1997). Dialogic 			Reflection and Journaling. </a:t>
            </a:r>
            <a:r>
              <a:rPr lang="en-CA" sz="3600" i="1" dirty="0">
                <a:solidFill>
                  <a:schemeClr val="bg1"/>
                </a:solidFill>
              </a:rPr>
              <a:t>The 			Clearing House, 70 </a:t>
            </a:r>
            <a:r>
              <a:rPr lang="en-CA" sz="3600" dirty="0">
                <a:solidFill>
                  <a:schemeClr val="bg1"/>
                </a:solidFill>
              </a:rPr>
              <a:t>(4), 187-190.</a:t>
            </a:r>
          </a:p>
          <a:p>
            <a:pPr marL="0" indent="0">
              <a:buNone/>
            </a:pPr>
            <a:endParaRPr lang="en-CA" sz="2200" dirty="0">
              <a:solidFill>
                <a:schemeClr val="bg1"/>
              </a:solidFill>
            </a:endParaRPr>
          </a:p>
          <a:p>
            <a:endParaRPr lang="en-CA" sz="2200" dirty="0">
              <a:solidFill>
                <a:schemeClr val="bg1"/>
              </a:solidFill>
            </a:endParaRPr>
          </a:p>
          <a:p>
            <a:endParaRPr lang="en-CA" sz="22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EDA71-54B0-49D1-BB1D-0F5DDEDD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9770" y="6048866"/>
            <a:ext cx="3658333" cy="279400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Ryan Morreale ©  -finalizing your paper - Humber College</a:t>
            </a:r>
          </a:p>
        </p:txBody>
      </p:sp>
    </p:spTree>
    <p:extLst>
      <p:ext uri="{BB962C8B-B14F-4D97-AF65-F5344CB8AC3E}">
        <p14:creationId xmlns:p14="http://schemas.microsoft.com/office/powerpoint/2010/main" val="90580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7C4858-FAA3-4226-A856-193A01910E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D0D05-FF47-4ABB-841C-0600CADC35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C1B503-0291-4E82-A65E-72D604D9F6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F836C5-9601-4982-A121-CCA49BF7BA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2B057-743A-42AC-9180-4A72AA0E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 fontScale="90000"/>
          </a:bodyPr>
          <a:lstStyle/>
          <a:p>
            <a:r>
              <a:rPr lang="en-CA" u="sng" cap="all" dirty="0">
                <a:solidFill>
                  <a:srgbClr val="FFFFFF"/>
                </a:solidFill>
              </a:rPr>
              <a:t>Thesis</a:t>
            </a:r>
            <a:r>
              <a:rPr lang="en-CA" u="sng" dirty="0">
                <a:solidFill>
                  <a:srgbClr val="FFFFFF"/>
                </a:solidFill>
              </a:rPr>
              <a:t>; </a:t>
            </a:r>
            <a:br>
              <a:rPr lang="en-CA" dirty="0">
                <a:solidFill>
                  <a:srgbClr val="FFFFFF"/>
                </a:solidFill>
              </a:rPr>
            </a:br>
            <a:r>
              <a:rPr lang="en-CA" dirty="0">
                <a:solidFill>
                  <a:srgbClr val="FFFFFF"/>
                </a:solidFill>
              </a:rPr>
              <a:t>after reading and writing about your topic, what is it that you are trying to say about your topic?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6F76-6610-4D3A-96AB-826A2E03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68099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CA" cap="all" dirty="0">
                <a:solidFill>
                  <a:schemeClr val="bg1"/>
                </a:solidFill>
              </a:rPr>
              <a:t>From your dialogic journals and double entry journals; </a:t>
            </a:r>
            <a:br>
              <a:rPr lang="en-CA" cap="all" dirty="0">
                <a:solidFill>
                  <a:schemeClr val="bg1"/>
                </a:solidFill>
              </a:rPr>
            </a:br>
            <a:br>
              <a:rPr lang="en-CA" cap="all" dirty="0">
                <a:solidFill>
                  <a:schemeClr val="bg1"/>
                </a:solidFill>
              </a:rPr>
            </a:br>
            <a:r>
              <a:rPr lang="en-CA" cap="all" dirty="0">
                <a:solidFill>
                  <a:schemeClr val="bg1"/>
                </a:solidFill>
              </a:rPr>
              <a:t>*</a:t>
            </a:r>
            <a:r>
              <a:rPr lang="en-CA" dirty="0">
                <a:solidFill>
                  <a:schemeClr val="bg1"/>
                </a:solidFill>
              </a:rPr>
              <a:t>all paragraphs***</a:t>
            </a:r>
            <a:endParaRPr lang="en-CA" cap="all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What is one main ‘thing’ (topic within your whole journal)? /  What are some of your key ‘notes’ from each of your journals? / What are some (3) key items that were brought up in your writing?  SINGLE IDEA---not two or more**only ONE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What evidence, claims, support do you have to support the main ‘thing’?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What are your thoughts on this knowledge? / How is [are] your idea[s] interwoven with the piece of literature’s idea[s]? / Why is this (what the author has stated)  interesting to you? 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How does it connect to your thesis statement? (tell me)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C84A4-036C-4906-8851-ADAD0C7D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360" y="5969000"/>
            <a:ext cx="3658333" cy="279400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Ryan Morreale ©  -finalizing your paper - Humber College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9C71E-207B-4A1C-AE56-6BE3243BA7BA}"/>
              </a:ext>
            </a:extLst>
          </p:cNvPr>
          <p:cNvSpPr/>
          <p:nvPr/>
        </p:nvSpPr>
        <p:spPr>
          <a:xfrm>
            <a:off x="8823961" y="-170035"/>
            <a:ext cx="3409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(Hughes, 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Kooy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&amp; 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Kanevsky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1997).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1C435-AEF0-474F-ADE9-061B98BB9406}"/>
              </a:ext>
            </a:extLst>
          </p:cNvPr>
          <p:cNvSpPr/>
          <p:nvPr/>
        </p:nvSpPr>
        <p:spPr>
          <a:xfrm>
            <a:off x="5150360" y="5661223"/>
            <a:ext cx="863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sng" strike="noStrike" kern="1200" cap="all" spc="0" normalizeH="0" baseline="0" noProof="0" dirty="0">
                <a:ln>
                  <a:noFill/>
                </a:ln>
                <a:solidFill>
                  <a:srgbClr val="A23C33">
                    <a:lumMod val="60000"/>
                    <a:lumOff val="4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These become your body paragraphs / sentences for your paper </a:t>
            </a:r>
          </a:p>
        </p:txBody>
      </p:sp>
    </p:spTree>
    <p:extLst>
      <p:ext uri="{BB962C8B-B14F-4D97-AF65-F5344CB8AC3E}">
        <p14:creationId xmlns:p14="http://schemas.microsoft.com/office/powerpoint/2010/main" val="153845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7C4858-FAA3-4226-A856-193A01910E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D0D05-FF47-4ABB-841C-0600CADC35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C1B503-0291-4E82-A65E-72D604D9F6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F836C5-9601-4982-A121-CCA49BF7BA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2B057-743A-42AC-9180-4A72AA0E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 fontScale="90000"/>
          </a:bodyPr>
          <a:lstStyle/>
          <a:p>
            <a:r>
              <a:rPr lang="en-CA" u="sng" cap="all" dirty="0">
                <a:solidFill>
                  <a:srgbClr val="FFFFFF"/>
                </a:solidFill>
              </a:rPr>
              <a:t>Thesis</a:t>
            </a:r>
            <a:r>
              <a:rPr lang="en-CA" u="sng" dirty="0">
                <a:solidFill>
                  <a:srgbClr val="FFFFFF"/>
                </a:solidFill>
              </a:rPr>
              <a:t>; </a:t>
            </a:r>
            <a:br>
              <a:rPr lang="en-CA" dirty="0">
                <a:solidFill>
                  <a:srgbClr val="FFFFFF"/>
                </a:solidFill>
              </a:rPr>
            </a:br>
            <a:r>
              <a:rPr lang="en-CA" dirty="0">
                <a:solidFill>
                  <a:srgbClr val="FFFFFF"/>
                </a:solidFill>
              </a:rPr>
              <a:t>after reading and writing about your topic, what is it that you are trying to say about your topic?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6F76-6610-4D3A-96AB-826A2E03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286" y="469900"/>
            <a:ext cx="7230794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u="sng" cap="all" dirty="0">
                <a:solidFill>
                  <a:schemeClr val="bg1"/>
                </a:solidFill>
              </a:rPr>
              <a:t>Sentences within your paragraph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introduce your detail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Give quote/paraphrase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Your thoughts based on above (the quote) ‘weave it in’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 blend this idea ---the above sentences into thesis—tell me how it supports your thesis!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(say it in a meaningful way) 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C84A4-036C-4906-8851-ADAD0C7D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360" y="5969000"/>
            <a:ext cx="3658333" cy="279400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Ryan Morreale ©  -finalizing your paper - Humber College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9C71E-207B-4A1C-AE56-6BE3243BA7BA}"/>
              </a:ext>
            </a:extLst>
          </p:cNvPr>
          <p:cNvSpPr/>
          <p:nvPr/>
        </p:nvSpPr>
        <p:spPr>
          <a:xfrm>
            <a:off x="8823961" y="-170035"/>
            <a:ext cx="3409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(Hughes, 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Kooy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&amp; 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Kanevsky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1997). </a:t>
            </a:r>
          </a:p>
        </p:txBody>
      </p:sp>
    </p:spTree>
    <p:extLst>
      <p:ext uri="{BB962C8B-B14F-4D97-AF65-F5344CB8AC3E}">
        <p14:creationId xmlns:p14="http://schemas.microsoft.com/office/powerpoint/2010/main" val="63478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C11-A2C6-4EFE-A2FE-8EB470A3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slash </a:t>
            </a:r>
            <a:r>
              <a:rPr lang="en-CA" dirty="0" err="1"/>
              <a:t>conclu</a:t>
            </a:r>
            <a:r>
              <a:rPr lang="en-CA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AB10-D99C-482E-A3F5-6310948C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Include this order of sentences: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General hook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Topic sentence of your topic </a:t>
            </a:r>
            <a:r>
              <a:rPr lang="en-CA" dirty="0" err="1"/>
              <a:t>topic</a:t>
            </a:r>
            <a:r>
              <a:rPr lang="en-CA" dirty="0"/>
              <a:t> of your paper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Why did you decide to do this topic ( ‘I’ ) ? Your interest?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Topic sentences from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Topic sentences from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Topic sentences from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Thesis statement ********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FC87D-4631-4FDE-83B4-A37EDB9F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Ryan Morreale ©  -finalizing your paper - Humber College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D0609-F1D5-48CC-95B7-D3E221273094}"/>
              </a:ext>
            </a:extLst>
          </p:cNvPr>
          <p:cNvSpPr/>
          <p:nvPr/>
        </p:nvSpPr>
        <p:spPr>
          <a:xfrm>
            <a:off x="5670658" y="4162369"/>
            <a:ext cx="914400" cy="914400"/>
          </a:xfrm>
          <a:prstGeom prst="rect">
            <a:avLst/>
          </a:prstGeom>
          <a:solidFill>
            <a:srgbClr val="D937B0"/>
          </a:solidFill>
          <a:ln w="22225" cap="rnd" cmpd="sng" algn="ctr">
            <a:solidFill>
              <a:srgbClr val="D937B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11A7D9-7746-41E1-8B3F-0E8537A55ED5}"/>
              </a:ext>
            </a:extLst>
          </p:cNvPr>
          <p:cNvSpPr/>
          <p:nvPr/>
        </p:nvSpPr>
        <p:spPr>
          <a:xfrm>
            <a:off x="4652579" y="4443018"/>
            <a:ext cx="914400" cy="914400"/>
          </a:xfrm>
          <a:prstGeom prst="ellipse">
            <a:avLst/>
          </a:prstGeom>
          <a:solidFill>
            <a:srgbClr val="D937B0"/>
          </a:solidFill>
          <a:ln w="22225" cap="rnd" cmpd="sng" algn="ctr">
            <a:solidFill>
              <a:srgbClr val="D937B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3.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3DF2636-799F-4C21-BA76-4400C94B5704}"/>
              </a:ext>
            </a:extLst>
          </p:cNvPr>
          <p:cNvSpPr/>
          <p:nvPr/>
        </p:nvSpPr>
        <p:spPr>
          <a:xfrm>
            <a:off x="5140306" y="5194300"/>
            <a:ext cx="1060704" cy="914400"/>
          </a:xfrm>
          <a:prstGeom prst="triangle">
            <a:avLst/>
          </a:prstGeom>
          <a:solidFill>
            <a:srgbClr val="D937B0"/>
          </a:solidFill>
          <a:ln w="22225" cap="rnd" cmpd="sng" algn="ctr">
            <a:solidFill>
              <a:srgbClr val="D937B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4.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982CC-A904-4BD9-BD65-17211D872FB7}"/>
              </a:ext>
            </a:extLst>
          </p:cNvPr>
          <p:cNvSpPr/>
          <p:nvPr/>
        </p:nvSpPr>
        <p:spPr>
          <a:xfrm rot="20370748">
            <a:off x="7017725" y="4203099"/>
            <a:ext cx="4320765" cy="1042737"/>
          </a:xfrm>
          <a:prstGeom prst="rect">
            <a:avLst/>
          </a:prstGeom>
          <a:solidFill>
            <a:srgbClr val="D937B0"/>
          </a:solidFill>
          <a:ln w="22225" cap="rnd" cmpd="sng" algn="ctr">
            <a:solidFill>
              <a:srgbClr val="D937B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00916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9011-9612-4629-A616-BE0108BB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4407" y="2125133"/>
            <a:ext cx="9601196" cy="1303867"/>
          </a:xfrm>
        </p:spPr>
        <p:txBody>
          <a:bodyPr/>
          <a:lstStyle/>
          <a:p>
            <a:r>
              <a:rPr lang="en-CA" dirty="0"/>
              <a:t>concluding paragraph…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6AFB-C6D6-4D6C-9B24-E33D8D13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703" y="509693"/>
            <a:ext cx="9601196" cy="573870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Throughout my paper I discussed…(topic 1, topic2, TOPIC3).</a:t>
            </a:r>
          </a:p>
          <a:p>
            <a:r>
              <a:rPr lang="en-CA" dirty="0"/>
              <a:t>What did you say in all your body paragraphs?</a:t>
            </a:r>
          </a:p>
          <a:p>
            <a:r>
              <a:rPr lang="en-CA" dirty="0"/>
              <a:t>Re-mention your thesis statement</a:t>
            </a:r>
          </a:p>
          <a:p>
            <a:r>
              <a:rPr lang="en-CA" dirty="0"/>
              <a:t>Have a final concluding statement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i="1" dirty="0"/>
              <a:t>Don’t forget use the word, “I” (it is all together your writing and research)</a:t>
            </a:r>
          </a:p>
          <a:p>
            <a:pPr marL="0" indent="0">
              <a:buNone/>
            </a:pPr>
            <a:r>
              <a:rPr lang="en-CA" i="1" dirty="0"/>
              <a:t>	&amp; use proper APA format, structure, and citing </a:t>
            </a:r>
          </a:p>
          <a:p>
            <a:pPr marL="0" indent="0">
              <a:buNone/>
            </a:pPr>
            <a:r>
              <a:rPr lang="en-CA" i="1" dirty="0"/>
              <a:t>	(in-text and reference page)</a:t>
            </a: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CA" i="1" dirty="0"/>
              <a:t>**for your INTRO. ‘I will write about this, I will discuss this, I will explore…’</a:t>
            </a:r>
          </a:p>
          <a:p>
            <a:pPr marL="0" indent="0">
              <a:buNone/>
            </a:pPr>
            <a:r>
              <a:rPr lang="en-CA" i="1" dirty="0"/>
              <a:t>***for your CONCLU. ‘I wrote about, I discussed, I explored…’ </a:t>
            </a:r>
            <a:br>
              <a:rPr lang="en-CA" i="1" dirty="0"/>
            </a:br>
            <a:r>
              <a:rPr lang="en-CA" i="1" dirty="0"/>
              <a:t>****past and future tense! 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F03FE-3B2B-4D16-AD32-CAE1FE4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Ryan Morreale ©  -finalizing your paper - Humber College</a:t>
            </a:r>
          </a:p>
        </p:txBody>
      </p:sp>
    </p:spTree>
    <p:extLst>
      <p:ext uri="{BB962C8B-B14F-4D97-AF65-F5344CB8AC3E}">
        <p14:creationId xmlns:p14="http://schemas.microsoft.com/office/powerpoint/2010/main" val="19756393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8E4"/>
      </a:lt2>
      <a:accent1>
        <a:srgbClr val="D937B0"/>
      </a:accent1>
      <a:accent2>
        <a:srgbClr val="AC25C7"/>
      </a:accent2>
      <a:accent3>
        <a:srgbClr val="7B37D9"/>
      </a:accent3>
      <a:accent4>
        <a:srgbClr val="4747D0"/>
      </a:accent4>
      <a:accent5>
        <a:srgbClr val="377AD9"/>
      </a:accent5>
      <a:accent6>
        <a:srgbClr val="25ACC7"/>
      </a:accent6>
      <a:hlink>
        <a:srgbClr val="5672C6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728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Gill Sans MT</vt:lpstr>
      <vt:lpstr>Wingdings 2</vt:lpstr>
      <vt:lpstr>DividendVTI</vt:lpstr>
      <vt:lpstr>Organic</vt:lpstr>
      <vt:lpstr>Paper start ; connect  the dots!</vt:lpstr>
      <vt:lpstr>My first R       ___________________________ (apa in-text)</vt:lpstr>
      <vt:lpstr>Whiteboard splice </vt:lpstr>
      <vt:lpstr>Writing your paper</vt:lpstr>
      <vt:lpstr>reflection from ryan &amp;</vt:lpstr>
      <vt:lpstr>Thesis;  after reading and writing about your topic, what is it that you are trying to say about your topic? </vt:lpstr>
      <vt:lpstr>Thesis;  after reading and writing about your topic, what is it that you are trying to say about your topic? </vt:lpstr>
      <vt:lpstr>intro slash conclu.</vt:lpstr>
      <vt:lpstr>concluding paragraph…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start ; connect  the dots!</dc:title>
  <dc:creator>rYaN</dc:creator>
  <cp:lastModifiedBy>rYaN</cp:lastModifiedBy>
  <cp:revision>7</cp:revision>
  <dcterms:created xsi:type="dcterms:W3CDTF">2019-11-04T12:39:01Z</dcterms:created>
  <dcterms:modified xsi:type="dcterms:W3CDTF">2019-11-04T13:22:53Z</dcterms:modified>
</cp:coreProperties>
</file>