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323" r:id="rId2"/>
    <p:sldId id="326" r:id="rId3"/>
    <p:sldId id="386" r:id="rId4"/>
    <p:sldId id="387" r:id="rId5"/>
    <p:sldId id="388" r:id="rId6"/>
    <p:sldId id="389" r:id="rId7"/>
    <p:sldId id="390" r:id="rId8"/>
    <p:sldId id="327" r:id="rId9"/>
    <p:sldId id="328" r:id="rId10"/>
    <p:sldId id="391" r:id="rId11"/>
    <p:sldId id="392" r:id="rId12"/>
    <p:sldId id="393" r:id="rId13"/>
    <p:sldId id="394" r:id="rId14"/>
    <p:sldId id="395" r:id="rId15"/>
    <p:sldId id="396" r:id="rId16"/>
    <p:sldId id="39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7" d="100"/>
          <a:sy n="77" d="100"/>
        </p:scale>
        <p:origin x="10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3/21/2019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645888"/>
              </p:ext>
            </p:extLst>
          </p:nvPr>
        </p:nvGraphicFramePr>
        <p:xfrm>
          <a:off x="914400" y="1180849"/>
          <a:ext cx="7301323" cy="301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Document" r:id="rId3" imgW="7301323" imgH="3010151" progId="Word.Document.12">
                  <p:embed/>
                </p:oleObj>
              </mc:Choice>
              <mc:Fallback>
                <p:oleObj name="Document" r:id="rId3" imgW="7301323" imgH="30101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80849"/>
                        <a:ext cx="7301323" cy="3010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cars[0];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298" y="876657"/>
            <a:ext cx="394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 : accessing element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036" y="2550194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&lt;h2&gt;JavaScript Arrays&lt;/h2&gt;</a:t>
            </a:r>
          </a:p>
          <a:p>
            <a:endParaRPr lang="en-US" sz="1200" dirty="0"/>
          </a:p>
          <a:p>
            <a:r>
              <a:rPr lang="en-US" sz="1200" dirty="0"/>
              <a:t>&lt;p&gt;JavaScript array elements are accesses using numeric indexes (starting from 0).&lt;/p&gt;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fruits = ["Banana", "Orange", "Apple", "Mango"];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last = fruits[fruits.length-1];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last;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088529"/>
            <a:ext cx="4482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 : accessing last element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4547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 : looping through array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741" y="930176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&lt;h2&gt;JavaScript Arrays&lt;/h2&gt;</a:t>
            </a:r>
          </a:p>
          <a:p>
            <a:endParaRPr lang="en-US" sz="1200" dirty="0"/>
          </a:p>
          <a:p>
            <a:r>
              <a:rPr lang="en-US" sz="1200" dirty="0"/>
              <a:t>&lt;p&gt;The best way to loop through an array is using a standard for loop:&lt;/p&gt;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fruits, text, </a:t>
            </a:r>
            <a:r>
              <a:rPr lang="en-US" sz="1200" dirty="0" err="1"/>
              <a:t>fLen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fruits = ["Banana", "Orange", "Apple", "Mango"];</a:t>
            </a:r>
          </a:p>
          <a:p>
            <a:r>
              <a:rPr lang="en-US" sz="1200" dirty="0" err="1"/>
              <a:t>fLen</a:t>
            </a:r>
            <a:r>
              <a:rPr lang="en-US" sz="1200" dirty="0"/>
              <a:t> = </a:t>
            </a:r>
            <a:r>
              <a:rPr lang="en-US" sz="1200" dirty="0" err="1"/>
              <a:t>fruits.length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text = "&lt;</a:t>
            </a:r>
            <a:r>
              <a:rPr lang="en-US" sz="1200" dirty="0" err="1"/>
              <a:t>ul</a:t>
            </a:r>
            <a:r>
              <a:rPr lang="en-US" sz="1200" dirty="0"/>
              <a:t>&gt;";</a:t>
            </a:r>
          </a:p>
          <a:p>
            <a:r>
              <a:rPr lang="en-US" sz="1200" dirty="0"/>
              <a:t>for 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fLen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text += "&lt;li&gt;" + fruits[</a:t>
            </a:r>
            <a:r>
              <a:rPr lang="en-US" sz="1200" dirty="0" err="1"/>
              <a:t>i</a:t>
            </a:r>
            <a:r>
              <a:rPr lang="en-US" sz="1200" dirty="0"/>
              <a:t>] + "&lt;/li&gt;";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text += "&lt;/</a:t>
            </a:r>
            <a:r>
              <a:rPr lang="en-US" sz="1200" dirty="0" err="1"/>
              <a:t>ul</a:t>
            </a:r>
            <a:r>
              <a:rPr lang="en-US" sz="1200" dirty="0"/>
              <a:t>&gt;";</a:t>
            </a:r>
          </a:p>
          <a:p>
            <a:endParaRPr lang="en-US" sz="1200" dirty="0"/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text;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377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47423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 : </a:t>
            </a:r>
            <a:r>
              <a:rPr lang="en-US" b="1" dirty="0"/>
              <a:t>Adding Array Elements</a:t>
            </a:r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741" y="6440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Adding Array Elements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6741" y="1243786"/>
            <a:ext cx="63351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new Array()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no need to use the JavaScript's built-in array constructor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Array().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instead.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two different statements both create a new empty array named points: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6741" y="226900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00CD"/>
                </a:solidFill>
              </a:rPr>
              <a:t>var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points = </a:t>
            </a:r>
            <a:r>
              <a:rPr lang="en-US" sz="1600" dirty="0">
                <a:solidFill>
                  <a:srgbClr val="0000CD"/>
                </a:solidFill>
              </a:rPr>
              <a:t>new</a:t>
            </a:r>
            <a:r>
              <a:rPr lang="en-US" sz="1600" dirty="0">
                <a:solidFill>
                  <a:srgbClr val="000000"/>
                </a:solidFill>
              </a:rPr>
              <a:t> Array();     </a:t>
            </a:r>
            <a:r>
              <a:rPr lang="en-US" sz="1600" dirty="0">
                <a:solidFill>
                  <a:srgbClr val="008000"/>
                </a:solidFill>
              </a:rPr>
              <a:t>// Bad</a:t>
            </a:r>
            <a:br>
              <a:rPr lang="en-US" sz="1600" dirty="0">
                <a:solidFill>
                  <a:srgbClr val="008000"/>
                </a:solidFill>
              </a:rPr>
            </a:br>
            <a:r>
              <a:rPr lang="en-US" sz="1600" dirty="0" err="1">
                <a:solidFill>
                  <a:srgbClr val="0000CD"/>
                </a:solidFill>
              </a:rPr>
              <a:t>var</a:t>
            </a:r>
            <a:r>
              <a:rPr lang="en-US" sz="1600" dirty="0">
                <a:solidFill>
                  <a:srgbClr val="000000"/>
                </a:solidFill>
              </a:rPr>
              <a:t> points = [];              </a:t>
            </a:r>
            <a:r>
              <a:rPr lang="en-US" sz="1600" dirty="0">
                <a:solidFill>
                  <a:srgbClr val="008000"/>
                </a:solidFill>
              </a:rPr>
              <a:t>// Good  </a:t>
            </a:r>
            <a:endParaRPr lang="en-US" sz="1600" dirty="0"/>
          </a:p>
          <a:p>
            <a:r>
              <a:rPr lang="en-US" sz="1600" dirty="0"/>
              <a:t>These two different statements both create a new array containing 6 numbers:</a:t>
            </a:r>
          </a:p>
          <a:p>
            <a:r>
              <a:rPr lang="en-US" sz="1600" dirty="0" err="1">
                <a:solidFill>
                  <a:srgbClr val="0000CD"/>
                </a:solidFill>
              </a:rPr>
              <a:t>var</a:t>
            </a:r>
            <a:r>
              <a:rPr lang="en-US" sz="1600" dirty="0">
                <a:solidFill>
                  <a:srgbClr val="000000"/>
                </a:solidFill>
              </a:rPr>
              <a:t> points = </a:t>
            </a:r>
            <a:r>
              <a:rPr lang="en-US" sz="1600" dirty="0">
                <a:solidFill>
                  <a:srgbClr val="0000CD"/>
                </a:solidFill>
              </a:rPr>
              <a:t>new</a:t>
            </a:r>
            <a:r>
              <a:rPr lang="en-US" sz="1600" dirty="0">
                <a:solidFill>
                  <a:srgbClr val="000000"/>
                </a:solidFill>
              </a:rPr>
              <a:t> Array(</a:t>
            </a:r>
            <a:r>
              <a:rPr lang="en-US" sz="1600" dirty="0">
                <a:solidFill>
                  <a:srgbClr val="FF0000"/>
                </a:solidFill>
              </a:rPr>
              <a:t>40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100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25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10</a:t>
            </a:r>
            <a:r>
              <a:rPr lang="en-US" sz="1600" dirty="0">
                <a:solidFill>
                  <a:srgbClr val="000000"/>
                </a:solidFill>
              </a:rPr>
              <a:t>); </a:t>
            </a:r>
            <a:r>
              <a:rPr lang="en-US" sz="1600" dirty="0">
                <a:solidFill>
                  <a:srgbClr val="008000"/>
                </a:solidFill>
              </a:rPr>
              <a:t>// Bad</a:t>
            </a:r>
            <a:br>
              <a:rPr lang="en-US" sz="1600" dirty="0">
                <a:solidFill>
                  <a:srgbClr val="008000"/>
                </a:solidFill>
              </a:rPr>
            </a:br>
            <a:r>
              <a:rPr lang="en-US" sz="1600" dirty="0" err="1">
                <a:solidFill>
                  <a:srgbClr val="0000CD"/>
                </a:solidFill>
              </a:rPr>
              <a:t>var</a:t>
            </a:r>
            <a:r>
              <a:rPr lang="en-US" sz="1600" dirty="0">
                <a:solidFill>
                  <a:srgbClr val="000000"/>
                </a:solidFill>
              </a:rPr>
              <a:t> points = [</a:t>
            </a:r>
            <a:r>
              <a:rPr lang="en-US" sz="1600" dirty="0">
                <a:solidFill>
                  <a:srgbClr val="FF0000"/>
                </a:solidFill>
              </a:rPr>
              <a:t>40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100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25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10</a:t>
            </a:r>
            <a:r>
              <a:rPr lang="en-US" sz="1600" dirty="0">
                <a:solidFill>
                  <a:srgbClr val="000000"/>
                </a:solidFill>
              </a:rPr>
              <a:t>];          </a:t>
            </a:r>
            <a:r>
              <a:rPr lang="en-US" sz="1600" dirty="0">
                <a:solidFill>
                  <a:srgbClr val="008000"/>
                </a:solidFill>
              </a:rPr>
              <a:t>// Good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91264" y="4007464"/>
            <a:ext cx="7062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CD"/>
                </a:solidFill>
              </a:rPr>
              <a:t>var</a:t>
            </a:r>
            <a:r>
              <a:rPr lang="en-US" smtClean="0">
                <a:solidFill>
                  <a:srgbClr val="000000"/>
                </a:solidFill>
              </a:rPr>
              <a:t> points = </a:t>
            </a:r>
            <a:r>
              <a:rPr lang="en-US" smtClean="0">
                <a:solidFill>
                  <a:srgbClr val="0000CD"/>
                </a:solidFill>
              </a:rPr>
              <a:t>new</a:t>
            </a:r>
            <a:r>
              <a:rPr lang="en-US" smtClean="0">
                <a:solidFill>
                  <a:srgbClr val="000000"/>
                </a:solidFill>
              </a:rPr>
              <a:t> Array(</a:t>
            </a:r>
            <a:r>
              <a:rPr lang="en-US" smtClean="0">
                <a:solidFill>
                  <a:srgbClr val="FF0000"/>
                </a:solidFill>
              </a:rPr>
              <a:t>40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FF0000"/>
                </a:solidFill>
              </a:rPr>
              <a:t>100</a:t>
            </a:r>
            <a:r>
              <a:rPr lang="en-US" smtClean="0">
                <a:solidFill>
                  <a:srgbClr val="000000"/>
                </a:solidFill>
              </a:rPr>
              <a:t>);  </a:t>
            </a:r>
            <a:r>
              <a:rPr lang="en-US" smtClean="0">
                <a:solidFill>
                  <a:srgbClr val="008000"/>
                </a:solidFill>
              </a:rPr>
              <a:t>// Creates an array with two elements (40 and 100)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19210" y="4856472"/>
            <a:ext cx="7034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CD"/>
                </a:solidFill>
              </a:rPr>
              <a:t>var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points = </a:t>
            </a:r>
            <a:r>
              <a:rPr lang="en-US" dirty="0">
                <a:solidFill>
                  <a:srgbClr val="0000CD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Array(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>
                <a:solidFill>
                  <a:srgbClr val="000000"/>
                </a:solidFill>
              </a:rPr>
              <a:t>);  </a:t>
            </a:r>
            <a:r>
              <a:rPr lang="en-US" dirty="0">
                <a:solidFill>
                  <a:srgbClr val="008000"/>
                </a:solidFill>
              </a:rPr>
              <a:t>// Creates an array with 40 undefined elements !!!!!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1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13292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if else</a:t>
            </a:r>
            <a:endParaRPr lang="en-US" b="1" dirty="0"/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0600" y="544137"/>
            <a:ext cx="490525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&lt;!DOCTYPE 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&lt;body&gt;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&lt;p&gt;Click the button to get a time-based greeting:&lt;/p&gt;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&lt;button </a:t>
            </a:r>
            <a:r>
              <a:rPr lang="en-US" altLang="en-US" sz="1400" dirty="0" err="1">
                <a:latin typeface="Arial" panose="020B0604020202020204" pitchFamily="34" charset="0"/>
              </a:rPr>
              <a:t>onclick</a:t>
            </a:r>
            <a:r>
              <a:rPr lang="en-US" altLang="en-US" sz="1400" dirty="0">
                <a:latin typeface="Arial" panose="020B0604020202020204" pitchFamily="34" charset="0"/>
              </a:rPr>
              <a:t>="</a:t>
            </a:r>
            <a:r>
              <a:rPr lang="en-US" altLang="en-US" sz="1400" dirty="0" err="1">
                <a:latin typeface="Arial" panose="020B0604020202020204" pitchFamily="34" charset="0"/>
              </a:rPr>
              <a:t>myFunction</a:t>
            </a:r>
            <a:r>
              <a:rPr lang="en-US" altLang="en-US" sz="1400" dirty="0">
                <a:latin typeface="Arial" panose="020B0604020202020204" pitchFamily="34" charset="0"/>
              </a:rPr>
              <a:t>()"&gt;Try it&lt;/button&gt;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&lt;p id="demo"&gt;&lt;/p&gt;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&lt;script&gt;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function </a:t>
            </a:r>
            <a:r>
              <a:rPr lang="en-US" altLang="en-US" sz="1400" dirty="0" err="1">
                <a:latin typeface="Arial" panose="020B0604020202020204" pitchFamily="34" charset="0"/>
              </a:rPr>
              <a:t>myFunction</a:t>
            </a:r>
            <a:r>
              <a:rPr lang="en-US" altLang="en-US" sz="1400" dirty="0">
                <a:latin typeface="Arial" panose="020B0604020202020204" pitchFamily="34" charset="0"/>
              </a:rPr>
              <a:t>()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greeting;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time = new Date().</a:t>
            </a:r>
            <a:r>
              <a:rPr lang="en-US" altLang="en-US" sz="1400" dirty="0" err="1">
                <a:latin typeface="Arial" panose="020B0604020202020204" pitchFamily="34" charset="0"/>
              </a:rPr>
              <a:t>getHours</a:t>
            </a:r>
            <a:r>
              <a:rPr lang="en-US" altLang="en-US" sz="1400" dirty="0">
                <a:latin typeface="Arial" panose="020B0604020202020204" pitchFamily="34" charset="0"/>
              </a:rPr>
              <a:t>();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if (time &lt; 10)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  greeting = "Good morning";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} else if (time &lt; 20)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  greeting = "Good day";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} else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  greeting = "Good evening";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}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</a:rPr>
              <a:t>document.getElementById</a:t>
            </a:r>
            <a:r>
              <a:rPr lang="en-US" altLang="en-US" sz="1400" dirty="0">
                <a:latin typeface="Arial" panose="020B0604020202020204" pitchFamily="34" charset="0"/>
              </a:rPr>
              <a:t>("demo").</a:t>
            </a:r>
            <a:r>
              <a:rPr lang="en-US" altLang="en-US" sz="1400" dirty="0" err="1">
                <a:latin typeface="Arial" panose="020B0604020202020204" pitchFamily="34" charset="0"/>
              </a:rPr>
              <a:t>innerHTML</a:t>
            </a:r>
            <a:r>
              <a:rPr lang="en-US" altLang="en-US" sz="1400" dirty="0">
                <a:latin typeface="Arial" panose="020B0604020202020204" pitchFamily="34" charset="0"/>
              </a:rPr>
              <a:t> = greeting;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&lt;/script&gt;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&lt;/body&gt;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&lt;/html&gt;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14253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switch</a:t>
            </a:r>
            <a:endParaRPr lang="en-US" b="1" dirty="0"/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179249"/>
            <a:ext cx="4733668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&lt;!DOCTYPE 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&lt;body&gt;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&lt;p id="demo"&gt;&lt;/p&gt;</a:t>
            </a:r>
          </a:p>
          <a:p>
            <a:pPr lvl="0"/>
            <a:endParaRPr lang="en-US" altLang="en-US" sz="1200" dirty="0">
              <a:latin typeface="Arial" panose="020B0604020202020204" pitchFamily="34" charset="0"/>
            </a:endParaRP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&lt;script&gt;</a:t>
            </a:r>
          </a:p>
          <a:p>
            <a:pPr lvl="0"/>
            <a:r>
              <a:rPr lang="en-US" altLang="en-US" sz="1200" dirty="0" err="1">
                <a:latin typeface="Arial" panose="020B0604020202020204" pitchFamily="34" charset="0"/>
              </a:rPr>
              <a:t>var</a:t>
            </a:r>
            <a:r>
              <a:rPr lang="en-US" altLang="en-US" sz="1200" dirty="0">
                <a:latin typeface="Arial" panose="020B0604020202020204" pitchFamily="34" charset="0"/>
              </a:rPr>
              <a:t> day;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switch (new Date().</a:t>
            </a:r>
            <a:r>
              <a:rPr lang="en-US" altLang="en-US" sz="1200" dirty="0" err="1">
                <a:latin typeface="Arial" panose="020B0604020202020204" pitchFamily="34" charset="0"/>
              </a:rPr>
              <a:t>getDay</a:t>
            </a:r>
            <a:r>
              <a:rPr lang="en-US" altLang="en-US" sz="1200" dirty="0">
                <a:latin typeface="Arial" panose="020B0604020202020204" pitchFamily="34" charset="0"/>
              </a:rPr>
              <a:t>()) {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0: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"Sunday";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1: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"Monday";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2: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"Tuesday";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3: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"Wednesday";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4: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"Thursday";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5: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"Friday";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break;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case  6: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    day = "Saturday";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}</a:t>
            </a:r>
          </a:p>
          <a:p>
            <a:pPr lvl="0"/>
            <a:r>
              <a:rPr lang="en-US" altLang="en-US" sz="1200" dirty="0" err="1">
                <a:latin typeface="Arial" panose="020B0604020202020204" pitchFamily="34" charset="0"/>
              </a:rPr>
              <a:t>document.getElementById</a:t>
            </a:r>
            <a:r>
              <a:rPr lang="en-US" altLang="en-US" sz="1200" dirty="0">
                <a:latin typeface="Arial" panose="020B0604020202020204" pitchFamily="34" charset="0"/>
              </a:rPr>
              <a:t>("demo").</a:t>
            </a:r>
            <a:r>
              <a:rPr lang="en-US" altLang="en-US" sz="1200" dirty="0" err="1">
                <a:latin typeface="Arial" panose="020B0604020202020204" pitchFamily="34" charset="0"/>
              </a:rPr>
              <a:t>innerHTML</a:t>
            </a:r>
            <a:r>
              <a:rPr lang="en-US" altLang="en-US" sz="1200" dirty="0">
                <a:latin typeface="Arial" panose="020B0604020202020204" pitchFamily="34" charset="0"/>
              </a:rPr>
              <a:t> = "Today is " + day;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&lt;/script&gt;</a:t>
            </a:r>
          </a:p>
          <a:p>
            <a:pPr lvl="0"/>
            <a:endParaRPr lang="en-US" altLang="en-US" sz="1200" dirty="0">
              <a:latin typeface="Arial" panose="020B0604020202020204" pitchFamily="34" charset="0"/>
            </a:endParaRP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&lt;/body&gt;</a:t>
            </a:r>
          </a:p>
          <a:p>
            <a:pPr lvl="0"/>
            <a:r>
              <a:rPr lang="en-US" altLang="en-US" sz="1200" dirty="0">
                <a:latin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37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12875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while</a:t>
            </a:r>
            <a:endParaRPr lang="en-US" b="1" dirty="0"/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1425744"/>
            <a:ext cx="4448397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&lt;!DOCTYPE 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&lt;html&gt;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&lt;body&gt;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&lt;p id="demo"&gt;&lt;/p&gt;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&lt;script&gt;</a:t>
            </a:r>
          </a:p>
          <a:p>
            <a:pPr lvl="0"/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cars = ["BMW", "Volvo", "Saab", "Ford"];</a:t>
            </a:r>
          </a:p>
          <a:p>
            <a:pPr lvl="0"/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</a:t>
            </a:r>
            <a:r>
              <a:rPr lang="en-US" altLang="en-US" sz="1400" dirty="0">
                <a:latin typeface="Arial" panose="020B0604020202020204" pitchFamily="34" charset="0"/>
              </a:rPr>
              <a:t> = 0;</a:t>
            </a:r>
          </a:p>
          <a:p>
            <a:pPr lvl="0"/>
            <a:r>
              <a:rPr lang="en-US" altLang="en-US" sz="1400" dirty="0" err="1">
                <a:latin typeface="Arial" panose="020B0604020202020204" pitchFamily="34" charset="0"/>
              </a:rPr>
              <a:t>var</a:t>
            </a:r>
            <a:r>
              <a:rPr lang="en-US" altLang="en-US" sz="1400" dirty="0">
                <a:latin typeface="Arial" panose="020B0604020202020204" pitchFamily="34" charset="0"/>
              </a:rPr>
              <a:t> text = "";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while (cars[</a:t>
            </a:r>
            <a:r>
              <a:rPr lang="en-US" altLang="en-US" sz="1400" dirty="0" err="1">
                <a:latin typeface="Arial" panose="020B0604020202020204" pitchFamily="34" charset="0"/>
              </a:rPr>
              <a:t>i</a:t>
            </a:r>
            <a:r>
              <a:rPr lang="en-US" altLang="en-US" sz="1400" dirty="0">
                <a:latin typeface="Arial" panose="020B0604020202020204" pitchFamily="34" charset="0"/>
              </a:rPr>
              <a:t>]) {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text += cars[</a:t>
            </a:r>
            <a:r>
              <a:rPr lang="en-US" altLang="en-US" sz="1400" dirty="0" err="1">
                <a:latin typeface="Arial" panose="020B0604020202020204" pitchFamily="34" charset="0"/>
              </a:rPr>
              <a:t>i</a:t>
            </a:r>
            <a:r>
              <a:rPr lang="en-US" altLang="en-US" sz="1400" dirty="0">
                <a:latin typeface="Arial" panose="020B0604020202020204" pitchFamily="34" charset="0"/>
              </a:rPr>
              <a:t>] + "&lt;</a:t>
            </a:r>
            <a:r>
              <a:rPr lang="en-US" altLang="en-US" sz="1400" dirty="0" err="1">
                <a:latin typeface="Arial" panose="020B0604020202020204" pitchFamily="34" charset="0"/>
              </a:rPr>
              <a:t>br</a:t>
            </a:r>
            <a:r>
              <a:rPr lang="en-US" altLang="en-US" sz="1400" dirty="0">
                <a:latin typeface="Arial" panose="020B0604020202020204" pitchFamily="34" charset="0"/>
              </a:rPr>
              <a:t>&gt;";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</a:rPr>
              <a:t>i</a:t>
            </a:r>
            <a:r>
              <a:rPr lang="en-US" altLang="en-US" sz="1400" dirty="0">
                <a:latin typeface="Arial" panose="020B0604020202020204" pitchFamily="34" charset="0"/>
              </a:rPr>
              <a:t>++;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lvl="0"/>
            <a:r>
              <a:rPr lang="en-US" altLang="en-US" sz="1400" dirty="0" err="1">
                <a:latin typeface="Arial" panose="020B0604020202020204" pitchFamily="34" charset="0"/>
              </a:rPr>
              <a:t>document.getElementById</a:t>
            </a:r>
            <a:r>
              <a:rPr lang="en-US" altLang="en-US" sz="1400" dirty="0">
                <a:latin typeface="Arial" panose="020B0604020202020204" pitchFamily="34" charset="0"/>
              </a:rPr>
              <a:t>("demo").</a:t>
            </a:r>
            <a:r>
              <a:rPr lang="en-US" altLang="en-US" sz="1400" dirty="0" err="1">
                <a:latin typeface="Arial" panose="020B0604020202020204" pitchFamily="34" charset="0"/>
              </a:rPr>
              <a:t>innerHTML</a:t>
            </a:r>
            <a:r>
              <a:rPr lang="en-US" altLang="en-US" sz="1400" dirty="0">
                <a:latin typeface="Arial" panose="020B0604020202020204" pitchFamily="34" charset="0"/>
              </a:rPr>
              <a:t> = text;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&lt;/script&gt;</a:t>
            </a:r>
          </a:p>
          <a:p>
            <a:pPr lvl="0"/>
            <a:endParaRPr lang="en-US" altLang="en-US" sz="140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&lt;/body&gt;</a:t>
            </a:r>
          </a:p>
          <a:p>
            <a:pPr lvl="0"/>
            <a:r>
              <a:rPr lang="en-US" altLang="en-US" sz="1400" dirty="0">
                <a:latin typeface="Arial" panose="020B0604020202020204" pitchFamily="34" charset="0"/>
              </a:rPr>
              <a:t>&lt;/html&gt;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741" y="228600"/>
            <a:ext cx="1715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Array Push</a:t>
            </a:r>
            <a:endParaRPr lang="en-US" b="1" dirty="0"/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905506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fruits.push</a:t>
            </a:r>
            <a:r>
              <a:rPr lang="en-US" dirty="0"/>
              <a:t>("Lemon");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fruits;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7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72338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27022"/>
              </p:ext>
            </p:extLst>
          </p:nvPr>
        </p:nvGraphicFramePr>
        <p:xfrm>
          <a:off x="1381125" y="1533525"/>
          <a:ext cx="66960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5" imgW="4161938" imgH="1215540" progId="Visio.Drawing.11">
                  <p:embed/>
                </p:oleObj>
              </mc:Choice>
              <mc:Fallback>
                <p:oleObj name="Visio" r:id="rId5" imgW="4161938" imgH="12155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533525"/>
                        <a:ext cx="6696075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8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8832"/>
              </p:ext>
            </p:extLst>
          </p:nvPr>
        </p:nvGraphicFramePr>
        <p:xfrm>
          <a:off x="609600" y="838200"/>
          <a:ext cx="7772400" cy="3291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Exponentiation (</a:t>
                      </a:r>
                      <a:r>
                        <a:rPr lang="en-US">
                          <a:hlinkClick r:id="rId2"/>
                        </a:rPr>
                        <a:t>ES2016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Modulus (Remainder)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09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5724" y="32029"/>
            <a:ext cx="708238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JavaScript Data Types</a:t>
            </a:r>
          </a:p>
          <a:p>
            <a:r>
              <a:rPr lang="en-US" sz="1600" dirty="0"/>
              <a:t>JavaScript variables can hold many </a:t>
            </a:r>
            <a:r>
              <a:rPr lang="en-US" sz="1600" b="1" dirty="0"/>
              <a:t>data types</a:t>
            </a:r>
            <a:r>
              <a:rPr lang="en-US" sz="1600" dirty="0"/>
              <a:t>: numbers, strings, objects and more: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length = 16;                               // Number</a:t>
            </a:r>
            <a:br>
              <a:rPr lang="en-US" sz="1600" dirty="0"/>
            </a:b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lastName</a:t>
            </a:r>
            <a:r>
              <a:rPr lang="en-US" sz="1600" dirty="0"/>
              <a:t> = "Johnson";                      // String</a:t>
            </a:r>
            <a:br>
              <a:rPr lang="en-US" sz="1600" dirty="0"/>
            </a:br>
            <a:r>
              <a:rPr lang="en-US" sz="1600" dirty="0" err="1"/>
              <a:t>var</a:t>
            </a:r>
            <a:r>
              <a:rPr lang="en-US" sz="1600" dirty="0"/>
              <a:t> x = {</a:t>
            </a:r>
            <a:r>
              <a:rPr lang="en-US" sz="1600" dirty="0" err="1"/>
              <a:t>firstName</a:t>
            </a:r>
            <a:r>
              <a:rPr lang="en-US" sz="1600" dirty="0"/>
              <a:t>:"John", </a:t>
            </a:r>
            <a:r>
              <a:rPr lang="en-US" sz="1600" dirty="0" err="1"/>
              <a:t>lastName</a:t>
            </a:r>
            <a:r>
              <a:rPr lang="en-US" sz="1600" dirty="0"/>
              <a:t>:"Doe"};    // Object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x = 16 + "Volvo";  </a:t>
            </a:r>
            <a:r>
              <a:rPr lang="en-US" sz="1600" dirty="0" smtClean="0"/>
              <a:t>An:16Volvo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/>
              <a:t>var</a:t>
            </a:r>
            <a:r>
              <a:rPr lang="en-US" sz="1600" dirty="0"/>
              <a:t> x = 16 + 4 + "Volvo";  ans:20Volvo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9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200864"/>
            <a:ext cx="6248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&lt;h2&gt;JavaScript Functions&lt;/h2&gt;</a:t>
            </a:r>
          </a:p>
          <a:p>
            <a:endParaRPr lang="en-US" sz="1400" dirty="0"/>
          </a:p>
          <a:p>
            <a:r>
              <a:rPr lang="en-US" sz="1400" dirty="0"/>
              <a:t>&lt;p&gt;This example calls a function which performs a calculation and returns the result:&lt;/p&gt;</a:t>
            </a:r>
          </a:p>
          <a:p>
            <a:endParaRPr lang="en-US" sz="1400" dirty="0"/>
          </a:p>
          <a:p>
            <a:r>
              <a:rPr lang="en-US" sz="1400" dirty="0"/>
              <a:t>&lt;p id="demo"&gt;&lt;/p&gt;</a:t>
            </a:r>
          </a:p>
          <a:p>
            <a:endParaRPr lang="en-US" sz="1400" dirty="0"/>
          </a:p>
          <a:p>
            <a:r>
              <a:rPr lang="en-US" sz="1400" dirty="0"/>
              <a:t>&lt;script&gt;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x = </a:t>
            </a:r>
            <a:r>
              <a:rPr lang="en-US" sz="1400" dirty="0" err="1"/>
              <a:t>myFunction</a:t>
            </a:r>
            <a:r>
              <a:rPr lang="en-US" sz="1400" dirty="0"/>
              <a:t>(4, 3);</a:t>
            </a:r>
          </a:p>
          <a:p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x;</a:t>
            </a:r>
          </a:p>
          <a:p>
            <a:endParaRPr lang="en-US" sz="1400" dirty="0"/>
          </a:p>
          <a:p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(a, b) {</a:t>
            </a:r>
          </a:p>
          <a:p>
            <a:r>
              <a:rPr lang="en-US" sz="1400" dirty="0"/>
              <a:t>  return a * b;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  <a:p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315200" cy="400110"/>
          </a:xfrm>
        </p:spPr>
        <p:txBody>
          <a:bodyPr/>
          <a:lstStyle/>
          <a:p>
            <a:r>
              <a:rPr lang="en-US" dirty="0" smtClean="0"/>
              <a:t>Function :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608247"/>
            <a:ext cx="81596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JavaScript reaches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statement, the function will stop executing.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function was invoked from a statement, JavaScript will "return" to execute the code after the invoking statement.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often compute a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return value is "returned" back to the "caller":</a:t>
            </a:r>
          </a:p>
        </p:txBody>
      </p:sp>
    </p:spTree>
    <p:extLst>
      <p:ext uri="{BB962C8B-B14F-4D97-AF65-F5344CB8AC3E}">
        <p14:creationId xmlns:p14="http://schemas.microsoft.com/office/powerpoint/2010/main" val="107819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4131" y="15240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&lt;h2&gt;JavaScript Functions&lt;/h2&gt;</a:t>
            </a:r>
          </a:p>
          <a:p>
            <a:endParaRPr lang="en-US" sz="1400" dirty="0"/>
          </a:p>
          <a:p>
            <a:r>
              <a:rPr lang="en-US" sz="1400" dirty="0"/>
              <a:t>&lt;p&gt;This example calls a function to convert from Fahrenheit to Celsius:&lt;/p&gt;</a:t>
            </a:r>
          </a:p>
          <a:p>
            <a:r>
              <a:rPr lang="en-US" sz="1400" dirty="0"/>
              <a:t>&lt;p id="demo"&gt;&lt;/p&gt;</a:t>
            </a:r>
          </a:p>
          <a:p>
            <a:endParaRPr lang="en-US" sz="1400" dirty="0"/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toCelsius</a:t>
            </a:r>
            <a:r>
              <a:rPr lang="en-US" sz="1400" dirty="0"/>
              <a:t>(f) {</a:t>
            </a:r>
          </a:p>
          <a:p>
            <a:r>
              <a:rPr lang="en-US" sz="1400" dirty="0"/>
              <a:t>  return (5/9) * (f-32);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</a:t>
            </a:r>
            <a:r>
              <a:rPr lang="en-US" sz="1400" dirty="0" err="1"/>
              <a:t>toCelsius</a:t>
            </a:r>
            <a:r>
              <a:rPr lang="en-US" sz="1400" dirty="0"/>
              <a:t>(77);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01000" cy="40011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8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event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103921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OPTION: </a:t>
            </a:r>
            <a:r>
              <a:rPr lang="en-US" sz="1400" b="1" dirty="0" smtClean="0"/>
              <a:t>1</a:t>
            </a:r>
            <a:endParaRPr lang="en-US" sz="1400" b="1" dirty="0"/>
          </a:p>
          <a:p>
            <a:r>
              <a:rPr lang="en-US" sz="1400" dirty="0" smtClean="0"/>
              <a:t>&lt;</a:t>
            </a:r>
            <a:r>
              <a:rPr lang="en-US" sz="1400" dirty="0"/>
              <a:t>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document.getElementById</a:t>
            </a:r>
            <a:r>
              <a:rPr lang="en-US" sz="1400" dirty="0"/>
              <a:t>('demo').</a:t>
            </a:r>
            <a:r>
              <a:rPr lang="en-US" sz="1400" dirty="0" err="1"/>
              <a:t>innerHTML</a:t>
            </a:r>
            <a:r>
              <a:rPr lang="en-US" sz="1400" dirty="0"/>
              <a:t>=Date()"&gt;The time is?&lt;/button&gt;</a:t>
            </a:r>
          </a:p>
          <a:p>
            <a:endParaRPr lang="en-US" sz="1400" dirty="0"/>
          </a:p>
          <a:p>
            <a:r>
              <a:rPr lang="en-US" sz="1400" dirty="0"/>
              <a:t>&lt;p id="demo"&gt;&lt;/p&gt;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886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OPTION: 2</a:t>
            </a:r>
            <a:endParaRPr lang="en-US" sz="1400" b="1" dirty="0"/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this.innerHTML</a:t>
            </a:r>
            <a:r>
              <a:rPr lang="en-US" sz="1400" dirty="0"/>
              <a:t>=Date()"&gt;The time is?&lt;/button&gt;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7346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22285"/>
              </p:ext>
            </p:extLst>
          </p:nvPr>
        </p:nvGraphicFramePr>
        <p:xfrm>
          <a:off x="914400" y="684213"/>
          <a:ext cx="88693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Document" r:id="rId3" imgW="7306580" imgH="426762" progId="Word.Document.12">
                  <p:embed/>
                </p:oleObj>
              </mc:Choice>
              <mc:Fallback>
                <p:oleObj name="Document" r:id="rId3" imgW="7306580" imgH="4267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4213"/>
                        <a:ext cx="886936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59657"/>
              </p:ext>
            </p:extLst>
          </p:nvPr>
        </p:nvGraphicFramePr>
        <p:xfrm>
          <a:off x="685800" y="1601786"/>
          <a:ext cx="7772400" cy="3884611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88461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9807">
                <a:tc>
                  <a:txBody>
                    <a:bodyPr/>
                    <a:lstStyle/>
                    <a:p>
                      <a:r>
                        <a:rPr lang="en-US"/>
                        <a:t>onchange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HTML element has been changed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61">
                <a:tc>
                  <a:txBody>
                    <a:bodyPr/>
                    <a:lstStyle/>
                    <a:p>
                      <a:r>
                        <a:rPr lang="en-US"/>
                        <a:t>onclick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user clicks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9807">
                <a:tc>
                  <a:txBody>
                    <a:bodyPr/>
                    <a:lstStyle/>
                    <a:p>
                      <a:r>
                        <a:rPr lang="en-US"/>
                        <a:t>onmouseover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user moves the mouse over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9807">
                <a:tc>
                  <a:txBody>
                    <a:bodyPr/>
                    <a:lstStyle/>
                    <a:p>
                      <a:r>
                        <a:rPr lang="en-US"/>
                        <a:t>onmouseout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user moves the mouse away from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61">
                <a:tc>
                  <a:txBody>
                    <a:bodyPr/>
                    <a:lstStyle/>
                    <a:p>
                      <a:r>
                        <a:rPr lang="en-US"/>
                        <a:t>onkeydown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user pushes a keyboard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9807">
                <a:tc>
                  <a:txBody>
                    <a:bodyPr/>
                    <a:lstStyle/>
                    <a:p>
                      <a:r>
                        <a:rPr lang="en-US"/>
                        <a:t>onload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browser has finished loading the 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685800" y="850613"/>
            <a:ext cx="42342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HTML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is a list of some common HTML events</a:t>
            </a: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&lt;h2&gt;JavaScript Arrays&lt;/h2&gt;</a:t>
            </a:r>
          </a:p>
          <a:p>
            <a:endParaRPr lang="en-US" sz="1200" dirty="0"/>
          </a:p>
          <a:p>
            <a:r>
              <a:rPr lang="en-US" sz="1200" dirty="0"/>
              <a:t>&lt;p id="demo"&gt;&lt;/p&gt;</a:t>
            </a:r>
          </a:p>
          <a:p>
            <a:endParaRPr lang="en-US" sz="1200" dirty="0"/>
          </a:p>
          <a:p>
            <a:r>
              <a:rPr lang="en-US" sz="1200" dirty="0"/>
              <a:t>&lt;script&gt;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cars = ["Saab", "Volvo", "BMW"];</a:t>
            </a:r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= cars;</a:t>
            </a:r>
          </a:p>
          <a:p>
            <a:r>
              <a:rPr lang="en-US" sz="1200" dirty="0"/>
              <a:t>&lt;/script&gt;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298" y="876657"/>
            <a:ext cx="1373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3778" y="47882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cars = new Array("Saab", "Volvo", "BMW");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033" y="4280256"/>
            <a:ext cx="4034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JS </a:t>
            </a:r>
            <a:r>
              <a:rPr lang="en-US" b="1" dirty="0" smtClean="0">
                <a:solidFill>
                  <a:schemeClr val="accent6"/>
                </a:solidFill>
              </a:rPr>
              <a:t>Array using New keyword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1402</Words>
  <Application>Microsoft Office PowerPoint</Application>
  <PresentationFormat>On-screen Show (4:3)</PresentationFormat>
  <Paragraphs>329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Arial Narrow</vt:lpstr>
      <vt:lpstr>Times New Roman</vt:lpstr>
      <vt:lpstr>Slide with title</vt:lpstr>
      <vt:lpstr>Document</vt:lpstr>
      <vt:lpstr>Visio</vt:lpstr>
      <vt:lpstr>PowerPoint Presentation</vt:lpstr>
      <vt:lpstr>PowerPoint Presentation</vt:lpstr>
      <vt:lpstr>PowerPoint Presentation</vt:lpstr>
      <vt:lpstr>PowerPoint Presentation</vt:lpstr>
      <vt:lpstr>Function :</vt:lpstr>
      <vt:lpstr>function</vt:lpstr>
      <vt:lpstr>JS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Ronak</cp:lastModifiedBy>
  <cp:revision>82</cp:revision>
  <dcterms:created xsi:type="dcterms:W3CDTF">2010-11-30T18:46:51Z</dcterms:created>
  <dcterms:modified xsi:type="dcterms:W3CDTF">2019-03-21T18:41:21Z</dcterms:modified>
</cp:coreProperties>
</file>