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/>
    <p:restoredTop sz="94586"/>
  </p:normalViewPr>
  <p:slideViewPr>
    <p:cSldViewPr snapToGrid="0" snapToObjects="1">
      <p:cViewPr>
        <p:scale>
          <a:sx n="120" d="100"/>
          <a:sy n="120" d="100"/>
        </p:scale>
        <p:origin x="-14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AD20-57A0-F34F-8577-1A5F3D854EA0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Evolutionarily Learning Multi-aspect Interactions and Influences</a:t>
            </a:r>
            <a:br>
              <a:rPr lang="en-US" sz="4000" dirty="0"/>
            </a:br>
            <a:r>
              <a:rPr lang="en-US" sz="4000" dirty="0"/>
              <a:t>from Network Structure and Node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Songlei </a:t>
            </a:r>
            <a:r>
              <a:rPr lang="en-US" dirty="0" smtClean="0"/>
              <a:t>Jian</a:t>
            </a:r>
            <a:r>
              <a:rPr lang="en-US" baseline="30000" dirty="0" smtClean="0"/>
              <a:t>1,2</a:t>
            </a:r>
            <a:r>
              <a:rPr lang="en-US" dirty="0"/>
              <a:t>, Liang Hu</a:t>
            </a:r>
            <a:r>
              <a:rPr lang="en-US" baseline="30000" dirty="0"/>
              <a:t>2,3</a:t>
            </a:r>
            <a:r>
              <a:rPr lang="en-US" dirty="0"/>
              <a:t>, </a:t>
            </a:r>
            <a:r>
              <a:rPr lang="en-US" dirty="0" err="1"/>
              <a:t>Longbing</a:t>
            </a:r>
            <a:r>
              <a:rPr lang="en-US" dirty="0"/>
              <a:t> Cao</a:t>
            </a:r>
            <a:r>
              <a:rPr lang="en-US" baseline="30000" dirty="0"/>
              <a:t>2</a:t>
            </a:r>
            <a:r>
              <a:rPr lang="en-US" dirty="0"/>
              <a:t> , Kai </a:t>
            </a:r>
            <a:r>
              <a:rPr lang="en-US" dirty="0" smtClean="0"/>
              <a:t>Lu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, Hang </a:t>
            </a:r>
            <a:r>
              <a:rPr lang="en-US" dirty="0" smtClean="0"/>
              <a:t>Gao</a:t>
            </a:r>
            <a:r>
              <a:rPr lang="en-US" baseline="30000" dirty="0" smtClean="0"/>
              <a:t>4</a:t>
            </a:r>
          </a:p>
          <a:p>
            <a:r>
              <a:rPr lang="en-US" baseline="30000" dirty="0"/>
              <a:t>1</a:t>
            </a:r>
            <a:r>
              <a:rPr lang="en-US" dirty="0"/>
              <a:t>College of Computer, National University of Defense Technology, China </a:t>
            </a:r>
            <a:r>
              <a:rPr lang="en-US" baseline="30000" dirty="0"/>
              <a:t>2</a:t>
            </a:r>
            <a:r>
              <a:rPr lang="en-US" dirty="0"/>
              <a:t>Advanced Analytics Institute, University of Technology Sydney, Australia </a:t>
            </a:r>
            <a:r>
              <a:rPr lang="en-US" baseline="30000" dirty="0"/>
              <a:t>3</a:t>
            </a:r>
            <a:r>
              <a:rPr lang="en-US" dirty="0"/>
              <a:t>University of Shanghai for Science and Technology, </a:t>
            </a:r>
            <a:r>
              <a:rPr lang="en-US" baseline="30000" dirty="0"/>
              <a:t>4</a:t>
            </a:r>
            <a:r>
              <a:rPr lang="en-US" dirty="0"/>
              <a:t>Alibaba Group, China</a:t>
            </a:r>
          </a:p>
        </p:txBody>
      </p:sp>
    </p:spTree>
    <p:extLst>
      <p:ext uri="{BB962C8B-B14F-4D97-AF65-F5344CB8AC3E}">
        <p14:creationId xmlns:p14="http://schemas.microsoft.com/office/powerpoint/2010/main" val="129538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Link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Evaluation metric: </a:t>
            </a:r>
            <a:r>
              <a:rPr lang="en-US" dirty="0" err="1" smtClean="0"/>
              <a:t>nDCG</a:t>
            </a:r>
            <a:endParaRPr lang="en-US" dirty="0" smtClean="0"/>
          </a:p>
          <a:p>
            <a:r>
              <a:rPr lang="en-US" dirty="0" smtClean="0"/>
              <a:t>Data sets: </a:t>
            </a:r>
          </a:p>
          <a:p>
            <a:pPr lvl="1"/>
            <a:r>
              <a:rPr lang="en-US" dirty="0"/>
              <a:t>Citation network: 29,896 nodes and 66,166 edges.</a:t>
            </a:r>
            <a:endParaRPr lang="en-US" dirty="0" smtClean="0"/>
          </a:p>
          <a:p>
            <a:pPr lvl="1"/>
            <a:r>
              <a:rPr lang="en-US" dirty="0" smtClean="0"/>
              <a:t>Coauthor </a:t>
            </a:r>
            <a:r>
              <a:rPr lang="en-US" dirty="0"/>
              <a:t>network with 1,712,433 authors and 4,258,615 edges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3" y="3548609"/>
            <a:ext cx="6411433" cy="31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4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Interpretability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dirty="0"/>
              <a:t>The top-3 authors on aspect 1 and aspect 2 in terms of node </a:t>
            </a:r>
            <a:r>
              <a:rPr lang="en-US" dirty="0" smtClean="0"/>
              <a:t>influence in coauthor network </a:t>
            </a:r>
          </a:p>
          <a:p>
            <a:r>
              <a:rPr lang="en-US" dirty="0"/>
              <a:t>The top-5 papers on aspect 3 and aspect 8 in terms of the interaction </a:t>
            </a:r>
            <a:r>
              <a:rPr lang="en-US" dirty="0" smtClean="0"/>
              <a:t>scores in citation network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30" y="3586715"/>
            <a:ext cx="51689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456" y="3586715"/>
            <a:ext cx="6032205" cy="203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MAI-ECS </a:t>
            </a:r>
            <a:r>
              <a:rPr lang="en-US" dirty="0"/>
              <a:t>can be extended to handle dynamical networks by modifying the evolutionary learning process to a time-dependent state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MAI-ECS </a:t>
            </a:r>
            <a:r>
              <a:rPr lang="en-US" dirty="0"/>
              <a:t>can be customized for community detection and role detection because the multi-aspect influences can be regarded as a node’s community or roles in a network. </a:t>
            </a:r>
          </a:p>
          <a:p>
            <a:r>
              <a:rPr lang="en-US" dirty="0" smtClean="0"/>
              <a:t>MAI-ECS </a:t>
            </a:r>
            <a:r>
              <a:rPr lang="en-US" dirty="0"/>
              <a:t>has potential to infer the semantics of node text, such as topic deviation and text mining, as shown in the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49481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&amp; </a:t>
            </a:r>
            <a:r>
              <a:rPr lang="en-US" altLang="zh-CN" dirty="0" smtClean="0"/>
              <a:t>C</a:t>
            </a:r>
            <a:r>
              <a:rPr lang="en-US" dirty="0" smtClean="0"/>
              <a:t>hallenges</a:t>
            </a:r>
            <a:endParaRPr lang="en-US" dirty="0" smtClean="0"/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5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factors drive the formation of node connection (edges)?</a:t>
            </a:r>
          </a:p>
          <a:p>
            <a:pPr lvl="1"/>
            <a:r>
              <a:rPr lang="en-US" altLang="zh-CN" dirty="0" smtClean="0"/>
              <a:t>For nodes: multi-aspect influences</a:t>
            </a:r>
          </a:p>
          <a:p>
            <a:pPr lvl="1"/>
            <a:r>
              <a:rPr lang="en-US" dirty="0" smtClean="0"/>
              <a:t>For edges: multi-aspect interactions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77" y="3150486"/>
            <a:ext cx="6781800" cy="3352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28121" y="2432475"/>
            <a:ext cx="5029200" cy="5709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Jointly modeling the </a:t>
            </a:r>
            <a:r>
              <a:rPr lang="en-US" dirty="0" smtClean="0"/>
              <a:t>network structure </a:t>
            </a:r>
            <a:r>
              <a:rPr lang="en-US" dirty="0"/>
              <a:t>and node content in </a:t>
            </a:r>
            <a:r>
              <a:rPr lang="en-US" sz="2000" dirty="0"/>
              <a:t>network</a:t>
            </a:r>
            <a:r>
              <a:rPr lang="en-US" dirty="0"/>
              <a:t> representation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challenging to </a:t>
            </a:r>
            <a:r>
              <a:rPr lang="en-US" dirty="0" smtClean="0"/>
              <a:t>represent multi</a:t>
            </a:r>
            <a:r>
              <a:rPr lang="en-US" altLang="zh-CN" dirty="0" smtClean="0"/>
              <a:t>-</a:t>
            </a:r>
            <a:r>
              <a:rPr lang="en-US" dirty="0" smtClean="0"/>
              <a:t>aspect </a:t>
            </a:r>
            <a:r>
              <a:rPr lang="en-US" dirty="0"/>
              <a:t>and heterogeneous interactions and influences between nodes (objects</a:t>
            </a:r>
            <a:r>
              <a:rPr lang="en-US" dirty="0" smtClean="0"/>
              <a:t>)</a:t>
            </a:r>
          </a:p>
          <a:p>
            <a:r>
              <a:rPr lang="en-US" dirty="0"/>
              <a:t>This requires to involve, model and </a:t>
            </a:r>
            <a:r>
              <a:rPr lang="en-US" dirty="0" smtClean="0"/>
              <a:t>integrate:</a:t>
            </a:r>
          </a:p>
          <a:p>
            <a:pPr lvl="1"/>
            <a:r>
              <a:rPr lang="en-US" dirty="0" smtClean="0"/>
              <a:t>(1) Explicit </a:t>
            </a:r>
            <a:r>
              <a:rPr lang="en-US" dirty="0"/>
              <a:t>and heterogeneous sources of node content information (e.g., paper’s title and/or abstract) and network topological structure (e.g., paper citations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(2) Implicit </a:t>
            </a:r>
            <a:r>
              <a:rPr lang="en-US" dirty="0"/>
              <a:t>and heterogeneous aspects of node influences (e.g., a paper’s topic uniqueness and design novelty) and node interactions (e.g., a paper cites the algorithm introduced in another paper).</a:t>
            </a:r>
          </a:p>
        </p:txBody>
      </p:sp>
    </p:spTree>
    <p:extLst>
      <p:ext uri="{BB962C8B-B14F-4D97-AF65-F5344CB8AC3E}">
        <p14:creationId xmlns:p14="http://schemas.microsoft.com/office/powerpoint/2010/main" val="749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Network </a:t>
            </a:r>
            <a:r>
              <a:rPr lang="en-US" dirty="0" smtClean="0"/>
              <a:t>Representation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actorizing the </a:t>
            </a:r>
            <a:r>
              <a:rPr lang="en-US" dirty="0"/>
              <a:t>node proximity </a:t>
            </a:r>
            <a:r>
              <a:rPr lang="en-US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directly, e.g., </a:t>
            </a:r>
            <a:r>
              <a:rPr lang="en-US" dirty="0" smtClean="0"/>
              <a:t>Dimension reduction methods</a:t>
            </a:r>
          </a:p>
          <a:p>
            <a:pPr lvl="1"/>
            <a:r>
              <a:rPr lang="en-US" dirty="0" smtClean="0"/>
              <a:t>Combining </a:t>
            </a:r>
            <a:r>
              <a:rPr lang="en-US" dirty="0"/>
              <a:t>the random walk and word </a:t>
            </a:r>
            <a:r>
              <a:rPr lang="en-US" dirty="0" smtClean="0"/>
              <a:t>embedding, e.g., </a:t>
            </a:r>
            <a:r>
              <a:rPr lang="en-US" dirty="0" err="1" smtClean="0"/>
              <a:t>Deepwalk</a:t>
            </a:r>
            <a:r>
              <a:rPr lang="en-US" dirty="0" smtClean="0"/>
              <a:t>, Node2vec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utoencoder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dirty="0"/>
              <a:t>graph Laplacian </a:t>
            </a:r>
            <a:r>
              <a:rPr lang="en-US" dirty="0" err="1" smtClean="0"/>
              <a:t>eigenmaps</a:t>
            </a:r>
            <a:r>
              <a:rPr lang="en-US" dirty="0" smtClean="0"/>
              <a:t>, e.g., SDNE</a:t>
            </a:r>
          </a:p>
          <a:p>
            <a:r>
              <a:rPr lang="en-US" dirty="0"/>
              <a:t>Attributed Network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Matrix factorization, e.g., TADW</a:t>
            </a:r>
          </a:p>
          <a:p>
            <a:pPr lvl="1"/>
            <a:r>
              <a:rPr lang="en-US" dirty="0" smtClean="0"/>
              <a:t>Deep learning based methods, e.g., </a:t>
            </a:r>
            <a:r>
              <a:rPr lang="en-US" dirty="0" err="1" smtClean="0"/>
              <a:t>TriNDR</a:t>
            </a:r>
            <a:r>
              <a:rPr lang="en-US" dirty="0" smtClean="0"/>
              <a:t>, CANE</a:t>
            </a:r>
          </a:p>
          <a:p>
            <a:pPr lvl="2"/>
            <a:r>
              <a:rPr lang="en-US" altLang="zh-CN" dirty="0" smtClean="0"/>
              <a:t>Modelling network and content independently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44948" y="5453949"/>
            <a:ext cx="7176977" cy="723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Shallow combination of network structure and node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Multi-aspect Evolutionary Coupled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3086894"/>
            <a:ext cx="8115300" cy="345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401684"/>
            <a:ext cx="4902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Multi-aspect Interaction Learning </a:t>
            </a:r>
            <a:r>
              <a:rPr lang="en-US" dirty="0" smtClean="0"/>
              <a:t>System</a:t>
            </a:r>
          </a:p>
          <a:p>
            <a:pPr lvl="1"/>
            <a:r>
              <a:rPr lang="en-US" dirty="0"/>
              <a:t>Node Representation </a:t>
            </a:r>
            <a:r>
              <a:rPr lang="en-US" dirty="0" smtClean="0"/>
              <a:t>Model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lvl="2"/>
            <a:r>
              <a:rPr lang="en-US" altLang="zh-CN" dirty="0" smtClean="0"/>
              <a:t>Embedding nodes and content with neural network</a:t>
            </a:r>
          </a:p>
          <a:p>
            <a:pPr lvl="1"/>
            <a:r>
              <a:rPr lang="en-US" dirty="0"/>
              <a:t>Interaction Scoring </a:t>
            </a:r>
            <a:r>
              <a:rPr lang="en-US" dirty="0" smtClean="0"/>
              <a:t>Model</a:t>
            </a:r>
          </a:p>
          <a:p>
            <a:pPr lvl="2"/>
            <a:r>
              <a:rPr lang="en-US" altLang="zh-CN" dirty="0" smtClean="0"/>
              <a:t>Modelling multi-aspect interaction between nodes</a:t>
            </a:r>
            <a:endParaRPr lang="en-US" dirty="0" smtClean="0"/>
          </a:p>
          <a:p>
            <a:r>
              <a:rPr lang="en-US" dirty="0"/>
              <a:t>Multi-aspect Influence Propagation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Involving dynamic system to learn a stable state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Evolutionary Learning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56" y="4617780"/>
            <a:ext cx="2819400" cy="939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0" y="3307774"/>
            <a:ext cx="4423291" cy="2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Effectiveness evaluation</a:t>
            </a:r>
          </a:p>
          <a:p>
            <a:pPr lvl="1"/>
            <a:r>
              <a:rPr lang="en-US" altLang="zh-CN" dirty="0"/>
              <a:t>N</a:t>
            </a:r>
            <a:r>
              <a:rPr lang="en-US" altLang="zh-CN" dirty="0" smtClean="0"/>
              <a:t>ode classification</a:t>
            </a:r>
          </a:p>
          <a:p>
            <a:pPr lvl="1"/>
            <a:r>
              <a:rPr lang="en-US" altLang="zh-CN" dirty="0" smtClean="0"/>
              <a:t>Link prediction</a:t>
            </a:r>
          </a:p>
          <a:p>
            <a:r>
              <a:rPr lang="en-US" dirty="0"/>
              <a:t>Semantic Interpretability </a:t>
            </a:r>
            <a:r>
              <a:rPr lang="en-US" dirty="0" smtClean="0"/>
              <a:t>Demonstration</a:t>
            </a:r>
          </a:p>
          <a:p>
            <a:pPr lvl="1"/>
            <a:r>
              <a:rPr lang="en-US" dirty="0" smtClean="0"/>
              <a:t>Multi-aspect node influences</a:t>
            </a:r>
          </a:p>
          <a:p>
            <a:pPr lvl="1"/>
            <a:r>
              <a:rPr lang="en-US" dirty="0" smtClean="0"/>
              <a:t>Multi-aspect </a:t>
            </a:r>
            <a:r>
              <a:rPr lang="en-US" dirty="0" err="1" smtClean="0"/>
              <a:t>intereactions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</a:t>
            </a:r>
            <a:r>
              <a:rPr lang="en-US" dirty="0"/>
              <a:t>citation network with 29,896 nodes and 66,166 </a:t>
            </a:r>
            <a:r>
              <a:rPr lang="en-US" dirty="0" smtClean="0"/>
              <a:t>edges</a:t>
            </a:r>
          </a:p>
          <a:p>
            <a:r>
              <a:rPr lang="en-US" dirty="0" smtClean="0"/>
              <a:t>Comparison methods: Node2vec, Doc2vec, NV+DV, </a:t>
            </a:r>
            <a:r>
              <a:rPr lang="en-US" dirty="0" err="1" smtClean="0"/>
              <a:t>TriDNR</a:t>
            </a:r>
            <a:r>
              <a:rPr lang="en-US" dirty="0" smtClean="0"/>
              <a:t>, CANE</a:t>
            </a:r>
          </a:p>
          <a:p>
            <a:r>
              <a:rPr lang="en-US" dirty="0" smtClean="0"/>
              <a:t>MAI-LS  is </a:t>
            </a:r>
            <a:r>
              <a:rPr lang="en-US" dirty="0"/>
              <a:t>Multi-aspect Interaction Learning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MAI-ECS is the full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4731727"/>
            <a:ext cx="11074400" cy="18161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98500" y="4021007"/>
            <a:ext cx="4887433" cy="458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Importance of considering node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65333" y="4046520"/>
            <a:ext cx="4887433" cy="458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Importance of the way to learn node content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45767" y="3503584"/>
            <a:ext cx="4887433" cy="458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Contribution of influence propagation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2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517</Words>
  <Application>Microsoft Macintosh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DengXian</vt:lpstr>
      <vt:lpstr>DengXian Light</vt:lpstr>
      <vt:lpstr>Arial</vt:lpstr>
      <vt:lpstr>Office Theme</vt:lpstr>
      <vt:lpstr>Evolutionarily Learning Multi-aspect Interactions and Influences from Network Structure and Node Content</vt:lpstr>
      <vt:lpstr>Contents</vt:lpstr>
      <vt:lpstr>Motivation</vt:lpstr>
      <vt:lpstr>Challenges</vt:lpstr>
      <vt:lpstr>Related work</vt:lpstr>
      <vt:lpstr>Model framework</vt:lpstr>
      <vt:lpstr>Model</vt:lpstr>
      <vt:lpstr>Experiments</vt:lpstr>
      <vt:lpstr>Node classification</vt:lpstr>
      <vt:lpstr>Link prediction</vt:lpstr>
      <vt:lpstr>Semantic Interpretability Demonstration</vt:lpstr>
      <vt:lpstr>Future work</vt:lpstr>
      <vt:lpstr>Thanks!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Evolutionarily Learning Multi-aspect Interactions and Influences from Network Structure and Node Content</dc:title>
  <dc:creator>Songlei Jian</dc:creator>
  <cp:lastModifiedBy>Songlei Jian</cp:lastModifiedBy>
  <cp:revision>35</cp:revision>
  <dcterms:created xsi:type="dcterms:W3CDTF">2018-10-17T01:57:04Z</dcterms:created>
  <dcterms:modified xsi:type="dcterms:W3CDTF">2018-11-16T07:37:01Z</dcterms:modified>
</cp:coreProperties>
</file>