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8" r:id="rId4"/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6858000" cx="9144000"/>
  <p:notesSz cx="9925050" cy="66659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00" orient="horz"/>
        <p:guide pos="312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1901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Fami</a:t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10ecb507d_4_14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10ecb507d_4_1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Fami</a:t>
            </a:r>
            <a:endParaRPr/>
          </a:p>
        </p:txBody>
      </p:sp>
      <p:sp>
        <p:nvSpPr>
          <p:cNvPr id="165" name="Google Shape;165;g710ecb507d_4_14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0ecb507d_6_5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10ecb507d_6_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Fami</a:t>
            </a:r>
            <a:endParaRPr/>
          </a:p>
        </p:txBody>
      </p:sp>
      <p:sp>
        <p:nvSpPr>
          <p:cNvPr id="173" name="Google Shape;173;g710ecb507d_6_5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10ecb507d_3_5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Fami</a:t>
            </a:r>
            <a:endParaRPr/>
          </a:p>
        </p:txBody>
      </p:sp>
      <p:sp>
        <p:nvSpPr>
          <p:cNvPr id="180" name="Google Shape;180;g710ecb507d_3_58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10ecb507d_6_1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Fami</a:t>
            </a:r>
            <a:endParaRPr/>
          </a:p>
        </p:txBody>
      </p:sp>
      <p:sp>
        <p:nvSpPr>
          <p:cNvPr id="190" name="Google Shape;190;g710ecb507d_6_12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10ecb507d_6_2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Patryk</a:t>
            </a:r>
            <a:endParaRPr/>
          </a:p>
        </p:txBody>
      </p:sp>
      <p:sp>
        <p:nvSpPr>
          <p:cNvPr id="201" name="Google Shape;201;g710ecb507d_6_26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10ecb507d_6_5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Patryk</a:t>
            </a:r>
            <a:endParaRPr/>
          </a:p>
        </p:txBody>
      </p:sp>
      <p:sp>
        <p:nvSpPr>
          <p:cNvPr id="210" name="Google Shape;210;g710ecb507d_6_56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10ecb507d_6_3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Patryk</a:t>
            </a:r>
            <a:endParaRPr/>
          </a:p>
        </p:txBody>
      </p:sp>
      <p:sp>
        <p:nvSpPr>
          <p:cNvPr id="219" name="Google Shape;219;g710ecb507d_6_36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0ecb507d_6_6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Patryk</a:t>
            </a:r>
            <a:endParaRPr/>
          </a:p>
        </p:txBody>
      </p:sp>
      <p:sp>
        <p:nvSpPr>
          <p:cNvPr id="228" name="Google Shape;228;g710ecb507d_6_65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10ecb507d_4_2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Moritz</a:t>
            </a:r>
            <a:endParaRPr/>
          </a:p>
        </p:txBody>
      </p:sp>
      <p:sp>
        <p:nvSpPr>
          <p:cNvPr id="237" name="Google Shape;237;g710ecb507d_4_21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10ecb507d_4_3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Moritz</a:t>
            </a:r>
            <a:endParaRPr/>
          </a:p>
        </p:txBody>
      </p:sp>
      <p:sp>
        <p:nvSpPr>
          <p:cNvPr id="246" name="Google Shape;246;g710ecb507d_4_30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Fami</a:t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10ecb507d_4_39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Moritz</a:t>
            </a:r>
            <a:endParaRPr/>
          </a:p>
        </p:txBody>
      </p:sp>
      <p:sp>
        <p:nvSpPr>
          <p:cNvPr id="255" name="Google Shape;255;g710ecb507d_4_39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10ecb507d_4_4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Moritz</a:t>
            </a:r>
            <a:endParaRPr/>
          </a:p>
        </p:txBody>
      </p:sp>
      <p:sp>
        <p:nvSpPr>
          <p:cNvPr id="264" name="Google Shape;264;g710ecb507d_4_47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10ecb507d_4_6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Moritz</a:t>
            </a:r>
            <a:endParaRPr/>
          </a:p>
        </p:txBody>
      </p:sp>
      <p:sp>
        <p:nvSpPr>
          <p:cNvPr id="273" name="Google Shape;273;g710ecb507d_4_62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0ecb507d_4_7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Fami</a:t>
            </a:r>
            <a:endParaRPr/>
          </a:p>
        </p:txBody>
      </p:sp>
      <p:sp>
        <p:nvSpPr>
          <p:cNvPr id="281" name="Google Shape;281;g710ecb507d_4_70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10ecb507d_3_6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Fami</a:t>
            </a:r>
            <a:endParaRPr/>
          </a:p>
        </p:txBody>
      </p:sp>
      <p:sp>
        <p:nvSpPr>
          <p:cNvPr id="290" name="Google Shape;290;g710ecb507d_3_68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10ecb507d_0_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Patryk</a:t>
            </a:r>
            <a:endParaRPr/>
          </a:p>
        </p:txBody>
      </p:sp>
      <p:sp>
        <p:nvSpPr>
          <p:cNvPr id="299" name="Google Shape;299;g710ecb507d_0_8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10ecb507d_6_7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Patryk</a:t>
            </a:r>
            <a:endParaRPr/>
          </a:p>
        </p:txBody>
      </p:sp>
      <p:sp>
        <p:nvSpPr>
          <p:cNvPr id="310" name="Google Shape;310;g710ecb507d_6_74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10ecb507d_6_4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Fami</a:t>
            </a:r>
            <a:endParaRPr/>
          </a:p>
        </p:txBody>
      </p:sp>
      <p:sp>
        <p:nvSpPr>
          <p:cNvPr id="319" name="Google Shape;319;g710ecb507d_6_48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Moritz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Keine Splits, Insurance oder Triple Seven</a:t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Moritz</a:t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10ecb507d_3_2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Patryk</a:t>
            </a:r>
            <a:endParaRPr/>
          </a:p>
        </p:txBody>
      </p:sp>
      <p:sp>
        <p:nvSpPr>
          <p:cNvPr id="116" name="Google Shape;116;g710ecb507d_3_21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10ecb507d_3_2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Patryk</a:t>
            </a:r>
            <a:endParaRPr/>
          </a:p>
        </p:txBody>
      </p:sp>
      <p:sp>
        <p:nvSpPr>
          <p:cNvPr id="125" name="Google Shape;125;g710ecb507d_3_28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10ecb507d_4_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Patryk</a:t>
            </a:r>
            <a:endParaRPr/>
          </a:p>
        </p:txBody>
      </p:sp>
      <p:sp>
        <p:nvSpPr>
          <p:cNvPr id="134" name="Google Shape;134;g710ecb507d_4_2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0ecb507d_3_3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Patryk</a:t>
            </a:r>
            <a:endParaRPr/>
          </a:p>
        </p:txBody>
      </p:sp>
      <p:sp>
        <p:nvSpPr>
          <p:cNvPr id="146" name="Google Shape;146;g710ecb507d_3_35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0ecb507d_3_4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Patryk</a:t>
            </a:r>
            <a:endParaRPr/>
          </a:p>
        </p:txBody>
      </p:sp>
      <p:sp>
        <p:nvSpPr>
          <p:cNvPr id="155" name="Google Shape;155;g710ecb507d_3_42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8347635" y="6408271"/>
            <a:ext cx="575236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8347635" y="6408271"/>
            <a:ext cx="575236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">
  <p:cSld name="Inhal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">
  <p:cSld name="Zwei Inhalte +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/>
          <p:nvPr>
            <p:ph idx="3" type="pic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>
  <p:cSld name="zwei Inhalt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+ Text">
  <p:cSld name="Inhalt +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ße Bilder">
  <p:cSld name="große Bil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" type="body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0" y="2476500"/>
            <a:ext cx="91440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er formatfüllend">
  <p:cSld name="Bilder formatfüllend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>
            <p:ph idx="2" type="pic"/>
          </p:nvPr>
        </p:nvSpPr>
        <p:spPr>
          <a:xfrm>
            <a:off x="0" y="1691640"/>
            <a:ext cx="9144000" cy="516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 (Hintergrund)">
  <p:cSld name="Zwei Inhalte + Text (Hintergrund)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0" y="2477139"/>
            <a:ext cx="9144000" cy="43808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/>
          <p:nvPr>
            <p:ph idx="3" type="pic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11" y="324685"/>
            <a:ext cx="608352" cy="3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20" name="Google Shape;2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11" y="324685"/>
            <a:ext cx="608352" cy="3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hnen_HG.jpg" id="74" name="Google Shape;74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2532" y="0"/>
            <a:ext cx="918503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50416 tum logo blau png final.png" id="75" name="Google Shape;7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22627" y="324650"/>
            <a:ext cx="599722" cy="3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hyperlink" Target="http://blackjack.brzoza.me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Praktikum: XML Technologie</a:t>
            </a:r>
            <a:endParaRPr/>
          </a:p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319088" y="1978720"/>
            <a:ext cx="85089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Patryk Brzoza, Moritz Issig, Fami Mahmud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Technische Universität München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Fakultät für Informatik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Lehrstuhl für Angewandte Informatik /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Kooperative Systeme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Garching b. München, 09. März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200"/>
              <a:t>Offizielle Anforderungen: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Spielkonzept nach Blackjack-Regeln aus der Einführung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Webanwendung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Ausschließlich XML-Technologien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Dynamische Erzeugung von Karten und Chips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MultiClient: mehrere Spieler*innen mit eigenen Clients in einem gemeinsamen Spiel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Lobby-Funktion mit Anmeldung für die Spieler*innen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Highscore-Board in der Lobby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Architektur nach Model-View-Controller (MVC)-Muster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Nutzung von UML-Diagrammen zur Beschreibung von Architektur, Daten und Verhalten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Beschreibung aller REST-Schnittstellen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Dokumentierung des Projekts</a:t>
            </a:r>
            <a:endParaRPr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9" name="Google Shape;169;p23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Projektanforderungen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200"/>
              <a:t>Zusatzfunktionen: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Mehrere MultiClient-Spiele parallel spielbar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SinglePlayer-Spiele möglich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Bereitstellung auf einem Webserver</a:t>
            </a:r>
            <a:endParaRPr/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7" name="Google Shape;177;p24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Projektanforderungen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9100" y="1762200"/>
            <a:ext cx="53859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Card Template </a:t>
            </a:r>
            <a:r>
              <a:rPr lang="de-DE"/>
              <a:t>nimmt die Parameter Wert und Typ an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→ Zieht aus Values.xml die Punkte für Verteilung der Icons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→ Lädt SVG des Icons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4" name="Google Shape;184;p25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und Implementierung - Card Template</a:t>
            </a:r>
            <a:endParaRPr sz="3000"/>
          </a:p>
        </p:txBody>
      </p:sp>
      <p:sp>
        <p:nvSpPr>
          <p:cNvPr id="185" name="Google Shape;185;p25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 b="0" l="0" r="44438" t="0"/>
          <a:stretch/>
        </p:blipFill>
        <p:spPr>
          <a:xfrm>
            <a:off x="5705100" y="2477100"/>
            <a:ext cx="2993475" cy="40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150" y="3294900"/>
            <a:ext cx="5306730" cy="3026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9102" y="1762200"/>
            <a:ext cx="41727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Template erhält Wert als Parameter 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→ determiniert Wert des Chips und Farbe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Chips werden in 3 Schritten </a:t>
            </a:r>
            <a:r>
              <a:rPr lang="de-DE"/>
              <a:t>mit Hilfe des &lt;symbol&gt; und &lt;use&gt; Elemente</a:t>
            </a:r>
            <a:r>
              <a:rPr lang="de-DE"/>
              <a:t> erstellt: 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(schwarzer) Kreis mit weißen Linien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(schwarzer) innerer Kreis 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gestrichelter weißer Kreis mit Wert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4" name="Google Shape;194;p26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und Implementierung - Chip Template</a:t>
            </a:r>
            <a:endParaRPr sz="3000"/>
          </a:p>
        </p:txBody>
      </p:sp>
      <p:sp>
        <p:nvSpPr>
          <p:cNvPr id="195" name="Google Shape;195;p26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250" y="1762200"/>
            <a:ext cx="1687675" cy="1683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4925" y="3047288"/>
            <a:ext cx="1826149" cy="1783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7250" y="4307500"/>
            <a:ext cx="1826151" cy="18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319094" y="1762200"/>
            <a:ext cx="31203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Game Template </a:t>
            </a:r>
            <a:r>
              <a:rPr lang="de-DE"/>
              <a:t>nimmt Parameter </a:t>
            </a:r>
            <a:r>
              <a:rPr i="1" lang="de-DE"/>
              <a:t>playerName,</a:t>
            </a:r>
            <a:r>
              <a:rPr lang="de-DE"/>
              <a:t> </a:t>
            </a:r>
            <a:r>
              <a:rPr i="1" lang="de-DE"/>
              <a:t>playerId</a:t>
            </a:r>
            <a:r>
              <a:rPr lang="de-DE"/>
              <a:t> und </a:t>
            </a:r>
            <a:r>
              <a:rPr i="1" lang="de-DE"/>
              <a:t>gameId</a:t>
            </a:r>
            <a:r>
              <a:rPr lang="de-DE"/>
              <a:t> an: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Generierung von Chips und Karten mit XSL-Calls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Spieleranzahl dynamisch skalierbar</a:t>
            </a:r>
            <a:r>
              <a:rPr lang="de-DE"/>
              <a:t> 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Karten- und Chipabstände dynamisch skalierbar</a:t>
            </a:r>
            <a:endParaRPr/>
          </a:p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5" name="Google Shape;205;p27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und Implementierung - Game Template</a:t>
            </a:r>
            <a:endParaRPr sz="3000"/>
          </a:p>
        </p:txBody>
      </p:sp>
      <p:sp>
        <p:nvSpPr>
          <p:cNvPr id="206" name="Google Shape;206;p27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394" y="1858534"/>
            <a:ext cx="5399807" cy="4161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19094" y="1762200"/>
            <a:ext cx="31203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Game Template </a:t>
            </a:r>
            <a:r>
              <a:rPr lang="de-DE"/>
              <a:t>nimmt Parameter </a:t>
            </a:r>
            <a:r>
              <a:rPr i="1" lang="de-DE"/>
              <a:t>playerName,</a:t>
            </a:r>
            <a:r>
              <a:rPr lang="de-DE"/>
              <a:t> </a:t>
            </a:r>
            <a:r>
              <a:rPr i="1" lang="de-DE"/>
              <a:t>playerId</a:t>
            </a:r>
            <a:r>
              <a:rPr lang="de-DE"/>
              <a:t> und </a:t>
            </a:r>
            <a:r>
              <a:rPr i="1" lang="de-DE"/>
              <a:t>gameId</a:t>
            </a:r>
            <a:r>
              <a:rPr lang="de-DE"/>
              <a:t> an: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Generierung von Chips und Karten mit XSL-Calls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Spieleranzahl dynamisch skalierbar 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Karten- und Chipabstände dynamisch skalierbar</a:t>
            </a:r>
            <a:endParaRPr/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4" name="Google Shape;214;p28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und Implementierung - Game Template</a:t>
            </a:r>
            <a:endParaRPr sz="3000"/>
          </a:p>
        </p:txBody>
      </p:sp>
      <p:sp>
        <p:nvSpPr>
          <p:cNvPr id="215" name="Google Shape;215;p28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469" y="1986871"/>
            <a:ext cx="5399808" cy="318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094" y="1762209"/>
            <a:ext cx="5399805" cy="385892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319100" y="1762200"/>
            <a:ext cx="32370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Lobby Template </a:t>
            </a:r>
            <a:r>
              <a:rPr lang="de-DE"/>
              <a:t>nimmt Parameter </a:t>
            </a:r>
            <a:r>
              <a:rPr i="1" lang="de-DE"/>
              <a:t>isLoggedIn</a:t>
            </a:r>
            <a:r>
              <a:rPr lang="de-DE"/>
              <a:t>, </a:t>
            </a:r>
            <a:r>
              <a:rPr i="1" lang="de-DE"/>
              <a:t>playerName</a:t>
            </a:r>
            <a:r>
              <a:rPr lang="de-DE"/>
              <a:t>, </a:t>
            </a:r>
            <a:r>
              <a:rPr i="1" lang="de-DE"/>
              <a:t>playerId</a:t>
            </a:r>
            <a:r>
              <a:rPr lang="de-DE"/>
              <a:t> und </a:t>
            </a:r>
            <a:r>
              <a:rPr i="1" lang="de-DE"/>
              <a:t>playerHighscore</a:t>
            </a:r>
            <a:r>
              <a:rPr lang="de-DE"/>
              <a:t> an: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Spielermanagement mit Name und ID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Anzeige von verfügbaren Spielen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Anzeige von persönlichen und globalen Highscores</a:t>
            </a:r>
            <a:endParaRPr/>
          </a:p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4" name="Google Shape;224;p29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und Implementierung - Lobby Template</a:t>
            </a:r>
            <a:endParaRPr sz="3000"/>
          </a:p>
        </p:txBody>
      </p:sp>
      <p:sp>
        <p:nvSpPr>
          <p:cNvPr id="225" name="Google Shape;225;p29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319100" y="1762200"/>
            <a:ext cx="32370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Lobby Template </a:t>
            </a:r>
            <a:r>
              <a:rPr lang="de-DE"/>
              <a:t>nimmt Parameter </a:t>
            </a:r>
            <a:r>
              <a:rPr i="1" lang="de-DE"/>
              <a:t>isLoggedIn</a:t>
            </a:r>
            <a:r>
              <a:rPr lang="de-DE"/>
              <a:t>, </a:t>
            </a:r>
            <a:r>
              <a:rPr i="1" lang="de-DE"/>
              <a:t>playerName</a:t>
            </a:r>
            <a:r>
              <a:rPr lang="de-DE"/>
              <a:t>, </a:t>
            </a:r>
            <a:r>
              <a:rPr i="1" lang="de-DE"/>
              <a:t>playerId</a:t>
            </a:r>
            <a:r>
              <a:rPr lang="de-DE"/>
              <a:t> und </a:t>
            </a:r>
            <a:r>
              <a:rPr i="1" lang="de-DE"/>
              <a:t>playerHighscore</a:t>
            </a:r>
            <a:r>
              <a:rPr lang="de-DE"/>
              <a:t> an: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Spielermanagement mit Name und ID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Anzeige von verfügbaren Spielen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Anzeige von persönlichen und globalen Highscores</a:t>
            </a:r>
            <a:endParaRPr/>
          </a:p>
        </p:txBody>
      </p:sp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und Implementierung - Lobby Template</a:t>
            </a:r>
            <a:endParaRPr sz="3000"/>
          </a:p>
        </p:txBody>
      </p:sp>
      <p:sp>
        <p:nvSpPr>
          <p:cNvPr id="233" name="Google Shape;233;p30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025" y="1922196"/>
            <a:ext cx="5283101" cy="322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456" y="1609799"/>
            <a:ext cx="6301592" cy="4699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319100" y="1762200"/>
            <a:ext cx="27801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-DE"/>
              <a:t>Blackjack-Controller:</a:t>
            </a:r>
            <a:endParaRPr b="1"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REST-Schnittstelle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-DE"/>
              <a:t>Blackjack-Main:</a:t>
            </a:r>
            <a:endParaRPr b="1"/>
          </a:p>
          <a:p>
            <a:pPr indent="45720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Spiellogik,</a:t>
            </a:r>
            <a:endParaRPr/>
          </a:p>
          <a:p>
            <a:pPr indent="45720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Zugriff auf Datenbank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-DE"/>
              <a:t>Blackjack-Helper:</a:t>
            </a:r>
            <a:endParaRPr b="1"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Hilfsfunktionen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-DE"/>
              <a:t>Blackjack-Websocket:</a:t>
            </a:r>
            <a:endParaRPr b="1"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Verwalten der Websockets</a:t>
            </a:r>
            <a:endParaRPr/>
          </a:p>
        </p:txBody>
      </p:sp>
      <p:sp>
        <p:nvSpPr>
          <p:cNvPr id="241" name="Google Shape;241;p31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2" name="Google Shape;242;p31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Implementierung - Module</a:t>
            </a:r>
            <a:endParaRPr sz="3000"/>
          </a:p>
        </p:txBody>
      </p:sp>
      <p:sp>
        <p:nvSpPr>
          <p:cNvPr id="243" name="Google Shape;243;p31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319100" y="1762200"/>
            <a:ext cx="27801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-DE"/>
              <a:t>Lobby:</a:t>
            </a:r>
            <a:endParaRPr b="1"/>
          </a:p>
          <a:p>
            <a:pPr indent="-31750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not Logged in</a:t>
            </a:r>
            <a:endParaRPr/>
          </a:p>
          <a:p>
            <a:pPr indent="-31750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Logged in</a:t>
            </a:r>
            <a:endParaRPr/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-DE"/>
              <a:t>Spielphasen:</a:t>
            </a:r>
            <a:endParaRPr b="1"/>
          </a:p>
          <a:p>
            <a:pPr indent="-31750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Bet-Phase</a:t>
            </a:r>
            <a:endParaRPr/>
          </a:p>
          <a:p>
            <a:pPr indent="-31750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Deal-Phase</a:t>
            </a:r>
            <a:endParaRPr/>
          </a:p>
          <a:p>
            <a:pPr indent="-31750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Play-Phase</a:t>
            </a:r>
            <a:endParaRPr/>
          </a:p>
          <a:p>
            <a:pPr indent="-31750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Pay-Phase</a:t>
            </a:r>
            <a:endParaRPr/>
          </a:p>
        </p:txBody>
      </p:sp>
      <p:sp>
        <p:nvSpPr>
          <p:cNvPr id="249" name="Google Shape;249;p32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0" name="Google Shape;250;p32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Implementierung </a:t>
            </a:r>
            <a:r>
              <a:rPr lang="de-DE"/>
              <a:t>- Phasen</a:t>
            </a:r>
            <a:endParaRPr sz="3000"/>
          </a:p>
        </p:txBody>
      </p:sp>
      <p:sp>
        <p:nvSpPr>
          <p:cNvPr id="251" name="Google Shape;251;p32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600" y="1557134"/>
            <a:ext cx="5740000" cy="4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19100" y="1978736"/>
            <a:ext cx="85089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/>
              <a:t>Einführung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/>
              <a:t>Technologien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/>
              <a:t>Projektanforderungen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/>
              <a:t>Design und Implementierung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/>
              <a:t>Architektur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/>
              <a:t>Spiel-Demo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/>
              <a:t>Teamorganisation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/>
              <a:t>Fazit</a:t>
            </a:r>
            <a:endParaRPr sz="1800"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Agenda</a:t>
            </a:r>
            <a:endParaRPr/>
          </a:p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50" y="1557124"/>
            <a:ext cx="4419600" cy="458330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4205300" y="1762200"/>
            <a:ext cx="27801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Eine Karte an alle (Dealerkarte verdeckt)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	</a:t>
            </a:r>
            <a:r>
              <a:rPr lang="de-DE">
                <a:solidFill>
                  <a:srgbClr val="FF0000"/>
                </a:solidFill>
              </a:rPr>
              <a:t>→ DB-Update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Noch eine Karte an alle (Dealerkarte offen)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Erste*r Spieler*in als         am Zug setzen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setze Play-Phase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FF0000"/>
                </a:solidFill>
              </a:rPr>
              <a:t>→ DB-Update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Websocket-Update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de-DE"/>
              <a:t>Optional:</a:t>
            </a:r>
            <a:r>
              <a:rPr lang="de-DE"/>
              <a:t> Return to Lobby</a:t>
            </a:r>
            <a:endParaRPr/>
          </a:p>
        </p:txBody>
      </p:sp>
      <p:sp>
        <p:nvSpPr>
          <p:cNvPr id="259" name="Google Shape;259;p33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60" name="Google Shape;260;p33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Implementierung - Deal-Phase</a:t>
            </a:r>
            <a:endParaRPr sz="3000"/>
          </a:p>
        </p:txBody>
      </p:sp>
      <p:sp>
        <p:nvSpPr>
          <p:cNvPr id="261" name="Google Shape;261;p33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00" y="1627083"/>
            <a:ext cx="5683500" cy="46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68" name="Google Shape;268;p34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Implementierung - DealerTurn</a:t>
            </a:r>
            <a:endParaRPr sz="3000"/>
          </a:p>
        </p:txBody>
      </p:sp>
      <p:sp>
        <p:nvSpPr>
          <p:cNvPr id="269" name="Google Shape;269;p34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5119700" y="1762200"/>
            <a:ext cx="27801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Falls unter 17: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ziehe Karte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	</a:t>
            </a:r>
            <a:r>
              <a:rPr lang="de-DE">
                <a:solidFill>
                  <a:srgbClr val="FF0000"/>
                </a:solidFill>
              </a:rPr>
              <a:t>→ DB-Update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FF0000"/>
                </a:solidFill>
              </a:rPr>
              <a:t>	</a:t>
            </a:r>
            <a:r>
              <a:rPr i="1" lang="de-DE">
                <a:solidFill>
                  <a:srgbClr val="000000"/>
                </a:solidFill>
              </a:rPr>
              <a:t>zurück zu 1.</a:t>
            </a:r>
            <a:endParaRPr i="1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de-DE"/>
              <a:t>sonst:</a:t>
            </a:r>
            <a:endParaRPr i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/>
              <a:t>	</a:t>
            </a:r>
            <a:r>
              <a:rPr lang="de-DE"/>
              <a:t>setze Pay-Phase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FF0000"/>
                </a:solidFill>
              </a:rPr>
              <a:t>→ DB-Update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Websocket-Update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de-DE"/>
              <a:t>Optional:</a:t>
            </a:r>
            <a:r>
              <a:rPr lang="de-DE"/>
              <a:t> Return to Lobby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6" name="Google Shape;276;p35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Architektur </a:t>
            </a:r>
            <a:r>
              <a:rPr lang="de-DE"/>
              <a:t>- Modell - View - Controller</a:t>
            </a:r>
            <a:endParaRPr sz="3000"/>
          </a:p>
        </p:txBody>
      </p:sp>
      <p:sp>
        <p:nvSpPr>
          <p:cNvPr id="277" name="Google Shape;277;p35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50" y="2162650"/>
            <a:ext cx="8508901" cy="355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557125"/>
            <a:ext cx="5863326" cy="51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6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85" name="Google Shape;285;p36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Architektur - Datenmodell</a:t>
            </a:r>
            <a:endParaRPr sz="3000"/>
          </a:p>
        </p:txBody>
      </p:sp>
      <p:sp>
        <p:nvSpPr>
          <p:cNvPr id="286" name="Google Shape;286;p36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319100" y="1762200"/>
            <a:ext cx="32370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200"/>
              <a:t>Lobby: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00" y="1268575"/>
            <a:ext cx="7481975" cy="4796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7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94" name="Google Shape;294;p37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Spiel Demo</a:t>
            </a:r>
            <a:endParaRPr sz="3000"/>
          </a:p>
        </p:txBody>
      </p:sp>
      <p:sp>
        <p:nvSpPr>
          <p:cNvPr id="295" name="Google Shape;295;p37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  <p:sp>
        <p:nvSpPr>
          <p:cNvPr id="296" name="Google Shape;296;p37"/>
          <p:cNvSpPr txBox="1"/>
          <p:nvPr/>
        </p:nvSpPr>
        <p:spPr>
          <a:xfrm>
            <a:off x="3560900" y="5542600"/>
            <a:ext cx="41049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u="sng">
                <a:solidFill>
                  <a:srgbClr val="3A6D99"/>
                </a:solidFill>
                <a:highlight>
                  <a:srgbClr val="FFFFFF"/>
                </a:highlight>
                <a:hlinkClick r:id="rId4"/>
              </a:rPr>
              <a:t>blackjack.brzoza.me</a:t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Dateiverwaltung und Zusammenarbeit mit Git-Repository auf LRZ GitLab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Implementierung der Systemkomponenten mit IntelliJ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DocBook-Erstellung mit Oxygen</a:t>
            </a:r>
            <a:endParaRPr/>
          </a:p>
        </p:txBody>
      </p:sp>
      <p:sp>
        <p:nvSpPr>
          <p:cNvPr id="302" name="Google Shape;302;p38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3" name="Google Shape;303;p38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Teamorganisation: Entwicklungsumgebung</a:t>
            </a:r>
            <a:endParaRPr sz="3000"/>
          </a:p>
        </p:txBody>
      </p:sp>
      <p:sp>
        <p:nvSpPr>
          <p:cNvPr id="304" name="Google Shape;304;p38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  <p:pic>
        <p:nvPicPr>
          <p:cNvPr id="305" name="Google Shape;3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00" y="3859375"/>
            <a:ext cx="2203326" cy="203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5400" y="3851500"/>
            <a:ext cx="2052000" cy="20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0675" y="3851500"/>
            <a:ext cx="2203325" cy="22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38" y="1941475"/>
            <a:ext cx="8141826" cy="35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Projekt nach agilem Vorbild organisiert</a:t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Grundanforderungen im Product Backlog verankert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1 Arbeitsblatt = 1 Sprint, Aufgaben im Spring Backlog </a:t>
            </a:r>
            <a:endParaRPr/>
          </a:p>
        </p:txBody>
      </p:sp>
      <p:sp>
        <p:nvSpPr>
          <p:cNvPr id="314" name="Google Shape;314;p39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15" name="Google Shape;315;p39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Teamorganisation: SCRUM</a:t>
            </a:r>
            <a:endParaRPr sz="3000"/>
          </a:p>
        </p:txBody>
      </p:sp>
      <p:sp>
        <p:nvSpPr>
          <p:cNvPr id="316" name="Google Shape;316;p39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Projekt nach agilem Vorbild organisiert: </a:t>
            </a:r>
            <a:r>
              <a:rPr b="1" lang="de-DE"/>
              <a:t>SCRUM</a:t>
            </a:r>
            <a:endParaRPr b="1"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Inkrementelle Entwicklung neben der Einführung von neuen Technologien sehr hilfreich 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200"/>
              <a:t>Herausforderungen</a:t>
            </a:r>
            <a:endParaRPr sz="2200"/>
          </a:p>
          <a:p>
            <a:pPr indent="-330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/>
              <a:t>Dynamische Erstellung der Karten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Setup von Tools (DocBook, BaseX STOMP, xquerydoc) 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Unterschiede in der Darstellung bei Browsern und Betriebssystemen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200"/>
              <a:t>Reflektion</a:t>
            </a:r>
            <a:endParaRPr sz="2200"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Nur XML-Technologien eher ungeeignet für ganze System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Einzelne Technologien nützlich auch mit anderen Programmiersprachen:</a:t>
            </a:r>
            <a:endParaRPr/>
          </a:p>
          <a:p>
            <a:pPr indent="-330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dynamische Erzeugung von HTML und SVG mit XSLT</a:t>
            </a:r>
            <a:endParaRPr/>
          </a:p>
          <a:p>
            <a:pPr indent="-330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XML-Datenbank mit XQuery</a:t>
            </a:r>
            <a:endParaRPr/>
          </a:p>
        </p:txBody>
      </p:sp>
      <p:sp>
        <p:nvSpPr>
          <p:cNvPr id="322" name="Google Shape;322;p40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3" name="Google Shape;323;p40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Fazit</a:t>
            </a:r>
            <a:endParaRPr sz="3000"/>
          </a:p>
        </p:txBody>
      </p:sp>
      <p:sp>
        <p:nvSpPr>
          <p:cNvPr id="324" name="Google Shape;324;p40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200"/>
              <a:t>Regeln:</a:t>
            </a:r>
            <a:endParaRPr sz="2200"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-DE"/>
              <a:t>Ziel: </a:t>
            </a:r>
            <a:r>
              <a:rPr lang="de-DE"/>
              <a:t>Kartenhand möglichst nah an 21 aber nicht mehr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Jede*r Spieler*in spielt für sich gegen den Dealer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Das Kartendeck besteht aus 6x 52 Karten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Bildkarten zählen 10. Zahlenkarten (2-10) den Zahlenwert und Asse 11 oder 1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Spielablauf:</a:t>
            </a:r>
            <a:endParaRPr sz="1800"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de-DE"/>
              <a:t>Chips setzen:</a:t>
            </a:r>
            <a:r>
              <a:rPr lang="de-DE"/>
              <a:t> Spieler*innen setzen Chips für die kommende Runde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de-DE"/>
              <a:t>Karten erhalten:</a:t>
            </a:r>
            <a:r>
              <a:rPr lang="de-DE"/>
              <a:t> der Dealer und jede*r Spieler*in erhält 2 Karten. Nur eine Dealerkarte offen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de-DE"/>
              <a:t>Spielerzug: </a:t>
            </a:r>
            <a:r>
              <a:rPr lang="de-DE"/>
              <a:t>nacheinander haben die </a:t>
            </a:r>
            <a:r>
              <a:rPr lang="de-DE"/>
              <a:t>Spieler*innen nun die Möglichkeit zu:</a:t>
            </a:r>
            <a:endParaRPr/>
          </a:p>
          <a:p>
            <a:pPr indent="-330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de-DE"/>
              <a:t>hit:</a:t>
            </a:r>
            <a:r>
              <a:rPr lang="de-DE"/>
              <a:t> weitere Karte erhalten (mehrfach möglich)</a:t>
            </a:r>
            <a:endParaRPr/>
          </a:p>
          <a:p>
            <a:pPr indent="-330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de-DE"/>
              <a:t>stand:</a:t>
            </a:r>
            <a:r>
              <a:rPr lang="de-DE"/>
              <a:t> Zug beenden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de-DE"/>
              <a:t>Dealerzug:</a:t>
            </a:r>
            <a:r>
              <a:rPr lang="de-DE"/>
              <a:t> Dealer zieht bei 16 und beendet Zug ab 17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de-DE"/>
              <a:t>Ergebnisermittlung: </a:t>
            </a:r>
            <a:r>
              <a:rPr lang="de-DE"/>
              <a:t>Vergleich von Dealerhand und Spielerhand → Auszahlung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Einführung - Blackjack</a:t>
            </a:r>
            <a:endParaRPr/>
          </a:p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9095" y="1762200"/>
            <a:ext cx="42528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XML steht für </a:t>
            </a:r>
            <a:r>
              <a:rPr i="1" lang="de-DE"/>
              <a:t>Extensible Markup Language</a:t>
            </a:r>
            <a:endParaRPr i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→ definiert einen Regelsatz für die plattformunabhängige Speicherung von Dokumenten </a:t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Technologien - XML</a:t>
            </a:r>
            <a:endParaRPr sz="3000"/>
          </a:p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325" y="1762200"/>
            <a:ext cx="4267300" cy="46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DocBook ist eine </a:t>
            </a:r>
            <a:r>
              <a:rPr i="1" lang="de-DE"/>
              <a:t>Semantic Markup Language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→ vereinfacht die Erstellung von Dokumenten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→ Transformierung zu HTML, PDF, … möglich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Technologien - DocBook</a:t>
            </a:r>
            <a:endParaRPr sz="3000"/>
          </a:p>
        </p:txBody>
      </p:sp>
      <p:sp>
        <p:nvSpPr>
          <p:cNvPr id="121" name="Google Shape;121;p18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2133" t="0"/>
          <a:stretch/>
        </p:blipFill>
        <p:spPr>
          <a:xfrm>
            <a:off x="547500" y="3794625"/>
            <a:ext cx="8049001" cy="20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SVG steht für </a:t>
            </a:r>
            <a:r>
              <a:rPr i="1" lang="de-DE"/>
              <a:t>Scalable Vector Graphics</a:t>
            </a:r>
            <a:endParaRPr i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/>
              <a:t>→ </a:t>
            </a:r>
            <a:r>
              <a:rPr lang="de-DE"/>
              <a:t>ermöglicht skalierbaren Einsatz von Grafiken unabhängig von Größe 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Grundbaustein aller GUI-Elemente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Übertragen von Skizzen in 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Grafiken mit ViewBox und 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SVG-Elementen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Technologien - SVG</a:t>
            </a:r>
            <a:endParaRPr sz="3000"/>
          </a:p>
        </p:txBody>
      </p:sp>
      <p:sp>
        <p:nvSpPr>
          <p:cNvPr id="130" name="Google Shape;130;p19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775" y="3512400"/>
            <a:ext cx="5172149" cy="29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9100" y="1762200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XSLT steht für </a:t>
            </a:r>
            <a:r>
              <a:rPr i="1" lang="de-DE"/>
              <a:t>Extensble Stylsheet Language Transformations</a:t>
            </a:r>
            <a:endParaRPr i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XSLT ermöglicht </a:t>
            </a:r>
            <a:r>
              <a:rPr lang="de-DE"/>
              <a:t>Transformieren</a:t>
            </a:r>
            <a:r>
              <a:rPr lang="de-DE"/>
              <a:t> von XML-Dokumenten </a:t>
            </a:r>
            <a:endParaRPr/>
          </a:p>
          <a:p>
            <a:pPr indent="45720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in andere XML-Dokumente (wie HTML oder SVG)</a:t>
            </a:r>
            <a:endParaRPr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Technologien - XSLT</a:t>
            </a:r>
            <a:endParaRPr sz="3000"/>
          </a:p>
        </p:txBody>
      </p:sp>
      <p:sp>
        <p:nvSpPr>
          <p:cNvPr id="139" name="Google Shape;139;p20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288" y="3428988"/>
            <a:ext cx="189547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925" y="3931413"/>
            <a:ext cx="2925200" cy="12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4076225" y="4377950"/>
            <a:ext cx="1203600" cy="3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243113" y="4043750"/>
            <a:ext cx="1203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XSLT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9100" y="1762200"/>
            <a:ext cx="84243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XQuery ermöglicht die Interaktion mit XML-Datenbanken. 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replace / insert / delete node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Knoten können mit XPath adressiert werden. </a:t>
            </a:r>
            <a:endParaRPr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Technologien - XQuery</a:t>
            </a:r>
            <a:endParaRPr sz="3000"/>
          </a:p>
        </p:txBody>
      </p:sp>
      <p:sp>
        <p:nvSpPr>
          <p:cNvPr id="151" name="Google Shape;151;p21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9082" r="0" t="0"/>
          <a:stretch/>
        </p:blipFill>
        <p:spPr>
          <a:xfrm>
            <a:off x="319112" y="2852875"/>
            <a:ext cx="7735826" cy="362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XML-basiertes Datenbankmanagementsystem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Unterstützung verschiedener APIs:</a:t>
            </a:r>
            <a:endParaRPr/>
          </a:p>
          <a:p>
            <a:pPr indent="-330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HTTP Server als Schnittstelle für Clients</a:t>
            </a:r>
            <a:endParaRPr/>
          </a:p>
          <a:p>
            <a:pPr indent="-330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RESTXQ für REST-Methoden</a:t>
            </a:r>
            <a:endParaRPr/>
          </a:p>
          <a:p>
            <a:pPr indent="-330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STOMP für Websocket-Kommunikation</a:t>
            </a:r>
            <a:endParaRPr/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Technologien - BaseX</a:t>
            </a:r>
            <a:endParaRPr sz="3000"/>
          </a:p>
        </p:txBody>
      </p:sp>
      <p:sp>
        <p:nvSpPr>
          <p:cNvPr id="160" name="Google Shape;160;p22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DocBook | Praktikum XML Technologie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51727" l="0" r="54475" t="11482"/>
          <a:stretch/>
        </p:blipFill>
        <p:spPr>
          <a:xfrm>
            <a:off x="3509700" y="3676275"/>
            <a:ext cx="5098075" cy="257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el 2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60104_TUM_Praesentation_p_v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