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82" r:id="rId5"/>
    <p:sldId id="285" r:id="rId6"/>
    <p:sldId id="270" r:id="rId7"/>
    <p:sldId id="271" r:id="rId8"/>
    <p:sldId id="272" r:id="rId9"/>
    <p:sldId id="273" r:id="rId10"/>
    <p:sldId id="274" r:id="rId11"/>
    <p:sldId id="275" r:id="rId12"/>
    <p:sldId id="276" r:id="rId13"/>
    <p:sldId id="277" r:id="rId14"/>
    <p:sldId id="278" r:id="rId15"/>
    <p:sldId id="286" r:id="rId16"/>
    <p:sldId id="287" r:id="rId17"/>
    <p:sldId id="283" r:id="rId18"/>
    <p:sldId id="284" r:id="rId19"/>
    <p:sldId id="281"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6"/>
  </p:normalViewPr>
  <p:slideViewPr>
    <p:cSldViewPr snapToGrid="0">
      <p:cViewPr varScale="1">
        <p:scale>
          <a:sx n="70" d="100"/>
          <a:sy n="70" d="100"/>
        </p:scale>
        <p:origin x="7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345245" y="2221632"/>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Cab</a:t>
            </a:r>
          </a:p>
          <a:p>
            <a:endParaRPr lang="en-US" sz="4000" dirty="0"/>
          </a:p>
          <a:p>
            <a:r>
              <a:rPr lang="en-US" sz="2800" b="1" dirty="0"/>
              <a:t>November 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AC91A42-3C30-CFE3-62CA-511818E49ADE}"/>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dirty="0"/>
              <a:t>Both Yellow Cab and Pink Cab companies have highest number of rides in Dec, Nov, and Oct</a:t>
            </a:r>
          </a:p>
        </p:txBody>
      </p:sp>
      <p:pic>
        <p:nvPicPr>
          <p:cNvPr id="4" name="Content Placeholder 3">
            <a:extLst>
              <a:ext uri="{FF2B5EF4-FFF2-40B4-BE49-F238E27FC236}">
                <a16:creationId xmlns:a16="http://schemas.microsoft.com/office/drawing/2014/main" id="{6AD8FDF9-6E23-CDFC-ADB5-A86DD56EA15A}"/>
              </a:ext>
            </a:extLst>
          </p:cNvPr>
          <p:cNvPicPr>
            <a:picLocks noGrp="1" noChangeAspect="1"/>
          </p:cNvPicPr>
          <p:nvPr>
            <p:ph idx="1"/>
          </p:nvPr>
        </p:nvPicPr>
        <p:blipFill>
          <a:blip r:embed="rId2"/>
          <a:stretch>
            <a:fillRect/>
          </a:stretch>
        </p:blipFill>
        <p:spPr>
          <a:xfrm>
            <a:off x="4626592" y="1426546"/>
            <a:ext cx="7438030" cy="3757290"/>
          </a:xfrm>
          <a:prstGeom prst="rect">
            <a:avLst/>
          </a:prstGeom>
        </p:spPr>
      </p:pic>
    </p:spTree>
    <p:extLst>
      <p:ext uri="{BB962C8B-B14F-4D97-AF65-F5344CB8AC3E}">
        <p14:creationId xmlns:p14="http://schemas.microsoft.com/office/powerpoint/2010/main" val="2034558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46098D0-AAC9-071D-F928-C220009FDB0E}"/>
              </a:ext>
            </a:extLst>
          </p:cNvPr>
          <p:cNvPicPr>
            <a:picLocks noGrp="1" noChangeAspect="1"/>
          </p:cNvPicPr>
          <p:nvPr>
            <p:ph idx="1"/>
          </p:nvPr>
        </p:nvPicPr>
        <p:blipFill>
          <a:blip r:embed="rId2"/>
          <a:stretch>
            <a:fillRect/>
          </a:stretch>
        </p:blipFill>
        <p:spPr>
          <a:xfrm>
            <a:off x="6316825" y="3683130"/>
            <a:ext cx="5613008" cy="3196338"/>
          </a:xfrm>
          <a:prstGeom prst="rect">
            <a:avLst/>
          </a:prstGeom>
        </p:spPr>
      </p:pic>
      <p:pic>
        <p:nvPicPr>
          <p:cNvPr id="8" name="Picture 7">
            <a:extLst>
              <a:ext uri="{FF2B5EF4-FFF2-40B4-BE49-F238E27FC236}">
                <a16:creationId xmlns:a16="http://schemas.microsoft.com/office/drawing/2014/main" id="{76C5CEFF-5118-6E1A-F745-DC3D3BA14B86}"/>
              </a:ext>
            </a:extLst>
          </p:cNvPr>
          <p:cNvPicPr>
            <a:picLocks noChangeAspect="1"/>
          </p:cNvPicPr>
          <p:nvPr/>
        </p:nvPicPr>
        <p:blipFill>
          <a:blip r:embed="rId3"/>
          <a:stretch>
            <a:fillRect/>
          </a:stretch>
        </p:blipFill>
        <p:spPr>
          <a:xfrm>
            <a:off x="-1" y="3604050"/>
            <a:ext cx="6096001" cy="3358116"/>
          </a:xfrm>
          <a:prstGeom prst="rect">
            <a:avLst/>
          </a:prstGeom>
        </p:spPr>
      </p:pic>
      <p:pic>
        <p:nvPicPr>
          <p:cNvPr id="10" name="Picture 9">
            <a:extLst>
              <a:ext uri="{FF2B5EF4-FFF2-40B4-BE49-F238E27FC236}">
                <a16:creationId xmlns:a16="http://schemas.microsoft.com/office/drawing/2014/main" id="{26207490-621E-18ED-EE83-B2DB5A58497C}"/>
              </a:ext>
            </a:extLst>
          </p:cNvPr>
          <p:cNvPicPr>
            <a:picLocks noChangeAspect="1"/>
          </p:cNvPicPr>
          <p:nvPr/>
        </p:nvPicPr>
        <p:blipFill>
          <a:blip r:embed="rId4"/>
          <a:stretch>
            <a:fillRect/>
          </a:stretch>
        </p:blipFill>
        <p:spPr>
          <a:xfrm>
            <a:off x="5271420" y="26675"/>
            <a:ext cx="6877050" cy="3705968"/>
          </a:xfrm>
          <a:prstGeom prst="rect">
            <a:avLst/>
          </a:prstGeom>
        </p:spPr>
      </p:pic>
      <p:sp>
        <p:nvSpPr>
          <p:cNvPr id="11" name="TextBox 10">
            <a:extLst>
              <a:ext uri="{FF2B5EF4-FFF2-40B4-BE49-F238E27FC236}">
                <a16:creationId xmlns:a16="http://schemas.microsoft.com/office/drawing/2014/main" id="{2BB9376B-A6D3-BB7A-DCEB-F887B148048E}"/>
              </a:ext>
            </a:extLst>
          </p:cNvPr>
          <p:cNvSpPr txBox="1"/>
          <p:nvPr/>
        </p:nvSpPr>
        <p:spPr>
          <a:xfrm>
            <a:off x="114866" y="685323"/>
            <a:ext cx="477103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Both companies have highest total profit in 2017 and lowest total profit in 2018</a:t>
            </a:r>
          </a:p>
          <a:p>
            <a:pPr marL="285750" indent="-285750">
              <a:buFont typeface="Arial" panose="020B0604020202020204" pitchFamily="34" charset="0"/>
              <a:buChar char="•"/>
            </a:pPr>
            <a:r>
              <a:rPr lang="en-US" dirty="0"/>
              <a:t>Both company have highest number of travels in 2017 and lowest number of travels in 2016</a:t>
            </a:r>
          </a:p>
          <a:p>
            <a:pPr marL="285750" indent="-285750">
              <a:buFont typeface="Arial" panose="020B0604020202020204" pitchFamily="34" charset="0"/>
              <a:buChar char="•"/>
            </a:pPr>
            <a:r>
              <a:rPr lang="en-US" dirty="0"/>
              <a:t>Both companies have lowest price per KM in 2018, and lowest number of travels in 2016 </a:t>
            </a:r>
          </a:p>
        </p:txBody>
      </p:sp>
    </p:spTree>
    <p:extLst>
      <p:ext uri="{BB962C8B-B14F-4D97-AF65-F5344CB8AC3E}">
        <p14:creationId xmlns:p14="http://schemas.microsoft.com/office/powerpoint/2010/main" val="409374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919D4-5BC8-DAF8-6065-C0BB736490C7}"/>
              </a:ext>
            </a:extLst>
          </p:cNvPr>
          <p:cNvSpPr>
            <a:spLocks noGrp="1"/>
          </p:cNvSpPr>
          <p:nvPr>
            <p:ph type="title"/>
          </p:nvPr>
        </p:nvSpPr>
        <p:spPr>
          <a:xfrm>
            <a:off x="884716" y="1799910"/>
            <a:ext cx="2924843" cy="1953224"/>
          </a:xfrm>
        </p:spPr>
        <p:txBody>
          <a:bodyPr vert="horz" lIns="91440" tIns="45720" rIns="91440" bIns="45720" rtlCol="0" anchor="b">
            <a:normAutofit fontScale="90000"/>
          </a:bodyPr>
          <a:lstStyle/>
          <a:p>
            <a:pPr marL="342900" indent="-342900">
              <a:buFont typeface="Arial" panose="020B0604020202020204" pitchFamily="34" charset="0"/>
              <a:buChar char="•"/>
            </a:pPr>
            <a:r>
              <a:rPr lang="en-US" sz="2000" kern="1200" dirty="0">
                <a:solidFill>
                  <a:srgbClr val="595959"/>
                </a:solidFill>
                <a:latin typeface="+mj-lt"/>
                <a:ea typeface="+mj-ea"/>
                <a:cs typeface="+mj-cs"/>
              </a:rPr>
              <a:t>Yellow Cab has slightly lower profit gain from 2016 to 2017 in comparison with Pink Cab</a:t>
            </a:r>
            <a:br>
              <a:rPr lang="en-US" sz="2000" kern="1200" dirty="0">
                <a:solidFill>
                  <a:srgbClr val="595959"/>
                </a:solidFill>
                <a:latin typeface="+mj-lt"/>
                <a:ea typeface="+mj-ea"/>
                <a:cs typeface="+mj-cs"/>
              </a:rPr>
            </a:br>
            <a:br>
              <a:rPr lang="en-US" sz="2000" kern="1200" dirty="0">
                <a:solidFill>
                  <a:srgbClr val="595959"/>
                </a:solidFill>
                <a:latin typeface="+mj-lt"/>
                <a:ea typeface="+mj-ea"/>
                <a:cs typeface="+mj-cs"/>
              </a:rPr>
            </a:br>
            <a:br>
              <a:rPr lang="en-US" sz="2000" kern="1200" dirty="0">
                <a:solidFill>
                  <a:srgbClr val="595959"/>
                </a:solidFill>
                <a:latin typeface="+mj-lt"/>
                <a:ea typeface="+mj-ea"/>
                <a:cs typeface="+mj-cs"/>
              </a:rPr>
            </a:br>
            <a:br>
              <a:rPr lang="en-US" sz="2000" kern="1200" dirty="0">
                <a:solidFill>
                  <a:srgbClr val="595959"/>
                </a:solidFill>
                <a:latin typeface="+mj-lt"/>
                <a:ea typeface="+mj-ea"/>
                <a:cs typeface="+mj-cs"/>
              </a:rPr>
            </a:br>
            <a:endParaRPr lang="en-US" sz="2000" kern="1200" dirty="0">
              <a:solidFill>
                <a:srgbClr val="595959"/>
              </a:solidFill>
              <a:latin typeface="+mj-lt"/>
              <a:ea typeface="+mj-ea"/>
              <a:cs typeface="+mj-cs"/>
            </a:endParaRPr>
          </a:p>
        </p:txBody>
      </p:sp>
      <p:pic>
        <p:nvPicPr>
          <p:cNvPr id="4" name="Content Placeholder 3">
            <a:extLst>
              <a:ext uri="{FF2B5EF4-FFF2-40B4-BE49-F238E27FC236}">
                <a16:creationId xmlns:a16="http://schemas.microsoft.com/office/drawing/2014/main" id="{CF719D24-6C80-FE19-179B-32295FEC67E6}"/>
              </a:ext>
            </a:extLst>
          </p:cNvPr>
          <p:cNvPicPr>
            <a:picLocks noGrp="1" noChangeAspect="1"/>
          </p:cNvPicPr>
          <p:nvPr>
            <p:ph idx="1"/>
          </p:nvPr>
        </p:nvPicPr>
        <p:blipFill>
          <a:blip r:embed="rId2"/>
          <a:stretch>
            <a:fillRect/>
          </a:stretch>
        </p:blipFill>
        <p:spPr>
          <a:xfrm>
            <a:off x="5410716" y="1192315"/>
            <a:ext cx="6106987" cy="4473368"/>
          </a:xfrm>
          <a:prstGeom prst="rect">
            <a:avLst/>
          </a:prstGeom>
        </p:spPr>
      </p:pic>
      <p:sp>
        <p:nvSpPr>
          <p:cNvPr id="5" name="TextBox 4">
            <a:extLst>
              <a:ext uri="{FF2B5EF4-FFF2-40B4-BE49-F238E27FC236}">
                <a16:creationId xmlns:a16="http://schemas.microsoft.com/office/drawing/2014/main" id="{07E970E3-3BCD-A577-8941-F67B82695669}"/>
              </a:ext>
            </a:extLst>
          </p:cNvPr>
          <p:cNvSpPr txBox="1"/>
          <p:nvPr/>
        </p:nvSpPr>
        <p:spPr>
          <a:xfrm>
            <a:off x="873457" y="3384642"/>
            <a:ext cx="2961564"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595959"/>
                </a:solidFill>
                <a:latin typeface="+mj-lt"/>
                <a:ea typeface="+mj-ea"/>
                <a:cs typeface="+mj-cs"/>
              </a:rPr>
              <a:t>Yellow Cab has lower profit lost (about %4.4) in comparison with Pink Cab from 2017 to 2018</a:t>
            </a:r>
          </a:p>
        </p:txBody>
      </p:sp>
    </p:spTree>
    <p:extLst>
      <p:ext uri="{BB962C8B-B14F-4D97-AF65-F5344CB8AC3E}">
        <p14:creationId xmlns:p14="http://schemas.microsoft.com/office/powerpoint/2010/main" val="619970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E776268-AB58-1C0C-D498-03E4DFEBA98F}"/>
              </a:ext>
            </a:extLst>
          </p:cNvPr>
          <p:cNvPicPr>
            <a:picLocks noGrp="1" noChangeAspect="1"/>
          </p:cNvPicPr>
          <p:nvPr>
            <p:ph idx="1"/>
          </p:nvPr>
        </p:nvPicPr>
        <p:blipFill>
          <a:blip r:embed="rId2"/>
          <a:stretch>
            <a:fillRect/>
          </a:stretch>
        </p:blipFill>
        <p:spPr>
          <a:xfrm>
            <a:off x="2756848" y="0"/>
            <a:ext cx="9310008" cy="3429000"/>
          </a:xfrm>
          <a:prstGeom prst="rect">
            <a:avLst/>
          </a:prstGeom>
        </p:spPr>
      </p:pic>
      <p:pic>
        <p:nvPicPr>
          <p:cNvPr id="5" name="Picture 4">
            <a:extLst>
              <a:ext uri="{FF2B5EF4-FFF2-40B4-BE49-F238E27FC236}">
                <a16:creationId xmlns:a16="http://schemas.microsoft.com/office/drawing/2014/main" id="{57ABB152-5007-D1D1-CE05-A72DB544ACA2}"/>
              </a:ext>
            </a:extLst>
          </p:cNvPr>
          <p:cNvPicPr>
            <a:picLocks noChangeAspect="1"/>
          </p:cNvPicPr>
          <p:nvPr/>
        </p:nvPicPr>
        <p:blipFill>
          <a:blip r:embed="rId3"/>
          <a:stretch>
            <a:fillRect/>
          </a:stretch>
        </p:blipFill>
        <p:spPr>
          <a:xfrm>
            <a:off x="3138984" y="2602989"/>
            <a:ext cx="9053015" cy="4255011"/>
          </a:xfrm>
          <a:prstGeom prst="rect">
            <a:avLst/>
          </a:prstGeom>
        </p:spPr>
      </p:pic>
      <p:sp>
        <p:nvSpPr>
          <p:cNvPr id="7" name="TextBox 6">
            <a:extLst>
              <a:ext uri="{FF2B5EF4-FFF2-40B4-BE49-F238E27FC236}">
                <a16:creationId xmlns:a16="http://schemas.microsoft.com/office/drawing/2014/main" id="{B6639350-08D7-F9B2-E2EC-63E158F54639}"/>
              </a:ext>
            </a:extLst>
          </p:cNvPr>
          <p:cNvSpPr txBox="1"/>
          <p:nvPr/>
        </p:nvSpPr>
        <p:spPr>
          <a:xfrm>
            <a:off x="0" y="0"/>
            <a:ext cx="2631705" cy="1200329"/>
          </a:xfrm>
          <a:prstGeom prst="rect">
            <a:avLst/>
          </a:prstGeom>
          <a:noFill/>
        </p:spPr>
        <p:txBody>
          <a:bodyPr wrap="square" rtlCol="0">
            <a:spAutoFit/>
          </a:bodyPr>
          <a:lstStyle/>
          <a:p>
            <a:r>
              <a:rPr lang="en-US" sz="3600" dirty="0">
                <a:solidFill>
                  <a:srgbClr val="0070C0"/>
                </a:solidFill>
              </a:rPr>
              <a:t>Geographical Insights</a:t>
            </a:r>
          </a:p>
        </p:txBody>
      </p:sp>
      <p:sp>
        <p:nvSpPr>
          <p:cNvPr id="8" name="TextBox 7">
            <a:extLst>
              <a:ext uri="{FF2B5EF4-FFF2-40B4-BE49-F238E27FC236}">
                <a16:creationId xmlns:a16="http://schemas.microsoft.com/office/drawing/2014/main" id="{1802F2A5-3753-1C8E-5E19-14C61D12D49B}"/>
              </a:ext>
            </a:extLst>
          </p:cNvPr>
          <p:cNvSpPr txBox="1"/>
          <p:nvPr/>
        </p:nvSpPr>
        <p:spPr>
          <a:xfrm>
            <a:off x="125144" y="2122821"/>
            <a:ext cx="250656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For Yellow Cab, the highest number of Travels and Average </a:t>
            </a:r>
            <a:r>
              <a:rPr lang="en-US" dirty="0" err="1"/>
              <a:t>PriceperKM</a:t>
            </a:r>
            <a:r>
              <a:rPr lang="en-US" dirty="0"/>
              <a:t> belong to </a:t>
            </a:r>
            <a:r>
              <a:rPr lang="en-US" dirty="0" err="1"/>
              <a:t>NewYork</a:t>
            </a:r>
            <a:r>
              <a:rPr lang="en-US" dirty="0"/>
              <a:t> NY</a:t>
            </a:r>
          </a:p>
          <a:p>
            <a:endParaRPr lang="en-US" dirty="0"/>
          </a:p>
          <a:p>
            <a:pPr marL="285750" indent="-285750">
              <a:buFont typeface="Arial" panose="020B0604020202020204" pitchFamily="34" charset="0"/>
              <a:buChar char="•"/>
            </a:pPr>
            <a:r>
              <a:rPr lang="en-US" dirty="0"/>
              <a:t>For Pink Cab, the highest number of Travels belongs to Los Angeles CA while the highest Average </a:t>
            </a:r>
            <a:r>
              <a:rPr lang="en-US" dirty="0" err="1"/>
              <a:t>PriceperKM</a:t>
            </a:r>
            <a:r>
              <a:rPr lang="en-US" dirty="0"/>
              <a:t> belongs to New York NY</a:t>
            </a:r>
          </a:p>
          <a:p>
            <a:endParaRPr lang="en-US" dirty="0"/>
          </a:p>
        </p:txBody>
      </p:sp>
    </p:spTree>
    <p:extLst>
      <p:ext uri="{BB962C8B-B14F-4D97-AF65-F5344CB8AC3E}">
        <p14:creationId xmlns:p14="http://schemas.microsoft.com/office/powerpoint/2010/main" val="3254162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2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2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Isosceles Triangle 3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ACED246-3088-F832-BFDB-4DC913D6D779}"/>
              </a:ext>
            </a:extLst>
          </p:cNvPr>
          <p:cNvPicPr>
            <a:picLocks noGrp="1" noChangeAspect="1"/>
          </p:cNvPicPr>
          <p:nvPr>
            <p:ph idx="1"/>
          </p:nvPr>
        </p:nvPicPr>
        <p:blipFill>
          <a:blip r:embed="rId2"/>
          <a:stretch>
            <a:fillRect/>
          </a:stretch>
        </p:blipFill>
        <p:spPr>
          <a:xfrm>
            <a:off x="643467" y="823770"/>
            <a:ext cx="10905066" cy="4225712"/>
          </a:xfrm>
          <a:prstGeom prst="rect">
            <a:avLst/>
          </a:prstGeom>
          <a:ln>
            <a:noFill/>
          </a:ln>
        </p:spPr>
      </p:pic>
      <p:sp>
        <p:nvSpPr>
          <p:cNvPr id="34" name="Isosceles Triangle 3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4ADC0AD-DD4D-6809-3417-4F654C8EC744}"/>
              </a:ext>
            </a:extLst>
          </p:cNvPr>
          <p:cNvSpPr txBox="1"/>
          <p:nvPr/>
        </p:nvSpPr>
        <p:spPr>
          <a:xfrm>
            <a:off x="998806" y="5317588"/>
            <a:ext cx="5097194" cy="646331"/>
          </a:xfrm>
          <a:prstGeom prst="rect">
            <a:avLst/>
          </a:prstGeom>
          <a:noFill/>
        </p:spPr>
        <p:txBody>
          <a:bodyPr wrap="square" rtlCol="0">
            <a:spAutoFit/>
          </a:bodyPr>
          <a:lstStyle/>
          <a:p>
            <a:pPr marL="285750" indent="-285750">
              <a:buFont typeface="Arial" panose="020B0604020202020204" pitchFamily="34" charset="0"/>
              <a:buChar char="•"/>
            </a:pPr>
            <a:r>
              <a:rPr lang="en-US" dirty="0"/>
              <a:t>For both Yellow Cab and Pink Cab, the highest average profit belongs to New York NY</a:t>
            </a:r>
          </a:p>
        </p:txBody>
      </p:sp>
    </p:spTree>
    <p:extLst>
      <p:ext uri="{BB962C8B-B14F-4D97-AF65-F5344CB8AC3E}">
        <p14:creationId xmlns:p14="http://schemas.microsoft.com/office/powerpoint/2010/main" val="762389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4DC242-88B6-BB7F-C555-645C8371253A}"/>
              </a:ext>
            </a:extLst>
          </p:cNvPr>
          <p:cNvSpPr>
            <a:spLocks noGrp="1"/>
          </p:cNvSpPr>
          <p:nvPr>
            <p:ph idx="1"/>
          </p:nvPr>
        </p:nvSpPr>
        <p:spPr>
          <a:xfrm>
            <a:off x="645066" y="2031101"/>
            <a:ext cx="4282984" cy="3511943"/>
          </a:xfrm>
        </p:spPr>
        <p:txBody>
          <a:bodyPr anchor="ctr">
            <a:normAutofit fontScale="92500" lnSpcReduction="10000"/>
          </a:bodyPr>
          <a:lstStyle/>
          <a:p>
            <a:r>
              <a:rPr lang="en-US" sz="1800" dirty="0"/>
              <a:t>Yellow Cab tends to have higher profit per capita in most cities, implying a more efficient utilization of resources.</a:t>
            </a:r>
          </a:p>
          <a:p>
            <a:r>
              <a:rPr lang="en-US" sz="1800" dirty="0"/>
              <a:t>Washington DC has the highest profit per capita among all cities, indicating a potentially favorable market for taxi services.</a:t>
            </a:r>
          </a:p>
          <a:p>
            <a:r>
              <a:rPr lang="en-US" sz="1800" dirty="0"/>
              <a:t>Dallas TX stands out with a notably high average profit per ride for Yellow Cab.</a:t>
            </a:r>
          </a:p>
          <a:p>
            <a:r>
              <a:rPr lang="en-US" sz="1800" dirty="0"/>
              <a:t>Silicon Valley has relatively lower total profits but a higher profit per capita for Yellow Cab, indicating that the region may have a smaller market but with more profitability on a per-capita basis.</a:t>
            </a:r>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77013B64-ADD3-6CE7-71AB-25BA0B23E6C5}"/>
              </a:ext>
            </a:extLst>
          </p:cNvPr>
          <p:cNvGraphicFramePr>
            <a:graphicFrameLocks noGrp="1"/>
          </p:cNvGraphicFramePr>
          <p:nvPr>
            <p:extLst>
              <p:ext uri="{D42A27DB-BD31-4B8C-83A1-F6EECF244321}">
                <p14:modId xmlns:p14="http://schemas.microsoft.com/office/powerpoint/2010/main" val="1338434411"/>
              </p:ext>
            </p:extLst>
          </p:nvPr>
        </p:nvGraphicFramePr>
        <p:xfrm>
          <a:off x="5987738" y="1197109"/>
          <a:ext cx="5587729" cy="4230919"/>
        </p:xfrm>
        <a:graphic>
          <a:graphicData uri="http://schemas.openxmlformats.org/drawingml/2006/table">
            <a:tbl>
              <a:tblPr firstRow="1" bandRow="1">
                <a:noFill/>
              </a:tblPr>
              <a:tblGrid>
                <a:gridCol w="1280989">
                  <a:extLst>
                    <a:ext uri="{9D8B030D-6E8A-4147-A177-3AD203B41FA5}">
                      <a16:colId xmlns:a16="http://schemas.microsoft.com/office/drawing/2014/main" val="934742845"/>
                    </a:ext>
                  </a:extLst>
                </a:gridCol>
                <a:gridCol w="999927">
                  <a:extLst>
                    <a:ext uri="{9D8B030D-6E8A-4147-A177-3AD203B41FA5}">
                      <a16:colId xmlns:a16="http://schemas.microsoft.com/office/drawing/2014/main" val="537482603"/>
                    </a:ext>
                  </a:extLst>
                </a:gridCol>
                <a:gridCol w="1204051">
                  <a:extLst>
                    <a:ext uri="{9D8B030D-6E8A-4147-A177-3AD203B41FA5}">
                      <a16:colId xmlns:a16="http://schemas.microsoft.com/office/drawing/2014/main" val="1888077364"/>
                    </a:ext>
                  </a:extLst>
                </a:gridCol>
                <a:gridCol w="1069862">
                  <a:extLst>
                    <a:ext uri="{9D8B030D-6E8A-4147-A177-3AD203B41FA5}">
                      <a16:colId xmlns:a16="http://schemas.microsoft.com/office/drawing/2014/main" val="3640590422"/>
                    </a:ext>
                  </a:extLst>
                </a:gridCol>
                <a:gridCol w="1032900">
                  <a:extLst>
                    <a:ext uri="{9D8B030D-6E8A-4147-A177-3AD203B41FA5}">
                      <a16:colId xmlns:a16="http://schemas.microsoft.com/office/drawing/2014/main" val="1051028014"/>
                    </a:ext>
                  </a:extLst>
                </a:gridCol>
              </a:tblGrid>
              <a:tr h="777809">
                <a:tc>
                  <a:txBody>
                    <a:bodyPr/>
                    <a:lstStyle/>
                    <a:p>
                      <a:pPr algn="l" fontAlgn="ctr"/>
                      <a:br>
                        <a:rPr lang="en-US" sz="1500" b="1" cap="none" spc="30" dirty="0">
                          <a:solidFill>
                            <a:schemeClr val="tx1"/>
                          </a:solidFill>
                          <a:effectLst/>
                        </a:rPr>
                      </a:br>
                      <a:r>
                        <a:rPr lang="en-US" sz="1500" b="1" cap="none" spc="30" dirty="0">
                          <a:solidFill>
                            <a:schemeClr val="tx1"/>
                          </a:solidFill>
                          <a:effectLst/>
                        </a:rPr>
                        <a:t>City</a:t>
                      </a:r>
                    </a:p>
                  </a:txBody>
                  <a:tcPr marL="0" marR="8317" marT="39579" marB="39579" anchor="ctr">
                    <a:lnL w="12700" cmpd="sng">
                      <a:noFill/>
                    </a:lnL>
                    <a:lnR w="12700" cmpd="sng">
                      <a:noFill/>
                    </a:lnR>
                    <a:lnT w="19050" cap="flat" cmpd="sng" algn="ctr">
                      <a:solidFill>
                        <a:schemeClr val="accent1"/>
                      </a:solidFill>
                      <a:prstDash val="solid"/>
                    </a:lnT>
                    <a:lnB w="38100" cmpd="sng">
                      <a:noFill/>
                    </a:lnB>
                    <a:noFill/>
                  </a:tcPr>
                </a:tc>
                <a:tc>
                  <a:txBody>
                    <a:bodyPr/>
                    <a:lstStyle/>
                    <a:p>
                      <a:pPr algn="l" fontAlgn="ctr"/>
                      <a:r>
                        <a:rPr lang="en-US" sz="1500" b="1" cap="none" spc="30" dirty="0">
                          <a:solidFill>
                            <a:schemeClr val="tx1"/>
                          </a:solidFill>
                          <a:effectLst/>
                        </a:rPr>
                        <a:t>Company</a:t>
                      </a:r>
                    </a:p>
                  </a:txBody>
                  <a:tcPr marL="0" marR="8317" marT="39579" marB="39579" anchor="ctr">
                    <a:lnL w="12700" cmpd="sng">
                      <a:noFill/>
                    </a:lnL>
                    <a:lnR w="12700" cmpd="sng">
                      <a:noFill/>
                    </a:lnR>
                    <a:lnT w="19050" cap="flat" cmpd="sng" algn="ctr">
                      <a:solidFill>
                        <a:schemeClr val="accent1"/>
                      </a:solidFill>
                      <a:prstDash val="solid"/>
                    </a:lnT>
                    <a:lnB w="38100" cmpd="sng">
                      <a:noFill/>
                    </a:lnB>
                    <a:noFill/>
                  </a:tcPr>
                </a:tc>
                <a:tc>
                  <a:txBody>
                    <a:bodyPr/>
                    <a:lstStyle/>
                    <a:p>
                      <a:pPr algn="l" fontAlgn="ctr"/>
                      <a:r>
                        <a:rPr lang="en-US" sz="1500" b="1" cap="none" spc="30" dirty="0">
                          <a:solidFill>
                            <a:schemeClr val="tx1"/>
                          </a:solidFill>
                          <a:effectLst/>
                        </a:rPr>
                        <a:t>Total Profit</a:t>
                      </a:r>
                    </a:p>
                  </a:txBody>
                  <a:tcPr marL="0" marR="8317" marT="39579" marB="39579" anchor="ctr">
                    <a:lnL w="12700" cmpd="sng">
                      <a:noFill/>
                    </a:lnL>
                    <a:lnR w="12700" cmpd="sng">
                      <a:noFill/>
                    </a:lnR>
                    <a:lnT w="19050" cap="flat" cmpd="sng" algn="ctr">
                      <a:solidFill>
                        <a:schemeClr val="accent1"/>
                      </a:solidFill>
                      <a:prstDash val="solid"/>
                    </a:lnT>
                    <a:lnB w="38100" cmpd="sng">
                      <a:noFill/>
                    </a:lnB>
                    <a:noFill/>
                  </a:tcPr>
                </a:tc>
                <a:tc>
                  <a:txBody>
                    <a:bodyPr/>
                    <a:lstStyle/>
                    <a:p>
                      <a:pPr algn="l" fontAlgn="ctr"/>
                      <a:r>
                        <a:rPr lang="en-US" sz="1500" b="1" cap="none" spc="30" dirty="0">
                          <a:solidFill>
                            <a:schemeClr val="tx1"/>
                          </a:solidFill>
                          <a:effectLst/>
                        </a:rPr>
                        <a:t>Profit per Capita</a:t>
                      </a:r>
                    </a:p>
                  </a:txBody>
                  <a:tcPr marL="0" marR="8317" marT="39579" marB="39579" anchor="ctr">
                    <a:lnL w="12700" cmpd="sng">
                      <a:noFill/>
                    </a:lnL>
                    <a:lnR w="12700" cmpd="sng">
                      <a:noFill/>
                    </a:lnR>
                    <a:lnT w="19050" cap="flat" cmpd="sng" algn="ctr">
                      <a:solidFill>
                        <a:schemeClr val="accent1"/>
                      </a:solidFill>
                      <a:prstDash val="solid"/>
                    </a:lnT>
                    <a:lnB w="38100" cmpd="sng">
                      <a:noFill/>
                    </a:lnB>
                    <a:noFill/>
                  </a:tcPr>
                </a:tc>
                <a:tc>
                  <a:txBody>
                    <a:bodyPr/>
                    <a:lstStyle/>
                    <a:p>
                      <a:pPr algn="l" fontAlgn="ctr"/>
                      <a:r>
                        <a:rPr lang="en-US" sz="1500" b="1" cap="none" spc="30" dirty="0">
                          <a:solidFill>
                            <a:schemeClr val="tx1"/>
                          </a:solidFill>
                          <a:effectLst/>
                        </a:rPr>
                        <a:t>Average Profit per Ride</a:t>
                      </a:r>
                    </a:p>
                  </a:txBody>
                  <a:tcPr marL="0" marR="8317" marT="39579" marB="39579" anchor="ctr">
                    <a:lnL w="12700" cmpd="sng">
                      <a:noFill/>
                    </a:lnL>
                    <a:lnR w="12700" cmpd="sng">
                      <a:noFill/>
                    </a:lnR>
                    <a:lnT w="19050" cap="flat" cmpd="sng" algn="ctr">
                      <a:solidFill>
                        <a:schemeClr val="accent1"/>
                      </a:solidFill>
                      <a:prstDash val="solid"/>
                    </a:lnT>
                    <a:lnB w="38100" cmpd="sng">
                      <a:noFill/>
                    </a:lnB>
                    <a:noFill/>
                  </a:tcPr>
                </a:tc>
                <a:extLst>
                  <a:ext uri="{0D108BD9-81ED-4DB2-BD59-A6C34878D82A}">
                    <a16:rowId xmlns:a16="http://schemas.microsoft.com/office/drawing/2014/main" val="1241594762"/>
                  </a:ext>
                </a:extLst>
              </a:tr>
              <a:tr h="278773">
                <a:tc>
                  <a:txBody>
                    <a:bodyPr/>
                    <a:lstStyle/>
                    <a:p>
                      <a:pPr algn="l" fontAlgn="ctr"/>
                      <a:r>
                        <a:rPr lang="en-US" sz="1100" b="1" cap="none" spc="0" dirty="0">
                          <a:solidFill>
                            <a:schemeClr val="tx1"/>
                          </a:solidFill>
                          <a:effectLst/>
                        </a:rPr>
                        <a:t>NEW YORK NY</a:t>
                      </a:r>
                    </a:p>
                  </a:txBody>
                  <a:tcPr marL="0" marR="79159" marT="39579" marB="39579" anchor="ctr">
                    <a:lnL w="12700" cmpd="sng">
                      <a:noFill/>
                      <a:prstDash val="solid"/>
                    </a:lnL>
                    <a:lnR w="12700" cmpd="sng">
                      <a:noFill/>
                      <a:prstDash val="solid"/>
                    </a:lnR>
                    <a:lnT w="38100" cmpd="sng">
                      <a:noFill/>
                    </a:lnT>
                    <a:lnB w="9525" cap="flat" cmpd="sng" algn="ctr">
                      <a:solidFill>
                        <a:schemeClr val="accent1"/>
                      </a:solidFill>
                      <a:prstDash val="solid"/>
                      <a:round/>
                      <a:headEnd type="none" w="med" len="med"/>
                      <a:tailEnd type="none" w="med" len="med"/>
                    </a:lnB>
                    <a:noFill/>
                  </a:tcPr>
                </a:tc>
                <a:tc>
                  <a:txBody>
                    <a:bodyPr/>
                    <a:lstStyle/>
                    <a:p>
                      <a:pPr algn="l" fontAlgn="ctr"/>
                      <a:r>
                        <a:rPr lang="en-US" sz="1100" b="1" cap="none" spc="0" dirty="0">
                          <a:solidFill>
                            <a:schemeClr val="tx1"/>
                          </a:solidFill>
                          <a:effectLst/>
                        </a:rPr>
                        <a:t>Yellow Cab</a:t>
                      </a:r>
                    </a:p>
                  </a:txBody>
                  <a:tcPr marL="0" marR="79159" marT="39579" marB="39579" anchor="ctr">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gn="l" fontAlgn="ctr"/>
                      <a:r>
                        <a:rPr lang="en-US" sz="1100" cap="none" spc="0" dirty="0">
                          <a:solidFill>
                            <a:schemeClr val="tx1"/>
                          </a:solidFill>
                          <a:effectLst/>
                        </a:rPr>
                        <a:t>2.65e+07</a:t>
                      </a:r>
                    </a:p>
                  </a:txBody>
                  <a:tcPr marL="0" marR="79159" marT="39579" marB="39579" anchor="ctr">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gn="l" fontAlgn="ctr"/>
                      <a:r>
                        <a:rPr lang="en-US" sz="1100" cap="none" spc="0" dirty="0">
                          <a:solidFill>
                            <a:schemeClr val="tx1"/>
                          </a:solidFill>
                          <a:effectLst/>
                        </a:rPr>
                        <a:t>3.15</a:t>
                      </a:r>
                    </a:p>
                  </a:txBody>
                  <a:tcPr marL="0" marR="79159" marT="39579" marB="39579" anchor="ctr">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gn="l" fontAlgn="ctr"/>
                      <a:r>
                        <a:rPr lang="en-US" sz="1100" cap="none" spc="0" dirty="0">
                          <a:solidFill>
                            <a:schemeClr val="tx1"/>
                          </a:solidFill>
                          <a:effectLst/>
                        </a:rPr>
                        <a:t>264.82</a:t>
                      </a:r>
                    </a:p>
                  </a:txBody>
                  <a:tcPr marL="0" marR="79159" marT="39579" marB="39579" anchor="ctr">
                    <a:lnL w="12700" cmpd="sng">
                      <a:noFill/>
                      <a:prstDash val="solid"/>
                    </a:lnL>
                    <a:lnR w="12700" cmpd="sng">
                      <a:noFill/>
                      <a:prstDash val="solid"/>
                    </a:lnR>
                    <a:lnT w="38100" cmpd="sng">
                      <a:noFill/>
                    </a:lnT>
                    <a:lnB w="9525" cap="flat" cmpd="sng" algn="ctr">
                      <a:solidFill>
                        <a:schemeClr val="accent1"/>
                      </a:solidFill>
                      <a:prstDash val="solid"/>
                    </a:lnB>
                    <a:noFill/>
                  </a:tcPr>
                </a:tc>
                <a:extLst>
                  <a:ext uri="{0D108BD9-81ED-4DB2-BD59-A6C34878D82A}">
                    <a16:rowId xmlns:a16="http://schemas.microsoft.com/office/drawing/2014/main" val="98450083"/>
                  </a:ext>
                </a:extLst>
              </a:tr>
              <a:tr h="445118">
                <a:tc>
                  <a:txBody>
                    <a:bodyPr/>
                    <a:lstStyle/>
                    <a:p>
                      <a:pPr algn="l" fontAlgn="ctr"/>
                      <a:r>
                        <a:rPr lang="en-US" sz="1100" b="1" cap="none" spc="0">
                          <a:solidFill>
                            <a:schemeClr val="tx1"/>
                          </a:solidFill>
                          <a:effectLst/>
                        </a:rPr>
                        <a:t>WASHINGTON DC</a:t>
                      </a:r>
                    </a:p>
                  </a:txBody>
                  <a:tcPr marL="41586" marR="79159" marT="39579" marB="39579" anchor="ctr">
                    <a:lnL w="12700" cmpd="sng">
                      <a:noFill/>
                      <a:prstDash val="solid"/>
                    </a:lnL>
                    <a:lnR w="12700" cmpd="sng">
                      <a:noFill/>
                      <a:prstDash val="solid"/>
                    </a:lnR>
                    <a:lnT w="9525" cap="flat" cmpd="sng" algn="ctr">
                      <a:solidFill>
                        <a:schemeClr val="accent1"/>
                      </a:solidFill>
                      <a:prstDash val="solid"/>
                      <a:round/>
                      <a:headEnd type="none" w="med" len="med"/>
                      <a:tailEnd type="none" w="med" len="med"/>
                    </a:lnT>
                    <a:lnB w="12700" cmpd="sng">
                      <a:noFill/>
                      <a:prstDash val="solid"/>
                    </a:lnB>
                    <a:solidFill>
                      <a:schemeClr val="accent1">
                        <a:lumMod val="20000"/>
                        <a:lumOff val="80000"/>
                      </a:schemeClr>
                    </a:solidFill>
                  </a:tcPr>
                </a:tc>
                <a:tc>
                  <a:txBody>
                    <a:bodyPr/>
                    <a:lstStyle/>
                    <a:p>
                      <a:pPr algn="l" fontAlgn="ctr"/>
                      <a:r>
                        <a:rPr lang="en-US" sz="1100" b="1" cap="none" spc="0" dirty="0">
                          <a:solidFill>
                            <a:schemeClr val="tx1"/>
                          </a:solidFill>
                          <a:effectLst/>
                        </a:rPr>
                        <a:t>Yellow Cab</a:t>
                      </a:r>
                    </a:p>
                  </a:txBody>
                  <a:tcPr marL="41586" marR="79159" marT="39579" marB="3957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100" cap="none" spc="0" dirty="0">
                          <a:solidFill>
                            <a:schemeClr val="tx1"/>
                          </a:solidFill>
                          <a:effectLst/>
                        </a:rPr>
                        <a:t>3.30e+06</a:t>
                      </a:r>
                    </a:p>
                  </a:txBody>
                  <a:tcPr marL="41586" marR="79159" marT="39579" marB="3957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100" cap="none" spc="0" dirty="0">
                          <a:solidFill>
                            <a:schemeClr val="tx1"/>
                          </a:solidFill>
                          <a:effectLst/>
                        </a:rPr>
                        <a:t>7.88</a:t>
                      </a:r>
                    </a:p>
                  </a:txBody>
                  <a:tcPr marL="41586" marR="79159" marT="39579" marB="3957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100" cap="none" spc="0" dirty="0">
                          <a:solidFill>
                            <a:schemeClr val="tx1"/>
                          </a:solidFill>
                          <a:effectLst/>
                        </a:rPr>
                        <a:t>75.43</a:t>
                      </a:r>
                    </a:p>
                  </a:txBody>
                  <a:tcPr marL="41586" marR="79159" marT="39579" marB="3957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4104326240"/>
                  </a:ext>
                </a:extLst>
              </a:tr>
              <a:tr h="445118">
                <a:tc>
                  <a:txBody>
                    <a:bodyPr/>
                    <a:lstStyle/>
                    <a:p>
                      <a:pPr algn="l" fontAlgn="ctr"/>
                      <a:r>
                        <a:rPr lang="en-US" sz="1100" b="1" cap="none" spc="0">
                          <a:solidFill>
                            <a:schemeClr val="tx1"/>
                          </a:solidFill>
                          <a:effectLst/>
                        </a:rPr>
                        <a:t>LOS ANGELES CA</a:t>
                      </a:r>
                    </a:p>
                  </a:txBody>
                  <a:tcPr marL="0" marR="79159" marT="39579" marB="39579" anchor="ctr">
                    <a:lnL w="12700" cmpd="sng">
                      <a:noFill/>
                      <a:prstDash val="solid"/>
                    </a:lnL>
                    <a:lnR w="12700" cmpd="sng">
                      <a:noFill/>
                      <a:prstDash val="solid"/>
                    </a:lnR>
                    <a:lnT w="12700" cmpd="sng">
                      <a:noFill/>
                      <a:prstDash val="solid"/>
                    </a:lnT>
                    <a:lnB w="9525" cap="flat" cmpd="sng" algn="ctr">
                      <a:solidFill>
                        <a:schemeClr val="accent1"/>
                      </a:solidFill>
                      <a:prstDash val="solid"/>
                      <a:round/>
                      <a:headEnd type="none" w="med" len="med"/>
                      <a:tailEnd type="none" w="med" len="med"/>
                    </a:lnB>
                    <a:noFill/>
                  </a:tcPr>
                </a:tc>
                <a:tc>
                  <a:txBody>
                    <a:bodyPr/>
                    <a:lstStyle/>
                    <a:p>
                      <a:pPr algn="l" fontAlgn="ctr"/>
                      <a:r>
                        <a:rPr lang="en-US" sz="1100" b="1" cap="none" spc="0" dirty="0">
                          <a:solidFill>
                            <a:schemeClr val="tx1"/>
                          </a:solidFill>
                          <a:effectLst/>
                        </a:rPr>
                        <a:t>Yellow Cab</a:t>
                      </a:r>
                    </a:p>
                  </a:txBody>
                  <a:tcPr marL="0" marR="79159" marT="39579" marB="3957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ctr"/>
                      <a:r>
                        <a:rPr lang="en-US" sz="1100" cap="none" spc="0" dirty="0">
                          <a:solidFill>
                            <a:schemeClr val="tx1"/>
                          </a:solidFill>
                          <a:effectLst/>
                        </a:rPr>
                        <a:t>3.29e+06</a:t>
                      </a:r>
                    </a:p>
                  </a:txBody>
                  <a:tcPr marL="0" marR="79159" marT="39579" marB="3957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ctr"/>
                      <a:r>
                        <a:rPr lang="en-US" sz="1100" cap="none" spc="0" dirty="0">
                          <a:solidFill>
                            <a:schemeClr val="tx1"/>
                          </a:solidFill>
                          <a:effectLst/>
                        </a:rPr>
                        <a:t>2.06</a:t>
                      </a:r>
                    </a:p>
                  </a:txBody>
                  <a:tcPr marL="0" marR="79159" marT="39579" marB="3957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ctr"/>
                      <a:r>
                        <a:rPr lang="en-US" sz="1100" cap="none" spc="0" dirty="0">
                          <a:solidFill>
                            <a:schemeClr val="tx1"/>
                          </a:solidFill>
                          <a:effectLst/>
                        </a:rPr>
                        <a:t>68.41</a:t>
                      </a:r>
                    </a:p>
                  </a:txBody>
                  <a:tcPr marL="0" marR="79159" marT="39579" marB="3957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4070936848"/>
                  </a:ext>
                </a:extLst>
              </a:tr>
              <a:tr h="278773">
                <a:tc>
                  <a:txBody>
                    <a:bodyPr/>
                    <a:lstStyle/>
                    <a:p>
                      <a:pPr algn="l" fontAlgn="ctr"/>
                      <a:r>
                        <a:rPr lang="en-US" sz="1100" b="1" cap="none" spc="0">
                          <a:solidFill>
                            <a:schemeClr val="tx1"/>
                          </a:solidFill>
                          <a:effectLst/>
                        </a:rPr>
                        <a:t>CHICAGO IL</a:t>
                      </a:r>
                    </a:p>
                  </a:txBody>
                  <a:tcPr marL="41586" marR="79159" marT="39579" marB="39579" anchor="ctr">
                    <a:lnL w="12700" cmpd="sng">
                      <a:noFill/>
                      <a:prstDash val="solid"/>
                    </a:lnL>
                    <a:lnR w="12700" cmpd="sng">
                      <a:noFill/>
                      <a:prstDash val="solid"/>
                    </a:lnR>
                    <a:lnT w="9525" cap="flat" cmpd="sng" algn="ctr">
                      <a:solidFill>
                        <a:schemeClr val="accent1"/>
                      </a:solidFill>
                      <a:prstDash val="solid"/>
                      <a:round/>
                      <a:headEnd type="none" w="med" len="med"/>
                      <a:tailEnd type="none" w="med" len="med"/>
                    </a:lnT>
                    <a:lnB w="12700" cmpd="sng">
                      <a:noFill/>
                      <a:prstDash val="solid"/>
                    </a:lnB>
                    <a:solidFill>
                      <a:schemeClr val="accent1">
                        <a:lumMod val="20000"/>
                        <a:lumOff val="80000"/>
                      </a:schemeClr>
                    </a:solidFill>
                  </a:tcPr>
                </a:tc>
                <a:tc>
                  <a:txBody>
                    <a:bodyPr/>
                    <a:lstStyle/>
                    <a:p>
                      <a:pPr algn="l" fontAlgn="ctr"/>
                      <a:r>
                        <a:rPr lang="en-US" sz="1100" b="1" cap="none" spc="0" dirty="0">
                          <a:solidFill>
                            <a:schemeClr val="tx1"/>
                          </a:solidFill>
                          <a:effectLst/>
                        </a:rPr>
                        <a:t>Yellow Cab</a:t>
                      </a:r>
                    </a:p>
                  </a:txBody>
                  <a:tcPr marL="41586" marR="79159" marT="39579" marB="3957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100" cap="none" spc="0" dirty="0">
                          <a:solidFill>
                            <a:schemeClr val="tx1"/>
                          </a:solidFill>
                          <a:effectLst/>
                        </a:rPr>
                        <a:t>3.07e+06</a:t>
                      </a:r>
                    </a:p>
                  </a:txBody>
                  <a:tcPr marL="41586" marR="79159" marT="39579" marB="3957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100" cap="none" spc="0" dirty="0">
                          <a:solidFill>
                            <a:schemeClr val="tx1"/>
                          </a:solidFill>
                          <a:effectLst/>
                        </a:rPr>
                        <a:t>1.57</a:t>
                      </a:r>
                    </a:p>
                  </a:txBody>
                  <a:tcPr marL="41586" marR="79159" marT="39579" marB="3957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100" cap="none" spc="0" dirty="0">
                          <a:solidFill>
                            <a:schemeClr val="tx1"/>
                          </a:solidFill>
                          <a:effectLst/>
                        </a:rPr>
                        <a:t>54.19</a:t>
                      </a:r>
                    </a:p>
                  </a:txBody>
                  <a:tcPr marL="41586" marR="79159" marT="39579" marB="3957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1297256025"/>
                  </a:ext>
                </a:extLst>
              </a:tr>
              <a:tr h="278773">
                <a:tc>
                  <a:txBody>
                    <a:bodyPr/>
                    <a:lstStyle/>
                    <a:p>
                      <a:pPr algn="l" fontAlgn="ctr"/>
                      <a:r>
                        <a:rPr lang="en-US" sz="1100" b="1" cap="none" spc="0">
                          <a:solidFill>
                            <a:schemeClr val="tx1"/>
                          </a:solidFill>
                          <a:effectLst/>
                        </a:rPr>
                        <a:t>NEW YORK NY</a:t>
                      </a:r>
                    </a:p>
                  </a:txBody>
                  <a:tcPr marL="0" marR="79159" marT="39579" marB="39579" anchor="ctr">
                    <a:lnL w="12700" cmpd="sng">
                      <a:noFill/>
                      <a:prstDash val="solid"/>
                    </a:lnL>
                    <a:lnR w="12700" cmpd="sng">
                      <a:noFill/>
                      <a:prstDash val="solid"/>
                    </a:lnR>
                    <a:lnT w="12700" cmpd="sng">
                      <a:noFill/>
                      <a:prstDash val="solid"/>
                    </a:lnT>
                    <a:lnB w="9525" cap="flat" cmpd="sng" algn="ctr">
                      <a:solidFill>
                        <a:schemeClr val="accent1"/>
                      </a:solidFill>
                      <a:prstDash val="solid"/>
                      <a:round/>
                      <a:headEnd type="none" w="med" len="med"/>
                      <a:tailEnd type="none" w="med" len="med"/>
                    </a:lnB>
                    <a:noFill/>
                  </a:tcPr>
                </a:tc>
                <a:tc>
                  <a:txBody>
                    <a:bodyPr/>
                    <a:lstStyle/>
                    <a:p>
                      <a:pPr algn="l" fontAlgn="ctr"/>
                      <a:r>
                        <a:rPr lang="en-US" sz="1100" b="1" cap="none" spc="0">
                          <a:solidFill>
                            <a:schemeClr val="tx1"/>
                          </a:solidFill>
                          <a:effectLst/>
                        </a:rPr>
                        <a:t>Pink Cab</a:t>
                      </a:r>
                    </a:p>
                  </a:txBody>
                  <a:tcPr marL="0" marR="79159" marT="39579" marB="3957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ctr"/>
                      <a:r>
                        <a:rPr lang="en-US" sz="1100" cap="none" spc="0" dirty="0">
                          <a:solidFill>
                            <a:schemeClr val="tx1"/>
                          </a:solidFill>
                          <a:effectLst/>
                        </a:rPr>
                        <a:t>1.51e+06</a:t>
                      </a:r>
                    </a:p>
                  </a:txBody>
                  <a:tcPr marL="0" marR="79159" marT="39579" marB="3957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ctr"/>
                      <a:r>
                        <a:rPr lang="en-US" sz="1100" cap="none" spc="0" dirty="0">
                          <a:solidFill>
                            <a:schemeClr val="tx1"/>
                          </a:solidFill>
                          <a:effectLst/>
                        </a:rPr>
                        <a:t>0.18</a:t>
                      </a:r>
                    </a:p>
                  </a:txBody>
                  <a:tcPr marL="0" marR="79159" marT="39579" marB="3957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ctr"/>
                      <a:r>
                        <a:rPr lang="en-US" sz="1100" cap="none" spc="0" dirty="0">
                          <a:solidFill>
                            <a:schemeClr val="tx1"/>
                          </a:solidFill>
                          <a:effectLst/>
                        </a:rPr>
                        <a:t>15.13</a:t>
                      </a:r>
                    </a:p>
                  </a:txBody>
                  <a:tcPr marL="0" marR="79159" marT="39579" marB="3957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190438082"/>
                  </a:ext>
                </a:extLst>
              </a:tr>
              <a:tr h="278773">
                <a:tc>
                  <a:txBody>
                    <a:bodyPr/>
                    <a:lstStyle/>
                    <a:p>
                      <a:pPr algn="l" fontAlgn="ctr"/>
                      <a:r>
                        <a:rPr lang="en-US" sz="1100" b="1" cap="none" spc="0">
                          <a:solidFill>
                            <a:schemeClr val="tx1"/>
                          </a:solidFill>
                          <a:effectLst/>
                        </a:rPr>
                        <a:t>BOSTON MA</a:t>
                      </a:r>
                    </a:p>
                  </a:txBody>
                  <a:tcPr marL="41586" marR="79159" marT="39579" marB="39579" anchor="ctr">
                    <a:lnL w="12700" cmpd="sng">
                      <a:noFill/>
                      <a:prstDash val="solid"/>
                    </a:lnL>
                    <a:lnR w="12700" cmpd="sng">
                      <a:noFill/>
                      <a:prstDash val="solid"/>
                    </a:lnR>
                    <a:lnT w="9525" cap="flat" cmpd="sng" algn="ctr">
                      <a:solidFill>
                        <a:schemeClr val="accent1"/>
                      </a:solidFill>
                      <a:prstDash val="solid"/>
                      <a:round/>
                      <a:headEnd type="none" w="med" len="med"/>
                      <a:tailEnd type="none" w="med" len="med"/>
                    </a:lnT>
                    <a:lnB w="12700" cmpd="sng">
                      <a:noFill/>
                      <a:prstDash val="solid"/>
                    </a:lnB>
                    <a:solidFill>
                      <a:schemeClr val="accent1">
                        <a:lumMod val="20000"/>
                        <a:lumOff val="80000"/>
                      </a:schemeClr>
                    </a:solidFill>
                  </a:tcPr>
                </a:tc>
                <a:tc>
                  <a:txBody>
                    <a:bodyPr/>
                    <a:lstStyle/>
                    <a:p>
                      <a:pPr algn="l" fontAlgn="ctr"/>
                      <a:r>
                        <a:rPr lang="en-US" sz="1100" b="1" cap="none" spc="0">
                          <a:solidFill>
                            <a:schemeClr val="tx1"/>
                          </a:solidFill>
                          <a:effectLst/>
                        </a:rPr>
                        <a:t>Yellow Cab</a:t>
                      </a:r>
                    </a:p>
                  </a:txBody>
                  <a:tcPr marL="41586" marR="79159" marT="39579" marB="3957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100" cap="none" spc="0" dirty="0">
                          <a:solidFill>
                            <a:schemeClr val="tx1"/>
                          </a:solidFill>
                          <a:effectLst/>
                        </a:rPr>
                        <a:t>1.51e+06</a:t>
                      </a:r>
                    </a:p>
                  </a:txBody>
                  <a:tcPr marL="41586" marR="79159" marT="39579" marB="3957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100" cap="none" spc="0" dirty="0">
                          <a:solidFill>
                            <a:schemeClr val="tx1"/>
                          </a:solidFill>
                          <a:effectLst/>
                        </a:rPr>
                        <a:t>6.05</a:t>
                      </a:r>
                    </a:p>
                  </a:txBody>
                  <a:tcPr marL="41586" marR="79159" marT="39579" marB="3957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100" cap="none" spc="0" dirty="0">
                          <a:solidFill>
                            <a:schemeClr val="tx1"/>
                          </a:solidFill>
                          <a:effectLst/>
                        </a:rPr>
                        <a:t>50.74</a:t>
                      </a:r>
                    </a:p>
                  </a:txBody>
                  <a:tcPr marL="41586" marR="79159" marT="39579" marB="3957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647499894"/>
                  </a:ext>
                </a:extLst>
              </a:tr>
              <a:tr h="445118">
                <a:tc>
                  <a:txBody>
                    <a:bodyPr/>
                    <a:lstStyle/>
                    <a:p>
                      <a:pPr algn="l" fontAlgn="ctr"/>
                      <a:r>
                        <a:rPr lang="en-US" sz="1100" b="1" cap="none" spc="0">
                          <a:solidFill>
                            <a:schemeClr val="tx1"/>
                          </a:solidFill>
                          <a:effectLst/>
                        </a:rPr>
                        <a:t>LOS ANGELES CA</a:t>
                      </a:r>
                    </a:p>
                  </a:txBody>
                  <a:tcPr marL="0" marR="79159" marT="39579" marB="39579" anchor="ctr">
                    <a:lnL w="12700" cmpd="sng">
                      <a:noFill/>
                      <a:prstDash val="solid"/>
                    </a:lnL>
                    <a:lnR w="12700" cmpd="sng">
                      <a:noFill/>
                      <a:prstDash val="solid"/>
                    </a:lnR>
                    <a:lnT w="12700" cmpd="sng">
                      <a:noFill/>
                      <a:prstDash val="solid"/>
                    </a:lnT>
                    <a:lnB w="9525" cap="flat" cmpd="sng" algn="ctr">
                      <a:solidFill>
                        <a:schemeClr val="accent1"/>
                      </a:solidFill>
                      <a:prstDash val="solid"/>
                      <a:round/>
                      <a:headEnd type="none" w="med" len="med"/>
                      <a:tailEnd type="none" w="med" len="med"/>
                    </a:lnB>
                    <a:noFill/>
                  </a:tcPr>
                </a:tc>
                <a:tc>
                  <a:txBody>
                    <a:bodyPr/>
                    <a:lstStyle/>
                    <a:p>
                      <a:pPr algn="l" fontAlgn="ctr"/>
                      <a:r>
                        <a:rPr lang="en-US" sz="1100" b="1" cap="none" spc="0">
                          <a:solidFill>
                            <a:schemeClr val="tx1"/>
                          </a:solidFill>
                          <a:effectLst/>
                        </a:rPr>
                        <a:t>Pink Cab</a:t>
                      </a:r>
                    </a:p>
                  </a:txBody>
                  <a:tcPr marL="0" marR="79159" marT="39579" marB="3957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ctr"/>
                      <a:r>
                        <a:rPr lang="en-US" sz="1100" cap="none" spc="0" dirty="0">
                          <a:solidFill>
                            <a:schemeClr val="tx1"/>
                          </a:solidFill>
                          <a:effectLst/>
                        </a:rPr>
                        <a:t>1.13e+06</a:t>
                      </a:r>
                    </a:p>
                  </a:txBody>
                  <a:tcPr marL="0" marR="79159" marT="39579" marB="3957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ctr"/>
                      <a:r>
                        <a:rPr lang="en-US" sz="1100" cap="none" spc="0" dirty="0">
                          <a:solidFill>
                            <a:schemeClr val="tx1"/>
                          </a:solidFill>
                          <a:effectLst/>
                        </a:rPr>
                        <a:t>0.71</a:t>
                      </a:r>
                    </a:p>
                  </a:txBody>
                  <a:tcPr marL="0" marR="79159" marT="39579" marB="3957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ctr"/>
                      <a:r>
                        <a:rPr lang="en-US" sz="1100" cap="none" spc="0" dirty="0">
                          <a:solidFill>
                            <a:schemeClr val="tx1"/>
                          </a:solidFill>
                          <a:effectLst/>
                        </a:rPr>
                        <a:t>23.44</a:t>
                      </a:r>
                    </a:p>
                  </a:txBody>
                  <a:tcPr marL="0" marR="79159" marT="39579" marB="3957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2659098188"/>
                  </a:ext>
                </a:extLst>
              </a:tr>
              <a:tr h="278773">
                <a:tc>
                  <a:txBody>
                    <a:bodyPr/>
                    <a:lstStyle/>
                    <a:p>
                      <a:pPr algn="l" fontAlgn="ctr"/>
                      <a:r>
                        <a:rPr lang="en-US" sz="1100" b="1" cap="none" spc="0">
                          <a:solidFill>
                            <a:schemeClr val="tx1"/>
                          </a:solidFill>
                          <a:effectLst/>
                        </a:rPr>
                        <a:t>DALLAS TX</a:t>
                      </a:r>
                    </a:p>
                  </a:txBody>
                  <a:tcPr marL="41586" marR="79159" marT="39579" marB="39579" anchor="ctr">
                    <a:lnL w="12700" cmpd="sng">
                      <a:noFill/>
                      <a:prstDash val="solid"/>
                    </a:lnL>
                    <a:lnR w="12700" cmpd="sng">
                      <a:noFill/>
                      <a:prstDash val="solid"/>
                    </a:lnR>
                    <a:lnT w="9525" cap="flat" cmpd="sng" algn="ctr">
                      <a:solidFill>
                        <a:schemeClr val="accent1"/>
                      </a:solidFill>
                      <a:prstDash val="solid"/>
                      <a:round/>
                      <a:headEnd type="none" w="med" len="med"/>
                      <a:tailEnd type="none" w="med" len="med"/>
                    </a:lnT>
                    <a:lnB w="12700" cmpd="sng">
                      <a:noFill/>
                      <a:prstDash val="solid"/>
                    </a:lnB>
                    <a:solidFill>
                      <a:schemeClr val="accent1">
                        <a:lumMod val="20000"/>
                        <a:lumOff val="80000"/>
                      </a:schemeClr>
                    </a:solidFill>
                  </a:tcPr>
                </a:tc>
                <a:tc>
                  <a:txBody>
                    <a:bodyPr/>
                    <a:lstStyle/>
                    <a:p>
                      <a:pPr algn="l" fontAlgn="ctr"/>
                      <a:r>
                        <a:rPr lang="en-US" sz="1100" b="1" cap="none" spc="0">
                          <a:solidFill>
                            <a:schemeClr val="tx1"/>
                          </a:solidFill>
                          <a:effectLst/>
                        </a:rPr>
                        <a:t>Yellow Cab</a:t>
                      </a:r>
                    </a:p>
                  </a:txBody>
                  <a:tcPr marL="41586" marR="79159" marT="39579" marB="3957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100" cap="none" spc="0" dirty="0">
                          <a:solidFill>
                            <a:schemeClr val="tx1"/>
                          </a:solidFill>
                          <a:effectLst/>
                        </a:rPr>
                        <a:t>1.10e+06</a:t>
                      </a:r>
                    </a:p>
                  </a:txBody>
                  <a:tcPr marL="41586" marR="79159" marT="39579" marB="3957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100" cap="none" spc="0" dirty="0">
                          <a:solidFill>
                            <a:schemeClr val="tx1"/>
                          </a:solidFill>
                          <a:effectLst/>
                        </a:rPr>
                        <a:t>1.17</a:t>
                      </a:r>
                    </a:p>
                  </a:txBody>
                  <a:tcPr marL="41586" marR="79159" marT="39579" marB="3957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100" cap="none" spc="0" dirty="0">
                          <a:solidFill>
                            <a:schemeClr val="tx1"/>
                          </a:solidFill>
                          <a:effectLst/>
                        </a:rPr>
                        <a:t>157.33</a:t>
                      </a:r>
                    </a:p>
                  </a:txBody>
                  <a:tcPr marL="41586" marR="79159" marT="39579" marB="3957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754031040"/>
                  </a:ext>
                </a:extLst>
              </a:tr>
              <a:tr h="445118">
                <a:tc>
                  <a:txBody>
                    <a:bodyPr/>
                    <a:lstStyle/>
                    <a:p>
                      <a:pPr algn="l" fontAlgn="ctr"/>
                      <a:r>
                        <a:rPr lang="en-US" sz="1100" b="1" cap="none" spc="0">
                          <a:solidFill>
                            <a:schemeClr val="tx1"/>
                          </a:solidFill>
                          <a:effectLst/>
                        </a:rPr>
                        <a:t>SILICON VALLEY</a:t>
                      </a:r>
                    </a:p>
                  </a:txBody>
                  <a:tcPr marL="0" marR="79159" marT="39579" marB="39579" anchor="ctr">
                    <a:lnL w="12700" cmpd="sng">
                      <a:noFill/>
                      <a:prstDash val="solid"/>
                    </a:lnL>
                    <a:lnR w="12700" cmpd="sng">
                      <a:noFill/>
                      <a:prstDash val="solid"/>
                    </a:lnR>
                    <a:lnT w="12700" cmpd="sng">
                      <a:noFill/>
                      <a:prstDash val="solid"/>
                    </a:lnT>
                    <a:lnB w="9525" cap="flat" cmpd="sng" algn="ctr">
                      <a:solidFill>
                        <a:schemeClr val="accent1"/>
                      </a:solidFill>
                      <a:prstDash val="solid"/>
                      <a:round/>
                      <a:headEnd type="none" w="med" len="med"/>
                      <a:tailEnd type="none" w="med" len="med"/>
                    </a:lnB>
                    <a:noFill/>
                  </a:tcPr>
                </a:tc>
                <a:tc>
                  <a:txBody>
                    <a:bodyPr/>
                    <a:lstStyle/>
                    <a:p>
                      <a:pPr algn="l" fontAlgn="ctr"/>
                      <a:r>
                        <a:rPr lang="en-US" sz="1100" b="1" cap="none" spc="0">
                          <a:solidFill>
                            <a:schemeClr val="tx1"/>
                          </a:solidFill>
                          <a:effectLst/>
                        </a:rPr>
                        <a:t>Yellow Cab</a:t>
                      </a:r>
                    </a:p>
                  </a:txBody>
                  <a:tcPr marL="0" marR="79159" marT="39579" marB="3957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ctr"/>
                      <a:r>
                        <a:rPr lang="en-US" sz="1100" cap="none" spc="0" dirty="0">
                          <a:solidFill>
                            <a:schemeClr val="tx1"/>
                          </a:solidFill>
                          <a:effectLst/>
                        </a:rPr>
                        <a:t>9.76e+05</a:t>
                      </a:r>
                    </a:p>
                  </a:txBody>
                  <a:tcPr marL="0" marR="79159" marT="39579" marB="3957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ctr"/>
                      <a:r>
                        <a:rPr lang="en-US" sz="1100" cap="none" spc="0" dirty="0">
                          <a:solidFill>
                            <a:schemeClr val="tx1"/>
                          </a:solidFill>
                          <a:effectLst/>
                        </a:rPr>
                        <a:t>0.83</a:t>
                      </a:r>
                    </a:p>
                  </a:txBody>
                  <a:tcPr marL="0" marR="79159" marT="39579" marB="3957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ctr"/>
                      <a:r>
                        <a:rPr lang="en-US" sz="1100" cap="none" spc="0" dirty="0">
                          <a:solidFill>
                            <a:schemeClr val="tx1"/>
                          </a:solidFill>
                          <a:effectLst/>
                        </a:rPr>
                        <a:t>114.62</a:t>
                      </a:r>
                    </a:p>
                  </a:txBody>
                  <a:tcPr marL="0" marR="79159" marT="39579" marB="3957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2668762044"/>
                  </a:ext>
                </a:extLst>
              </a:tr>
              <a:tr h="278773">
                <a:tc>
                  <a:txBody>
                    <a:bodyPr/>
                    <a:lstStyle/>
                    <a:p>
                      <a:pPr algn="l" fontAlgn="ctr"/>
                      <a:r>
                        <a:rPr lang="en-US" sz="1100" b="1" cap="none" spc="0" dirty="0">
                          <a:solidFill>
                            <a:schemeClr val="tx1"/>
                          </a:solidFill>
                          <a:effectLst/>
                        </a:rPr>
                        <a:t>SAN DIEGO CA</a:t>
                      </a:r>
                    </a:p>
                  </a:txBody>
                  <a:tcPr marL="41586" marR="79159" marT="39579" marB="39579" anchor="ctr">
                    <a:lnL w="12700" cmpd="sng">
                      <a:noFill/>
                      <a:prstDash val="solid"/>
                    </a:lnL>
                    <a:lnR w="12700" cmpd="sng">
                      <a:noFill/>
                      <a:prstDash val="solid"/>
                    </a:lnR>
                    <a:lnT w="9525" cap="flat" cmpd="sng" algn="ctr">
                      <a:solidFill>
                        <a:schemeClr val="accent1"/>
                      </a:solidFill>
                      <a:prstDash val="solid"/>
                      <a:round/>
                      <a:headEnd type="none" w="med" len="med"/>
                      <a:tailEnd type="none" w="med" len="med"/>
                    </a:lnT>
                    <a:lnB w="12700" cmpd="sng">
                      <a:noFill/>
                      <a:prstDash val="solid"/>
                    </a:lnB>
                    <a:solidFill>
                      <a:schemeClr val="accent1">
                        <a:lumMod val="20000"/>
                        <a:lumOff val="80000"/>
                      </a:schemeClr>
                    </a:solidFill>
                  </a:tcPr>
                </a:tc>
                <a:tc>
                  <a:txBody>
                    <a:bodyPr/>
                    <a:lstStyle/>
                    <a:p>
                      <a:pPr algn="l" fontAlgn="ctr"/>
                      <a:r>
                        <a:rPr lang="en-US" sz="1100" b="1" cap="none" spc="0" dirty="0">
                          <a:solidFill>
                            <a:schemeClr val="tx1"/>
                          </a:solidFill>
                          <a:effectLst/>
                        </a:rPr>
                        <a:t>Yellow Cab</a:t>
                      </a:r>
                    </a:p>
                  </a:txBody>
                  <a:tcPr marL="41586" marR="79159" marT="39579" marB="3957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100" cap="none" spc="0" dirty="0">
                          <a:solidFill>
                            <a:schemeClr val="tx1"/>
                          </a:solidFill>
                          <a:effectLst/>
                        </a:rPr>
                        <a:t>9.49e+05</a:t>
                      </a:r>
                    </a:p>
                  </a:txBody>
                  <a:tcPr marL="41586" marR="79159" marT="39579" marB="3957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100" cap="none" spc="0" dirty="0">
                          <a:solidFill>
                            <a:schemeClr val="tx1"/>
                          </a:solidFill>
                          <a:effectLst/>
                        </a:rPr>
                        <a:t>0.99</a:t>
                      </a:r>
                    </a:p>
                  </a:txBody>
                  <a:tcPr marL="41586" marR="79159" marT="39579" marB="3957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100" cap="none" spc="0" dirty="0">
                          <a:solidFill>
                            <a:schemeClr val="tx1"/>
                          </a:solidFill>
                          <a:effectLst/>
                        </a:rPr>
                        <a:t>46.33</a:t>
                      </a:r>
                    </a:p>
                  </a:txBody>
                  <a:tcPr marL="41586" marR="79159" marT="39579" marB="3957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3114875133"/>
                  </a:ext>
                </a:extLst>
              </a:tr>
            </a:tbl>
          </a:graphicData>
        </a:graphic>
      </p:graphicFrame>
      <p:sp>
        <p:nvSpPr>
          <p:cNvPr id="5" name="TextBox 4">
            <a:extLst>
              <a:ext uri="{FF2B5EF4-FFF2-40B4-BE49-F238E27FC236}">
                <a16:creationId xmlns:a16="http://schemas.microsoft.com/office/drawing/2014/main" id="{F75F9D93-1811-38E8-4679-9CB05DE740EA}"/>
              </a:ext>
            </a:extLst>
          </p:cNvPr>
          <p:cNvSpPr txBox="1"/>
          <p:nvPr/>
        </p:nvSpPr>
        <p:spPr>
          <a:xfrm>
            <a:off x="6496334" y="587829"/>
            <a:ext cx="4490114" cy="381162"/>
          </a:xfrm>
          <a:prstGeom prst="rect">
            <a:avLst/>
          </a:prstGeom>
          <a:noFill/>
        </p:spPr>
        <p:txBody>
          <a:bodyPr wrap="square" rtlCol="0">
            <a:spAutoFit/>
          </a:bodyPr>
          <a:lstStyle/>
          <a:p>
            <a:pPr algn="ctr"/>
            <a:r>
              <a:rPr lang="en-US" b="0" i="0" dirty="0">
                <a:effectLst/>
                <a:latin typeface="Söhne"/>
              </a:rPr>
              <a:t>Top Cities for Cab Industry Profitability</a:t>
            </a:r>
            <a:endParaRPr lang="en-US" dirty="0"/>
          </a:p>
        </p:txBody>
      </p:sp>
    </p:spTree>
    <p:extLst>
      <p:ext uri="{BB962C8B-B14F-4D97-AF65-F5344CB8AC3E}">
        <p14:creationId xmlns:p14="http://schemas.microsoft.com/office/powerpoint/2010/main" val="325518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C0BDB8-7DD7-888B-41E8-AA0AC9FD0907}"/>
              </a:ext>
            </a:extLst>
          </p:cNvPr>
          <p:cNvSpPr>
            <a:spLocks noGrp="1"/>
          </p:cNvSpPr>
          <p:nvPr>
            <p:ph type="title"/>
          </p:nvPr>
        </p:nvSpPr>
        <p:spPr>
          <a:xfrm>
            <a:off x="1093921" y="2192455"/>
            <a:ext cx="4056223" cy="1574338"/>
          </a:xfrm>
        </p:spPr>
        <p:txBody>
          <a:bodyPr vert="horz" lIns="91440" tIns="45720" rIns="91440" bIns="45720" rtlCol="0" anchor="t">
            <a:normAutofit fontScale="90000"/>
          </a:bodyPr>
          <a:lstStyle/>
          <a:p>
            <a:pPr marL="457200" indent="-457200">
              <a:buFont typeface="Arial" panose="020B0604020202020204" pitchFamily="34" charset="0"/>
              <a:buChar char="•"/>
            </a:pPr>
            <a:r>
              <a:rPr lang="en-US" sz="2200" kern="1200" dirty="0">
                <a:solidFill>
                  <a:schemeClr val="tx1"/>
                </a:solidFill>
                <a:latin typeface="+mn-lt"/>
                <a:ea typeface="+mj-ea"/>
                <a:cs typeface="+mj-cs"/>
              </a:rPr>
              <a:t>The models for Pink Cab show a stronger relationship between profit and the number of travels compared to the price per kilometer.</a:t>
            </a:r>
            <a:br>
              <a:rPr lang="en-US" sz="2800" kern="1200" dirty="0">
                <a:solidFill>
                  <a:schemeClr val="tx1"/>
                </a:solidFill>
                <a:latin typeface="+mj-lt"/>
                <a:ea typeface="+mj-ea"/>
                <a:cs typeface="+mj-cs"/>
              </a:rPr>
            </a:br>
            <a:endParaRPr lang="en-US" sz="2800" kern="1200" dirty="0">
              <a:solidFill>
                <a:schemeClr val="tx1"/>
              </a:solidFill>
              <a:latin typeface="+mj-lt"/>
              <a:ea typeface="+mj-ea"/>
              <a:cs typeface="+mj-cs"/>
            </a:endParaRPr>
          </a:p>
        </p:txBody>
      </p:sp>
      <p:grpSp>
        <p:nvGrpSpPr>
          <p:cNvPr id="13" name="Group 1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2A2E9B07-DE53-6167-EFB5-7468CD6AD6E8}"/>
              </a:ext>
            </a:extLst>
          </p:cNvPr>
          <p:cNvGraphicFramePr>
            <a:graphicFrameLocks noGrp="1"/>
          </p:cNvGraphicFramePr>
          <p:nvPr>
            <p:extLst>
              <p:ext uri="{D42A27DB-BD31-4B8C-83A1-F6EECF244321}">
                <p14:modId xmlns:p14="http://schemas.microsoft.com/office/powerpoint/2010/main" val="3942787331"/>
              </p:ext>
            </p:extLst>
          </p:nvPr>
        </p:nvGraphicFramePr>
        <p:xfrm>
          <a:off x="5922492" y="909555"/>
          <a:ext cx="5536003" cy="4980139"/>
        </p:xfrm>
        <a:graphic>
          <a:graphicData uri="http://schemas.openxmlformats.org/drawingml/2006/table">
            <a:tbl>
              <a:tblPr firstRow="1" bandRow="1"/>
              <a:tblGrid>
                <a:gridCol w="1456313">
                  <a:extLst>
                    <a:ext uri="{9D8B030D-6E8A-4147-A177-3AD203B41FA5}">
                      <a16:colId xmlns:a16="http://schemas.microsoft.com/office/drawing/2014/main" val="117714956"/>
                    </a:ext>
                  </a:extLst>
                </a:gridCol>
                <a:gridCol w="1431161">
                  <a:extLst>
                    <a:ext uri="{9D8B030D-6E8A-4147-A177-3AD203B41FA5}">
                      <a16:colId xmlns:a16="http://schemas.microsoft.com/office/drawing/2014/main" val="1469623005"/>
                    </a:ext>
                  </a:extLst>
                </a:gridCol>
                <a:gridCol w="1255096">
                  <a:extLst>
                    <a:ext uri="{9D8B030D-6E8A-4147-A177-3AD203B41FA5}">
                      <a16:colId xmlns:a16="http://schemas.microsoft.com/office/drawing/2014/main" val="1054148506"/>
                    </a:ext>
                  </a:extLst>
                </a:gridCol>
                <a:gridCol w="1393433">
                  <a:extLst>
                    <a:ext uri="{9D8B030D-6E8A-4147-A177-3AD203B41FA5}">
                      <a16:colId xmlns:a16="http://schemas.microsoft.com/office/drawing/2014/main" val="2748307973"/>
                    </a:ext>
                  </a:extLst>
                </a:gridCol>
              </a:tblGrid>
              <a:tr h="670055">
                <a:tc>
                  <a:txBody>
                    <a:bodyPr/>
                    <a:lstStyle/>
                    <a:p>
                      <a:pPr algn="r" fontAlgn="ctr"/>
                      <a:r>
                        <a:rPr lang="en-US" sz="1800" b="1">
                          <a:effectLst/>
                        </a:rPr>
                        <a:t>Model</a:t>
                      </a:r>
                    </a:p>
                  </a:txBody>
                  <a:tcPr marL="90548" marR="90548" marT="45274" marB="45274" anchor="ctr">
                    <a:lnL>
                      <a:noFill/>
                    </a:lnL>
                    <a:lnR>
                      <a:noFill/>
                    </a:lnR>
                    <a:lnT>
                      <a:noFill/>
                    </a:lnT>
                    <a:lnB>
                      <a:noFill/>
                    </a:lnB>
                    <a:solidFill>
                      <a:srgbClr val="FFFFFF"/>
                    </a:solidFill>
                  </a:tcPr>
                </a:tc>
                <a:tc>
                  <a:txBody>
                    <a:bodyPr/>
                    <a:lstStyle/>
                    <a:p>
                      <a:pPr algn="r" fontAlgn="ctr"/>
                      <a:r>
                        <a:rPr lang="en-US" sz="1800" b="1">
                          <a:effectLst/>
                        </a:rPr>
                        <a:t>R-squared</a:t>
                      </a:r>
                    </a:p>
                  </a:txBody>
                  <a:tcPr marL="90548" marR="90548" marT="45274" marB="45274" anchor="ctr">
                    <a:lnL>
                      <a:noFill/>
                    </a:lnL>
                    <a:lnR>
                      <a:noFill/>
                    </a:lnR>
                    <a:lnT>
                      <a:noFill/>
                    </a:lnT>
                    <a:lnB>
                      <a:noFill/>
                    </a:lnB>
                    <a:solidFill>
                      <a:srgbClr val="FFFFFF"/>
                    </a:solidFill>
                  </a:tcPr>
                </a:tc>
                <a:tc>
                  <a:txBody>
                    <a:bodyPr/>
                    <a:lstStyle/>
                    <a:p>
                      <a:pPr algn="r" fontAlgn="ctr"/>
                      <a:r>
                        <a:rPr lang="en-US" sz="1800" b="1">
                          <a:effectLst/>
                        </a:rPr>
                        <a:t>Adj. R-squared</a:t>
                      </a:r>
                    </a:p>
                  </a:txBody>
                  <a:tcPr marL="90548" marR="90548" marT="45274" marB="45274" anchor="ctr">
                    <a:lnL>
                      <a:noFill/>
                    </a:lnL>
                    <a:lnR>
                      <a:noFill/>
                    </a:lnR>
                    <a:lnT>
                      <a:noFill/>
                    </a:lnT>
                    <a:lnB>
                      <a:noFill/>
                    </a:lnB>
                    <a:solidFill>
                      <a:srgbClr val="FFFFFF"/>
                    </a:solidFill>
                  </a:tcPr>
                </a:tc>
                <a:tc>
                  <a:txBody>
                    <a:bodyPr/>
                    <a:lstStyle/>
                    <a:p>
                      <a:pPr algn="r" fontAlgn="ctr"/>
                      <a:r>
                        <a:rPr lang="en-US" sz="1800" b="1">
                          <a:effectLst/>
                        </a:rPr>
                        <a:t>P-value</a:t>
                      </a:r>
                    </a:p>
                  </a:txBody>
                  <a:tcPr marL="90548" marR="90548" marT="45274" marB="45274" anchor="ctr">
                    <a:lnL>
                      <a:noFill/>
                    </a:lnL>
                    <a:lnR>
                      <a:noFill/>
                    </a:lnR>
                    <a:lnT>
                      <a:noFill/>
                    </a:lnT>
                    <a:lnB>
                      <a:noFill/>
                    </a:lnB>
                    <a:solidFill>
                      <a:srgbClr val="FFFFFF"/>
                    </a:solidFill>
                  </a:tcPr>
                </a:tc>
                <a:extLst>
                  <a:ext uri="{0D108BD9-81ED-4DB2-BD59-A6C34878D82A}">
                    <a16:rowId xmlns:a16="http://schemas.microsoft.com/office/drawing/2014/main" val="2499633346"/>
                  </a:ext>
                </a:extLst>
              </a:tr>
              <a:tr h="941699">
                <a:tc>
                  <a:txBody>
                    <a:bodyPr/>
                    <a:lstStyle/>
                    <a:p>
                      <a:pPr algn="r" fontAlgn="ctr"/>
                      <a:r>
                        <a:rPr lang="en-US" sz="1800">
                          <a:effectLst/>
                        </a:rPr>
                        <a:t>Pink Cab - Profit ~ Price/KM</a:t>
                      </a:r>
                    </a:p>
                  </a:txBody>
                  <a:tcPr marL="90548" marR="90548" marT="45274" marB="45274" anchor="ctr">
                    <a:lnL>
                      <a:noFill/>
                    </a:lnL>
                    <a:lnR>
                      <a:noFill/>
                    </a:lnR>
                    <a:lnT>
                      <a:noFill/>
                    </a:lnT>
                    <a:lnB>
                      <a:noFill/>
                    </a:lnB>
                    <a:solidFill>
                      <a:srgbClr val="F5F5F5"/>
                    </a:solidFill>
                  </a:tcPr>
                </a:tc>
                <a:tc>
                  <a:txBody>
                    <a:bodyPr/>
                    <a:lstStyle/>
                    <a:p>
                      <a:pPr algn="r" fontAlgn="ctr"/>
                      <a:r>
                        <a:rPr lang="en-US" sz="1800">
                          <a:effectLst/>
                        </a:rPr>
                        <a:t>0.292400</a:t>
                      </a:r>
                    </a:p>
                  </a:txBody>
                  <a:tcPr marL="90548" marR="90548" marT="45274" marB="45274" anchor="ctr">
                    <a:lnL>
                      <a:noFill/>
                    </a:lnL>
                    <a:lnR>
                      <a:noFill/>
                    </a:lnR>
                    <a:lnT>
                      <a:noFill/>
                    </a:lnT>
                    <a:lnB>
                      <a:noFill/>
                    </a:lnB>
                    <a:solidFill>
                      <a:srgbClr val="F5F5F5"/>
                    </a:solidFill>
                  </a:tcPr>
                </a:tc>
                <a:tc>
                  <a:txBody>
                    <a:bodyPr/>
                    <a:lstStyle/>
                    <a:p>
                      <a:pPr algn="r" fontAlgn="ctr"/>
                      <a:r>
                        <a:rPr lang="en-US" sz="1800">
                          <a:effectLst/>
                        </a:rPr>
                        <a:t>0.250776</a:t>
                      </a:r>
                    </a:p>
                  </a:txBody>
                  <a:tcPr marL="90548" marR="90548" marT="45274" marB="45274" anchor="ctr">
                    <a:lnL>
                      <a:noFill/>
                    </a:lnL>
                    <a:lnR>
                      <a:noFill/>
                    </a:lnR>
                    <a:lnT>
                      <a:noFill/>
                    </a:lnT>
                    <a:lnB>
                      <a:noFill/>
                    </a:lnB>
                    <a:solidFill>
                      <a:srgbClr val="F5F5F5"/>
                    </a:solidFill>
                  </a:tcPr>
                </a:tc>
                <a:tc>
                  <a:txBody>
                    <a:bodyPr/>
                    <a:lstStyle/>
                    <a:p>
                      <a:pPr algn="r" fontAlgn="ctr"/>
                      <a:r>
                        <a:rPr lang="en-US" sz="1800">
                          <a:effectLst/>
                        </a:rPr>
                        <a:t>1.682497e-02</a:t>
                      </a:r>
                    </a:p>
                  </a:txBody>
                  <a:tcPr marL="90548" marR="90548" marT="45274" marB="45274" anchor="ctr">
                    <a:lnL>
                      <a:noFill/>
                    </a:lnL>
                    <a:lnR>
                      <a:noFill/>
                    </a:lnR>
                    <a:lnT>
                      <a:noFill/>
                    </a:lnT>
                    <a:lnB>
                      <a:noFill/>
                    </a:lnB>
                    <a:solidFill>
                      <a:srgbClr val="F5F5F5"/>
                    </a:solidFill>
                  </a:tcPr>
                </a:tc>
                <a:extLst>
                  <a:ext uri="{0D108BD9-81ED-4DB2-BD59-A6C34878D82A}">
                    <a16:rowId xmlns:a16="http://schemas.microsoft.com/office/drawing/2014/main" val="2123400243"/>
                  </a:ext>
                </a:extLst>
              </a:tr>
              <a:tr h="1213343">
                <a:tc>
                  <a:txBody>
                    <a:bodyPr/>
                    <a:lstStyle/>
                    <a:p>
                      <a:pPr algn="r" fontAlgn="ctr"/>
                      <a:r>
                        <a:rPr lang="en-US" sz="1800">
                          <a:effectLst/>
                        </a:rPr>
                        <a:t>Pink Cab - Profit ~ Number of Travels</a:t>
                      </a:r>
                    </a:p>
                  </a:txBody>
                  <a:tcPr marL="90548" marR="90548" marT="45274" marB="45274" anchor="ctr">
                    <a:lnL>
                      <a:noFill/>
                    </a:lnL>
                    <a:lnR>
                      <a:noFill/>
                    </a:lnR>
                    <a:lnT>
                      <a:noFill/>
                    </a:lnT>
                    <a:lnB>
                      <a:noFill/>
                    </a:lnB>
                    <a:solidFill>
                      <a:srgbClr val="FFFFFF"/>
                    </a:solidFill>
                  </a:tcPr>
                </a:tc>
                <a:tc>
                  <a:txBody>
                    <a:bodyPr/>
                    <a:lstStyle/>
                    <a:p>
                      <a:pPr algn="r" fontAlgn="ctr"/>
                      <a:r>
                        <a:rPr lang="en-US" sz="1800">
                          <a:effectLst/>
                        </a:rPr>
                        <a:t>0.826329</a:t>
                      </a:r>
                    </a:p>
                  </a:txBody>
                  <a:tcPr marL="90548" marR="90548" marT="45274" marB="45274" anchor="ctr">
                    <a:lnL>
                      <a:noFill/>
                    </a:lnL>
                    <a:lnR>
                      <a:noFill/>
                    </a:lnR>
                    <a:lnT>
                      <a:noFill/>
                    </a:lnT>
                    <a:lnB>
                      <a:noFill/>
                    </a:lnB>
                    <a:solidFill>
                      <a:srgbClr val="FFFFFF"/>
                    </a:solidFill>
                  </a:tcPr>
                </a:tc>
                <a:tc>
                  <a:txBody>
                    <a:bodyPr/>
                    <a:lstStyle/>
                    <a:p>
                      <a:pPr algn="r" fontAlgn="ctr"/>
                      <a:r>
                        <a:rPr lang="en-US" sz="1800">
                          <a:effectLst/>
                        </a:rPr>
                        <a:t>0.816113</a:t>
                      </a:r>
                    </a:p>
                  </a:txBody>
                  <a:tcPr marL="90548" marR="90548" marT="45274" marB="45274" anchor="ctr">
                    <a:lnL>
                      <a:noFill/>
                    </a:lnL>
                    <a:lnR>
                      <a:noFill/>
                    </a:lnR>
                    <a:lnT>
                      <a:noFill/>
                    </a:lnT>
                    <a:lnB>
                      <a:noFill/>
                    </a:lnB>
                    <a:solidFill>
                      <a:srgbClr val="FFFFFF"/>
                    </a:solidFill>
                  </a:tcPr>
                </a:tc>
                <a:tc>
                  <a:txBody>
                    <a:bodyPr/>
                    <a:lstStyle/>
                    <a:p>
                      <a:pPr algn="r" fontAlgn="ctr"/>
                      <a:r>
                        <a:rPr lang="en-US" sz="1800">
                          <a:effectLst/>
                        </a:rPr>
                        <a:t>7.157402e-08</a:t>
                      </a:r>
                    </a:p>
                  </a:txBody>
                  <a:tcPr marL="90548" marR="90548" marT="45274" marB="45274" anchor="ctr">
                    <a:lnL>
                      <a:noFill/>
                    </a:lnL>
                    <a:lnR>
                      <a:noFill/>
                    </a:lnR>
                    <a:lnT>
                      <a:noFill/>
                    </a:lnT>
                    <a:lnB>
                      <a:noFill/>
                    </a:lnB>
                    <a:solidFill>
                      <a:srgbClr val="FFFFFF"/>
                    </a:solidFill>
                  </a:tcPr>
                </a:tc>
                <a:extLst>
                  <a:ext uri="{0D108BD9-81ED-4DB2-BD59-A6C34878D82A}">
                    <a16:rowId xmlns:a16="http://schemas.microsoft.com/office/drawing/2014/main" val="1212342976"/>
                  </a:ext>
                </a:extLst>
              </a:tr>
              <a:tr h="941699">
                <a:tc>
                  <a:txBody>
                    <a:bodyPr/>
                    <a:lstStyle/>
                    <a:p>
                      <a:pPr algn="r" fontAlgn="ctr"/>
                      <a:r>
                        <a:rPr lang="en-US" sz="1800">
                          <a:effectLst/>
                        </a:rPr>
                        <a:t>Yellow Cab - Profit ~ Price/KM</a:t>
                      </a:r>
                    </a:p>
                  </a:txBody>
                  <a:tcPr marL="90548" marR="90548" marT="45274" marB="45274" anchor="ctr">
                    <a:lnL>
                      <a:noFill/>
                    </a:lnL>
                    <a:lnR>
                      <a:noFill/>
                    </a:lnR>
                    <a:lnT>
                      <a:noFill/>
                    </a:lnT>
                    <a:lnB>
                      <a:noFill/>
                    </a:lnB>
                    <a:solidFill>
                      <a:srgbClr val="F5F5F5"/>
                    </a:solidFill>
                  </a:tcPr>
                </a:tc>
                <a:tc>
                  <a:txBody>
                    <a:bodyPr/>
                    <a:lstStyle/>
                    <a:p>
                      <a:pPr algn="r" fontAlgn="ctr"/>
                      <a:r>
                        <a:rPr lang="en-US" sz="1800">
                          <a:effectLst/>
                        </a:rPr>
                        <a:t>0.492240</a:t>
                      </a:r>
                    </a:p>
                  </a:txBody>
                  <a:tcPr marL="90548" marR="90548" marT="45274" marB="45274" anchor="ctr">
                    <a:lnL>
                      <a:noFill/>
                    </a:lnL>
                    <a:lnR>
                      <a:noFill/>
                    </a:lnR>
                    <a:lnT>
                      <a:noFill/>
                    </a:lnT>
                    <a:lnB>
                      <a:noFill/>
                    </a:lnB>
                    <a:solidFill>
                      <a:srgbClr val="F5F5F5"/>
                    </a:solidFill>
                  </a:tcPr>
                </a:tc>
                <a:tc>
                  <a:txBody>
                    <a:bodyPr/>
                    <a:lstStyle/>
                    <a:p>
                      <a:pPr algn="r" fontAlgn="ctr"/>
                      <a:r>
                        <a:rPr lang="en-US" sz="1800">
                          <a:effectLst/>
                        </a:rPr>
                        <a:t>0.462371</a:t>
                      </a:r>
                    </a:p>
                  </a:txBody>
                  <a:tcPr marL="90548" marR="90548" marT="45274" marB="45274" anchor="ctr">
                    <a:lnL>
                      <a:noFill/>
                    </a:lnL>
                    <a:lnR>
                      <a:noFill/>
                    </a:lnR>
                    <a:lnT>
                      <a:noFill/>
                    </a:lnT>
                    <a:lnB>
                      <a:noFill/>
                    </a:lnB>
                    <a:solidFill>
                      <a:srgbClr val="F5F5F5"/>
                    </a:solidFill>
                  </a:tcPr>
                </a:tc>
                <a:tc>
                  <a:txBody>
                    <a:bodyPr/>
                    <a:lstStyle/>
                    <a:p>
                      <a:pPr algn="r" fontAlgn="ctr"/>
                      <a:r>
                        <a:rPr lang="en-US" sz="1800">
                          <a:effectLst/>
                        </a:rPr>
                        <a:t>8.149301e-04</a:t>
                      </a:r>
                    </a:p>
                  </a:txBody>
                  <a:tcPr marL="90548" marR="90548" marT="45274" marB="45274" anchor="ctr">
                    <a:lnL>
                      <a:noFill/>
                    </a:lnL>
                    <a:lnR>
                      <a:noFill/>
                    </a:lnR>
                    <a:lnT>
                      <a:noFill/>
                    </a:lnT>
                    <a:lnB>
                      <a:noFill/>
                    </a:lnB>
                    <a:solidFill>
                      <a:srgbClr val="F5F5F5"/>
                    </a:solidFill>
                  </a:tcPr>
                </a:tc>
                <a:extLst>
                  <a:ext uri="{0D108BD9-81ED-4DB2-BD59-A6C34878D82A}">
                    <a16:rowId xmlns:a16="http://schemas.microsoft.com/office/drawing/2014/main" val="2836977367"/>
                  </a:ext>
                </a:extLst>
              </a:tr>
              <a:tr h="1213343">
                <a:tc>
                  <a:txBody>
                    <a:bodyPr/>
                    <a:lstStyle/>
                    <a:p>
                      <a:pPr algn="r" fontAlgn="ctr"/>
                      <a:r>
                        <a:rPr lang="en-US" sz="1800">
                          <a:effectLst/>
                        </a:rPr>
                        <a:t>Yellow Cab - Profit ~ Number of Travels</a:t>
                      </a:r>
                    </a:p>
                  </a:txBody>
                  <a:tcPr marL="90548" marR="90548" marT="45274" marB="45274" anchor="ctr">
                    <a:lnL>
                      <a:noFill/>
                    </a:lnL>
                    <a:lnR>
                      <a:noFill/>
                    </a:lnR>
                    <a:lnT>
                      <a:noFill/>
                    </a:lnT>
                    <a:lnB>
                      <a:noFill/>
                    </a:lnB>
                    <a:solidFill>
                      <a:srgbClr val="FFFFFF"/>
                    </a:solidFill>
                  </a:tcPr>
                </a:tc>
                <a:tc>
                  <a:txBody>
                    <a:bodyPr/>
                    <a:lstStyle/>
                    <a:p>
                      <a:pPr algn="r" fontAlgn="ctr"/>
                      <a:r>
                        <a:rPr lang="en-US" sz="1800">
                          <a:effectLst/>
                        </a:rPr>
                        <a:t>0.761652</a:t>
                      </a:r>
                    </a:p>
                  </a:txBody>
                  <a:tcPr marL="90548" marR="90548" marT="45274" marB="45274" anchor="ctr">
                    <a:lnL>
                      <a:noFill/>
                    </a:lnL>
                    <a:lnR>
                      <a:noFill/>
                    </a:lnR>
                    <a:lnT>
                      <a:noFill/>
                    </a:lnT>
                    <a:lnB>
                      <a:noFill/>
                    </a:lnB>
                    <a:solidFill>
                      <a:srgbClr val="FFFFFF"/>
                    </a:solidFill>
                  </a:tcPr>
                </a:tc>
                <a:tc>
                  <a:txBody>
                    <a:bodyPr/>
                    <a:lstStyle/>
                    <a:p>
                      <a:pPr algn="r" fontAlgn="ctr"/>
                      <a:r>
                        <a:rPr lang="en-US" sz="1800">
                          <a:effectLst/>
                        </a:rPr>
                        <a:t>0.747632</a:t>
                      </a:r>
                    </a:p>
                  </a:txBody>
                  <a:tcPr marL="90548" marR="90548" marT="45274" marB="45274" anchor="ctr">
                    <a:lnL>
                      <a:noFill/>
                    </a:lnL>
                    <a:lnR>
                      <a:noFill/>
                    </a:lnR>
                    <a:lnT>
                      <a:noFill/>
                    </a:lnT>
                    <a:lnB>
                      <a:noFill/>
                    </a:lnB>
                    <a:solidFill>
                      <a:srgbClr val="FFFFFF"/>
                    </a:solidFill>
                  </a:tcPr>
                </a:tc>
                <a:tc>
                  <a:txBody>
                    <a:bodyPr/>
                    <a:lstStyle/>
                    <a:p>
                      <a:pPr algn="r" fontAlgn="ctr"/>
                      <a:r>
                        <a:rPr lang="en-US" sz="1800" dirty="0">
                          <a:effectLst/>
                        </a:rPr>
                        <a:t>1.093548e-06</a:t>
                      </a:r>
                    </a:p>
                  </a:txBody>
                  <a:tcPr marL="90548" marR="90548" marT="45274" marB="45274" anchor="ctr">
                    <a:lnL>
                      <a:noFill/>
                    </a:lnL>
                    <a:lnR>
                      <a:noFill/>
                    </a:lnR>
                    <a:lnT>
                      <a:noFill/>
                    </a:lnT>
                    <a:lnB>
                      <a:noFill/>
                    </a:lnB>
                    <a:solidFill>
                      <a:srgbClr val="FFFFFF"/>
                    </a:solidFill>
                  </a:tcPr>
                </a:tc>
                <a:extLst>
                  <a:ext uri="{0D108BD9-81ED-4DB2-BD59-A6C34878D82A}">
                    <a16:rowId xmlns:a16="http://schemas.microsoft.com/office/drawing/2014/main" val="1692305291"/>
                  </a:ext>
                </a:extLst>
              </a:tr>
            </a:tbl>
          </a:graphicData>
        </a:graphic>
      </p:graphicFrame>
      <p:sp>
        <p:nvSpPr>
          <p:cNvPr id="9" name="TextBox 8">
            <a:extLst>
              <a:ext uri="{FF2B5EF4-FFF2-40B4-BE49-F238E27FC236}">
                <a16:creationId xmlns:a16="http://schemas.microsoft.com/office/drawing/2014/main" id="{9C903069-C4B4-9D3B-D578-7DE924ECD8AC}"/>
              </a:ext>
            </a:extLst>
          </p:cNvPr>
          <p:cNvSpPr txBox="1"/>
          <p:nvPr/>
        </p:nvSpPr>
        <p:spPr>
          <a:xfrm>
            <a:off x="1132764" y="3875964"/>
            <a:ext cx="4056223"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 For Yellow Cab, both predictors (price per kilometer and number of travels) have a significant impact on profit, with the number of travels being a particularly strong predictor. </a:t>
            </a:r>
          </a:p>
        </p:txBody>
      </p:sp>
      <p:sp>
        <p:nvSpPr>
          <p:cNvPr id="10" name="TextBox 9">
            <a:extLst>
              <a:ext uri="{FF2B5EF4-FFF2-40B4-BE49-F238E27FC236}">
                <a16:creationId xmlns:a16="http://schemas.microsoft.com/office/drawing/2014/main" id="{8F39511A-C0D1-3EB0-7B66-1810D969D0D9}"/>
              </a:ext>
            </a:extLst>
          </p:cNvPr>
          <p:cNvSpPr txBox="1"/>
          <p:nvPr/>
        </p:nvSpPr>
        <p:spPr>
          <a:xfrm>
            <a:off x="535666" y="204716"/>
            <a:ext cx="4913463" cy="1384995"/>
          </a:xfrm>
          <a:prstGeom prst="rect">
            <a:avLst/>
          </a:prstGeom>
          <a:noFill/>
        </p:spPr>
        <p:txBody>
          <a:bodyPr wrap="square" rtlCol="0">
            <a:spAutoFit/>
          </a:bodyPr>
          <a:lstStyle/>
          <a:p>
            <a:r>
              <a:rPr lang="en-US" sz="2800" dirty="0">
                <a:solidFill>
                  <a:srgbClr val="0070C0"/>
                </a:solidFill>
              </a:rPr>
              <a:t>Regression Model Insights: Impact of Price and Number of Travels on Cab Company Profits</a:t>
            </a:r>
          </a:p>
        </p:txBody>
      </p:sp>
    </p:spTree>
    <p:extLst>
      <p:ext uri="{BB962C8B-B14F-4D97-AF65-F5344CB8AC3E}">
        <p14:creationId xmlns:p14="http://schemas.microsoft.com/office/powerpoint/2010/main" val="3144434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76A9-7265-EE5B-30BC-2C4667E5E1E4}"/>
              </a:ext>
            </a:extLst>
          </p:cNvPr>
          <p:cNvSpPr>
            <a:spLocks noGrp="1"/>
          </p:cNvSpPr>
          <p:nvPr>
            <p:ph type="title"/>
          </p:nvPr>
        </p:nvSpPr>
        <p:spPr>
          <a:xfrm>
            <a:off x="838200" y="10277"/>
            <a:ext cx="10515600" cy="972359"/>
          </a:xfrm>
        </p:spPr>
        <p:txBody>
          <a:bodyPr/>
          <a:lstStyle/>
          <a:p>
            <a:r>
              <a:rPr lang="en-US" dirty="0">
                <a:solidFill>
                  <a:srgbClr val="0070C0"/>
                </a:solidFill>
              </a:rPr>
              <a:t>EDA Summary</a:t>
            </a:r>
          </a:p>
        </p:txBody>
      </p:sp>
      <p:sp>
        <p:nvSpPr>
          <p:cNvPr id="3" name="Content Placeholder 2">
            <a:extLst>
              <a:ext uri="{FF2B5EF4-FFF2-40B4-BE49-F238E27FC236}">
                <a16:creationId xmlns:a16="http://schemas.microsoft.com/office/drawing/2014/main" id="{D5B3C3B2-F128-5BF7-A7FB-B5E91D6A042F}"/>
              </a:ext>
            </a:extLst>
          </p:cNvPr>
          <p:cNvSpPr>
            <a:spLocks noGrp="1"/>
          </p:cNvSpPr>
          <p:nvPr>
            <p:ph idx="1"/>
          </p:nvPr>
        </p:nvSpPr>
        <p:spPr>
          <a:xfrm>
            <a:off x="838200" y="1119116"/>
            <a:ext cx="10515600" cy="5104255"/>
          </a:xfrm>
        </p:spPr>
        <p:txBody>
          <a:bodyPr>
            <a:noAutofit/>
          </a:bodyPr>
          <a:lstStyle/>
          <a:p>
            <a:pPr marL="0" indent="0">
              <a:buNone/>
            </a:pPr>
            <a:r>
              <a:rPr lang="en-US" sz="2000" dirty="0"/>
              <a:t>1- </a:t>
            </a:r>
            <a:r>
              <a:rPr lang="en-US" sz="2000" b="1" dirty="0"/>
              <a:t>Market Overview:</a:t>
            </a:r>
          </a:p>
          <a:p>
            <a:r>
              <a:rPr lang="en-US" sz="2000" dirty="0"/>
              <a:t>The Cab industry in the US has shown remarkable growth in recent years, with multiple key players like Yellow Cab and Pink Cab.</a:t>
            </a:r>
          </a:p>
          <a:p>
            <a:pPr marL="0" indent="0">
              <a:buNone/>
            </a:pPr>
            <a:r>
              <a:rPr lang="en-US" sz="2000" dirty="0"/>
              <a:t>2- </a:t>
            </a:r>
            <a:r>
              <a:rPr lang="en-US" sz="2000" b="1" dirty="0"/>
              <a:t>Customer Demographics:</a:t>
            </a:r>
          </a:p>
          <a:p>
            <a:r>
              <a:rPr lang="en-US" sz="2000" dirty="0"/>
              <a:t>Customers in the industry are predominantly male and generally fall in the age range of 18-43 years.</a:t>
            </a:r>
          </a:p>
          <a:p>
            <a:pPr marL="0" indent="0">
              <a:buNone/>
            </a:pPr>
            <a:r>
              <a:rPr lang="en-US" sz="2000" dirty="0"/>
              <a:t>3- </a:t>
            </a:r>
            <a:r>
              <a:rPr lang="en-US" sz="2000" b="1" dirty="0"/>
              <a:t>Market Share and Pricing:</a:t>
            </a:r>
          </a:p>
          <a:p>
            <a:r>
              <a:rPr lang="en-US" sz="2000" dirty="0"/>
              <a:t>Yellow Cab has a significantly larger market share with 52.8% more rides than Pink Cab.</a:t>
            </a:r>
          </a:p>
          <a:p>
            <a:r>
              <a:rPr lang="en-US" sz="2000" dirty="0"/>
              <a:t>Yellow Cab charges higher prices and has nearly 50 times the revenue of Pink Cab.</a:t>
            </a:r>
          </a:p>
          <a:p>
            <a:pPr marL="0" indent="0">
              <a:buNone/>
            </a:pPr>
            <a:r>
              <a:rPr lang="en-US" sz="2000" dirty="0"/>
              <a:t>4- </a:t>
            </a:r>
            <a:r>
              <a:rPr lang="en-US" sz="2000" b="1" dirty="0"/>
              <a:t>Profitability:</a:t>
            </a:r>
          </a:p>
          <a:p>
            <a:r>
              <a:rPr lang="en-US" sz="2000" dirty="0"/>
              <a:t>Yellow Cab has a higher average profit margin (43.8%) compared to Pink Cab.</a:t>
            </a:r>
          </a:p>
          <a:p>
            <a:r>
              <a:rPr lang="en-US" sz="2000" dirty="0"/>
              <a:t>Both companies experienced the highest total profit in 2017 and the lowest in 2018.</a:t>
            </a:r>
          </a:p>
        </p:txBody>
      </p:sp>
    </p:spTree>
    <p:extLst>
      <p:ext uri="{BB962C8B-B14F-4D97-AF65-F5344CB8AC3E}">
        <p14:creationId xmlns:p14="http://schemas.microsoft.com/office/powerpoint/2010/main" val="1410528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ED6629-2449-E586-E26B-863275C8849B}"/>
              </a:ext>
            </a:extLst>
          </p:cNvPr>
          <p:cNvSpPr>
            <a:spLocks noGrp="1"/>
          </p:cNvSpPr>
          <p:nvPr>
            <p:ph idx="1"/>
          </p:nvPr>
        </p:nvSpPr>
        <p:spPr>
          <a:xfrm>
            <a:off x="838200" y="1156885"/>
            <a:ext cx="10515600" cy="4351338"/>
          </a:xfrm>
        </p:spPr>
        <p:txBody>
          <a:bodyPr>
            <a:normAutofit/>
          </a:bodyPr>
          <a:lstStyle/>
          <a:p>
            <a:pPr marL="0" indent="0">
              <a:buNone/>
            </a:pPr>
            <a:r>
              <a:rPr lang="en-US" sz="2000" dirty="0"/>
              <a:t>5- </a:t>
            </a:r>
            <a:r>
              <a:rPr lang="en-US" sz="2000" b="1" dirty="0"/>
              <a:t>Seasonality and Pricing Strategies:</a:t>
            </a:r>
          </a:p>
          <a:p>
            <a:r>
              <a:rPr lang="en-US" sz="2000" dirty="0"/>
              <a:t>Both companies exhibit seasonality, with higher ride numbers in fall and increased average prices during spring and summer.</a:t>
            </a:r>
          </a:p>
          <a:p>
            <a:r>
              <a:rPr lang="en-US" sz="2000" dirty="0"/>
              <a:t>Higher pricing per kilometer is observed on Tuesdays.</a:t>
            </a:r>
          </a:p>
          <a:p>
            <a:pPr marL="0" indent="0">
              <a:buNone/>
            </a:pPr>
            <a:r>
              <a:rPr lang="en-US" sz="2000" dirty="0"/>
              <a:t>6- </a:t>
            </a:r>
            <a:r>
              <a:rPr lang="en-US" sz="2000" b="1" dirty="0"/>
              <a:t>Geographical Insights:</a:t>
            </a:r>
          </a:p>
          <a:p>
            <a:r>
              <a:rPr lang="en-US" sz="2000" dirty="0"/>
              <a:t>For Yellow Cab, New York NY dominates in terms of rides, average price per kilometer, and average profit. While Dallas TX had the highest average profit per ride. </a:t>
            </a:r>
          </a:p>
          <a:p>
            <a:r>
              <a:rPr lang="en-US" sz="2000" dirty="0"/>
              <a:t>For Pink Cab, Los Angeles CA has the highest number of rides, while New York NY has the highest average price per kilometer and average profit.</a:t>
            </a:r>
          </a:p>
          <a:p>
            <a:pPr marL="0" indent="0">
              <a:buNone/>
            </a:pPr>
            <a:r>
              <a:rPr lang="en-US" sz="2000" dirty="0"/>
              <a:t>7- </a:t>
            </a:r>
            <a:r>
              <a:rPr lang="en-US" sz="2000" b="1" dirty="0"/>
              <a:t>Regression Model Insights: </a:t>
            </a:r>
            <a:r>
              <a:rPr lang="en-US" sz="2000" dirty="0"/>
              <a:t>Impact of Price and Number of Travels on Cab Company Profits showed domination of travel frequency over price per kilometer for both companies.</a:t>
            </a:r>
          </a:p>
          <a:p>
            <a:endParaRPr lang="en-US" sz="2000" dirty="0"/>
          </a:p>
          <a:p>
            <a:endParaRPr lang="en-US" dirty="0"/>
          </a:p>
        </p:txBody>
      </p:sp>
    </p:spTree>
    <p:extLst>
      <p:ext uri="{BB962C8B-B14F-4D97-AF65-F5344CB8AC3E}">
        <p14:creationId xmlns:p14="http://schemas.microsoft.com/office/powerpoint/2010/main" val="74001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DA88-8710-E6D5-0266-3839AEBD17DD}"/>
              </a:ext>
            </a:extLst>
          </p:cNvPr>
          <p:cNvSpPr>
            <a:spLocks noGrp="1"/>
          </p:cNvSpPr>
          <p:nvPr>
            <p:ph type="title"/>
          </p:nvPr>
        </p:nvSpPr>
        <p:spPr/>
        <p:txBody>
          <a:bodyPr/>
          <a:lstStyle/>
          <a:p>
            <a:r>
              <a:rPr lang="en-US" dirty="0">
                <a:solidFill>
                  <a:srgbClr val="0070C0"/>
                </a:solidFill>
              </a:rPr>
              <a:t>Recommendations for XYZ Company</a:t>
            </a:r>
            <a:br>
              <a:rPr lang="en-US" dirty="0"/>
            </a:br>
            <a:endParaRPr lang="en-US" dirty="0"/>
          </a:p>
        </p:txBody>
      </p:sp>
      <p:sp>
        <p:nvSpPr>
          <p:cNvPr id="3" name="Content Placeholder 2">
            <a:extLst>
              <a:ext uri="{FF2B5EF4-FFF2-40B4-BE49-F238E27FC236}">
                <a16:creationId xmlns:a16="http://schemas.microsoft.com/office/drawing/2014/main" id="{17FA84C2-E88B-211F-E63F-DCA02DB41D88}"/>
              </a:ext>
            </a:extLst>
          </p:cNvPr>
          <p:cNvSpPr>
            <a:spLocks noGrp="1"/>
          </p:cNvSpPr>
          <p:nvPr>
            <p:ph idx="1"/>
          </p:nvPr>
        </p:nvSpPr>
        <p:spPr>
          <a:xfrm>
            <a:off x="838200" y="1457132"/>
            <a:ext cx="10515600" cy="4725303"/>
          </a:xfrm>
        </p:spPr>
        <p:txBody>
          <a:bodyPr>
            <a:normAutofit fontScale="92500"/>
          </a:bodyPr>
          <a:lstStyle/>
          <a:p>
            <a:r>
              <a:rPr lang="en-US" sz="2200" b="1" dirty="0"/>
              <a:t>Market Entry</a:t>
            </a:r>
            <a:r>
              <a:rPr lang="en-US" sz="2200" dirty="0"/>
              <a:t>: Consider entering the cab market, given its growth and profitability potential.</a:t>
            </a:r>
          </a:p>
          <a:p>
            <a:r>
              <a:rPr lang="en-US" sz="2200" b="1" dirty="0"/>
              <a:t>Focus on Demographics</a:t>
            </a:r>
            <a:r>
              <a:rPr lang="en-US" sz="2200" dirty="0"/>
              <a:t>: Tailor services and marketing strategies to the predominant demographic of young males. This should be done with a commitment to fairness, inclusivity, and ethical business practices.</a:t>
            </a:r>
          </a:p>
          <a:p>
            <a:r>
              <a:rPr lang="en-US" sz="2200" b="1" dirty="0"/>
              <a:t>Competitive Pricing</a:t>
            </a:r>
            <a:r>
              <a:rPr lang="en-US" sz="2200" dirty="0"/>
              <a:t>: Yellow Cab's success suggests exploring competitive pricing strategies to attract customers.</a:t>
            </a:r>
          </a:p>
          <a:p>
            <a:r>
              <a:rPr lang="en-US" sz="2200" b="1" dirty="0"/>
              <a:t>Seasonal Adaptation</a:t>
            </a:r>
            <a:r>
              <a:rPr lang="en-US" sz="2200" dirty="0"/>
              <a:t>: Implement flexible pricing strategies based on seasonality to optimize revenue.</a:t>
            </a:r>
          </a:p>
          <a:p>
            <a:r>
              <a:rPr lang="en-US" sz="2200" b="1" dirty="0"/>
              <a:t>Geographical Expansion</a:t>
            </a:r>
            <a:r>
              <a:rPr lang="en-US" sz="2200" dirty="0"/>
              <a:t>: New York NY seems promising for both companies; consider prioritizing efforts there.</a:t>
            </a:r>
          </a:p>
          <a:p>
            <a:r>
              <a:rPr lang="en-US" sz="2200" b="1" dirty="0"/>
              <a:t>Profit Optimization Strategy: </a:t>
            </a:r>
            <a:r>
              <a:rPr lang="en-US" sz="2200" dirty="0"/>
              <a:t>Consider focusing on strategies that boost the number of travels, as it has a more significant impact on profit compared to price per kilometer. Tailor marketing and service offerings to attract a demographic that values frequent travels.</a:t>
            </a:r>
          </a:p>
        </p:txBody>
      </p:sp>
    </p:spTree>
    <p:extLst>
      <p:ext uri="{BB962C8B-B14F-4D97-AF65-F5344CB8AC3E}">
        <p14:creationId xmlns:p14="http://schemas.microsoft.com/office/powerpoint/2010/main" val="1949076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90069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1D09-6E10-FEEC-78D2-7AB0A41E3022}"/>
              </a:ext>
            </a:extLst>
          </p:cNvPr>
          <p:cNvSpPr>
            <a:spLocks noGrp="1"/>
          </p:cNvSpPr>
          <p:nvPr>
            <p:ph type="title"/>
          </p:nvPr>
        </p:nvSpPr>
        <p:spPr/>
        <p:txBody>
          <a:bodyPr/>
          <a:lstStyle/>
          <a:p>
            <a:r>
              <a:rPr lang="en-US" sz="4400" dirty="0">
                <a:solidFill>
                  <a:srgbClr val="0070C0"/>
                </a:solidFill>
              </a:rPr>
              <a:t>Executive Summary</a:t>
            </a:r>
            <a:endParaRPr lang="en-US" dirty="0">
              <a:solidFill>
                <a:srgbClr val="0070C0"/>
              </a:solidFill>
            </a:endParaRPr>
          </a:p>
        </p:txBody>
      </p:sp>
      <p:sp>
        <p:nvSpPr>
          <p:cNvPr id="3" name="Content Placeholder 2">
            <a:extLst>
              <a:ext uri="{FF2B5EF4-FFF2-40B4-BE49-F238E27FC236}">
                <a16:creationId xmlns:a16="http://schemas.microsoft.com/office/drawing/2014/main" id="{10A50DDF-822C-57D7-5845-0FF9B6AC4C32}"/>
              </a:ext>
            </a:extLst>
          </p:cNvPr>
          <p:cNvSpPr>
            <a:spLocks noGrp="1"/>
          </p:cNvSpPr>
          <p:nvPr>
            <p:ph idx="1"/>
          </p:nvPr>
        </p:nvSpPr>
        <p:spPr/>
        <p:txBody>
          <a:bodyPr>
            <a:normAutofit/>
          </a:bodyPr>
          <a:lstStyle/>
          <a:p>
            <a:pPr marL="0" indent="0">
              <a:buNone/>
            </a:pPr>
            <a:r>
              <a:rPr lang="en-US" sz="2400" dirty="0"/>
              <a:t>XYZ Company seeks to capitalize on the growth in the US cab industry by strategically entering the market currently dominated by Yellow Cab and Pink Cab. The objective is to conduct a thorough analysis of market trends, customer demographics, and competitive landscapes. Key insights reveal that Yellow Cab holds a significant market share with higher revenues and profit margins, particularly in New York NY. Both companies exhibit seasonality in ride numbers and pricing. Recommendations include a focus on competitive pricing, seasonal adaptation, and geographical expansion, with New York NY identified as a promising location. The report aims to guide XYZ Company in making informed decisions to navigate the complexities of the cab industry, optimize market positioning, and ensure a successful market entry.</a:t>
            </a:r>
          </a:p>
        </p:txBody>
      </p:sp>
    </p:spTree>
    <p:extLst>
      <p:ext uri="{BB962C8B-B14F-4D97-AF65-F5344CB8AC3E}">
        <p14:creationId xmlns:p14="http://schemas.microsoft.com/office/powerpoint/2010/main" val="981328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53D6-EFF1-2D0A-544B-06D7EB8E3812}"/>
              </a:ext>
            </a:extLst>
          </p:cNvPr>
          <p:cNvSpPr>
            <a:spLocks noGrp="1"/>
          </p:cNvSpPr>
          <p:nvPr>
            <p:ph type="title"/>
          </p:nvPr>
        </p:nvSpPr>
        <p:spPr/>
        <p:txBody>
          <a:bodyPr/>
          <a:lstStyle/>
          <a:p>
            <a:r>
              <a:rPr lang="en-US" dirty="0">
                <a:solidFill>
                  <a:srgbClr val="0070C0"/>
                </a:solidFill>
              </a:rPr>
              <a:t>Problem Statement</a:t>
            </a:r>
          </a:p>
        </p:txBody>
      </p:sp>
      <p:sp>
        <p:nvSpPr>
          <p:cNvPr id="3" name="Content Placeholder 2">
            <a:extLst>
              <a:ext uri="{FF2B5EF4-FFF2-40B4-BE49-F238E27FC236}">
                <a16:creationId xmlns:a16="http://schemas.microsoft.com/office/drawing/2014/main" id="{DA22A1D0-6EFE-085E-2753-7ED7F4E7ED82}"/>
              </a:ext>
            </a:extLst>
          </p:cNvPr>
          <p:cNvSpPr>
            <a:spLocks noGrp="1"/>
          </p:cNvSpPr>
          <p:nvPr>
            <p:ph idx="1"/>
          </p:nvPr>
        </p:nvSpPr>
        <p:spPr/>
        <p:txBody>
          <a:bodyPr>
            <a:normAutofit/>
          </a:bodyPr>
          <a:lstStyle/>
          <a:p>
            <a:pPr marL="0" indent="0">
              <a:buNone/>
            </a:pPr>
            <a:r>
              <a:rPr lang="en-US" sz="2400" dirty="0"/>
              <a:t>XYZ Company faces the challenge of strategically entering the competitive US cab industry, currently dominated by major players such as Yellow Cab and Pink Cab. The need for a detailed understanding of market dynamics, customer behavior, and competitive strategies arises to make well-informed decisions regarding market entry, pricing strategies, and operational focus. Key areas of concern include gaining a competitive edge, optimizing pricing structures, and identifying opportunities for sustainable growth within the dynamic and evolving cab market.</a:t>
            </a:r>
          </a:p>
        </p:txBody>
      </p:sp>
    </p:spTree>
    <p:extLst>
      <p:ext uri="{BB962C8B-B14F-4D97-AF65-F5344CB8AC3E}">
        <p14:creationId xmlns:p14="http://schemas.microsoft.com/office/powerpoint/2010/main" val="3992904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9B34-0667-D1D9-5ABD-08567F7EBB06}"/>
              </a:ext>
            </a:extLst>
          </p:cNvPr>
          <p:cNvSpPr>
            <a:spLocks noGrp="1"/>
          </p:cNvSpPr>
          <p:nvPr>
            <p:ph type="title"/>
          </p:nvPr>
        </p:nvSpPr>
        <p:spPr>
          <a:xfrm>
            <a:off x="838200" y="146757"/>
            <a:ext cx="10515600" cy="1325563"/>
          </a:xfrm>
        </p:spPr>
        <p:txBody>
          <a:bodyPr/>
          <a:lstStyle/>
          <a:p>
            <a:r>
              <a:rPr lang="en-US" dirty="0">
                <a:solidFill>
                  <a:srgbClr val="0070C0"/>
                </a:solidFill>
              </a:rPr>
              <a:t>Approach</a:t>
            </a:r>
          </a:p>
        </p:txBody>
      </p:sp>
      <p:sp>
        <p:nvSpPr>
          <p:cNvPr id="3" name="Content Placeholder 2">
            <a:extLst>
              <a:ext uri="{FF2B5EF4-FFF2-40B4-BE49-F238E27FC236}">
                <a16:creationId xmlns:a16="http://schemas.microsoft.com/office/drawing/2014/main" id="{F7DB4137-9A4C-3CB8-CE6E-6628A5F56014}"/>
              </a:ext>
            </a:extLst>
          </p:cNvPr>
          <p:cNvSpPr>
            <a:spLocks noGrp="1"/>
          </p:cNvSpPr>
          <p:nvPr>
            <p:ph idx="1"/>
          </p:nvPr>
        </p:nvSpPr>
        <p:spPr>
          <a:xfrm>
            <a:off x="838200" y="1241947"/>
            <a:ext cx="10515600" cy="5250928"/>
          </a:xfrm>
        </p:spPr>
        <p:txBody>
          <a:bodyPr>
            <a:normAutofit fontScale="55000" lnSpcReduction="20000"/>
          </a:bodyPr>
          <a:lstStyle/>
          <a:p>
            <a:pPr marL="0" indent="0">
              <a:buNone/>
            </a:pPr>
            <a:r>
              <a:rPr lang="en-US" sz="3300" dirty="0"/>
              <a:t>1- </a:t>
            </a:r>
            <a:r>
              <a:rPr lang="en-US" sz="3300" b="1" dirty="0"/>
              <a:t>Competitive Analysis:</a:t>
            </a:r>
          </a:p>
          <a:p>
            <a:r>
              <a:rPr lang="en-US" sz="3300" dirty="0"/>
              <a:t>Perform a detailed analysis of key competitors, with a focus on Yellow Cab and Pink Cab, to understand their market share, pricing strategies, and operational models.</a:t>
            </a:r>
          </a:p>
          <a:p>
            <a:pPr marL="0" indent="0">
              <a:buNone/>
            </a:pPr>
            <a:r>
              <a:rPr lang="en-US" sz="3300" dirty="0"/>
              <a:t>2- </a:t>
            </a:r>
            <a:r>
              <a:rPr lang="en-US" sz="3300" b="1" dirty="0"/>
              <a:t>Customer Behavior Study:</a:t>
            </a:r>
          </a:p>
          <a:p>
            <a:r>
              <a:rPr lang="en-US" sz="3300" dirty="0"/>
              <a:t>data analysis to gain insights into customer demographics, preferences, and behavior within the cab industry.</a:t>
            </a:r>
          </a:p>
          <a:p>
            <a:pPr marL="0" indent="0">
              <a:buNone/>
            </a:pPr>
            <a:r>
              <a:rPr lang="en-US" sz="3300" dirty="0"/>
              <a:t>3- </a:t>
            </a:r>
            <a:r>
              <a:rPr lang="en-US" sz="3300" b="1" dirty="0"/>
              <a:t>Financial Analysis:</a:t>
            </a:r>
          </a:p>
          <a:p>
            <a:r>
              <a:rPr lang="en-US" sz="3300" dirty="0"/>
              <a:t>Evaluate financial data to understand revenue streams, profit margins, and overall financial health of Yellow Cab and Pink Cab.</a:t>
            </a:r>
          </a:p>
          <a:p>
            <a:pPr marL="0" indent="0">
              <a:buNone/>
            </a:pPr>
            <a:r>
              <a:rPr lang="en-US" sz="3300" dirty="0"/>
              <a:t>4- </a:t>
            </a:r>
            <a:r>
              <a:rPr lang="en-US" sz="3300" b="1" dirty="0"/>
              <a:t>Seasonal and Pricing Trends:</a:t>
            </a:r>
          </a:p>
          <a:p>
            <a:r>
              <a:rPr lang="en-US" sz="3300" dirty="0"/>
              <a:t>Investigate seasonal variations in ride numbers and pricing strategies to identify patterns and inform strategic decision-making.</a:t>
            </a:r>
          </a:p>
          <a:p>
            <a:pPr marL="0" indent="0">
              <a:buNone/>
            </a:pPr>
            <a:r>
              <a:rPr lang="en-US" sz="3300" dirty="0"/>
              <a:t>5- </a:t>
            </a:r>
            <a:r>
              <a:rPr lang="en-US" sz="3300" b="1" dirty="0"/>
              <a:t>Geographical Analysis:</a:t>
            </a:r>
          </a:p>
          <a:p>
            <a:r>
              <a:rPr lang="en-US" sz="3300" dirty="0"/>
              <a:t>Analyze geographical data to understand the performance and opportunities in different locations.</a:t>
            </a:r>
          </a:p>
          <a:p>
            <a:pPr marL="0" indent="0">
              <a:buNone/>
            </a:pPr>
            <a:r>
              <a:rPr lang="en-US" sz="3300" dirty="0"/>
              <a:t>6- </a:t>
            </a:r>
            <a:r>
              <a:rPr lang="en-US" sz="3300" b="1" dirty="0"/>
              <a:t>Recommendation Formulation:</a:t>
            </a:r>
          </a:p>
          <a:p>
            <a:r>
              <a:rPr lang="en-US" sz="3300" dirty="0"/>
              <a:t>Synthesize findings from the analyses to formulate actionable recommendations for XYZ Company's market entry strategy, pricing, and operational focus.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6361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C295B-3881-F417-9B87-BCF13F7D31ED}"/>
              </a:ext>
            </a:extLst>
          </p:cNvPr>
          <p:cNvSpPr>
            <a:spLocks noGrp="1"/>
          </p:cNvSpPr>
          <p:nvPr>
            <p:ph type="title"/>
          </p:nvPr>
        </p:nvSpPr>
        <p:spPr>
          <a:xfrm>
            <a:off x="97311" y="116726"/>
            <a:ext cx="4461041" cy="923331"/>
          </a:xfrm>
        </p:spPr>
        <p:txBody>
          <a:bodyPr>
            <a:noAutofit/>
          </a:bodyPr>
          <a:lstStyle/>
          <a:p>
            <a:r>
              <a:rPr lang="en-US" sz="3600" b="1" dirty="0">
                <a:solidFill>
                  <a:srgbClr val="0070C0"/>
                </a:solidFill>
              </a:rPr>
              <a:t>Customer Demographics</a:t>
            </a:r>
          </a:p>
        </p:txBody>
      </p:sp>
      <p:pic>
        <p:nvPicPr>
          <p:cNvPr id="4" name="Content Placeholder 3" descr="A blue and orange pie chart&#10;&#10;Description automatically generated">
            <a:extLst>
              <a:ext uri="{FF2B5EF4-FFF2-40B4-BE49-F238E27FC236}">
                <a16:creationId xmlns:a16="http://schemas.microsoft.com/office/drawing/2014/main" id="{F4EA9A6A-500A-B86E-5069-813DDFA9D72C}"/>
              </a:ext>
            </a:extLst>
          </p:cNvPr>
          <p:cNvPicPr>
            <a:picLocks noGrp="1" noChangeAspect="1"/>
          </p:cNvPicPr>
          <p:nvPr>
            <p:ph idx="1"/>
          </p:nvPr>
        </p:nvPicPr>
        <p:blipFill>
          <a:blip r:embed="rId2"/>
          <a:stretch>
            <a:fillRect/>
          </a:stretch>
        </p:blipFill>
        <p:spPr>
          <a:xfrm>
            <a:off x="291390" y="2538484"/>
            <a:ext cx="5304191" cy="4284237"/>
          </a:xfrm>
          <a:prstGeom prst="rect">
            <a:avLst/>
          </a:prstGeom>
        </p:spPr>
      </p:pic>
      <p:pic>
        <p:nvPicPr>
          <p:cNvPr id="5" name="Picture 4">
            <a:extLst>
              <a:ext uri="{FF2B5EF4-FFF2-40B4-BE49-F238E27FC236}">
                <a16:creationId xmlns:a16="http://schemas.microsoft.com/office/drawing/2014/main" id="{07ABD0F2-F184-4BF7-195C-A84B8005E7CB}"/>
              </a:ext>
            </a:extLst>
          </p:cNvPr>
          <p:cNvPicPr>
            <a:picLocks noChangeAspect="1"/>
          </p:cNvPicPr>
          <p:nvPr/>
        </p:nvPicPr>
        <p:blipFill>
          <a:blip r:embed="rId3"/>
          <a:stretch>
            <a:fillRect/>
          </a:stretch>
        </p:blipFill>
        <p:spPr>
          <a:xfrm>
            <a:off x="6964402" y="3234519"/>
            <a:ext cx="4840882" cy="3379321"/>
          </a:xfrm>
          <a:prstGeom prst="rect">
            <a:avLst/>
          </a:prstGeom>
        </p:spPr>
      </p:pic>
      <p:sp>
        <p:nvSpPr>
          <p:cNvPr id="6" name="TextBox 5">
            <a:extLst>
              <a:ext uri="{FF2B5EF4-FFF2-40B4-BE49-F238E27FC236}">
                <a16:creationId xmlns:a16="http://schemas.microsoft.com/office/drawing/2014/main" id="{2C914BF5-ECC8-E9EB-D166-18A9E8A5F66E}"/>
              </a:ext>
            </a:extLst>
          </p:cNvPr>
          <p:cNvSpPr txBox="1"/>
          <p:nvPr/>
        </p:nvSpPr>
        <p:spPr>
          <a:xfrm>
            <a:off x="165813" y="1066884"/>
            <a:ext cx="484088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Customers are more Male than Female</a:t>
            </a:r>
          </a:p>
          <a:p>
            <a:pPr marL="285750" indent="-285750">
              <a:buFont typeface="Arial" panose="020B0604020202020204" pitchFamily="34" charset="0"/>
              <a:buChar char="•"/>
            </a:pPr>
            <a:r>
              <a:rPr lang="en-US" dirty="0"/>
              <a:t>Customers are more Young people(18-43 years old)</a:t>
            </a:r>
          </a:p>
          <a:p>
            <a:pPr marL="285750" indent="-285750">
              <a:buFont typeface="Arial" panose="020B0604020202020204" pitchFamily="34" charset="0"/>
              <a:buChar char="•"/>
            </a:pPr>
            <a:r>
              <a:rPr lang="en-US" dirty="0"/>
              <a:t>Gender has no impact on Profit</a:t>
            </a:r>
          </a:p>
          <a:p>
            <a:endParaRPr lang="en-US" dirty="0"/>
          </a:p>
        </p:txBody>
      </p:sp>
      <p:pic>
        <p:nvPicPr>
          <p:cNvPr id="7" name="Picture 6">
            <a:extLst>
              <a:ext uri="{FF2B5EF4-FFF2-40B4-BE49-F238E27FC236}">
                <a16:creationId xmlns:a16="http://schemas.microsoft.com/office/drawing/2014/main" id="{A308D716-C3BD-BC8B-E46B-0D785AEE95F6}"/>
              </a:ext>
            </a:extLst>
          </p:cNvPr>
          <p:cNvPicPr>
            <a:picLocks noChangeAspect="1"/>
          </p:cNvPicPr>
          <p:nvPr/>
        </p:nvPicPr>
        <p:blipFill>
          <a:blip r:embed="rId4"/>
          <a:stretch>
            <a:fillRect/>
          </a:stretch>
        </p:blipFill>
        <p:spPr>
          <a:xfrm>
            <a:off x="7158273" y="0"/>
            <a:ext cx="4840882" cy="3057099"/>
          </a:xfrm>
          <a:prstGeom prst="rect">
            <a:avLst/>
          </a:prstGeom>
        </p:spPr>
      </p:pic>
    </p:spTree>
    <p:extLst>
      <p:ext uri="{BB962C8B-B14F-4D97-AF65-F5344CB8AC3E}">
        <p14:creationId xmlns:p14="http://schemas.microsoft.com/office/powerpoint/2010/main" val="2074792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D2F8-C20A-7CED-5D7F-B26AF3833678}"/>
              </a:ext>
            </a:extLst>
          </p:cNvPr>
          <p:cNvSpPr>
            <a:spLocks noGrp="1"/>
          </p:cNvSpPr>
          <p:nvPr>
            <p:ph type="title"/>
          </p:nvPr>
        </p:nvSpPr>
        <p:spPr>
          <a:xfrm>
            <a:off x="392865" y="78517"/>
            <a:ext cx="4356556" cy="1325563"/>
          </a:xfrm>
        </p:spPr>
        <p:txBody>
          <a:bodyPr>
            <a:normAutofit/>
          </a:bodyPr>
          <a:lstStyle/>
          <a:p>
            <a:r>
              <a:rPr lang="en-US" sz="3600" dirty="0">
                <a:solidFill>
                  <a:srgbClr val="0070C0"/>
                </a:solidFill>
              </a:rPr>
              <a:t>Market Share, Pricing, and Profitability</a:t>
            </a:r>
          </a:p>
        </p:txBody>
      </p:sp>
      <p:sp>
        <p:nvSpPr>
          <p:cNvPr id="3" name="Content Placeholder 2">
            <a:extLst>
              <a:ext uri="{FF2B5EF4-FFF2-40B4-BE49-F238E27FC236}">
                <a16:creationId xmlns:a16="http://schemas.microsoft.com/office/drawing/2014/main" id="{E4F4070C-49CB-C456-6464-FDF984D68343}"/>
              </a:ext>
            </a:extLst>
          </p:cNvPr>
          <p:cNvSpPr>
            <a:spLocks noGrp="1"/>
          </p:cNvSpPr>
          <p:nvPr>
            <p:ph idx="1"/>
          </p:nvPr>
        </p:nvSpPr>
        <p:spPr>
          <a:xfrm>
            <a:off x="373961" y="1404079"/>
            <a:ext cx="3058551" cy="5088795"/>
          </a:xfrm>
        </p:spPr>
        <p:txBody>
          <a:bodyPr>
            <a:normAutofit/>
          </a:bodyPr>
          <a:lstStyle/>
          <a:p>
            <a:r>
              <a:rPr lang="en-US" sz="2400" dirty="0"/>
              <a:t>Yellow Cab has had 52.8% more rides than Pink Cab </a:t>
            </a:r>
          </a:p>
          <a:p>
            <a:r>
              <a:rPr lang="en-US" sz="2400" dirty="0"/>
              <a:t>Yellow Cab charged customer more than Pink Cab</a:t>
            </a:r>
          </a:p>
          <a:p>
            <a:r>
              <a:rPr lang="en-US" sz="2400" dirty="0"/>
              <a:t>Total revenue of Yellow Cab has been almost 50 times of Pink Cab</a:t>
            </a:r>
          </a:p>
          <a:p>
            <a:r>
              <a:rPr lang="en-US" sz="2400" dirty="0"/>
              <a:t>Yellow Cab has had 43.8% more average profit margin than Pink Cab </a:t>
            </a:r>
          </a:p>
        </p:txBody>
      </p:sp>
      <p:pic>
        <p:nvPicPr>
          <p:cNvPr id="4" name="Picture 3">
            <a:extLst>
              <a:ext uri="{FF2B5EF4-FFF2-40B4-BE49-F238E27FC236}">
                <a16:creationId xmlns:a16="http://schemas.microsoft.com/office/drawing/2014/main" id="{05A42C4B-664C-EAFC-6E3F-778B65E0D6A3}"/>
              </a:ext>
            </a:extLst>
          </p:cNvPr>
          <p:cNvPicPr>
            <a:picLocks noChangeAspect="1"/>
          </p:cNvPicPr>
          <p:nvPr/>
        </p:nvPicPr>
        <p:blipFill>
          <a:blip r:embed="rId2"/>
          <a:stretch>
            <a:fillRect/>
          </a:stretch>
        </p:blipFill>
        <p:spPr>
          <a:xfrm>
            <a:off x="4087922" y="57150"/>
            <a:ext cx="8067675" cy="6743700"/>
          </a:xfrm>
          <a:prstGeom prst="rect">
            <a:avLst/>
          </a:prstGeom>
        </p:spPr>
      </p:pic>
    </p:spTree>
    <p:extLst>
      <p:ext uri="{BB962C8B-B14F-4D97-AF65-F5344CB8AC3E}">
        <p14:creationId xmlns:p14="http://schemas.microsoft.com/office/powerpoint/2010/main" val="379563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AE6B-BA53-D2F6-ABDB-5442F5124AE8}"/>
              </a:ext>
            </a:extLst>
          </p:cNvPr>
          <p:cNvSpPr>
            <a:spLocks noGrp="1"/>
          </p:cNvSpPr>
          <p:nvPr>
            <p:ph type="title"/>
          </p:nvPr>
        </p:nvSpPr>
        <p:spPr>
          <a:xfrm>
            <a:off x="838199" y="269589"/>
            <a:ext cx="9752463" cy="1325563"/>
          </a:xfrm>
        </p:spPr>
        <p:txBody>
          <a:bodyPr>
            <a:normAutofit/>
          </a:bodyPr>
          <a:lstStyle/>
          <a:p>
            <a:r>
              <a:rPr lang="en-US" sz="3600" dirty="0">
                <a:solidFill>
                  <a:srgbClr val="0070C0"/>
                </a:solidFill>
              </a:rPr>
              <a:t>Seasonality and Pricing Strategies</a:t>
            </a:r>
          </a:p>
        </p:txBody>
      </p:sp>
      <p:pic>
        <p:nvPicPr>
          <p:cNvPr id="4" name="Content Placeholder 3">
            <a:extLst>
              <a:ext uri="{FF2B5EF4-FFF2-40B4-BE49-F238E27FC236}">
                <a16:creationId xmlns:a16="http://schemas.microsoft.com/office/drawing/2014/main" id="{AED5D28C-9A9E-D041-614D-B7B474670A68}"/>
              </a:ext>
            </a:extLst>
          </p:cNvPr>
          <p:cNvPicPr>
            <a:picLocks noGrp="1" noChangeAspect="1"/>
          </p:cNvPicPr>
          <p:nvPr>
            <p:ph idx="1"/>
          </p:nvPr>
        </p:nvPicPr>
        <p:blipFill>
          <a:blip r:embed="rId2"/>
          <a:stretch>
            <a:fillRect/>
          </a:stretch>
        </p:blipFill>
        <p:spPr>
          <a:xfrm>
            <a:off x="161462" y="2920715"/>
            <a:ext cx="5487572" cy="3937285"/>
          </a:xfrm>
          <a:prstGeom prst="rect">
            <a:avLst/>
          </a:prstGeom>
        </p:spPr>
      </p:pic>
      <p:pic>
        <p:nvPicPr>
          <p:cNvPr id="5" name="Picture 4">
            <a:extLst>
              <a:ext uri="{FF2B5EF4-FFF2-40B4-BE49-F238E27FC236}">
                <a16:creationId xmlns:a16="http://schemas.microsoft.com/office/drawing/2014/main" id="{837CD613-0378-ADDE-63F5-07E075E55F88}"/>
              </a:ext>
            </a:extLst>
          </p:cNvPr>
          <p:cNvPicPr>
            <a:picLocks noChangeAspect="1"/>
          </p:cNvPicPr>
          <p:nvPr/>
        </p:nvPicPr>
        <p:blipFill>
          <a:blip r:embed="rId3"/>
          <a:stretch>
            <a:fillRect/>
          </a:stretch>
        </p:blipFill>
        <p:spPr>
          <a:xfrm>
            <a:off x="5703626" y="2920715"/>
            <a:ext cx="6367931" cy="3767639"/>
          </a:xfrm>
          <a:prstGeom prst="rect">
            <a:avLst/>
          </a:prstGeom>
        </p:spPr>
      </p:pic>
      <p:sp>
        <p:nvSpPr>
          <p:cNvPr id="6" name="TextBox 5">
            <a:extLst>
              <a:ext uri="{FF2B5EF4-FFF2-40B4-BE49-F238E27FC236}">
                <a16:creationId xmlns:a16="http://schemas.microsoft.com/office/drawing/2014/main" id="{1705C6FF-635A-2D18-03FA-8211606C6EEE}"/>
              </a:ext>
            </a:extLst>
          </p:cNvPr>
          <p:cNvSpPr txBox="1"/>
          <p:nvPr/>
        </p:nvSpPr>
        <p:spPr>
          <a:xfrm>
            <a:off x="838199" y="1595152"/>
            <a:ext cx="9397622" cy="646331"/>
          </a:xfrm>
          <a:prstGeom prst="rect">
            <a:avLst/>
          </a:prstGeom>
          <a:noFill/>
        </p:spPr>
        <p:txBody>
          <a:bodyPr wrap="square" rtlCol="0">
            <a:spAutoFit/>
          </a:bodyPr>
          <a:lstStyle/>
          <a:p>
            <a:pPr marL="285750" indent="-285750">
              <a:buFont typeface="Arial" panose="020B0604020202020204" pitchFamily="34" charset="0"/>
              <a:buChar char="•"/>
            </a:pPr>
            <a:r>
              <a:rPr lang="en-US" dirty="0"/>
              <a:t>Price/KM charged is higher on Tuesdays</a:t>
            </a:r>
          </a:p>
          <a:p>
            <a:pPr marL="285750" indent="-285750">
              <a:buFont typeface="Arial" panose="020B0604020202020204" pitchFamily="34" charset="0"/>
              <a:buChar char="•"/>
            </a:pPr>
            <a:r>
              <a:rPr lang="en-US" dirty="0"/>
              <a:t>For both Yellow Cab and Pink Cab, Sundays, Mondays, and Tuesdays have been busy days</a:t>
            </a:r>
          </a:p>
        </p:txBody>
      </p:sp>
    </p:spTree>
    <p:extLst>
      <p:ext uri="{BB962C8B-B14F-4D97-AF65-F5344CB8AC3E}">
        <p14:creationId xmlns:p14="http://schemas.microsoft.com/office/powerpoint/2010/main" val="2910513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2">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6" name="TextBox 5">
            <a:extLst>
              <a:ext uri="{FF2B5EF4-FFF2-40B4-BE49-F238E27FC236}">
                <a16:creationId xmlns:a16="http://schemas.microsoft.com/office/drawing/2014/main" id="{E61417CD-B724-C4A4-E122-9C73D3FB3FA5}"/>
              </a:ext>
            </a:extLst>
          </p:cNvPr>
          <p:cNvSpPr txBox="1"/>
          <p:nvPr/>
        </p:nvSpPr>
        <p:spPr>
          <a:xfrm>
            <a:off x="261421" y="1651383"/>
            <a:ext cx="3888528" cy="559010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Seasonality is obvious in number of rides and Average Price Charged per Ride</a:t>
            </a:r>
          </a:p>
          <a:p>
            <a:pPr marL="285750" indent="-228600">
              <a:lnSpc>
                <a:spcPct val="90000"/>
              </a:lnSpc>
              <a:spcAft>
                <a:spcPts val="600"/>
              </a:spcAft>
              <a:buFont typeface="Arial" panose="020B0604020202020204" pitchFamily="34" charset="0"/>
              <a:buChar char="•"/>
            </a:pPr>
            <a:r>
              <a:rPr lang="en-US" sz="2000" dirty="0"/>
              <a:t>Typically, when the number of rides increases during the fall, the average price charged per ride tends to decrease.</a:t>
            </a:r>
          </a:p>
          <a:p>
            <a:pPr marL="285750" indent="-228600">
              <a:lnSpc>
                <a:spcPct val="90000"/>
              </a:lnSpc>
              <a:spcAft>
                <a:spcPts val="600"/>
              </a:spcAft>
              <a:buFont typeface="Arial" panose="020B0604020202020204" pitchFamily="34" charset="0"/>
              <a:buChar char="•"/>
            </a:pPr>
            <a:r>
              <a:rPr lang="en-US" sz="2000" dirty="0"/>
              <a:t>When the number of rides decreases during the spring and summer, the average price charged per ride tends to increase.</a:t>
            </a:r>
          </a:p>
        </p:txBody>
      </p:sp>
      <p:pic>
        <p:nvPicPr>
          <p:cNvPr id="5" name="Picture 4">
            <a:extLst>
              <a:ext uri="{FF2B5EF4-FFF2-40B4-BE49-F238E27FC236}">
                <a16:creationId xmlns:a16="http://schemas.microsoft.com/office/drawing/2014/main" id="{551C5A62-007B-E07B-5EB6-C705524385F1}"/>
              </a:ext>
            </a:extLst>
          </p:cNvPr>
          <p:cNvPicPr>
            <a:picLocks noChangeAspect="1"/>
          </p:cNvPicPr>
          <p:nvPr/>
        </p:nvPicPr>
        <p:blipFill>
          <a:blip r:embed="rId2"/>
          <a:stretch>
            <a:fillRect/>
          </a:stretch>
        </p:blipFill>
        <p:spPr>
          <a:xfrm>
            <a:off x="4863040" y="3435351"/>
            <a:ext cx="7287080" cy="3304007"/>
          </a:xfrm>
          <a:prstGeom prst="rect">
            <a:avLst/>
          </a:prstGeom>
        </p:spPr>
      </p:pic>
      <p:pic>
        <p:nvPicPr>
          <p:cNvPr id="4" name="Content Placeholder 3">
            <a:extLst>
              <a:ext uri="{FF2B5EF4-FFF2-40B4-BE49-F238E27FC236}">
                <a16:creationId xmlns:a16="http://schemas.microsoft.com/office/drawing/2014/main" id="{0DA6FE53-6EE4-4691-19BD-027FBD0AE680}"/>
              </a:ext>
            </a:extLst>
          </p:cNvPr>
          <p:cNvPicPr>
            <a:picLocks noGrp="1" noChangeAspect="1"/>
          </p:cNvPicPr>
          <p:nvPr>
            <p:ph idx="1"/>
          </p:nvPr>
        </p:nvPicPr>
        <p:blipFill>
          <a:blip r:embed="rId3"/>
          <a:stretch>
            <a:fillRect/>
          </a:stretch>
        </p:blipFill>
        <p:spPr>
          <a:xfrm>
            <a:off x="4812268" y="65672"/>
            <a:ext cx="7287081" cy="3304007"/>
          </a:xfrm>
          <a:prstGeom prst="rect">
            <a:avLst/>
          </a:prstGeom>
        </p:spPr>
      </p:pic>
    </p:spTree>
    <p:extLst>
      <p:ext uri="{BB962C8B-B14F-4D97-AF65-F5344CB8AC3E}">
        <p14:creationId xmlns:p14="http://schemas.microsoft.com/office/powerpoint/2010/main" val="402195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22660</TotalTime>
  <Words>1466</Words>
  <Application>Microsoft Office PowerPoint</Application>
  <PresentationFormat>Widescreen</PresentationFormat>
  <Paragraphs>173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Söhne</vt:lpstr>
      <vt:lpstr>Office Theme</vt:lpstr>
      <vt:lpstr>PowerPoint Presentation</vt:lpstr>
      <vt:lpstr>   Agenda</vt:lpstr>
      <vt:lpstr>Executive Summary</vt:lpstr>
      <vt:lpstr>Problem Statement</vt:lpstr>
      <vt:lpstr>Approach</vt:lpstr>
      <vt:lpstr>Customer Demographics</vt:lpstr>
      <vt:lpstr>Market Share, Pricing, and Profitability</vt:lpstr>
      <vt:lpstr>Seasonality and Pricing Strategies</vt:lpstr>
      <vt:lpstr>PowerPoint Presentation</vt:lpstr>
      <vt:lpstr>PowerPoint Presentation</vt:lpstr>
      <vt:lpstr>PowerPoint Presentation</vt:lpstr>
      <vt:lpstr>Yellow Cab has slightly lower profit gain from 2016 to 2017 in comparison with Pink Cab    </vt:lpstr>
      <vt:lpstr>PowerPoint Presentation</vt:lpstr>
      <vt:lpstr>PowerPoint Presentation</vt:lpstr>
      <vt:lpstr>PowerPoint Presentation</vt:lpstr>
      <vt:lpstr>The models for Pink Cab show a stronger relationship between profit and the number of travels compared to the price per kilometer. </vt:lpstr>
      <vt:lpstr>EDA Summary</vt:lpstr>
      <vt:lpstr>PowerPoint Presentation</vt:lpstr>
      <vt:lpstr>Recommendations for XYZ Company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Farnaz</dc:creator>
  <cp:lastModifiedBy>Farnaz</cp:lastModifiedBy>
  <cp:revision>21</cp:revision>
  <dcterms:created xsi:type="dcterms:W3CDTF">2023-09-26T00:23:17Z</dcterms:created>
  <dcterms:modified xsi:type="dcterms:W3CDTF">2023-11-12T05:10:00Z</dcterms:modified>
</cp:coreProperties>
</file>