
<file path=[Content_Types].xml><?xml version="1.0" encoding="utf-8"?>
<Types xmlns="http://schemas.openxmlformats.org/package/2006/content-types">
  <Default Extension="xml" ContentType="application/xml"/>
  <Default Extension="jpeg" ContentType="image/jpeg"/>
  <Default Extension="wdp" ContentType="image/vnd.ms-photo"/>
  <Default Extension="jp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24"/>
  </p:notesMasterIdLst>
  <p:sldIdLst>
    <p:sldId id="256" r:id="rId2"/>
    <p:sldId id="257" r:id="rId3"/>
    <p:sldId id="258" r:id="rId4"/>
    <p:sldId id="260" r:id="rId5"/>
    <p:sldId id="261" r:id="rId6"/>
    <p:sldId id="262" r:id="rId7"/>
    <p:sldId id="263" r:id="rId8"/>
    <p:sldId id="264" r:id="rId9"/>
    <p:sldId id="265" r:id="rId10"/>
    <p:sldId id="267" r:id="rId11"/>
    <p:sldId id="268" r:id="rId12"/>
    <p:sldId id="269" r:id="rId13"/>
    <p:sldId id="270" r:id="rId14"/>
    <p:sldId id="276" r:id="rId15"/>
    <p:sldId id="282" r:id="rId16"/>
    <p:sldId id="277" r:id="rId17"/>
    <p:sldId id="278" r:id="rId18"/>
    <p:sldId id="279" r:id="rId19"/>
    <p:sldId id="283" r:id="rId20"/>
    <p:sldId id="280" r:id="rId21"/>
    <p:sldId id="281"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6"/>
  </p:normalViewPr>
  <p:slideViewPr>
    <p:cSldViewPr snapToGrid="0" snapToObjects="1">
      <p:cViewPr>
        <p:scale>
          <a:sx n="135" d="100"/>
          <a:sy n="135" d="100"/>
        </p:scale>
        <p:origin x="-880"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F34755-29FC-A44E-A90F-1611B730AA51}" type="datetimeFigureOut">
              <a:rPr lang="en-US" smtClean="0"/>
              <a:t>12/6/18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FC071A-933F-4C47-9C6C-B590EC343FF0}" type="slidenum">
              <a:rPr lang="en-US" smtClean="0"/>
              <a:t>‹#›</a:t>
            </a:fld>
            <a:endParaRPr lang="en-US"/>
          </a:p>
        </p:txBody>
      </p:sp>
    </p:spTree>
    <p:extLst>
      <p:ext uri="{BB962C8B-B14F-4D97-AF65-F5344CB8AC3E}">
        <p14:creationId xmlns:p14="http://schemas.microsoft.com/office/powerpoint/2010/main" val="48681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A5FA56-21CB-754D-A05F-300E62907C16}" type="datetimeFigureOut">
              <a:rPr lang="en-US" smtClean="0"/>
              <a:t>12/6/18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B1CC3DF-2E89-8E4C-8C53-9E49B297626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A5FA56-21CB-754D-A05F-300E62907C16}" type="datetimeFigureOut">
              <a:rPr lang="en-US" smtClean="0"/>
              <a:t>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CC3DF-2E89-8E4C-8C53-9E49B297626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A5FA56-21CB-754D-A05F-300E62907C16}" type="datetimeFigureOut">
              <a:rPr lang="en-US" smtClean="0"/>
              <a:t>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CC3DF-2E89-8E4C-8C53-9E49B297626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A5FA56-21CB-754D-A05F-300E62907C16}" type="datetimeFigureOut">
              <a:rPr lang="en-US" smtClean="0"/>
              <a:t>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CC3DF-2E89-8E4C-8C53-9E49B297626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A5FA56-21CB-754D-A05F-300E62907C16}" type="datetimeFigureOut">
              <a:rPr lang="en-US" smtClean="0"/>
              <a:t>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CC3DF-2E89-8E4C-8C53-9E49B297626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A5FA56-21CB-754D-A05F-300E62907C16}" type="datetimeFigureOut">
              <a:rPr lang="en-US" smtClean="0"/>
              <a:t>12/6/18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CC3DF-2E89-8E4C-8C53-9E49B297626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A5FA56-21CB-754D-A05F-300E62907C16}" type="datetimeFigureOut">
              <a:rPr lang="en-US" smtClean="0"/>
              <a:t>12/6/18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1CC3DF-2E89-8E4C-8C53-9E49B297626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A5FA56-21CB-754D-A05F-300E62907C16}" type="datetimeFigureOut">
              <a:rPr lang="en-US" smtClean="0"/>
              <a:t>12/6/18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1CC3DF-2E89-8E4C-8C53-9E49B297626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5FA56-21CB-754D-A05F-300E62907C16}" type="datetimeFigureOut">
              <a:rPr lang="en-US" smtClean="0"/>
              <a:t>12/6/18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1CC3DF-2E89-8E4C-8C53-9E49B29762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5FA56-21CB-754D-A05F-300E62907C16}" type="datetimeFigureOut">
              <a:rPr lang="en-US" smtClean="0"/>
              <a:t>12/6/18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CC3DF-2E89-8E4C-8C53-9E49B297626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5A5FA56-21CB-754D-A05F-300E62907C16}" type="datetimeFigureOut">
              <a:rPr lang="en-US" smtClean="0"/>
              <a:t>12/6/18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B1CC3DF-2E89-8E4C-8C53-9E49B297626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5A5FA56-21CB-754D-A05F-300E62907C16}" type="datetimeFigureOut">
              <a:rPr lang="en-US" smtClean="0"/>
              <a:t>12/6/18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B1CC3DF-2E89-8E4C-8C53-9E49B297626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49503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microsoft.com/office/2007/relationships/hdphoto" Target="../media/hdphoto1.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14738" y="1970112"/>
            <a:ext cx="6368090" cy="1077218"/>
          </a:xfrm>
          <a:prstGeom prst="rect">
            <a:avLst/>
          </a:prstGeom>
          <a:noFill/>
        </p:spPr>
        <p:txBody>
          <a:bodyPr wrap="none" rtlCol="0">
            <a:spAutoFit/>
          </a:bodyPr>
          <a:lstStyle/>
          <a:p>
            <a:r>
              <a:rPr lang="en-US" sz="3200" dirty="0" smtClean="0"/>
              <a:t>    AUTOMATIC OPTIMIZED</a:t>
            </a:r>
          </a:p>
          <a:p>
            <a:r>
              <a:rPr lang="en-US" sz="3200" dirty="0" smtClean="0"/>
              <a:t>NEURAL ARCHITECTURE SEARCH</a:t>
            </a:r>
            <a:endParaRPr lang="en-US" sz="3200" dirty="0"/>
          </a:p>
        </p:txBody>
      </p:sp>
      <p:sp>
        <p:nvSpPr>
          <p:cNvPr id="5" name="TextBox 4"/>
          <p:cNvSpPr txBox="1"/>
          <p:nvPr/>
        </p:nvSpPr>
        <p:spPr>
          <a:xfrm>
            <a:off x="9354472" y="4257675"/>
            <a:ext cx="1741439" cy="1754326"/>
          </a:xfrm>
          <a:prstGeom prst="rect">
            <a:avLst/>
          </a:prstGeom>
          <a:noFill/>
        </p:spPr>
        <p:txBody>
          <a:bodyPr wrap="none" rtlCol="0">
            <a:spAutoFit/>
          </a:bodyPr>
          <a:lstStyle/>
          <a:p>
            <a:r>
              <a:rPr lang="en-US" dirty="0" smtClean="0"/>
              <a:t>A project By :</a:t>
            </a:r>
          </a:p>
          <a:p>
            <a:endParaRPr lang="en-US" dirty="0" smtClean="0"/>
          </a:p>
          <a:p>
            <a:r>
              <a:rPr lang="en-US" dirty="0" err="1" smtClean="0"/>
              <a:t>Apoorva</a:t>
            </a:r>
            <a:r>
              <a:rPr lang="en-US" dirty="0" smtClean="0"/>
              <a:t> Verma</a:t>
            </a:r>
          </a:p>
          <a:p>
            <a:r>
              <a:rPr lang="en-US" dirty="0" smtClean="0"/>
              <a:t>Karan Goyal </a:t>
            </a:r>
          </a:p>
          <a:p>
            <a:r>
              <a:rPr lang="en-US" dirty="0" smtClean="0"/>
              <a:t>Mudit Verma</a:t>
            </a:r>
          </a:p>
          <a:p>
            <a:r>
              <a:rPr lang="en-US" dirty="0" err="1" smtClean="0"/>
              <a:t>Pradyumn</a:t>
            </a:r>
            <a:r>
              <a:rPr lang="en-US" dirty="0" smtClean="0"/>
              <a:t> Verma</a:t>
            </a:r>
          </a:p>
        </p:txBody>
      </p:sp>
      <p:sp>
        <p:nvSpPr>
          <p:cNvPr id="6" name="TextBox 5"/>
          <p:cNvSpPr txBox="1"/>
          <p:nvPr/>
        </p:nvSpPr>
        <p:spPr>
          <a:xfrm>
            <a:off x="7158038" y="3686740"/>
            <a:ext cx="3937873" cy="369332"/>
          </a:xfrm>
          <a:prstGeom prst="rect">
            <a:avLst/>
          </a:prstGeom>
          <a:noFill/>
        </p:spPr>
        <p:txBody>
          <a:bodyPr wrap="none" rtlCol="0">
            <a:spAutoFit/>
          </a:bodyPr>
          <a:lstStyle/>
          <a:p>
            <a:r>
              <a:rPr lang="en-US" dirty="0" smtClean="0"/>
              <a:t>Under the supervision of Dr. </a:t>
            </a:r>
            <a:r>
              <a:rPr lang="en-US" dirty="0" err="1" smtClean="0"/>
              <a:t>Seba</a:t>
            </a:r>
            <a:r>
              <a:rPr lang="en-US" dirty="0" smtClean="0"/>
              <a:t> Susan</a:t>
            </a:r>
            <a:endParaRPr lang="en-US" dirty="0"/>
          </a:p>
        </p:txBody>
      </p:sp>
    </p:spTree>
    <p:extLst>
      <p:ext uri="{BB962C8B-B14F-4D97-AF65-F5344CB8AC3E}">
        <p14:creationId xmlns:p14="http://schemas.microsoft.com/office/powerpoint/2010/main" val="1171199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 APROACH </a:t>
            </a:r>
            <a:r>
              <a:rPr lang="mr-IN" dirty="0" smtClean="0"/>
              <a:t>–</a:t>
            </a:r>
            <a:r>
              <a:rPr lang="en-US" dirty="0" smtClean="0"/>
              <a:t> HILL CLIMBING</a:t>
            </a:r>
            <a:endParaRPr lang="en-US" dirty="0"/>
          </a:p>
        </p:txBody>
      </p:sp>
      <p:sp>
        <p:nvSpPr>
          <p:cNvPr id="3" name="Content Placeholder 2"/>
          <p:cNvSpPr>
            <a:spLocks noGrp="1"/>
          </p:cNvSpPr>
          <p:nvPr>
            <p:ph idx="1"/>
          </p:nvPr>
        </p:nvSpPr>
        <p:spPr/>
        <p:txBody>
          <a:bodyPr/>
          <a:lstStyle/>
          <a:p>
            <a:r>
              <a:rPr lang="en-GB" dirty="0"/>
              <a:t>Neural Architecture Search by </a:t>
            </a:r>
            <a:r>
              <a:rPr lang="en-GB" dirty="0" err="1"/>
              <a:t>Hillclimbing</a:t>
            </a:r>
            <a:r>
              <a:rPr lang="en-GB" dirty="0"/>
              <a:t> (NASH) is a simple iterative approach</a:t>
            </a:r>
          </a:p>
          <a:p>
            <a:r>
              <a:rPr lang="en-GB" dirty="0" smtClean="0"/>
              <a:t>NASH </a:t>
            </a:r>
            <a:r>
              <a:rPr lang="en-GB" dirty="0"/>
              <a:t>finds and trains competitive architectures at a computational cost of the same order of magnitude as </a:t>
            </a:r>
            <a:r>
              <a:rPr lang="en-GB" dirty="0" smtClean="0"/>
              <a:t>training </a:t>
            </a:r>
            <a:r>
              <a:rPr lang="en-GB" dirty="0"/>
              <a:t>a single </a:t>
            </a:r>
            <a:r>
              <a:rPr lang="en-GB" dirty="0" smtClean="0"/>
              <a:t>network.</a:t>
            </a:r>
          </a:p>
          <a:p>
            <a:r>
              <a:rPr lang="en-GB" dirty="0"/>
              <a:t>CNNs with an error rate </a:t>
            </a:r>
            <a:r>
              <a:rPr lang="en-GB" dirty="0" smtClean="0"/>
              <a:t>around 6 </a:t>
            </a:r>
            <a:r>
              <a:rPr lang="en-GB" dirty="0"/>
              <a:t>% in roughly 12 hours on a single GPU.</a:t>
            </a:r>
            <a:endParaRPr lang="en-US" dirty="0"/>
          </a:p>
        </p:txBody>
      </p:sp>
    </p:spTree>
    <p:extLst>
      <p:ext uri="{BB962C8B-B14F-4D97-AF65-F5344CB8AC3E}">
        <p14:creationId xmlns:p14="http://schemas.microsoft.com/office/powerpoint/2010/main" val="1291930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MORPHISM</a:t>
            </a:r>
            <a:endParaRPr lang="en-US" dirty="0"/>
          </a:p>
        </p:txBody>
      </p:sp>
      <p:sp>
        <p:nvSpPr>
          <p:cNvPr id="3" name="Content Placeholder 2"/>
          <p:cNvSpPr>
            <a:spLocks noGrp="1"/>
          </p:cNvSpPr>
          <p:nvPr>
            <p:ph idx="1"/>
          </p:nvPr>
        </p:nvSpPr>
        <p:spPr/>
        <p:txBody>
          <a:bodyPr/>
          <a:lstStyle/>
          <a:p>
            <a:r>
              <a:rPr lang="en-US" dirty="0" smtClean="0"/>
              <a:t>MORPH </a:t>
            </a:r>
            <a:r>
              <a:rPr lang="mr-IN" dirty="0" smtClean="0"/>
              <a:t>–</a:t>
            </a:r>
            <a:r>
              <a:rPr lang="en-US" dirty="0" smtClean="0"/>
              <a:t> 1 </a:t>
            </a:r>
            <a:br>
              <a:rPr lang="en-US" dirty="0" smtClean="0"/>
            </a:br>
            <a:r>
              <a:rPr lang="en-GB" dirty="0" smtClean="0"/>
              <a:t>This </a:t>
            </a:r>
            <a:r>
              <a:rPr lang="en-GB" dirty="0"/>
              <a:t>morphism can be used to add a fully-connected or convolutional layer, as these layers are simply linear </a:t>
            </a:r>
            <a:r>
              <a:rPr lang="en-GB" dirty="0" smtClean="0"/>
              <a:t>mappings</a:t>
            </a:r>
          </a:p>
          <a:p>
            <a:r>
              <a:rPr lang="en-US" dirty="0" smtClean="0"/>
              <a:t>MORPH </a:t>
            </a:r>
            <a:r>
              <a:rPr lang="mr-IN" dirty="0" smtClean="0"/>
              <a:t>–</a:t>
            </a:r>
            <a:r>
              <a:rPr lang="en-US" dirty="0" smtClean="0"/>
              <a:t> II</a:t>
            </a:r>
            <a:br>
              <a:rPr lang="en-US" dirty="0" smtClean="0"/>
            </a:br>
            <a:r>
              <a:rPr lang="en-GB" dirty="0"/>
              <a:t> The layer can be widened (i.e., increasing the number of units in a fully connected layer or the number of channels in a CNN) by this type of morphism.</a:t>
            </a:r>
          </a:p>
          <a:p>
            <a:r>
              <a:rPr lang="en-US" dirty="0" smtClean="0"/>
              <a:t>MORPH </a:t>
            </a:r>
            <a:r>
              <a:rPr lang="mr-IN" dirty="0" smtClean="0"/>
              <a:t>–</a:t>
            </a:r>
            <a:r>
              <a:rPr lang="en-US" dirty="0" smtClean="0"/>
              <a:t> III</a:t>
            </a:r>
            <a:br>
              <a:rPr lang="en-US" dirty="0" smtClean="0"/>
            </a:br>
            <a:r>
              <a:rPr lang="en-GB" dirty="0"/>
              <a:t> Every idempotent function can simply be replaced by:</a:t>
            </a:r>
          </a:p>
          <a:p>
            <a:endParaRPr lang="en-US" dirty="0" smtClean="0"/>
          </a:p>
        </p:txBody>
      </p:sp>
      <p:pic>
        <p:nvPicPr>
          <p:cNvPr id="13" name="image1.png"/>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a:stretch>
            <a:fillRect/>
          </a:stretch>
        </p:blipFill>
        <p:spPr>
          <a:xfrm>
            <a:off x="7442091" y="4807972"/>
            <a:ext cx="3495675" cy="523875"/>
          </a:xfrm>
          <a:prstGeom prst="rect">
            <a:avLst/>
          </a:prstGeom>
          <a:ln/>
        </p:spPr>
      </p:pic>
    </p:spTree>
    <p:extLst>
      <p:ext uri="{BB962C8B-B14F-4D97-AF65-F5344CB8AC3E}">
        <p14:creationId xmlns:p14="http://schemas.microsoft.com/office/powerpoint/2010/main" val="1068489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HILL CLIMBING ALGORITHM - NASH</a:t>
            </a:r>
            <a:endParaRPr lang="en-US" dirty="0"/>
          </a:p>
        </p:txBody>
      </p:sp>
      <p:pic>
        <p:nvPicPr>
          <p:cNvPr id="5" name="image2.png"/>
          <p:cNvPicPr/>
          <p:nvPr/>
        </p:nvPicPr>
        <p:blipFill>
          <a:blip r:embed="rId2"/>
          <a:srcRect/>
          <a:stretch>
            <a:fillRect/>
          </a:stretch>
        </p:blipFill>
        <p:spPr>
          <a:xfrm>
            <a:off x="3281416" y="1853754"/>
            <a:ext cx="5943600" cy="4470400"/>
          </a:xfrm>
          <a:prstGeom prst="rect">
            <a:avLst/>
          </a:prstGeom>
          <a:ln/>
        </p:spPr>
      </p:pic>
    </p:spTree>
    <p:extLst>
      <p:ext uri="{BB962C8B-B14F-4D97-AF65-F5344CB8AC3E}">
        <p14:creationId xmlns:p14="http://schemas.microsoft.com/office/powerpoint/2010/main" val="101380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WORK</a:t>
            </a:r>
            <a:endParaRPr lang="en-US" dirty="0"/>
          </a:p>
        </p:txBody>
      </p:sp>
      <p:sp>
        <p:nvSpPr>
          <p:cNvPr id="3" name="Content Placeholder 2"/>
          <p:cNvSpPr>
            <a:spLocks noGrp="1"/>
          </p:cNvSpPr>
          <p:nvPr>
            <p:ph idx="1"/>
          </p:nvPr>
        </p:nvSpPr>
        <p:spPr/>
        <p:txBody>
          <a:bodyPr/>
          <a:lstStyle/>
          <a:p>
            <a:r>
              <a:rPr lang="en-US" dirty="0" smtClean="0"/>
              <a:t>We base our modifications on the NASH algorithm.</a:t>
            </a:r>
          </a:p>
          <a:p>
            <a:r>
              <a:rPr lang="en-GB" dirty="0"/>
              <a:t>This section has been divided into two subsections describing our improvements in better implementation of the </a:t>
            </a:r>
            <a:r>
              <a:rPr lang="en-GB" dirty="0" smtClean="0"/>
              <a:t>NASH and </a:t>
            </a:r>
            <a:r>
              <a:rPr lang="en-GB" dirty="0"/>
              <a:t>contributions of our ideas.</a:t>
            </a:r>
          </a:p>
          <a:p>
            <a:endParaRPr lang="en-US" dirty="0"/>
          </a:p>
        </p:txBody>
      </p:sp>
    </p:spTree>
    <p:extLst>
      <p:ext uri="{BB962C8B-B14F-4D97-AF65-F5344CB8AC3E}">
        <p14:creationId xmlns:p14="http://schemas.microsoft.com/office/powerpoint/2010/main" val="944522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WORK </a:t>
            </a:r>
            <a:r>
              <a:rPr lang="mr-IN" dirty="0" smtClean="0"/>
              <a:t>–</a:t>
            </a:r>
            <a:r>
              <a:rPr lang="en-US" dirty="0" smtClean="0"/>
              <a:t> NASGRAPH OPERATIONS</a:t>
            </a:r>
            <a:endParaRPr lang="en-US" dirty="0"/>
          </a:p>
        </p:txBody>
      </p:sp>
      <p:sp>
        <p:nvSpPr>
          <p:cNvPr id="3" name="Content Placeholder 2"/>
          <p:cNvSpPr>
            <a:spLocks noGrp="1"/>
          </p:cNvSpPr>
          <p:nvPr>
            <p:ph idx="1"/>
          </p:nvPr>
        </p:nvSpPr>
        <p:spPr/>
        <p:txBody>
          <a:bodyPr/>
          <a:lstStyle/>
          <a:p>
            <a:r>
              <a:rPr lang="en-US" dirty="0" smtClean="0"/>
              <a:t>Skip</a:t>
            </a:r>
          </a:p>
          <a:p>
            <a:r>
              <a:rPr lang="en-US" dirty="0" smtClean="0"/>
              <a:t>Deepen</a:t>
            </a:r>
          </a:p>
          <a:p>
            <a:r>
              <a:rPr lang="en-US" dirty="0" smtClean="0"/>
              <a:t>Widen</a:t>
            </a:r>
          </a:p>
          <a:p>
            <a:r>
              <a:rPr lang="en-US" b="1" dirty="0" err="1" smtClean="0"/>
              <a:t>MaxPool</a:t>
            </a:r>
            <a:endParaRPr lang="en-US" b="1" dirty="0" smtClean="0"/>
          </a:p>
          <a:p>
            <a:r>
              <a:rPr lang="en-US" b="1" dirty="0" smtClean="0"/>
              <a:t>Add</a:t>
            </a:r>
          </a:p>
          <a:p>
            <a:r>
              <a:rPr lang="en-US" b="1" dirty="0" smtClean="0"/>
              <a:t>Merge</a:t>
            </a:r>
            <a:endParaRPr lang="en-US" b="1" dirty="0"/>
          </a:p>
        </p:txBody>
      </p:sp>
    </p:spTree>
    <p:extLst>
      <p:ext uri="{BB962C8B-B14F-4D97-AF65-F5344CB8AC3E}">
        <p14:creationId xmlns:p14="http://schemas.microsoft.com/office/powerpoint/2010/main" val="2051265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WORK </a:t>
            </a:r>
            <a:r>
              <a:rPr lang="mr-IN" dirty="0" smtClean="0"/>
              <a:t>–</a:t>
            </a:r>
            <a:r>
              <a:rPr lang="en-US" dirty="0" smtClean="0"/>
              <a:t> GRAPH PROPERTIES</a:t>
            </a:r>
            <a:endParaRPr lang="en-US" dirty="0"/>
          </a:p>
        </p:txBody>
      </p:sp>
      <p:sp>
        <p:nvSpPr>
          <p:cNvPr id="3" name="Content Placeholder 2"/>
          <p:cNvSpPr>
            <a:spLocks noGrp="1"/>
          </p:cNvSpPr>
          <p:nvPr>
            <p:ph idx="1"/>
          </p:nvPr>
        </p:nvSpPr>
        <p:spPr/>
        <p:txBody>
          <a:bodyPr/>
          <a:lstStyle/>
          <a:p>
            <a:r>
              <a:rPr lang="en-US" dirty="0" smtClean="0"/>
              <a:t>Skip</a:t>
            </a:r>
          </a:p>
          <a:p>
            <a:r>
              <a:rPr lang="en-US" dirty="0" smtClean="0"/>
              <a:t>Deepen</a:t>
            </a:r>
          </a:p>
          <a:p>
            <a:r>
              <a:rPr lang="en-US" dirty="0" smtClean="0"/>
              <a:t>Widen</a:t>
            </a:r>
          </a:p>
          <a:p>
            <a:r>
              <a:rPr lang="en-US" dirty="0" err="1" smtClean="0"/>
              <a:t>MaxPool</a:t>
            </a:r>
            <a:endParaRPr lang="en-US" dirty="0" smtClean="0"/>
          </a:p>
          <a:p>
            <a:r>
              <a:rPr lang="en-US" dirty="0" smtClean="0"/>
              <a:t>Add</a:t>
            </a:r>
          </a:p>
          <a:p>
            <a:r>
              <a:rPr lang="en-US" dirty="0" smtClean="0"/>
              <a:t>Merge</a:t>
            </a:r>
            <a:endParaRPr lang="en-US" dirty="0"/>
          </a:p>
        </p:txBody>
      </p:sp>
    </p:spTree>
    <p:extLst>
      <p:ext uri="{BB962C8B-B14F-4D97-AF65-F5344CB8AC3E}">
        <p14:creationId xmlns:p14="http://schemas.microsoft.com/office/powerpoint/2010/main" val="245087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WORK </a:t>
            </a:r>
            <a:r>
              <a:rPr lang="mr-IN" dirty="0" smtClean="0"/>
              <a:t>–</a:t>
            </a:r>
            <a:r>
              <a:rPr lang="en-US" dirty="0" smtClean="0"/>
              <a:t> IMPLEMENTATIONAL </a:t>
            </a:r>
            <a:endParaRPr lang="en-US" dirty="0"/>
          </a:p>
        </p:txBody>
      </p:sp>
      <p:sp>
        <p:nvSpPr>
          <p:cNvPr id="3" name="Content Placeholder 2"/>
          <p:cNvSpPr>
            <a:spLocks noGrp="1"/>
          </p:cNvSpPr>
          <p:nvPr>
            <p:ph idx="1"/>
          </p:nvPr>
        </p:nvSpPr>
        <p:spPr/>
        <p:txBody>
          <a:bodyPr/>
          <a:lstStyle/>
          <a:p>
            <a:r>
              <a:rPr lang="en-US" dirty="0" smtClean="0"/>
              <a:t>Padding</a:t>
            </a:r>
          </a:p>
          <a:p>
            <a:r>
              <a:rPr lang="en-US" dirty="0" smtClean="0"/>
              <a:t>No Seed Architecture </a:t>
            </a:r>
          </a:p>
          <a:p>
            <a:r>
              <a:rPr lang="en-US" dirty="0" err="1" smtClean="0"/>
              <a:t>MaxPool</a:t>
            </a:r>
            <a:endParaRPr lang="en-US" dirty="0" smtClean="0"/>
          </a:p>
          <a:p>
            <a:r>
              <a:rPr lang="en-US" dirty="0" smtClean="0"/>
              <a:t>Linear Layer Morphism</a:t>
            </a:r>
            <a:endParaRPr lang="en-US" dirty="0"/>
          </a:p>
        </p:txBody>
      </p:sp>
    </p:spTree>
    <p:extLst>
      <p:ext uri="{BB962C8B-B14F-4D97-AF65-F5344CB8AC3E}">
        <p14:creationId xmlns:p14="http://schemas.microsoft.com/office/powerpoint/2010/main" val="2061130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WORK </a:t>
            </a:r>
            <a:r>
              <a:rPr lang="mr-IN" dirty="0" smtClean="0"/>
              <a:t>–</a:t>
            </a:r>
            <a:r>
              <a:rPr lang="en-US" dirty="0" smtClean="0"/>
              <a:t> THEORETICAL </a:t>
            </a:r>
            <a:endParaRPr lang="en-US" dirty="0"/>
          </a:p>
        </p:txBody>
      </p:sp>
      <p:sp>
        <p:nvSpPr>
          <p:cNvPr id="3" name="Content Placeholder 2"/>
          <p:cNvSpPr>
            <a:spLocks noGrp="1"/>
          </p:cNvSpPr>
          <p:nvPr>
            <p:ph idx="1"/>
          </p:nvPr>
        </p:nvSpPr>
        <p:spPr/>
        <p:txBody>
          <a:bodyPr/>
          <a:lstStyle/>
          <a:p>
            <a:r>
              <a:rPr lang="en-US" dirty="0" smtClean="0"/>
              <a:t>Learning Curve Predication </a:t>
            </a:r>
          </a:p>
          <a:p>
            <a:r>
              <a:rPr lang="en-US" dirty="0" smtClean="0"/>
              <a:t>Probabilistic Operation Selection </a:t>
            </a:r>
          </a:p>
          <a:p>
            <a:r>
              <a:rPr lang="en-US" dirty="0" smtClean="0"/>
              <a:t>Gradient Stopping </a:t>
            </a:r>
          </a:p>
          <a:p>
            <a:r>
              <a:rPr lang="en-US" dirty="0" smtClean="0"/>
              <a:t>Gradient Starvation </a:t>
            </a:r>
          </a:p>
          <a:p>
            <a:endParaRPr lang="en-US" dirty="0"/>
          </a:p>
        </p:txBody>
      </p:sp>
    </p:spTree>
    <p:extLst>
      <p:ext uri="{BB962C8B-B14F-4D97-AF65-F5344CB8AC3E}">
        <p14:creationId xmlns:p14="http://schemas.microsoft.com/office/powerpoint/2010/main" val="1582396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EXPERIMENTATION </a:t>
            </a:r>
            <a:r>
              <a:rPr lang="mr-IN" dirty="0" smtClean="0"/>
              <a:t>–</a:t>
            </a:r>
            <a:r>
              <a:rPr lang="en-US" dirty="0" smtClean="0"/>
              <a:t> RETRAINING FROM SCRATCH</a:t>
            </a:r>
            <a:endParaRPr lang="en-US" dirty="0"/>
          </a:p>
        </p:txBody>
      </p:sp>
      <p:sp>
        <p:nvSpPr>
          <p:cNvPr id="3" name="Content Placeholder 2"/>
          <p:cNvSpPr>
            <a:spLocks noGrp="1"/>
          </p:cNvSpPr>
          <p:nvPr>
            <p:ph idx="1"/>
          </p:nvPr>
        </p:nvSpPr>
        <p:spPr/>
        <p:txBody>
          <a:bodyPr/>
          <a:lstStyle/>
          <a:p>
            <a:r>
              <a:rPr lang="en-US" dirty="0" smtClean="0"/>
              <a:t>Add Table &amp; Reasoning </a:t>
            </a:r>
            <a:endParaRPr lang="en-US" dirty="0"/>
          </a:p>
        </p:txBody>
      </p:sp>
    </p:spTree>
    <p:extLst>
      <p:ext uri="{BB962C8B-B14F-4D97-AF65-F5344CB8AC3E}">
        <p14:creationId xmlns:p14="http://schemas.microsoft.com/office/powerpoint/2010/main" val="896457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EXPERIMENTATION </a:t>
            </a:r>
            <a:r>
              <a:rPr lang="mr-IN" dirty="0" smtClean="0"/>
              <a:t>–</a:t>
            </a:r>
            <a:r>
              <a:rPr lang="en-US" dirty="0" smtClean="0"/>
              <a:t> OUR IMPLEMENTATIONS</a:t>
            </a:r>
            <a:endParaRPr lang="en-US" dirty="0"/>
          </a:p>
        </p:txBody>
      </p:sp>
      <p:graphicFrame>
        <p:nvGraphicFramePr>
          <p:cNvPr id="3" name="Table 2"/>
          <p:cNvGraphicFramePr>
            <a:graphicFrameLocks noGrp="1"/>
          </p:cNvGraphicFramePr>
          <p:nvPr/>
        </p:nvGraphicFramePr>
        <p:xfrm>
          <a:off x="3392487" y="2587149"/>
          <a:ext cx="5721350" cy="2220152"/>
        </p:xfrm>
        <a:graphic>
          <a:graphicData uri="http://schemas.openxmlformats.org/drawingml/2006/table">
            <a:tbl>
              <a:tblPr firstRow="1" firstCol="1" bandRow="1">
                <a:tableStyleId>{5C22544A-7EE6-4342-B048-85BDC9FD1C3A}</a:tableStyleId>
              </a:tblPr>
              <a:tblGrid>
                <a:gridCol w="2625725"/>
                <a:gridCol w="1028700"/>
                <a:gridCol w="1080135"/>
                <a:gridCol w="986790"/>
              </a:tblGrid>
              <a:tr h="0">
                <a:tc>
                  <a:txBody>
                    <a:bodyPr/>
                    <a:lstStyle/>
                    <a:p>
                      <a:pPr marL="0" marR="0" algn="ctr">
                        <a:lnSpc>
                          <a:spcPct val="150000"/>
                        </a:lnSpc>
                        <a:spcBef>
                          <a:spcPts val="0"/>
                        </a:spcBef>
                        <a:spcAft>
                          <a:spcPts val="1200"/>
                        </a:spcAft>
                      </a:pPr>
                      <a:r>
                        <a:rPr lang="en-GB" sz="1200">
                          <a:effectLst/>
                        </a:rPr>
                        <a:t>Algorithm</a:t>
                      </a:r>
                      <a:endParaRPr lang="en-GB" sz="12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1200"/>
                        </a:spcAft>
                      </a:pPr>
                      <a:r>
                        <a:rPr lang="en-GB" sz="1200">
                          <a:effectLst/>
                        </a:rPr>
                        <a:t>Runtime (hrs)</a:t>
                      </a:r>
                      <a:endParaRPr lang="en-GB" sz="12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1200"/>
                        </a:spcAft>
                      </a:pPr>
                      <a:r>
                        <a:rPr lang="en-GB" sz="1200">
                          <a:effectLst/>
                        </a:rPr>
                        <a:t>Parameters (mil.)</a:t>
                      </a:r>
                      <a:endParaRPr lang="en-GB" sz="12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1200"/>
                        </a:spcAft>
                      </a:pPr>
                      <a:r>
                        <a:rPr lang="en-GB" sz="1200">
                          <a:effectLst/>
                        </a:rPr>
                        <a:t>Avg. Error (%)</a:t>
                      </a:r>
                      <a:endParaRPr lang="en-GB" sz="1200">
                        <a:effectLst/>
                        <a:latin typeface="Calibri" charset="0"/>
                        <a:ea typeface="Calibri" charset="0"/>
                        <a:cs typeface="Times New Roman" charset="0"/>
                      </a:endParaRPr>
                    </a:p>
                  </a:txBody>
                  <a:tcPr marL="68580" marR="68580" marT="0" marB="0"/>
                </a:tc>
              </a:tr>
              <a:tr h="0">
                <a:tc>
                  <a:txBody>
                    <a:bodyPr/>
                    <a:lstStyle/>
                    <a:p>
                      <a:pPr marL="0" marR="0" algn="ctr">
                        <a:lnSpc>
                          <a:spcPct val="150000"/>
                        </a:lnSpc>
                        <a:spcBef>
                          <a:spcPts val="0"/>
                        </a:spcBef>
                        <a:spcAft>
                          <a:spcPts val="1200"/>
                        </a:spcAft>
                      </a:pPr>
                      <a:r>
                        <a:rPr lang="en-GB" sz="1200">
                          <a:effectLst/>
                        </a:rPr>
                        <a:t>NASH</a:t>
                      </a:r>
                      <a:br>
                        <a:rPr lang="en-GB" sz="1200">
                          <a:effectLst/>
                        </a:rPr>
                      </a:br>
                      <a:r>
                        <a:rPr lang="en-GB" sz="1200">
                          <a:effectLst/>
                        </a:rPr>
                        <a:t>N</a:t>
                      </a:r>
                      <a:r>
                        <a:rPr lang="en-GB" sz="1200" baseline="-25000">
                          <a:effectLst/>
                        </a:rPr>
                        <a:t>steps </a:t>
                      </a:r>
                      <a:r>
                        <a:rPr lang="en-GB" sz="1200">
                          <a:effectLst/>
                        </a:rPr>
                        <a:t>= 5, N</a:t>
                      </a:r>
                      <a:r>
                        <a:rPr lang="en-GB" sz="1200" baseline="-25000">
                          <a:effectLst/>
                        </a:rPr>
                        <a:t>neigh</a:t>
                      </a:r>
                      <a:r>
                        <a:rPr lang="en-GB" sz="1200">
                          <a:effectLst/>
                        </a:rPr>
                        <a:t> = 8, SGDR</a:t>
                      </a:r>
                      <a:endParaRPr lang="en-GB" sz="12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1200"/>
                        </a:spcAft>
                      </a:pPr>
                      <a:r>
                        <a:rPr lang="en-GB" sz="1200">
                          <a:effectLst/>
                        </a:rPr>
                        <a:t>13.1</a:t>
                      </a:r>
                      <a:endParaRPr lang="en-GB" sz="12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1200"/>
                        </a:spcAft>
                      </a:pPr>
                      <a:r>
                        <a:rPr lang="en-GB" sz="1200">
                          <a:effectLst/>
                        </a:rPr>
                        <a:t>5.7</a:t>
                      </a:r>
                      <a:endParaRPr lang="en-GB" sz="12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1200"/>
                        </a:spcAft>
                      </a:pPr>
                      <a:r>
                        <a:rPr lang="en-GB" sz="1200">
                          <a:effectLst/>
                        </a:rPr>
                        <a:t>6.2</a:t>
                      </a:r>
                      <a:endParaRPr lang="en-GB" sz="1200">
                        <a:effectLst/>
                        <a:latin typeface="Calibri" charset="0"/>
                        <a:ea typeface="Calibri" charset="0"/>
                        <a:cs typeface="Times New Roman" charset="0"/>
                      </a:endParaRPr>
                    </a:p>
                  </a:txBody>
                  <a:tcPr marL="68580" marR="68580" marT="0" marB="0"/>
                </a:tc>
              </a:tr>
              <a:tr h="0">
                <a:tc>
                  <a:txBody>
                    <a:bodyPr/>
                    <a:lstStyle/>
                    <a:p>
                      <a:pPr marL="0" marR="0" algn="ctr">
                        <a:lnSpc>
                          <a:spcPct val="150000"/>
                        </a:lnSpc>
                        <a:spcBef>
                          <a:spcPts val="0"/>
                        </a:spcBef>
                        <a:spcAft>
                          <a:spcPts val="1200"/>
                        </a:spcAft>
                      </a:pPr>
                      <a:r>
                        <a:rPr lang="en-GB" sz="1200">
                          <a:effectLst/>
                        </a:rPr>
                        <a:t>NASH</a:t>
                      </a:r>
                      <a:br>
                        <a:rPr lang="en-GB" sz="1200">
                          <a:effectLst/>
                        </a:rPr>
                      </a:br>
                      <a:r>
                        <a:rPr lang="en-GB" sz="1200">
                          <a:effectLst/>
                        </a:rPr>
                        <a:t>N</a:t>
                      </a:r>
                      <a:r>
                        <a:rPr lang="en-GB" sz="1200" baseline="-25000">
                          <a:effectLst/>
                        </a:rPr>
                        <a:t>steps </a:t>
                      </a:r>
                      <a:r>
                        <a:rPr lang="en-GB" sz="1200">
                          <a:effectLst/>
                        </a:rPr>
                        <a:t>= 5, N</a:t>
                      </a:r>
                      <a:r>
                        <a:rPr lang="en-GB" sz="1200" baseline="-25000">
                          <a:effectLst/>
                        </a:rPr>
                        <a:t>neigh</a:t>
                      </a:r>
                      <a:r>
                        <a:rPr lang="en-GB" sz="1200">
                          <a:effectLst/>
                        </a:rPr>
                        <a:t> = 8, No SGDR</a:t>
                      </a:r>
                      <a:endParaRPr lang="en-GB" sz="12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1200"/>
                        </a:spcAft>
                      </a:pPr>
                      <a:r>
                        <a:rPr lang="en-GB" sz="1200">
                          <a:effectLst/>
                        </a:rPr>
                        <a:t>11.3</a:t>
                      </a:r>
                      <a:endParaRPr lang="en-GB" sz="12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1200"/>
                        </a:spcAft>
                      </a:pPr>
                      <a:r>
                        <a:rPr lang="en-GB" sz="1200">
                          <a:effectLst/>
                        </a:rPr>
                        <a:t>5.8</a:t>
                      </a:r>
                      <a:endParaRPr lang="en-GB" sz="12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1200"/>
                        </a:spcAft>
                      </a:pPr>
                      <a:r>
                        <a:rPr lang="en-GB" sz="1200">
                          <a:effectLst/>
                        </a:rPr>
                        <a:t>7.4</a:t>
                      </a:r>
                      <a:endParaRPr lang="en-GB" sz="1200">
                        <a:effectLst/>
                        <a:latin typeface="Calibri" charset="0"/>
                        <a:ea typeface="Calibri" charset="0"/>
                        <a:cs typeface="Times New Roman" charset="0"/>
                      </a:endParaRPr>
                    </a:p>
                  </a:txBody>
                  <a:tcPr marL="68580" marR="68580" marT="0" marB="0"/>
                </a:tc>
              </a:tr>
              <a:tr h="330835">
                <a:tc>
                  <a:txBody>
                    <a:bodyPr/>
                    <a:lstStyle/>
                    <a:p>
                      <a:pPr marL="0" marR="0" algn="ctr">
                        <a:lnSpc>
                          <a:spcPct val="150000"/>
                        </a:lnSpc>
                        <a:spcBef>
                          <a:spcPts val="0"/>
                        </a:spcBef>
                        <a:spcAft>
                          <a:spcPts val="1200"/>
                        </a:spcAft>
                      </a:pPr>
                      <a:r>
                        <a:rPr lang="en-GB" sz="1200">
                          <a:effectLst/>
                        </a:rPr>
                        <a:t>Ours – NO LCP</a:t>
                      </a:r>
                      <a:endParaRPr lang="en-GB" sz="12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1200"/>
                        </a:spcAft>
                      </a:pPr>
                      <a:r>
                        <a:rPr lang="en-GB" sz="1200">
                          <a:effectLst/>
                        </a:rPr>
                        <a:t> </a:t>
                      </a:r>
                      <a:endParaRPr lang="en-GB" sz="12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1200"/>
                        </a:spcAft>
                      </a:pPr>
                      <a:r>
                        <a:rPr lang="en-GB" sz="1200">
                          <a:effectLst/>
                        </a:rPr>
                        <a:t> </a:t>
                      </a:r>
                      <a:endParaRPr lang="en-GB" sz="1200">
                        <a:effectLst/>
                        <a:latin typeface="Calibri" charset="0"/>
                        <a:ea typeface="Calibri" charset="0"/>
                        <a:cs typeface="Times New Roman" charset="0"/>
                      </a:endParaRPr>
                    </a:p>
                  </a:txBody>
                  <a:tcPr marL="68580" marR="68580" marT="0" marB="0"/>
                </a:tc>
                <a:tc>
                  <a:txBody>
                    <a:bodyPr/>
                    <a:lstStyle/>
                    <a:p>
                      <a:pPr marL="0" marR="0">
                        <a:lnSpc>
                          <a:spcPct val="150000"/>
                        </a:lnSpc>
                        <a:spcBef>
                          <a:spcPts val="0"/>
                        </a:spcBef>
                        <a:spcAft>
                          <a:spcPts val="1200"/>
                        </a:spcAft>
                      </a:pPr>
                      <a:r>
                        <a:rPr lang="en-GB" sz="1200">
                          <a:effectLst/>
                        </a:rPr>
                        <a:t> </a:t>
                      </a:r>
                      <a:endParaRPr lang="en-GB" sz="1200">
                        <a:effectLst/>
                        <a:latin typeface="Calibri" charset="0"/>
                        <a:ea typeface="Calibri" charset="0"/>
                        <a:cs typeface="Times New Roman" charset="0"/>
                      </a:endParaRPr>
                    </a:p>
                  </a:txBody>
                  <a:tcPr marL="68580" marR="68580" marT="0" marB="0"/>
                </a:tc>
              </a:tr>
              <a:tr h="330835">
                <a:tc>
                  <a:txBody>
                    <a:bodyPr/>
                    <a:lstStyle/>
                    <a:p>
                      <a:pPr marL="0" marR="0" algn="ctr">
                        <a:lnSpc>
                          <a:spcPct val="150000"/>
                        </a:lnSpc>
                        <a:spcBef>
                          <a:spcPts val="0"/>
                        </a:spcBef>
                        <a:spcAft>
                          <a:spcPts val="1200"/>
                        </a:spcAft>
                      </a:pPr>
                      <a:r>
                        <a:rPr lang="en-GB" sz="1200">
                          <a:effectLst/>
                        </a:rPr>
                        <a:t>Ours – LCP</a:t>
                      </a:r>
                      <a:endParaRPr lang="en-GB" sz="12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1200"/>
                        </a:spcAft>
                      </a:pPr>
                      <a:r>
                        <a:rPr lang="en-GB" sz="1200">
                          <a:effectLst/>
                        </a:rPr>
                        <a:t> </a:t>
                      </a:r>
                      <a:endParaRPr lang="en-GB" sz="1200">
                        <a:effectLst/>
                        <a:latin typeface="Calibri" charset="0"/>
                        <a:ea typeface="Calibri" charset="0"/>
                        <a:cs typeface="Times New Roman" charset="0"/>
                      </a:endParaRPr>
                    </a:p>
                  </a:txBody>
                  <a:tcPr marL="68580" marR="68580" marT="0" marB="0"/>
                </a:tc>
                <a:tc>
                  <a:txBody>
                    <a:bodyPr/>
                    <a:lstStyle/>
                    <a:p>
                      <a:pPr marL="0" marR="0" algn="ctr">
                        <a:lnSpc>
                          <a:spcPct val="150000"/>
                        </a:lnSpc>
                        <a:spcBef>
                          <a:spcPts val="0"/>
                        </a:spcBef>
                        <a:spcAft>
                          <a:spcPts val="1200"/>
                        </a:spcAft>
                      </a:pPr>
                      <a:r>
                        <a:rPr lang="en-GB" sz="1200">
                          <a:effectLst/>
                        </a:rPr>
                        <a:t> </a:t>
                      </a:r>
                      <a:endParaRPr lang="en-GB" sz="1200">
                        <a:effectLst/>
                        <a:latin typeface="Calibri" charset="0"/>
                        <a:ea typeface="Calibri" charset="0"/>
                        <a:cs typeface="Times New Roman" charset="0"/>
                      </a:endParaRPr>
                    </a:p>
                  </a:txBody>
                  <a:tcPr marL="68580" marR="68580" marT="0" marB="0"/>
                </a:tc>
                <a:tc>
                  <a:txBody>
                    <a:bodyPr/>
                    <a:lstStyle/>
                    <a:p>
                      <a:pPr marL="0" marR="0">
                        <a:lnSpc>
                          <a:spcPct val="150000"/>
                        </a:lnSpc>
                        <a:spcBef>
                          <a:spcPts val="0"/>
                        </a:spcBef>
                        <a:spcAft>
                          <a:spcPts val="1200"/>
                        </a:spcAft>
                      </a:pPr>
                      <a:r>
                        <a:rPr lang="en-GB" sz="1200" dirty="0">
                          <a:effectLst/>
                        </a:rPr>
                        <a:t> </a:t>
                      </a:r>
                      <a:endParaRPr lang="en-GB" sz="1200" dirty="0">
                        <a:effectLst/>
                        <a:latin typeface="Calibri" charset="0"/>
                        <a:ea typeface="Calibri" charset="0"/>
                        <a:cs typeface="Times New Roman" charset="0"/>
                      </a:endParaRPr>
                    </a:p>
                  </a:txBody>
                  <a:tcPr marL="68580" marR="68580" marT="0" marB="0"/>
                </a:tc>
              </a:tr>
            </a:tbl>
          </a:graphicData>
        </a:graphic>
      </p:graphicFrame>
    </p:spTree>
    <p:extLst>
      <p:ext uri="{BB962C8B-B14F-4D97-AF65-F5344CB8AC3E}">
        <p14:creationId xmlns:p14="http://schemas.microsoft.com/office/powerpoint/2010/main" val="846776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GB" dirty="0"/>
              <a:t>In this project, we aim to use machine learning or more precisely neural nets in order to design neural nets only. Typically, reinforcement learning </a:t>
            </a:r>
            <a:r>
              <a:rPr lang="en-GB" b="1" dirty="0"/>
              <a:t>or </a:t>
            </a:r>
            <a:r>
              <a:rPr lang="en-GB" dirty="0"/>
              <a:t>evolutionary algorithms are used to design the </a:t>
            </a:r>
            <a:r>
              <a:rPr lang="en-GB" b="1" dirty="0"/>
              <a:t>new neural net architectures </a:t>
            </a:r>
            <a:r>
              <a:rPr lang="en-GB" dirty="0"/>
              <a:t>due to their discrete design, but we have used a </a:t>
            </a:r>
            <a:r>
              <a:rPr lang="en-GB" b="1" dirty="0"/>
              <a:t>HILL CLIMBING </a:t>
            </a:r>
            <a:r>
              <a:rPr lang="en-GB" dirty="0"/>
              <a:t>approach based on </a:t>
            </a:r>
            <a:r>
              <a:rPr lang="en-GB" b="1" dirty="0"/>
              <a:t>Network Morphism </a:t>
            </a:r>
            <a:r>
              <a:rPr lang="en-GB" dirty="0"/>
              <a:t>to automate the process.  </a:t>
            </a:r>
          </a:p>
          <a:p>
            <a:endParaRPr lang="en-US" dirty="0"/>
          </a:p>
        </p:txBody>
      </p:sp>
    </p:spTree>
    <p:extLst>
      <p:ext uri="{BB962C8B-B14F-4D97-AF65-F5344CB8AC3E}">
        <p14:creationId xmlns:p14="http://schemas.microsoft.com/office/powerpoint/2010/main" val="1227414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EXPERIMENTATION </a:t>
            </a:r>
            <a:r>
              <a:rPr lang="mr-IN" dirty="0" smtClean="0"/>
              <a:t>–</a:t>
            </a:r>
            <a:r>
              <a:rPr lang="en-US" dirty="0" smtClean="0"/>
              <a:t> OTHERS </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974" y="1853754"/>
            <a:ext cx="5316484" cy="4418766"/>
          </a:xfrm>
          <a:prstGeom prst="rect">
            <a:avLst/>
          </a:prstGeom>
        </p:spPr>
      </p:pic>
    </p:spTree>
    <p:extLst>
      <p:ext uri="{BB962C8B-B14F-4D97-AF65-F5344CB8AC3E}">
        <p14:creationId xmlns:p14="http://schemas.microsoft.com/office/powerpoint/2010/main" val="960801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EXPERIMENTATION </a:t>
            </a:r>
            <a:r>
              <a:rPr lang="mr-IN" dirty="0" smtClean="0"/>
              <a:t>–</a:t>
            </a:r>
            <a:r>
              <a:rPr lang="en-US" dirty="0" smtClean="0"/>
              <a:t> MNIST </a:t>
            </a:r>
            <a:endParaRPr lang="en-US" dirty="0"/>
          </a:p>
        </p:txBody>
      </p:sp>
      <p:graphicFrame>
        <p:nvGraphicFramePr>
          <p:cNvPr id="5" name="Table 4"/>
          <p:cNvGraphicFramePr>
            <a:graphicFrameLocks noGrp="1"/>
          </p:cNvGraphicFramePr>
          <p:nvPr/>
        </p:nvGraphicFramePr>
        <p:xfrm>
          <a:off x="3392487" y="3100864"/>
          <a:ext cx="5721350" cy="1143764"/>
        </p:xfrm>
        <a:graphic>
          <a:graphicData uri="http://schemas.openxmlformats.org/drawingml/2006/table">
            <a:tbl>
              <a:tblPr firstRow="1" firstCol="1" bandRow="1">
                <a:tableStyleId>{5C22544A-7EE6-4342-B048-85BDC9FD1C3A}</a:tableStyleId>
              </a:tblPr>
              <a:tblGrid>
                <a:gridCol w="1430020"/>
                <a:gridCol w="1430020"/>
                <a:gridCol w="1430655"/>
                <a:gridCol w="1430655"/>
              </a:tblGrid>
              <a:tr h="0">
                <a:tc>
                  <a:txBody>
                    <a:bodyPr/>
                    <a:lstStyle/>
                    <a:p>
                      <a:pPr marL="0" marR="0">
                        <a:lnSpc>
                          <a:spcPct val="150000"/>
                        </a:lnSpc>
                        <a:spcBef>
                          <a:spcPts val="0"/>
                        </a:spcBef>
                        <a:spcAft>
                          <a:spcPts val="0"/>
                        </a:spcAft>
                      </a:pPr>
                      <a:r>
                        <a:rPr lang="en-GB" sz="1400">
                          <a:effectLst/>
                        </a:rPr>
                        <a:t>Algorithm</a:t>
                      </a:r>
                      <a:endParaRPr lang="en-GB" sz="1200">
                        <a:effectLst/>
                        <a:latin typeface="Calibri" charset="0"/>
                        <a:ea typeface="Calibri" charset="0"/>
                        <a:cs typeface="Times New Roman" charset="0"/>
                      </a:endParaRPr>
                    </a:p>
                  </a:txBody>
                  <a:tcPr marL="68580" marR="68580" marT="0" marB="0"/>
                </a:tc>
                <a:tc>
                  <a:txBody>
                    <a:bodyPr/>
                    <a:lstStyle/>
                    <a:p>
                      <a:pPr marL="0" marR="0">
                        <a:lnSpc>
                          <a:spcPct val="150000"/>
                        </a:lnSpc>
                        <a:spcBef>
                          <a:spcPts val="0"/>
                        </a:spcBef>
                        <a:spcAft>
                          <a:spcPts val="0"/>
                        </a:spcAft>
                      </a:pPr>
                      <a:r>
                        <a:rPr lang="en-GB" sz="1400">
                          <a:effectLst/>
                        </a:rPr>
                        <a:t>Error (%)</a:t>
                      </a:r>
                      <a:endParaRPr lang="en-GB" sz="1200">
                        <a:effectLst/>
                        <a:latin typeface="Calibri" charset="0"/>
                        <a:ea typeface="Calibri" charset="0"/>
                        <a:cs typeface="Times New Roman" charset="0"/>
                      </a:endParaRPr>
                    </a:p>
                  </a:txBody>
                  <a:tcPr marL="68580" marR="68580" marT="0" marB="0"/>
                </a:tc>
                <a:tc>
                  <a:txBody>
                    <a:bodyPr/>
                    <a:lstStyle/>
                    <a:p>
                      <a:pPr marL="0" marR="0">
                        <a:lnSpc>
                          <a:spcPct val="150000"/>
                        </a:lnSpc>
                        <a:spcBef>
                          <a:spcPts val="0"/>
                        </a:spcBef>
                        <a:spcAft>
                          <a:spcPts val="0"/>
                        </a:spcAft>
                      </a:pPr>
                      <a:r>
                        <a:rPr lang="en-GB" sz="1400">
                          <a:effectLst/>
                        </a:rPr>
                        <a:t>Parameters</a:t>
                      </a:r>
                      <a:endParaRPr lang="en-GB" sz="1200">
                        <a:effectLst/>
                        <a:latin typeface="Calibri" charset="0"/>
                        <a:ea typeface="Calibri" charset="0"/>
                        <a:cs typeface="Times New Roman" charset="0"/>
                      </a:endParaRPr>
                    </a:p>
                  </a:txBody>
                  <a:tcPr marL="68580" marR="68580" marT="0" marB="0"/>
                </a:tc>
                <a:tc>
                  <a:txBody>
                    <a:bodyPr/>
                    <a:lstStyle/>
                    <a:p>
                      <a:pPr marL="0" marR="0">
                        <a:lnSpc>
                          <a:spcPct val="150000"/>
                        </a:lnSpc>
                        <a:spcBef>
                          <a:spcPts val="0"/>
                        </a:spcBef>
                        <a:spcAft>
                          <a:spcPts val="0"/>
                        </a:spcAft>
                      </a:pPr>
                      <a:r>
                        <a:rPr lang="en-GB" sz="1400">
                          <a:effectLst/>
                        </a:rPr>
                        <a:t> </a:t>
                      </a:r>
                      <a:endParaRPr lang="en-GB" sz="1200">
                        <a:effectLst/>
                        <a:latin typeface="Calibri" charset="0"/>
                        <a:ea typeface="Calibri" charset="0"/>
                        <a:cs typeface="Times New Roman" charset="0"/>
                      </a:endParaRPr>
                    </a:p>
                  </a:txBody>
                  <a:tcPr marL="68580" marR="68580" marT="0" marB="0"/>
                </a:tc>
              </a:tr>
              <a:tr h="0">
                <a:tc>
                  <a:txBody>
                    <a:bodyPr/>
                    <a:lstStyle/>
                    <a:p>
                      <a:pPr marL="0" marR="0">
                        <a:lnSpc>
                          <a:spcPct val="150000"/>
                        </a:lnSpc>
                        <a:spcBef>
                          <a:spcPts val="0"/>
                        </a:spcBef>
                        <a:spcAft>
                          <a:spcPts val="0"/>
                        </a:spcAft>
                      </a:pPr>
                      <a:r>
                        <a:rPr lang="en-GB" sz="1400" dirty="0">
                          <a:effectLst/>
                        </a:rPr>
                        <a:t>MCDNN</a:t>
                      </a:r>
                      <a:endParaRPr lang="en-GB" sz="1200" dirty="0">
                        <a:effectLst/>
                        <a:latin typeface="Calibri" charset="0"/>
                        <a:ea typeface="Calibri" charset="0"/>
                        <a:cs typeface="Times New Roman" charset="0"/>
                      </a:endParaRPr>
                    </a:p>
                  </a:txBody>
                  <a:tcPr marL="68580" marR="68580" marT="0" marB="0"/>
                </a:tc>
                <a:tc>
                  <a:txBody>
                    <a:bodyPr/>
                    <a:lstStyle/>
                    <a:p>
                      <a:pPr marL="0" marR="0">
                        <a:lnSpc>
                          <a:spcPct val="150000"/>
                        </a:lnSpc>
                        <a:spcBef>
                          <a:spcPts val="0"/>
                        </a:spcBef>
                        <a:spcAft>
                          <a:spcPts val="0"/>
                        </a:spcAft>
                      </a:pPr>
                      <a:r>
                        <a:rPr lang="en-GB" sz="1400">
                          <a:effectLst/>
                        </a:rPr>
                        <a:t>0.23</a:t>
                      </a:r>
                      <a:endParaRPr lang="en-GB" sz="1200">
                        <a:effectLst/>
                        <a:latin typeface="Calibri" charset="0"/>
                        <a:ea typeface="Calibri" charset="0"/>
                        <a:cs typeface="Times New Roman" charset="0"/>
                      </a:endParaRPr>
                    </a:p>
                  </a:txBody>
                  <a:tcPr marL="68580" marR="68580" marT="0" marB="0"/>
                </a:tc>
                <a:tc>
                  <a:txBody>
                    <a:bodyPr/>
                    <a:lstStyle/>
                    <a:p>
                      <a:pPr marL="0" marR="0">
                        <a:lnSpc>
                          <a:spcPct val="150000"/>
                        </a:lnSpc>
                        <a:spcBef>
                          <a:spcPts val="0"/>
                        </a:spcBef>
                        <a:spcAft>
                          <a:spcPts val="0"/>
                        </a:spcAft>
                      </a:pPr>
                      <a:r>
                        <a:rPr lang="en-GB" sz="1400">
                          <a:effectLst/>
                        </a:rPr>
                        <a:t> </a:t>
                      </a:r>
                      <a:endParaRPr lang="en-GB" sz="1200">
                        <a:effectLst/>
                        <a:latin typeface="Calibri" charset="0"/>
                        <a:ea typeface="Calibri" charset="0"/>
                        <a:cs typeface="Times New Roman" charset="0"/>
                      </a:endParaRPr>
                    </a:p>
                  </a:txBody>
                  <a:tcPr marL="68580" marR="68580" marT="0" marB="0"/>
                </a:tc>
                <a:tc>
                  <a:txBody>
                    <a:bodyPr/>
                    <a:lstStyle/>
                    <a:p>
                      <a:pPr marL="0" marR="0">
                        <a:lnSpc>
                          <a:spcPct val="150000"/>
                        </a:lnSpc>
                        <a:spcBef>
                          <a:spcPts val="0"/>
                        </a:spcBef>
                        <a:spcAft>
                          <a:spcPts val="0"/>
                        </a:spcAft>
                      </a:pPr>
                      <a:r>
                        <a:rPr lang="en-GB" sz="1400">
                          <a:effectLst/>
                        </a:rPr>
                        <a:t> </a:t>
                      </a:r>
                      <a:endParaRPr lang="en-GB" sz="1200">
                        <a:effectLst/>
                        <a:latin typeface="Calibri" charset="0"/>
                        <a:ea typeface="Calibri" charset="0"/>
                        <a:cs typeface="Times New Roman" charset="0"/>
                      </a:endParaRPr>
                    </a:p>
                  </a:txBody>
                  <a:tcPr marL="68580" marR="68580" marT="0" marB="0"/>
                </a:tc>
              </a:tr>
              <a:tr h="0">
                <a:tc>
                  <a:txBody>
                    <a:bodyPr/>
                    <a:lstStyle/>
                    <a:p>
                      <a:pPr marL="0" marR="0">
                        <a:lnSpc>
                          <a:spcPct val="150000"/>
                        </a:lnSpc>
                        <a:spcBef>
                          <a:spcPts val="0"/>
                        </a:spcBef>
                        <a:spcAft>
                          <a:spcPts val="0"/>
                        </a:spcAft>
                      </a:pPr>
                      <a:r>
                        <a:rPr lang="en-GB" sz="1400">
                          <a:effectLst/>
                        </a:rPr>
                        <a:t>Ours </a:t>
                      </a:r>
                      <a:endParaRPr lang="en-GB" sz="1200">
                        <a:effectLst/>
                        <a:latin typeface="Calibri" charset="0"/>
                        <a:ea typeface="Calibri" charset="0"/>
                        <a:cs typeface="Times New Roman" charset="0"/>
                      </a:endParaRPr>
                    </a:p>
                  </a:txBody>
                  <a:tcPr marL="68580" marR="68580" marT="0" marB="0"/>
                </a:tc>
                <a:tc>
                  <a:txBody>
                    <a:bodyPr/>
                    <a:lstStyle/>
                    <a:p>
                      <a:pPr marL="0" marR="0">
                        <a:lnSpc>
                          <a:spcPct val="150000"/>
                        </a:lnSpc>
                        <a:spcBef>
                          <a:spcPts val="0"/>
                        </a:spcBef>
                        <a:spcAft>
                          <a:spcPts val="0"/>
                        </a:spcAft>
                      </a:pPr>
                      <a:r>
                        <a:rPr lang="en-GB" sz="1400">
                          <a:effectLst/>
                        </a:rPr>
                        <a:t>2.02</a:t>
                      </a:r>
                      <a:endParaRPr lang="en-GB" sz="1200">
                        <a:effectLst/>
                        <a:latin typeface="Calibri" charset="0"/>
                        <a:ea typeface="Calibri" charset="0"/>
                        <a:cs typeface="Times New Roman" charset="0"/>
                      </a:endParaRPr>
                    </a:p>
                  </a:txBody>
                  <a:tcPr marL="68580" marR="68580" marT="0" marB="0"/>
                </a:tc>
                <a:tc>
                  <a:txBody>
                    <a:bodyPr/>
                    <a:lstStyle/>
                    <a:p>
                      <a:pPr marL="0" marR="0">
                        <a:lnSpc>
                          <a:spcPct val="150000"/>
                        </a:lnSpc>
                        <a:spcBef>
                          <a:spcPts val="0"/>
                        </a:spcBef>
                        <a:spcAft>
                          <a:spcPts val="0"/>
                        </a:spcAft>
                      </a:pPr>
                      <a:r>
                        <a:rPr lang="en-GB" sz="1400">
                          <a:effectLst/>
                        </a:rPr>
                        <a:t> </a:t>
                      </a:r>
                      <a:endParaRPr lang="en-GB" sz="1200">
                        <a:effectLst/>
                        <a:latin typeface="Calibri" charset="0"/>
                        <a:ea typeface="Calibri" charset="0"/>
                        <a:cs typeface="Times New Roman" charset="0"/>
                      </a:endParaRPr>
                    </a:p>
                  </a:txBody>
                  <a:tcPr marL="68580" marR="68580" marT="0" marB="0"/>
                </a:tc>
                <a:tc>
                  <a:txBody>
                    <a:bodyPr/>
                    <a:lstStyle/>
                    <a:p>
                      <a:pPr marL="0" marR="0">
                        <a:lnSpc>
                          <a:spcPct val="150000"/>
                        </a:lnSpc>
                        <a:spcBef>
                          <a:spcPts val="0"/>
                        </a:spcBef>
                        <a:spcAft>
                          <a:spcPts val="0"/>
                        </a:spcAft>
                      </a:pPr>
                      <a:r>
                        <a:rPr lang="en-GB" sz="1400">
                          <a:effectLst/>
                        </a:rPr>
                        <a:t> </a:t>
                      </a:r>
                      <a:endParaRPr lang="en-GB" sz="1200">
                        <a:effectLst/>
                        <a:latin typeface="Calibri" charset="0"/>
                        <a:ea typeface="Calibri" charset="0"/>
                        <a:cs typeface="Times New Roman" charset="0"/>
                      </a:endParaRPr>
                    </a:p>
                  </a:txBody>
                  <a:tcPr marL="68580" marR="68580" marT="0" marB="0"/>
                </a:tc>
              </a:tr>
              <a:tr h="0">
                <a:tc>
                  <a:txBody>
                    <a:bodyPr/>
                    <a:lstStyle/>
                    <a:p>
                      <a:pPr marL="0" marR="0">
                        <a:lnSpc>
                          <a:spcPct val="150000"/>
                        </a:lnSpc>
                        <a:spcBef>
                          <a:spcPts val="0"/>
                        </a:spcBef>
                        <a:spcAft>
                          <a:spcPts val="0"/>
                        </a:spcAft>
                      </a:pPr>
                      <a:r>
                        <a:rPr lang="en-GB" sz="1400">
                          <a:effectLst/>
                        </a:rPr>
                        <a:t> </a:t>
                      </a:r>
                      <a:endParaRPr lang="en-GB" sz="1200">
                        <a:effectLst/>
                        <a:latin typeface="Calibri" charset="0"/>
                        <a:ea typeface="Calibri" charset="0"/>
                        <a:cs typeface="Times New Roman" charset="0"/>
                      </a:endParaRPr>
                    </a:p>
                  </a:txBody>
                  <a:tcPr marL="68580" marR="68580" marT="0" marB="0"/>
                </a:tc>
                <a:tc>
                  <a:txBody>
                    <a:bodyPr/>
                    <a:lstStyle/>
                    <a:p>
                      <a:pPr marL="0" marR="0">
                        <a:lnSpc>
                          <a:spcPct val="150000"/>
                        </a:lnSpc>
                        <a:spcBef>
                          <a:spcPts val="0"/>
                        </a:spcBef>
                        <a:spcAft>
                          <a:spcPts val="0"/>
                        </a:spcAft>
                      </a:pPr>
                      <a:r>
                        <a:rPr lang="en-GB" sz="1400">
                          <a:effectLst/>
                        </a:rPr>
                        <a:t> </a:t>
                      </a:r>
                      <a:endParaRPr lang="en-GB" sz="1200">
                        <a:effectLst/>
                        <a:latin typeface="Calibri" charset="0"/>
                        <a:ea typeface="Calibri" charset="0"/>
                        <a:cs typeface="Times New Roman" charset="0"/>
                      </a:endParaRPr>
                    </a:p>
                  </a:txBody>
                  <a:tcPr marL="68580" marR="68580" marT="0" marB="0"/>
                </a:tc>
                <a:tc>
                  <a:txBody>
                    <a:bodyPr/>
                    <a:lstStyle/>
                    <a:p>
                      <a:pPr marL="0" marR="0">
                        <a:lnSpc>
                          <a:spcPct val="150000"/>
                        </a:lnSpc>
                        <a:spcBef>
                          <a:spcPts val="0"/>
                        </a:spcBef>
                        <a:spcAft>
                          <a:spcPts val="0"/>
                        </a:spcAft>
                      </a:pPr>
                      <a:r>
                        <a:rPr lang="en-GB" sz="1400">
                          <a:effectLst/>
                        </a:rPr>
                        <a:t> </a:t>
                      </a:r>
                      <a:endParaRPr lang="en-GB" sz="1200">
                        <a:effectLst/>
                        <a:latin typeface="Calibri" charset="0"/>
                        <a:ea typeface="Calibri" charset="0"/>
                        <a:cs typeface="Times New Roman" charset="0"/>
                      </a:endParaRPr>
                    </a:p>
                  </a:txBody>
                  <a:tcPr marL="68580" marR="68580" marT="0" marB="0"/>
                </a:tc>
                <a:tc>
                  <a:txBody>
                    <a:bodyPr/>
                    <a:lstStyle/>
                    <a:p>
                      <a:pPr marL="0" marR="0">
                        <a:lnSpc>
                          <a:spcPct val="150000"/>
                        </a:lnSpc>
                        <a:spcBef>
                          <a:spcPts val="0"/>
                        </a:spcBef>
                        <a:spcAft>
                          <a:spcPts val="0"/>
                        </a:spcAft>
                      </a:pPr>
                      <a:r>
                        <a:rPr lang="en-GB" sz="1400" dirty="0">
                          <a:effectLst/>
                        </a:rPr>
                        <a:t> </a:t>
                      </a:r>
                      <a:endParaRPr lang="en-GB" sz="1200" dirty="0">
                        <a:effectLst/>
                        <a:latin typeface="Calibri" charset="0"/>
                        <a:ea typeface="Calibri" charset="0"/>
                        <a:cs typeface="Times New Roman" charset="0"/>
                      </a:endParaRPr>
                    </a:p>
                  </a:txBody>
                  <a:tcPr marL="68580" marR="68580" marT="0" marB="0"/>
                </a:tc>
              </a:tr>
            </a:tbl>
          </a:graphicData>
        </a:graphic>
      </p:graphicFrame>
    </p:spTree>
    <p:extLst>
      <p:ext uri="{BB962C8B-B14F-4D97-AF65-F5344CB8AC3E}">
        <p14:creationId xmlns:p14="http://schemas.microsoft.com/office/powerpoint/2010/main" val="1391302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6" name="TextBox 5"/>
          <p:cNvSpPr txBox="1"/>
          <p:nvPr/>
        </p:nvSpPr>
        <p:spPr>
          <a:xfrm>
            <a:off x="4872038" y="1971674"/>
            <a:ext cx="2188612" cy="369332"/>
          </a:xfrm>
          <a:prstGeom prst="rect">
            <a:avLst/>
          </a:prstGeom>
          <a:noFill/>
        </p:spPr>
        <p:txBody>
          <a:bodyPr wrap="none" rtlCol="0">
            <a:spAutoFit/>
          </a:bodyPr>
          <a:lstStyle/>
          <a:p>
            <a:r>
              <a:rPr lang="en-US" dirty="0" smtClean="0"/>
              <a:t>Talk about weight </a:t>
            </a:r>
            <a:r>
              <a:rPr lang="en-US" dirty="0" err="1" smtClean="0"/>
              <a:t>init</a:t>
            </a:r>
            <a:endParaRPr lang="en-US" dirty="0"/>
          </a:p>
        </p:txBody>
      </p:sp>
    </p:spTree>
    <p:extLst>
      <p:ext uri="{BB962C8B-B14F-4D97-AF65-F5344CB8AC3E}">
        <p14:creationId xmlns:p14="http://schemas.microsoft.com/office/powerpoint/2010/main" val="245516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r>
              <a:rPr lang="mr-IN" dirty="0" smtClean="0"/>
              <a:t>–</a:t>
            </a:r>
            <a:r>
              <a:rPr lang="en-US" dirty="0" smtClean="0"/>
              <a:t> PROBLEM STATEMENT</a:t>
            </a:r>
            <a:endParaRPr lang="en-US" dirty="0"/>
          </a:p>
        </p:txBody>
      </p:sp>
      <p:sp>
        <p:nvSpPr>
          <p:cNvPr id="3" name="Content Placeholder 2"/>
          <p:cNvSpPr>
            <a:spLocks noGrp="1"/>
          </p:cNvSpPr>
          <p:nvPr>
            <p:ph idx="1"/>
          </p:nvPr>
        </p:nvSpPr>
        <p:spPr/>
        <p:txBody>
          <a:bodyPr/>
          <a:lstStyle/>
          <a:p>
            <a:r>
              <a:rPr lang="en-US" dirty="0"/>
              <a:t>Our problem is, given a neural architecture search space F, the input data X, and the cost metric Cost(·), we aim at finding an </a:t>
            </a:r>
            <a:r>
              <a:rPr lang="en-US" b="1" dirty="0"/>
              <a:t>optimal neural network </a:t>
            </a:r>
            <a:r>
              <a:rPr lang="en-US" dirty="0"/>
              <a:t>f ∗ ∈ F with its trained parameter </a:t>
            </a:r>
            <a:r>
              <a:rPr lang="en-US" dirty="0" err="1"/>
              <a:t>θf</a:t>
            </a:r>
            <a:r>
              <a:rPr lang="en-US" dirty="0"/>
              <a:t>*, which could achieve </a:t>
            </a:r>
            <a:r>
              <a:rPr lang="en-US" b="1" dirty="0"/>
              <a:t>the lowest cost metric value </a:t>
            </a:r>
            <a:r>
              <a:rPr lang="en-US" dirty="0"/>
              <a:t>on the given dataset X .</a:t>
            </a:r>
            <a:endParaRPr lang="en-GB" dirty="0"/>
          </a:p>
          <a:p>
            <a:r>
              <a:rPr lang="en-US" dirty="0"/>
              <a:t>Mathematically, this definition is equivalent to find f ∗ </a:t>
            </a:r>
            <a:r>
              <a:rPr lang="en-US" dirty="0" err="1"/>
              <a:t>satisfing</a:t>
            </a:r>
            <a:r>
              <a:rPr lang="en-US" dirty="0" smtClean="0"/>
              <a:t>:</a:t>
            </a:r>
            <a:endParaRPr lang="en-GB" dirty="0"/>
          </a:p>
          <a:p>
            <a:r>
              <a:rPr lang="en-US" dirty="0"/>
              <a:t>f∗ = </a:t>
            </a:r>
            <a:r>
              <a:rPr lang="en-US" dirty="0" err="1"/>
              <a:t>argmin</a:t>
            </a:r>
            <a:r>
              <a:rPr lang="en-US" dirty="0"/>
              <a:t> Cost(f(</a:t>
            </a:r>
            <a:r>
              <a:rPr lang="en-US" dirty="0" err="1"/>
              <a:t>X;θf</a:t>
            </a:r>
            <a:r>
              <a:rPr lang="en-US" dirty="0"/>
              <a:t>)), </a:t>
            </a:r>
            <a:r>
              <a:rPr lang="en-US" dirty="0" err="1"/>
              <a:t>f∈F</a:t>
            </a:r>
            <a:r>
              <a:rPr lang="en-US" dirty="0"/>
              <a:t> </a:t>
            </a:r>
            <a:r>
              <a:rPr lang="en-US" dirty="0" err="1"/>
              <a:t>θf</a:t>
            </a:r>
            <a:r>
              <a:rPr lang="en-US" dirty="0"/>
              <a:t> where </a:t>
            </a:r>
            <a:r>
              <a:rPr lang="en-US" dirty="0" err="1"/>
              <a:t>θf</a:t>
            </a:r>
            <a:r>
              <a:rPr lang="en-US" dirty="0"/>
              <a:t> ∈ </a:t>
            </a:r>
            <a:r>
              <a:rPr lang="en-US" dirty="0" err="1"/>
              <a:t>Rw</a:t>
            </a:r>
            <a:r>
              <a:rPr lang="en-US" dirty="0"/>
              <a:t>(f) denotes the parameter set of network f , w(f) is the number of parameters in f.</a:t>
            </a:r>
            <a:endParaRPr lang="en-GB" dirty="0"/>
          </a:p>
          <a:p>
            <a:endParaRPr lang="en-US" dirty="0"/>
          </a:p>
        </p:txBody>
      </p:sp>
    </p:spTree>
    <p:extLst>
      <p:ext uri="{BB962C8B-B14F-4D97-AF65-F5344CB8AC3E}">
        <p14:creationId xmlns:p14="http://schemas.microsoft.com/office/powerpoint/2010/main" val="1746800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INSPIRATION</a:t>
            </a:r>
            <a:endParaRPr lang="en-US" dirty="0"/>
          </a:p>
        </p:txBody>
      </p:sp>
      <p:sp>
        <p:nvSpPr>
          <p:cNvPr id="3" name="Content Placeholder 2"/>
          <p:cNvSpPr>
            <a:spLocks noGrp="1"/>
          </p:cNvSpPr>
          <p:nvPr>
            <p:ph idx="1"/>
          </p:nvPr>
        </p:nvSpPr>
        <p:spPr/>
        <p:txBody>
          <a:bodyPr/>
          <a:lstStyle/>
          <a:p>
            <a:pPr lvl="0"/>
            <a:r>
              <a:rPr lang="en-GB" dirty="0"/>
              <a:t>Designing neural nets is extremely time </a:t>
            </a:r>
            <a:r>
              <a:rPr lang="en-GB" dirty="0" smtClean="0"/>
              <a:t>intensive</a:t>
            </a:r>
          </a:p>
          <a:p>
            <a:pPr lvl="0"/>
            <a:r>
              <a:rPr lang="en-GB" dirty="0" smtClean="0"/>
              <a:t>Complicated Architectures</a:t>
            </a:r>
            <a:endParaRPr lang="en-GB" dirty="0"/>
          </a:p>
          <a:p>
            <a:pPr lvl="0"/>
            <a:r>
              <a:rPr lang="en-GB" dirty="0" smtClean="0"/>
              <a:t>Parameter Tuning</a:t>
            </a:r>
          </a:p>
          <a:p>
            <a:pPr lvl="0"/>
            <a:r>
              <a:rPr lang="en-GB" dirty="0" smtClean="0"/>
              <a:t>It </a:t>
            </a:r>
            <a:r>
              <a:rPr lang="en-GB" dirty="0"/>
              <a:t>enables the true meaning of Machine </a:t>
            </a:r>
            <a:r>
              <a:rPr lang="en-GB" dirty="0" smtClean="0"/>
              <a:t>Learning.</a:t>
            </a:r>
            <a:endParaRPr lang="en-US" dirty="0"/>
          </a:p>
        </p:txBody>
      </p:sp>
    </p:spTree>
    <p:extLst>
      <p:ext uri="{BB962C8B-B14F-4D97-AF65-F5344CB8AC3E}">
        <p14:creationId xmlns:p14="http://schemas.microsoft.com/office/powerpoint/2010/main" val="1443552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GB" dirty="0"/>
              <a:t>“Neural nets to design neural nets” is known as neural architecture search; typically reinforcement learning or evolutionary algorithms are used to design the new neural net architectures. </a:t>
            </a:r>
            <a:endParaRPr lang="en-GB" dirty="0" smtClean="0"/>
          </a:p>
          <a:p>
            <a:r>
              <a:rPr lang="en-GB" dirty="0"/>
              <a:t>Neural Architecture  Search is often very computational expensive. </a:t>
            </a:r>
            <a:endParaRPr lang="en-US" dirty="0"/>
          </a:p>
        </p:txBody>
      </p:sp>
    </p:spTree>
    <p:extLst>
      <p:ext uri="{BB962C8B-B14F-4D97-AF65-F5344CB8AC3E}">
        <p14:creationId xmlns:p14="http://schemas.microsoft.com/office/powerpoint/2010/main" val="140084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GB" dirty="0" smtClean="0"/>
              <a:t>.In </a:t>
            </a:r>
            <a:r>
              <a:rPr lang="en-GB" dirty="0"/>
              <a:t>evolutionary neural architecture search, we use evolutionary algorithms to generate the model descriptions of neural network.</a:t>
            </a:r>
          </a:p>
          <a:p>
            <a:r>
              <a:rPr lang="en-GB" dirty="0"/>
              <a:t>Neural Architecture Search is an active subset of the field </a:t>
            </a:r>
            <a:r>
              <a:rPr lang="en-GB" dirty="0" err="1"/>
              <a:t>AutoML</a:t>
            </a:r>
            <a:r>
              <a:rPr lang="en-GB" dirty="0"/>
              <a:t>. The term </a:t>
            </a:r>
            <a:r>
              <a:rPr lang="en-GB" dirty="0" err="1"/>
              <a:t>AutoML</a:t>
            </a:r>
            <a:r>
              <a:rPr lang="en-GB" dirty="0"/>
              <a:t> has traditionally been used to describe automated methods for model selection and/or </a:t>
            </a:r>
            <a:r>
              <a:rPr lang="en-GB" dirty="0" err="1"/>
              <a:t>hyperparameter</a:t>
            </a:r>
            <a:r>
              <a:rPr lang="en-GB" dirty="0"/>
              <a:t> optimization. </a:t>
            </a:r>
            <a:endParaRPr lang="en-US" dirty="0"/>
          </a:p>
        </p:txBody>
      </p:sp>
    </p:spTree>
    <p:extLst>
      <p:ext uri="{BB962C8B-B14F-4D97-AF65-F5344CB8AC3E}">
        <p14:creationId xmlns:p14="http://schemas.microsoft.com/office/powerpoint/2010/main" val="706924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a:t>
            </a:r>
            <a:r>
              <a:rPr lang="mr-IN" dirty="0" smtClean="0"/>
              <a:t>–</a:t>
            </a:r>
            <a:r>
              <a:rPr lang="en-US" dirty="0" smtClean="0"/>
              <a:t> </a:t>
            </a:r>
            <a:r>
              <a:rPr lang="en-US" dirty="0" err="1" smtClean="0"/>
              <a:t>nasnet</a:t>
            </a:r>
            <a:r>
              <a:rPr lang="en-US" dirty="0" smtClean="0"/>
              <a:t> (put reference)</a:t>
            </a:r>
            <a:endParaRPr lang="en-US" dirty="0"/>
          </a:p>
        </p:txBody>
      </p:sp>
      <p:sp>
        <p:nvSpPr>
          <p:cNvPr id="3" name="Content Placeholder 2"/>
          <p:cNvSpPr>
            <a:spLocks noGrp="1"/>
          </p:cNvSpPr>
          <p:nvPr>
            <p:ph idx="1"/>
          </p:nvPr>
        </p:nvSpPr>
        <p:spPr/>
        <p:txBody>
          <a:bodyPr/>
          <a:lstStyle/>
          <a:p>
            <a:r>
              <a:rPr lang="en-GB" dirty="0" smtClean="0"/>
              <a:t> </a:t>
            </a:r>
            <a:r>
              <a:rPr lang="en-GB" dirty="0"/>
              <a:t>The learned aspect of the design included elements such as which lower layer(s) each higher layer took as input, the transformations applied at that layer and to merge multiple outputs at each layer.</a:t>
            </a:r>
            <a:r>
              <a:rPr lang="en-GB" dirty="0"/>
              <a:t> </a:t>
            </a:r>
            <a:endParaRPr lang="en-GB" dirty="0" smtClean="0"/>
          </a:p>
          <a:p>
            <a:r>
              <a:rPr lang="en-GB" dirty="0" err="1" smtClean="0"/>
              <a:t>NASNet</a:t>
            </a:r>
            <a:r>
              <a:rPr lang="en-GB" baseline="30000" dirty="0" smtClean="0"/>
              <a:t> </a:t>
            </a:r>
            <a:r>
              <a:rPr lang="en-GB" dirty="0"/>
              <a:t>addressed this issue by transferring a building block designed for a small dataset to a larger dataset. </a:t>
            </a:r>
            <a:endParaRPr lang="en-GB" dirty="0" smtClean="0"/>
          </a:p>
          <a:p>
            <a:r>
              <a:rPr lang="en-GB" dirty="0" smtClean="0"/>
              <a:t>The </a:t>
            </a:r>
            <a:r>
              <a:rPr lang="en-GB" dirty="0"/>
              <a:t>approach yielded accuracy of 82.7% top-1 and 96.2% top-5.</a:t>
            </a:r>
          </a:p>
          <a:p>
            <a:endParaRPr lang="en-US" dirty="0"/>
          </a:p>
        </p:txBody>
      </p:sp>
    </p:spTree>
    <p:extLst>
      <p:ext uri="{BB962C8B-B14F-4D97-AF65-F5344CB8AC3E}">
        <p14:creationId xmlns:p14="http://schemas.microsoft.com/office/powerpoint/2010/main" val="670064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 ENAS</a:t>
            </a:r>
            <a:endParaRPr lang="en-US" dirty="0"/>
          </a:p>
        </p:txBody>
      </p:sp>
      <p:sp>
        <p:nvSpPr>
          <p:cNvPr id="3" name="Content Placeholder 2"/>
          <p:cNvSpPr>
            <a:spLocks noGrp="1"/>
          </p:cNvSpPr>
          <p:nvPr>
            <p:ph idx="1"/>
          </p:nvPr>
        </p:nvSpPr>
        <p:spPr/>
        <p:txBody>
          <a:bodyPr/>
          <a:lstStyle/>
          <a:p>
            <a:r>
              <a:rPr lang="en-GB" dirty="0"/>
              <a:t>Multiple child models share parameters, ENAS requires fewer GPU-hours than other approaches and 1000-fold less than "standard" </a:t>
            </a:r>
            <a:r>
              <a:rPr lang="en-GB" dirty="0" err="1"/>
              <a:t>NAS.On</a:t>
            </a:r>
            <a:r>
              <a:rPr lang="en-GB" dirty="0"/>
              <a:t> CIFAR-10, the ENAS design achieved a test error of 2.89%, comparable to </a:t>
            </a:r>
            <a:r>
              <a:rPr lang="en-GB" dirty="0" err="1"/>
              <a:t>NASNet.On</a:t>
            </a:r>
            <a:r>
              <a:rPr lang="en-GB" dirty="0"/>
              <a:t> Penn Treebank, the ENAS design reached test perplexity of 55.8</a:t>
            </a:r>
          </a:p>
          <a:p>
            <a:endParaRPr lang="en-US" dirty="0"/>
          </a:p>
        </p:txBody>
      </p:sp>
    </p:spTree>
    <p:extLst>
      <p:ext uri="{BB962C8B-B14F-4D97-AF65-F5344CB8AC3E}">
        <p14:creationId xmlns:p14="http://schemas.microsoft.com/office/powerpoint/2010/main" val="366462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a:t>
            </a:r>
            <a:r>
              <a:rPr lang="mr-IN" dirty="0" smtClean="0"/>
              <a:t>–</a:t>
            </a:r>
            <a:r>
              <a:rPr lang="en-US" dirty="0" smtClean="0"/>
              <a:t> DARTS</a:t>
            </a:r>
            <a:br>
              <a:rPr lang="en-US" dirty="0" smtClean="0"/>
            </a:br>
            <a:r>
              <a:rPr lang="en-US" dirty="0" smtClean="0"/>
              <a:t>(mention proposed by whom and when)</a:t>
            </a:r>
            <a:endParaRPr lang="en-US" dirty="0"/>
          </a:p>
        </p:txBody>
      </p:sp>
      <p:sp>
        <p:nvSpPr>
          <p:cNvPr id="3" name="Content Placeholder 2"/>
          <p:cNvSpPr>
            <a:spLocks noGrp="1"/>
          </p:cNvSpPr>
          <p:nvPr>
            <p:ph idx="1"/>
          </p:nvPr>
        </p:nvSpPr>
        <p:spPr/>
        <p:txBody>
          <a:bodyPr/>
          <a:lstStyle/>
          <a:p>
            <a:r>
              <a:rPr lang="en-GB" dirty="0"/>
              <a:t> It addresses the scalability challenge of architecture search by formulating the task in a differentiable </a:t>
            </a:r>
            <a:r>
              <a:rPr lang="en-GB" dirty="0" smtClean="0"/>
              <a:t>manner.</a:t>
            </a:r>
          </a:p>
          <a:p>
            <a:r>
              <a:rPr lang="en-GB" dirty="0"/>
              <a:t>Unlike conventional approaches of applying evolution or reinforcement learning over a discrete and non-differentiable search </a:t>
            </a:r>
            <a:r>
              <a:rPr lang="en-GB" dirty="0" smtClean="0"/>
              <a:t>space.</a:t>
            </a:r>
          </a:p>
          <a:p>
            <a:r>
              <a:rPr lang="en-GB" dirty="0"/>
              <a:t>T</a:t>
            </a:r>
            <a:r>
              <a:rPr lang="en-GB" dirty="0" smtClean="0"/>
              <a:t>his </a:t>
            </a:r>
            <a:r>
              <a:rPr lang="en-GB" dirty="0"/>
              <a:t>method is based on the continuous relaxation of the architecture representation, allowing efficient search of the architecture using gradient </a:t>
            </a:r>
            <a:r>
              <a:rPr lang="en-GB" dirty="0" err="1"/>
              <a:t>descen</a:t>
            </a:r>
            <a:endParaRPr lang="en-US" dirty="0"/>
          </a:p>
        </p:txBody>
      </p:sp>
    </p:spTree>
    <p:extLst>
      <p:ext uri="{BB962C8B-B14F-4D97-AF65-F5344CB8AC3E}">
        <p14:creationId xmlns:p14="http://schemas.microsoft.com/office/powerpoint/2010/main" val="1041416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172</TotalTime>
  <Words>703</Words>
  <Application>Microsoft Macintosh PowerPoint</Application>
  <PresentationFormat>Widescreen</PresentationFormat>
  <Paragraphs>115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Gill Sans MT</vt:lpstr>
      <vt:lpstr>Mangal</vt:lpstr>
      <vt:lpstr>Times New Roman</vt:lpstr>
      <vt:lpstr>Arial</vt:lpstr>
      <vt:lpstr>Gallery</vt:lpstr>
      <vt:lpstr>PowerPoint Presentation</vt:lpstr>
      <vt:lpstr>INTRODUCTION</vt:lpstr>
      <vt:lpstr>INTRODUCTION – PROBLEM STATEMENT</vt:lpstr>
      <vt:lpstr>INSPIRATION</vt:lpstr>
      <vt:lpstr>BACKGROUND</vt:lpstr>
      <vt:lpstr>BACKGROUND</vt:lpstr>
      <vt:lpstr>Related work – nasnet (put reference)</vt:lpstr>
      <vt:lpstr>RELATED WORK - ENAS</vt:lpstr>
      <vt:lpstr>RELATED WORK – DARTS (mention proposed by whom and when)</vt:lpstr>
      <vt:lpstr>BASELINE APROACH – HILL CLIMBING</vt:lpstr>
      <vt:lpstr>MORPHISM</vt:lpstr>
      <vt:lpstr>HILL CLIMBING ALGORITHM - NASH</vt:lpstr>
      <vt:lpstr>PROPOSED WORK</vt:lpstr>
      <vt:lpstr>PROPOSED WORK – NASGRAPH OPERATIONS</vt:lpstr>
      <vt:lpstr>PROPOSED WORK – GRAPH PROPERTIES</vt:lpstr>
      <vt:lpstr>PROPOSED WORK – IMPLEMENTATIONAL </vt:lpstr>
      <vt:lpstr>PROPOSED WORK – THEORETICAL </vt:lpstr>
      <vt:lpstr>EXPERIMENTATION – RETRAINING FROM SCRATCH</vt:lpstr>
      <vt:lpstr>EXPERIMENTATION – OUR IMPLEMENTATIONS</vt:lpstr>
      <vt:lpstr>EXPERIMENTATION – OTHERS </vt:lpstr>
      <vt:lpstr>EXPERIMENTATION – MNIST </vt:lpstr>
      <vt:lpstr>CONCLUSION</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8</cp:revision>
  <dcterms:created xsi:type="dcterms:W3CDTF">2018-12-06T10:01:17Z</dcterms:created>
  <dcterms:modified xsi:type="dcterms:W3CDTF">2018-12-06T12:53:55Z</dcterms:modified>
</cp:coreProperties>
</file>