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33"/>
  </p:notesMasterIdLst>
  <p:sldIdLst>
    <p:sldId id="256" r:id="rId2"/>
    <p:sldId id="287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82" r:id="rId11"/>
    <p:sldId id="263" r:id="rId12"/>
    <p:sldId id="266" r:id="rId13"/>
    <p:sldId id="264" r:id="rId14"/>
    <p:sldId id="267" r:id="rId15"/>
    <p:sldId id="268" r:id="rId16"/>
    <p:sldId id="269" r:id="rId17"/>
    <p:sldId id="288" r:id="rId18"/>
    <p:sldId id="265" r:id="rId19"/>
    <p:sldId id="271" r:id="rId20"/>
    <p:sldId id="273" r:id="rId21"/>
    <p:sldId id="275" r:id="rId22"/>
    <p:sldId id="280" r:id="rId23"/>
    <p:sldId id="284" r:id="rId24"/>
    <p:sldId id="270" r:id="rId25"/>
    <p:sldId id="283" r:id="rId26"/>
    <p:sldId id="276" r:id="rId27"/>
    <p:sldId id="289" r:id="rId28"/>
    <p:sldId id="278" r:id="rId29"/>
    <p:sldId id="277" r:id="rId30"/>
    <p:sldId id="279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1"/>
    <p:restoredTop sz="94666"/>
  </p:normalViewPr>
  <p:slideViewPr>
    <p:cSldViewPr snapToGrid="0" snapToObjects="1">
      <p:cViewPr varScale="1">
        <p:scale>
          <a:sx n="78" d="100"/>
          <a:sy n="78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EFA9E-5303-F84E-A9DA-C1A40B479B7B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C84AB-90E4-934E-92E5-3C397D93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94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7" y="1241411"/>
            <a:ext cx="9519779" cy="2773181"/>
          </a:xfrm>
        </p:spPr>
        <p:txBody>
          <a:bodyPr/>
          <a:lstStyle/>
          <a:p>
            <a:r>
              <a:rPr lang="en-GB" sz="4800" b="1" dirty="0"/>
              <a:t>NOVEL PARADIGMS </a:t>
            </a:r>
            <a:r>
              <a:rPr lang="en-GB" sz="3600" dirty="0"/>
              <a:t>FOR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4800" b="1" dirty="0" smtClean="0"/>
              <a:t>NEURAL </a:t>
            </a:r>
            <a:r>
              <a:rPr lang="en-GB" sz="4800" b="1" dirty="0"/>
              <a:t>ARCHITECTURE </a:t>
            </a:r>
            <a:r>
              <a:rPr lang="en-GB" sz="4800" b="1" dirty="0" smtClean="0"/>
              <a:t>SEARCH 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3600" dirty="0" smtClean="0"/>
              <a:t>IN </a:t>
            </a:r>
            <a:r>
              <a:rPr lang="en-GB" sz="3600" dirty="0"/>
              <a:t>THE </a:t>
            </a:r>
            <a:r>
              <a:rPr lang="en-GB" sz="4800" b="1" dirty="0" smtClean="0"/>
              <a:t>HILL </a:t>
            </a:r>
            <a:r>
              <a:rPr lang="en-GB" sz="4800" b="1" dirty="0"/>
              <a:t>CLIMBING DOMAIN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3049" y="464715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PROJECT MEMBERS:</a:t>
            </a:r>
          </a:p>
          <a:p>
            <a:endParaRPr lang="en-US" sz="2000" dirty="0" smtClean="0"/>
          </a:p>
          <a:p>
            <a:r>
              <a:rPr lang="en-US" sz="2000" dirty="0" smtClean="0"/>
              <a:t>Apoorva Verma 			</a:t>
            </a:r>
            <a:r>
              <a:rPr lang="en-US" sz="2000" b="1" dirty="0" smtClean="0"/>
              <a:t>(2K15/IT/016)</a:t>
            </a:r>
          </a:p>
          <a:p>
            <a:r>
              <a:rPr lang="en-US" sz="2000" dirty="0" smtClean="0"/>
              <a:t>Karan Goyal				</a:t>
            </a:r>
            <a:r>
              <a:rPr lang="en-US" sz="2000" b="1" dirty="0" smtClean="0"/>
              <a:t>(2K15/IT/036)</a:t>
            </a:r>
          </a:p>
          <a:p>
            <a:r>
              <a:rPr lang="en-US" sz="2000" dirty="0" smtClean="0"/>
              <a:t>Mudit Verma			</a:t>
            </a:r>
            <a:r>
              <a:rPr lang="en-US" sz="2000" b="1" dirty="0" smtClean="0"/>
              <a:t>(2K15/IT/044)</a:t>
            </a:r>
          </a:p>
          <a:p>
            <a:r>
              <a:rPr lang="en-US" sz="2000" dirty="0" smtClean="0"/>
              <a:t>Pradyumna Sinha		</a:t>
            </a:r>
            <a:r>
              <a:rPr lang="en-US" sz="2000" b="1" dirty="0" smtClean="0"/>
              <a:t>(2K15/IT/053)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73249" y="4647156"/>
            <a:ext cx="358290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UNDER THE SUPERVISION OF :</a:t>
            </a:r>
          </a:p>
          <a:p>
            <a:endParaRPr lang="en-US" sz="2000" dirty="0"/>
          </a:p>
          <a:p>
            <a:pPr algn="r"/>
            <a:r>
              <a:rPr lang="en-US" sz="2000" b="1" dirty="0" smtClean="0"/>
              <a:t>Dr. </a:t>
            </a:r>
            <a:r>
              <a:rPr lang="en-US" sz="2000" b="1" dirty="0" err="1" smtClean="0"/>
              <a:t>Seba</a:t>
            </a:r>
            <a:r>
              <a:rPr lang="en-US" sz="2000" b="1" dirty="0" smtClean="0"/>
              <a:t> Susan </a:t>
            </a:r>
          </a:p>
          <a:p>
            <a:pPr algn="r"/>
            <a:r>
              <a:rPr lang="en-US" dirty="0" smtClean="0"/>
              <a:t>Associate Professor</a:t>
            </a:r>
          </a:p>
          <a:p>
            <a:pPr algn="r"/>
            <a:r>
              <a:rPr lang="en-US" dirty="0" smtClean="0"/>
              <a:t>Information Technology</a:t>
            </a:r>
          </a:p>
          <a:p>
            <a:pPr algn="r"/>
            <a:r>
              <a:rPr lang="en-US" dirty="0" smtClean="0"/>
              <a:t>Delhi Technological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> OUR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4800" b="1" i="1" dirty="0" smtClean="0"/>
              <a:t>CONTRIBUTIONS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397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 </a:t>
            </a:r>
            <a:r>
              <a:rPr lang="en-US" sz="2800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Based on </a:t>
            </a:r>
            <a:r>
              <a:rPr lang="en-US" sz="2400" b="1" dirty="0" smtClean="0"/>
              <a:t>NASH</a:t>
            </a:r>
            <a:endParaRPr lang="en-US" sz="2400" dirty="0"/>
          </a:p>
          <a:p>
            <a:r>
              <a:rPr lang="en-US" sz="2400" dirty="0" smtClean="0"/>
              <a:t>Implementation Work 				</a:t>
            </a:r>
          </a:p>
          <a:p>
            <a:r>
              <a:rPr lang="en-US" sz="2400" dirty="0" smtClean="0"/>
              <a:t>Research Work</a:t>
            </a:r>
            <a:endParaRPr lang="en-US" sz="2400" dirty="0" smtClean="0"/>
          </a:p>
          <a:p>
            <a:r>
              <a:rPr lang="en-US" sz="2400" dirty="0" smtClean="0"/>
              <a:t>No helper code available</a:t>
            </a:r>
          </a:p>
        </p:txBody>
      </p:sp>
    </p:spTree>
    <p:extLst>
      <p:ext uri="{BB962C8B-B14F-4D97-AF65-F5344CB8AC3E}">
        <p14:creationId xmlns:p14="http://schemas.microsoft.com/office/powerpoint/2010/main" val="662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sz="3200" b="1" dirty="0" smtClean="0"/>
              <a:t>NASGRAPH</a:t>
            </a:r>
            <a:r>
              <a:rPr lang="en-US" sz="3200" dirty="0" smtClean="0"/>
              <a:t> </a:t>
            </a:r>
            <a:r>
              <a:rPr lang="en-US" sz="2400" dirty="0" smtClean="0"/>
              <a:t>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NASGraph Basics</a:t>
            </a:r>
          </a:p>
          <a:p>
            <a:r>
              <a:rPr lang="en-US" sz="2400" b="1" dirty="0" smtClean="0"/>
              <a:t>NASGraph Operations</a:t>
            </a:r>
          </a:p>
          <a:p>
            <a:pPr lvl="1"/>
            <a:r>
              <a:rPr lang="en-US" sz="2200" dirty="0" smtClean="0"/>
              <a:t>Skip</a:t>
            </a:r>
          </a:p>
          <a:p>
            <a:pPr lvl="1"/>
            <a:r>
              <a:rPr lang="en-US" sz="2200" dirty="0" smtClean="0"/>
              <a:t>Widen</a:t>
            </a:r>
          </a:p>
          <a:p>
            <a:pPr lvl="1"/>
            <a:r>
              <a:rPr lang="en-US" sz="2200" dirty="0" smtClean="0"/>
              <a:t>Deepen</a:t>
            </a:r>
          </a:p>
          <a:p>
            <a:pPr lvl="1"/>
            <a:r>
              <a:rPr lang="en-US" sz="2200" dirty="0" smtClean="0"/>
              <a:t>Add</a:t>
            </a:r>
          </a:p>
          <a:p>
            <a:pPr lvl="1"/>
            <a:r>
              <a:rPr lang="en-US" sz="2200" dirty="0" smtClean="0"/>
              <a:t>Merge</a:t>
            </a:r>
          </a:p>
          <a:p>
            <a:pPr lvl="1"/>
            <a:r>
              <a:rPr lang="en-US" sz="2200" dirty="0" smtClean="0"/>
              <a:t>MaxPool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68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770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Skip </a:t>
            </a:r>
            <a:r>
              <a:rPr lang="en-US" sz="2400" dirty="0" smtClean="0"/>
              <a:t>Operation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Widen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Deepen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Add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Merge</a:t>
            </a:r>
          </a:p>
          <a:p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Maxpoo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 descr="../Downloads/Untitled%20Diagram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8" t="5845" r="63504" b="73376"/>
          <a:stretch/>
        </p:blipFill>
        <p:spPr bwMode="auto">
          <a:xfrm>
            <a:off x="4975667" y="2160589"/>
            <a:ext cx="2012961" cy="39532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sz="3200" b="1" dirty="0" smtClean="0"/>
              <a:t>NASGRAPH</a:t>
            </a:r>
            <a:r>
              <a:rPr lang="en-US" sz="3200" dirty="0" smtClean="0"/>
              <a:t> </a:t>
            </a:r>
            <a:r>
              <a:rPr lang="en-US" sz="2400" dirty="0" smtClean="0"/>
              <a:t>OPERATIONS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75668" y="7451468"/>
            <a:ext cx="4649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Topological Ordering Condition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candidate node pairs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err="1" smtClean="0"/>
              <a:t>s.t</a:t>
            </a:r>
            <a:r>
              <a:rPr lang="en-US" dirty="0" smtClean="0"/>
              <a:t> x has one child and y has one parent</a:t>
            </a:r>
          </a:p>
          <a:p>
            <a:pPr marL="342900" indent="-342900">
              <a:buAutoNum type="arabicPeriod"/>
            </a:pPr>
            <a:r>
              <a:rPr lang="en-US" dirty="0" smtClean="0"/>
              <a:t>Random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Downloads/Untitled%20Diagram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8" t="5845" r="47041" b="73376"/>
          <a:stretch/>
        </p:blipFill>
        <p:spPr bwMode="auto">
          <a:xfrm>
            <a:off x="4964206" y="2160589"/>
            <a:ext cx="2147801" cy="39090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../Downloads/wide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53" y="7267803"/>
            <a:ext cx="6839690" cy="54940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sz="3200" b="1" dirty="0" smtClean="0"/>
              <a:t>NASGRAPH</a:t>
            </a:r>
            <a:r>
              <a:rPr lang="en-US" sz="3200" dirty="0" smtClean="0"/>
              <a:t> </a:t>
            </a:r>
            <a:r>
              <a:rPr lang="en-US" sz="2400" dirty="0" smtClean="0"/>
              <a:t>OPERATIONS</a:t>
            </a:r>
            <a:endParaRPr 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77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Skip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Operation</a:t>
            </a:r>
          </a:p>
          <a:p>
            <a:r>
              <a:rPr lang="en-US" sz="2400" dirty="0" smtClean="0"/>
              <a:t>Widen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Deepen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Add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Merge</a:t>
            </a:r>
          </a:p>
          <a:p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Maxpoo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Downloads/Untitled%20Diagram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1" t="5845" r="29369" b="73376"/>
          <a:stretch/>
        </p:blipFill>
        <p:spPr bwMode="auto">
          <a:xfrm>
            <a:off x="4975668" y="2160589"/>
            <a:ext cx="2306875" cy="39064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../Downloads/deepe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41" y="6988628"/>
            <a:ext cx="8698059" cy="39391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sz="3200" b="1" dirty="0" smtClean="0"/>
              <a:t>NASGRAPH</a:t>
            </a:r>
            <a:r>
              <a:rPr lang="en-US" sz="3200" dirty="0" smtClean="0"/>
              <a:t> </a:t>
            </a:r>
            <a:r>
              <a:rPr lang="en-US" sz="2400" dirty="0" smtClean="0"/>
              <a:t>OPERATIONS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77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Skip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Operation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Widen</a:t>
            </a:r>
          </a:p>
          <a:p>
            <a:r>
              <a:rPr lang="en-US" sz="2400" dirty="0" smtClean="0"/>
              <a:t>Deepen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Add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Merge</a:t>
            </a:r>
          </a:p>
          <a:p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Maxpoo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Downloads/Untitled%20Diagram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1" t="5845" r="14848" b="73376"/>
          <a:stretch/>
        </p:blipFill>
        <p:spPr bwMode="auto">
          <a:xfrm>
            <a:off x="4975668" y="2160589"/>
            <a:ext cx="1972354" cy="39952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sz="3200" b="1" dirty="0" smtClean="0"/>
              <a:t>NASGRAPH</a:t>
            </a:r>
            <a:r>
              <a:rPr lang="en-US" sz="3200" dirty="0" smtClean="0"/>
              <a:t> </a:t>
            </a:r>
            <a:r>
              <a:rPr lang="en-US" sz="2400" dirty="0" smtClean="0"/>
              <a:t>OPERATIONS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77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Skip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Operation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Widen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Deepen</a:t>
            </a:r>
          </a:p>
          <a:p>
            <a:endParaRPr lang="en-US" sz="2400" dirty="0"/>
          </a:p>
          <a:p>
            <a:r>
              <a:rPr lang="en-US" sz="2400" dirty="0"/>
              <a:t>Add</a:t>
            </a:r>
          </a:p>
          <a:p>
            <a:r>
              <a:rPr lang="en-US" sz="2400" dirty="0"/>
              <a:t>Merge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Maxpoo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sz="3200" b="1" dirty="0" smtClean="0"/>
              <a:t>NASGRAPH</a:t>
            </a:r>
            <a:r>
              <a:rPr lang="en-US" sz="3200" dirty="0" smtClean="0"/>
              <a:t> </a:t>
            </a:r>
            <a:r>
              <a:rPr lang="en-US" sz="2400" dirty="0" smtClean="0"/>
              <a:t>OPERATIONS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77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Skip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Operation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Widen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Deepen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Add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Merge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Maxpoo</a:t>
            </a: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4" y="2597235"/>
            <a:ext cx="6056086" cy="28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IMPLEMENTATION </a:t>
            </a:r>
            <a:r>
              <a:rPr lang="en-US" sz="3200" dirty="0" smtClean="0"/>
              <a:t>CONTRIBUTION -1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Padding </a:t>
            </a:r>
            <a:endParaRPr lang="en-US" sz="2400" dirty="0" smtClean="0"/>
          </a:p>
          <a:p>
            <a:r>
              <a:rPr lang="en-US" sz="2400" dirty="0" smtClean="0"/>
              <a:t>No Seed Architecture </a:t>
            </a:r>
          </a:p>
          <a:p>
            <a:r>
              <a:rPr lang="en-US" sz="2400" dirty="0" smtClean="0"/>
              <a:t>Addition of Maxpool</a:t>
            </a:r>
          </a:p>
          <a:p>
            <a:r>
              <a:rPr lang="en-US" sz="2400" dirty="0" smtClean="0"/>
              <a:t>Linear Layer Morphism</a:t>
            </a:r>
          </a:p>
          <a:p>
            <a:pPr lvl="1"/>
            <a:r>
              <a:rPr lang="en-US" sz="2000" dirty="0" smtClean="0"/>
              <a:t>DEEPEN</a:t>
            </a:r>
          </a:p>
          <a:p>
            <a:pPr lvl="1"/>
            <a:r>
              <a:rPr lang="en-US" sz="2000" dirty="0" smtClean="0"/>
              <a:t>WIDEN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3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RESEARCH </a:t>
            </a:r>
            <a:r>
              <a:rPr lang="en-US" sz="3200" dirty="0" smtClean="0"/>
              <a:t>CONTRIBUTION </a:t>
            </a:r>
            <a:r>
              <a:rPr lang="en-US" sz="3200" dirty="0" smtClean="0"/>
              <a:t>-2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Gradient </a:t>
            </a:r>
            <a:r>
              <a:rPr lang="en-US" sz="2400" dirty="0" smtClean="0"/>
              <a:t>Stopping</a:t>
            </a:r>
          </a:p>
          <a:p>
            <a:r>
              <a:rPr lang="en-US" sz="2400" dirty="0" smtClean="0"/>
              <a:t>Gradient </a:t>
            </a:r>
            <a:r>
              <a:rPr lang="en-US" sz="2400" dirty="0" smtClean="0"/>
              <a:t>Starvation</a:t>
            </a:r>
          </a:p>
          <a:p>
            <a:r>
              <a:rPr lang="en-US" sz="2400" dirty="0" smtClean="0"/>
              <a:t>Variable FC Hack</a:t>
            </a:r>
            <a:endParaRPr lang="en-US" sz="2400" dirty="0" smtClean="0"/>
          </a:p>
          <a:p>
            <a:endParaRPr lang="en-US" sz="2000" dirty="0"/>
          </a:p>
          <a:p>
            <a:r>
              <a:rPr lang="en-US" sz="2000" dirty="0" smtClean="0"/>
              <a:t>In Progress </a:t>
            </a:r>
          </a:p>
          <a:p>
            <a:pPr lvl="1"/>
            <a:r>
              <a:rPr lang="en-US" dirty="0" smtClean="0"/>
              <a:t>Learning Curve Predication (</a:t>
            </a:r>
            <a:r>
              <a:rPr lang="en-US" dirty="0" err="1" smtClean="0"/>
              <a:t>DynamicLCP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Probabilistic Operation Selection</a:t>
            </a:r>
          </a:p>
        </p:txBody>
      </p:sp>
    </p:spTree>
    <p:extLst>
      <p:ext uri="{BB962C8B-B14F-4D97-AF65-F5344CB8AC3E}">
        <p14:creationId xmlns:p14="http://schemas.microsoft.com/office/powerpoint/2010/main" val="11691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/>
              <a:t>International</a:t>
            </a:r>
            <a:r>
              <a:rPr lang="en-US" sz="3200" dirty="0" smtClean="0"/>
              <a:t> </a:t>
            </a:r>
            <a:r>
              <a:rPr lang="en-US" sz="3200" b="1" dirty="0"/>
              <a:t>IEEE</a:t>
            </a:r>
            <a:r>
              <a:rPr lang="en-US" sz="3200" dirty="0"/>
              <a:t> </a:t>
            </a:r>
            <a:r>
              <a:rPr lang="en-US" sz="2800" dirty="0"/>
              <a:t>Conference on</a:t>
            </a:r>
            <a:r>
              <a:rPr lang="en-US" sz="3200" dirty="0"/>
              <a:t> </a:t>
            </a:r>
            <a:r>
              <a:rPr lang="en-US" sz="3200" b="1" i="1" dirty="0" smtClean="0"/>
              <a:t>Artificial Intelligence and Knowledge Engineering, Cagliari, Italy</a:t>
            </a:r>
          </a:p>
          <a:p>
            <a:endParaRPr lang="en-US" sz="3200" b="1" i="1" dirty="0" smtClean="0"/>
          </a:p>
          <a:p>
            <a:r>
              <a:rPr lang="en-US" sz="2800" i="1" dirty="0" smtClean="0"/>
              <a:t>03 </a:t>
            </a:r>
            <a:r>
              <a:rPr lang="mr-IN" sz="2800" i="1" dirty="0" smtClean="0"/>
              <a:t>–</a:t>
            </a:r>
            <a:r>
              <a:rPr lang="en-US" sz="2800" i="1" dirty="0" smtClean="0"/>
              <a:t> 05 June 2019</a:t>
            </a:r>
          </a:p>
          <a:p>
            <a:endParaRPr lang="en-US" sz="2800" i="1" dirty="0"/>
          </a:p>
          <a:p>
            <a:r>
              <a:rPr lang="en-US" dirty="0"/>
              <a:t>Program Chairs from Google, </a:t>
            </a:r>
            <a:r>
              <a:rPr lang="en-US" dirty="0" smtClean="0"/>
              <a:t>USA</a:t>
            </a:r>
            <a:br>
              <a:rPr lang="en-US" dirty="0" smtClean="0"/>
            </a:br>
            <a:r>
              <a:rPr lang="en-US" dirty="0" smtClean="0"/>
              <a:t>General </a:t>
            </a:r>
            <a:r>
              <a:rPr lang="en-US" dirty="0"/>
              <a:t>Chairs from </a:t>
            </a:r>
            <a:r>
              <a:rPr lang="en-US" dirty="0" smtClean="0"/>
              <a:t>UCLA, USA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Industry Chairs from Facebook, USA </a:t>
            </a:r>
            <a:endParaRPr lang="en-US" dirty="0"/>
          </a:p>
          <a:p>
            <a:endParaRPr lang="en-US" sz="2800" i="1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WORK PUBLISHED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Gradient Stopping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Gradient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Starvation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Variable FC Hack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../Downloads/GradStop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" t="7922" r="14684" b="76752"/>
          <a:stretch/>
        </p:blipFill>
        <p:spPr bwMode="auto">
          <a:xfrm>
            <a:off x="5687706" y="2786535"/>
            <a:ext cx="6504294" cy="1867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../Downloads/grad_stoppi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06" y="6897497"/>
            <a:ext cx="6504294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RESEARCH </a:t>
            </a:r>
            <a:r>
              <a:rPr lang="en-US" sz="3200" dirty="0" smtClean="0"/>
              <a:t>CONTRIBUTION </a:t>
            </a:r>
            <a:r>
              <a:rPr lang="en-US" sz="3200" dirty="0" smtClean="0"/>
              <a:t>-2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11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Gradient Stopping</a:t>
            </a:r>
          </a:p>
          <a:p>
            <a:r>
              <a:rPr lang="en-US" sz="2400" dirty="0"/>
              <a:t>Gradient </a:t>
            </a:r>
            <a:r>
              <a:rPr lang="en-US" sz="2400" dirty="0" smtClean="0"/>
              <a:t>Starvation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Variable FC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Hack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../Downloads/GradStarv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33" y="2929295"/>
            <a:ext cx="6587067" cy="146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RESEARCH </a:t>
            </a:r>
            <a:r>
              <a:rPr lang="en-US" sz="3200" dirty="0" smtClean="0"/>
              <a:t>CONTRIBUTION </a:t>
            </a:r>
            <a:r>
              <a:rPr lang="en-US" sz="3200" dirty="0" smtClean="0"/>
              <a:t>-2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RESEARCH </a:t>
            </a:r>
            <a:r>
              <a:rPr lang="en-US" sz="3200" dirty="0" smtClean="0"/>
              <a:t>CONTRIBUTION - 2</a:t>
            </a: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2160589"/>
            <a:ext cx="8596668" cy="469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Gradient Stopping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Gradient Starvation</a:t>
            </a:r>
          </a:p>
          <a:p>
            <a:r>
              <a:rPr lang="en-US" sz="2400" dirty="0"/>
              <a:t>Variable FC </a:t>
            </a:r>
            <a:r>
              <a:rPr lang="en-US" sz="2400" dirty="0" smtClean="0"/>
              <a:t>Hack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5" name="image1.png"/>
          <p:cNvPicPr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5723467" y="2160589"/>
            <a:ext cx="5055845" cy="31352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5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> FUTURE </a:t>
            </a:r>
            <a:r>
              <a:rPr lang="en-US" b="1" i="1" dirty="0" smtClean="0"/>
              <a:t>WORK</a:t>
            </a:r>
            <a:br>
              <a:rPr lang="en-US" b="1" i="1" dirty="0" smtClean="0"/>
            </a:br>
            <a:r>
              <a:rPr lang="en-US" b="1" i="1" dirty="0"/>
              <a:t>&amp;</a:t>
            </a:r>
            <a:r>
              <a:rPr lang="en-US" b="1" i="1" dirty="0" smtClean="0"/>
              <a:t> </a:t>
            </a:r>
            <a:br>
              <a:rPr lang="en-US" b="1" i="1" dirty="0" smtClean="0"/>
            </a:br>
            <a:r>
              <a:rPr lang="en-US" sz="4800" b="1" i="1" dirty="0" smtClean="0"/>
              <a:t>USER INTERFACE</a:t>
            </a:r>
            <a:endParaRPr lang="en-US" b="1" i="1" dirty="0"/>
          </a:p>
        </p:txBody>
      </p:sp>
      <p:pic>
        <p:nvPicPr>
          <p:cNvPr id="3" name="image11.png"/>
          <p:cNvPicPr/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14228"/>
            <a:ext cx="12217400" cy="68437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87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Weight Initialization</a:t>
            </a:r>
          </a:p>
          <a:p>
            <a:r>
              <a:rPr lang="en-US" sz="2400" dirty="0" smtClean="0"/>
              <a:t>Intelligent Conv-Block Selection</a:t>
            </a:r>
          </a:p>
          <a:p>
            <a:r>
              <a:rPr lang="en-US" sz="2400" dirty="0" smtClean="0"/>
              <a:t>Intelligent Child Generation</a:t>
            </a:r>
          </a:p>
          <a:p>
            <a:r>
              <a:rPr lang="en-US" sz="2400" dirty="0" smtClean="0"/>
              <a:t>LSTM/RNN Architecture</a:t>
            </a:r>
          </a:p>
          <a:p>
            <a:r>
              <a:rPr lang="en-US" sz="2400" dirty="0" smtClean="0"/>
              <a:t>Simulated </a:t>
            </a:r>
            <a:r>
              <a:rPr lang="en-US" sz="2400" dirty="0" smtClean="0"/>
              <a:t>Annealing</a:t>
            </a:r>
          </a:p>
          <a:p>
            <a:r>
              <a:rPr lang="en-US" sz="2400" dirty="0" smtClean="0"/>
              <a:t>Dynamic LCP</a:t>
            </a:r>
          </a:p>
          <a:p>
            <a:r>
              <a:rPr lang="en-US" sz="2400" dirty="0" smtClean="0"/>
              <a:t>Probabilistic Selection of morphism operators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FUTURE WORK </a:t>
            </a:r>
            <a:r>
              <a:rPr lang="en-US" sz="3200" dirty="0" smtClean="0"/>
              <a:t>SOME IDEAS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SETUP</a:t>
            </a:r>
            <a:r>
              <a:rPr lang="en-US" sz="4800" b="1" i="1" dirty="0"/>
              <a:t/>
            </a:r>
            <a:br>
              <a:rPr lang="en-US" sz="4800" b="1" i="1" dirty="0"/>
            </a:br>
            <a:r>
              <a:rPr lang="en-US" sz="4800" b="1" i="1" dirty="0" smtClean="0"/>
              <a:t>RESULTS</a:t>
            </a:r>
            <a:br>
              <a:rPr lang="en-US" sz="4800" b="1" i="1" dirty="0" smtClean="0"/>
            </a:br>
            <a:r>
              <a:rPr lang="en-US" sz="5400" b="1" i="1" dirty="0" smtClean="0"/>
              <a:t>IN PROGRESS WORK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768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94696"/>
              </p:ext>
            </p:extLst>
          </p:nvPr>
        </p:nvGraphicFramePr>
        <p:xfrm>
          <a:off x="701525" y="7222913"/>
          <a:ext cx="9027798" cy="365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3168"/>
                <a:gridCol w="1623200"/>
                <a:gridCol w="1704360"/>
                <a:gridCol w="1557070"/>
              </a:tblGrid>
              <a:tr h="865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 dirty="0">
                          <a:effectLst/>
                        </a:rPr>
                        <a:t>Algorithm</a:t>
                      </a:r>
                      <a:endParaRPr lang="en-GB" sz="19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Runtime (hrs)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Parameters (mil.)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 dirty="0">
                          <a:effectLst/>
                        </a:rPr>
                        <a:t>Avg. Error (%)</a:t>
                      </a:r>
                      <a:endParaRPr lang="en-GB" sz="19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865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NASH</a:t>
                      </a:r>
                      <a:br>
                        <a:rPr lang="en-GB" sz="1900">
                          <a:effectLst/>
                        </a:rPr>
                      </a:br>
                      <a:r>
                        <a:rPr lang="en-GB" sz="1900">
                          <a:effectLst/>
                        </a:rPr>
                        <a:t>N</a:t>
                      </a:r>
                      <a:r>
                        <a:rPr lang="en-GB" sz="1900" baseline="-25000">
                          <a:effectLst/>
                        </a:rPr>
                        <a:t>steps </a:t>
                      </a:r>
                      <a:r>
                        <a:rPr lang="en-GB" sz="1900">
                          <a:effectLst/>
                        </a:rPr>
                        <a:t>= 5, N</a:t>
                      </a:r>
                      <a:r>
                        <a:rPr lang="en-GB" sz="1900" baseline="-25000">
                          <a:effectLst/>
                        </a:rPr>
                        <a:t>neigh</a:t>
                      </a:r>
                      <a:r>
                        <a:rPr lang="en-GB" sz="1900">
                          <a:effectLst/>
                        </a:rPr>
                        <a:t> = 8, SGDR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13.1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5.7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6.2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865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NASH</a:t>
                      </a:r>
                      <a:br>
                        <a:rPr lang="en-GB" sz="1900">
                          <a:effectLst/>
                        </a:rPr>
                      </a:br>
                      <a:r>
                        <a:rPr lang="en-GB" sz="1900">
                          <a:effectLst/>
                        </a:rPr>
                        <a:t>N</a:t>
                      </a:r>
                      <a:r>
                        <a:rPr lang="en-GB" sz="1900" baseline="-25000">
                          <a:effectLst/>
                        </a:rPr>
                        <a:t>steps </a:t>
                      </a:r>
                      <a:r>
                        <a:rPr lang="en-GB" sz="1900">
                          <a:effectLst/>
                        </a:rPr>
                        <a:t>= 5, N</a:t>
                      </a:r>
                      <a:r>
                        <a:rPr lang="en-GB" sz="1900" baseline="-25000">
                          <a:effectLst/>
                        </a:rPr>
                        <a:t>neigh</a:t>
                      </a:r>
                      <a:r>
                        <a:rPr lang="en-GB" sz="1900">
                          <a:effectLst/>
                        </a:rPr>
                        <a:t> = 8, No SGDR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11.3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5.8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7.4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522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Ours – NO LCP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25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6.1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5.54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522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Ours – LCP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19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6.1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 dirty="0">
                          <a:effectLst/>
                        </a:rPr>
                        <a:t>5.82</a:t>
                      </a:r>
                      <a:endParaRPr lang="en-GB" sz="19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EXPERIMENTS </a:t>
            </a:r>
            <a:r>
              <a:rPr lang="en-US" sz="3200" dirty="0" smtClean="0"/>
              <a:t>BASELINE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85340"/>
              </p:ext>
            </p:extLst>
          </p:nvPr>
        </p:nvGraphicFramePr>
        <p:xfrm>
          <a:off x="701527" y="1930400"/>
          <a:ext cx="8727921" cy="3869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9307"/>
                <a:gridCol w="2909307"/>
                <a:gridCol w="2909307"/>
              </a:tblGrid>
              <a:tr h="14662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Learning Rate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Xavier Initialization 0/1 Initialization Time (hrs) / Error (%) 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0/1 Initialization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Initialization Time (hrs) / Error (%)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</a:tr>
              <a:tr h="6681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SGDR + Gradient Stopping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19.4 / 4.96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19.6 / 5.2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</a:tr>
              <a:tr h="6681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SGDR 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23.4 / 5.8 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23.3 / 5.8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</a:tr>
              <a:tr h="1067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SGDR + Gradient Starvation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18.2 / 4.98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18.6 / 5.1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94549" marR="94549" marT="94549" marB="9454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01525" y="7222913"/>
          <a:ext cx="9027798" cy="364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3168"/>
                <a:gridCol w="1623200"/>
                <a:gridCol w="1704360"/>
                <a:gridCol w="1557070"/>
              </a:tblGrid>
              <a:tr h="865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 dirty="0">
                          <a:effectLst/>
                        </a:rPr>
                        <a:t>Algorithm</a:t>
                      </a:r>
                      <a:endParaRPr lang="en-GB" sz="19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Runtime (hrs)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Parameters (mil.)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 dirty="0">
                          <a:effectLst/>
                        </a:rPr>
                        <a:t>Avg. Error (%)</a:t>
                      </a:r>
                      <a:endParaRPr lang="en-GB" sz="19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865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NASH</a:t>
                      </a:r>
                      <a:br>
                        <a:rPr lang="en-GB" sz="1900">
                          <a:effectLst/>
                        </a:rPr>
                      </a:br>
                      <a:r>
                        <a:rPr lang="en-GB" sz="1900">
                          <a:effectLst/>
                        </a:rPr>
                        <a:t>N</a:t>
                      </a:r>
                      <a:r>
                        <a:rPr lang="en-GB" sz="1900" baseline="-25000">
                          <a:effectLst/>
                        </a:rPr>
                        <a:t>steps </a:t>
                      </a:r>
                      <a:r>
                        <a:rPr lang="en-GB" sz="1900">
                          <a:effectLst/>
                        </a:rPr>
                        <a:t>= 5, N</a:t>
                      </a:r>
                      <a:r>
                        <a:rPr lang="en-GB" sz="1900" baseline="-25000">
                          <a:effectLst/>
                        </a:rPr>
                        <a:t>neigh</a:t>
                      </a:r>
                      <a:r>
                        <a:rPr lang="en-GB" sz="1900">
                          <a:effectLst/>
                        </a:rPr>
                        <a:t> = 8, SGDR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13.1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5.7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6.2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865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NASH</a:t>
                      </a:r>
                      <a:br>
                        <a:rPr lang="en-GB" sz="1900">
                          <a:effectLst/>
                        </a:rPr>
                      </a:br>
                      <a:r>
                        <a:rPr lang="en-GB" sz="1900">
                          <a:effectLst/>
                        </a:rPr>
                        <a:t>N</a:t>
                      </a:r>
                      <a:r>
                        <a:rPr lang="en-GB" sz="1900" baseline="-25000">
                          <a:effectLst/>
                        </a:rPr>
                        <a:t>steps </a:t>
                      </a:r>
                      <a:r>
                        <a:rPr lang="en-GB" sz="1900">
                          <a:effectLst/>
                        </a:rPr>
                        <a:t>= 5, N</a:t>
                      </a:r>
                      <a:r>
                        <a:rPr lang="en-GB" sz="1900" baseline="-25000">
                          <a:effectLst/>
                        </a:rPr>
                        <a:t>neigh</a:t>
                      </a:r>
                      <a:r>
                        <a:rPr lang="en-GB" sz="1900">
                          <a:effectLst/>
                        </a:rPr>
                        <a:t> = 8, No SGDR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11.3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5.8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7.4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522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Ours – NO LCP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25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6.1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5.54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  <a:tr h="522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Ours – LCP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19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>
                          <a:effectLst/>
                        </a:rPr>
                        <a:t>6.1</a:t>
                      </a:r>
                      <a:endParaRPr lang="en-GB" sz="19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900" dirty="0">
                          <a:effectLst/>
                        </a:rPr>
                        <a:t>5.82</a:t>
                      </a:r>
                      <a:endParaRPr lang="en-GB" sz="19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08213" marR="108213" marT="0" marB="0" anchor="ctr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EXPERIMENTS </a:t>
            </a:r>
            <a:r>
              <a:rPr lang="en-US" sz="3200" dirty="0" smtClean="0"/>
              <a:t>PARAMETERS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94536"/>
              </p:ext>
            </p:extLst>
          </p:nvPr>
        </p:nvGraphicFramePr>
        <p:xfrm>
          <a:off x="701525" y="1930400"/>
          <a:ext cx="8727921" cy="3869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9307"/>
                <a:gridCol w="2909307"/>
                <a:gridCol w="2909307"/>
              </a:tblGrid>
              <a:tr h="6854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Variable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76425" marR="76425" marT="76425" marB="764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NASH-Baseline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76425" marR="76425" marT="76425" marB="764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Ours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76425" marR="76425" marT="76425" marB="76425"/>
                </a:tc>
              </a:tr>
              <a:tr h="31844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nsteps</a:t>
                      </a:r>
                      <a:endParaRPr lang="en-GB" sz="1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nNM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n_neigh</a:t>
                      </a:r>
                      <a:endParaRPr lang="en-GB" sz="1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epoch_neigh</a:t>
                      </a:r>
                      <a:endParaRPr lang="en-GB" sz="1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epoch_final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λstart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λend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76425" marR="76425" marT="76425" marB="764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76425" marR="76425" marT="76425" marB="764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76425" marR="76425" marT="76425" marB="76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97043"/>
              </p:ext>
            </p:extLst>
          </p:nvPr>
        </p:nvGraphicFramePr>
        <p:xfrm>
          <a:off x="677334" y="7065435"/>
          <a:ext cx="9837326" cy="4910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512"/>
                <a:gridCol w="1954381"/>
                <a:gridCol w="2352489"/>
                <a:gridCol w="1272976"/>
                <a:gridCol w="1162968"/>
              </a:tblGrid>
              <a:tr h="728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Algorithm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err="1" smtClean="0">
                          <a:effectLst/>
                          <a:latin typeface="Times New Roman" charset="0"/>
                          <a:ea typeface="Calibri" charset="0"/>
                        </a:rPr>
                        <a:t>Resouces</a:t>
                      </a: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Days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Resources</a:t>
                      </a:r>
                      <a:r>
                        <a:rPr lang="en-GB" sz="1600" baseline="0" dirty="0" smtClean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baseline="0" dirty="0" smtClean="0">
                          <a:effectLst/>
                        </a:rPr>
                        <a:t>GPU</a:t>
                      </a:r>
                      <a:endParaRPr lang="en-GB" sz="1600" dirty="0" smtClean="0">
                        <a:effectLst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Parameters (mil.)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Avg. Error (%)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596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NASH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0.5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13.1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5.7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6.2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Ours – NO LCP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25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6.1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5.54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Ours – LCP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0.7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en-GB" sz="16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>
                          <a:effectLst/>
                        </a:rPr>
                        <a:t>6.1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5.82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Shake-Shake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2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2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26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2.91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WRN-28-10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36.5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3.86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5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Baker et al. (2016) 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8-10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10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11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6.93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5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Cai</a:t>
                      </a:r>
                      <a:r>
                        <a:rPr lang="en-GB" sz="15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(2017) 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3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5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19.7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5.72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ENAS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7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800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?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2.91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  <a:tr h="428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Genetic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20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2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16.4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600" dirty="0" smtClean="0">
                          <a:effectLst/>
                          <a:latin typeface="Times New Roman" charset="0"/>
                          <a:ea typeface="Calibri" charset="0"/>
                        </a:rPr>
                        <a:t>7.10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8880" marR="88880" marT="0" marB="0"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EXPERIMENTS </a:t>
            </a:r>
            <a:r>
              <a:rPr lang="en-US" sz="3200" dirty="0" smtClean="0"/>
              <a:t>OTHER ALGORITHMS</a:t>
            </a:r>
            <a:endParaRPr lang="en-US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85938"/>
              </p:ext>
            </p:extLst>
          </p:nvPr>
        </p:nvGraphicFramePr>
        <p:xfrm>
          <a:off x="677334" y="1930400"/>
          <a:ext cx="8727921" cy="3869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9307"/>
                <a:gridCol w="2909307"/>
                <a:gridCol w="2909307"/>
              </a:tblGrid>
              <a:tr h="552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Model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Resource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Error(%)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</a:tr>
              <a:tr h="552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Shake-Shake [11]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 days, 2 GPU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2.9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</a:tr>
              <a:tr h="552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RL-NAS [17]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? days, 800 GPUs 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3.65 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</a:tr>
              <a:tr h="552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NASH-1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0.5 days, 1 GPU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5.7 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</a:tr>
              <a:tr h="552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NASH-2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 day, 1 GPU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5.2 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</a:tr>
              <a:tr h="552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Ours-Stopping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19.4 hours, 1 GPU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4.96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</a:tr>
              <a:tr h="552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Ours-Starvation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18.2 hours, 1 GPU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4.98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09336"/>
              </p:ext>
            </p:extLst>
          </p:nvPr>
        </p:nvGraphicFramePr>
        <p:xfrm>
          <a:off x="677335" y="2474563"/>
          <a:ext cx="8229205" cy="2489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2764"/>
                <a:gridCol w="2742764"/>
                <a:gridCol w="2743677"/>
              </a:tblGrid>
              <a:tr h="1244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Algorithm</a:t>
                      </a:r>
                      <a:endParaRPr lang="en-GB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Time Taken (hrs)</a:t>
                      </a:r>
                      <a:endParaRPr lang="en-GB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Error (%)</a:t>
                      </a:r>
                      <a:endParaRPr lang="en-GB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</a:tr>
              <a:tr h="622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Ours</a:t>
                      </a:r>
                      <a:endParaRPr lang="en-GB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</a:rPr>
                        <a:t>19.6</a:t>
                      </a:r>
                      <a:endParaRPr lang="en-GB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  <a:latin typeface="+mn-lt"/>
                          <a:ea typeface="+mn-ea"/>
                        </a:rPr>
                        <a:t>4.96</a:t>
                      </a:r>
                      <a:endParaRPr lang="en-GB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</a:tr>
              <a:tr h="622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Ours – Scratch</a:t>
                      </a:r>
                      <a:endParaRPr lang="en-GB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4.8 </a:t>
                      </a:r>
                      <a:endParaRPr lang="en-GB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4.23</a:t>
                      </a:r>
                      <a:endParaRPr lang="en-GB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132105" marR="132105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EXPERIMENTS </a:t>
            </a:r>
            <a:r>
              <a:rPr lang="en-US" sz="3200" dirty="0" smtClean="0"/>
              <a:t>RETRAINING FROM SCRATCH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09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INTRODUCTION</a:t>
            </a:r>
            <a:br>
              <a:rPr lang="en-US" b="1" i="1" dirty="0" smtClean="0"/>
            </a:br>
            <a:r>
              <a:rPr lang="en-US" b="1" i="1" dirty="0" smtClean="0"/>
              <a:t>&amp;</a:t>
            </a:r>
            <a:r>
              <a:rPr lang="en-US" sz="4800" b="1" i="1" dirty="0" smtClean="0"/>
              <a:t/>
            </a:r>
            <a:br>
              <a:rPr lang="en-US" sz="4800" b="1" i="1" dirty="0" smtClean="0"/>
            </a:br>
            <a:r>
              <a:rPr lang="en-US" sz="4800" b="1" i="1" dirty="0" smtClean="0"/>
              <a:t>RELATED WORKS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982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57287"/>
              </p:ext>
            </p:extLst>
          </p:nvPr>
        </p:nvGraphicFramePr>
        <p:xfrm>
          <a:off x="677334" y="1930400"/>
          <a:ext cx="3618379" cy="2030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788"/>
                <a:gridCol w="1809591"/>
              </a:tblGrid>
              <a:tr h="812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Algorithm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Error (%)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</a:tr>
              <a:tr h="406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MCDNN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0.23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</a:tr>
              <a:tr h="406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Ours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0.28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</a:tr>
              <a:tr h="406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ENAS</a:t>
                      </a:r>
                      <a:endParaRPr lang="en-GB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effectLst/>
                          <a:latin typeface="+mn-lt"/>
                          <a:ea typeface="+mn-ea"/>
                        </a:rPr>
                        <a:t>1.23</a:t>
                      </a:r>
                      <a:endParaRPr lang="en-GB" sz="1800" dirty="0" smtClean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86745" marR="86745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EXPERIMENTS </a:t>
            </a:r>
            <a:r>
              <a:rPr lang="en-US" sz="3200" dirty="0" smtClean="0"/>
              <a:t>MNIST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"/>
          <a:stretch/>
        </p:blipFill>
        <p:spPr>
          <a:xfrm>
            <a:off x="4424207" y="1930400"/>
            <a:ext cx="7767793" cy="49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Fast</a:t>
            </a:r>
          </a:p>
          <a:p>
            <a:r>
              <a:rPr lang="en-US" sz="2400" dirty="0" smtClean="0"/>
              <a:t>Robust</a:t>
            </a:r>
          </a:p>
          <a:p>
            <a:r>
              <a:rPr lang="en-US" sz="2400" dirty="0" smtClean="0"/>
              <a:t>Feasible</a:t>
            </a:r>
            <a:endParaRPr lang="en-US" sz="2400" dirty="0"/>
          </a:p>
          <a:p>
            <a:r>
              <a:rPr lang="en-US" sz="2400" dirty="0"/>
              <a:t>Competitive Accuracy </a:t>
            </a:r>
            <a:r>
              <a:rPr lang="en-US" sz="2400" dirty="0" smtClean="0"/>
              <a:t>Values</a:t>
            </a:r>
          </a:p>
          <a:p>
            <a:r>
              <a:rPr lang="en-US" sz="2400" dirty="0" smtClean="0"/>
              <a:t>Gradient Update Scheme as a Research Area</a:t>
            </a:r>
            <a:endParaRPr lang="en-US" sz="2400" dirty="0"/>
          </a:p>
          <a:p>
            <a:r>
              <a:rPr lang="en-US" sz="2400" dirty="0"/>
              <a:t>Python Based</a:t>
            </a:r>
          </a:p>
          <a:p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92266" cy="1320800"/>
          </a:xfrm>
        </p:spPr>
        <p:txBody>
          <a:bodyPr/>
          <a:lstStyle/>
          <a:p>
            <a:r>
              <a:rPr lang="en-US" b="1" dirty="0" smtClean="0"/>
              <a:t>ACCOMPLISHMENTS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1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Automate learning of Artificial Neural Network Architectures.</a:t>
            </a:r>
          </a:p>
          <a:p>
            <a:endParaRPr lang="en-US" sz="2400" dirty="0" smtClean="0"/>
          </a:p>
          <a:p>
            <a:r>
              <a:rPr lang="en-US" sz="2400" dirty="0" smtClean="0"/>
              <a:t>Important Factors :</a:t>
            </a:r>
          </a:p>
          <a:p>
            <a:pPr lvl="1"/>
            <a:r>
              <a:rPr lang="en-US" sz="2200" dirty="0" smtClean="0"/>
              <a:t>Search Space</a:t>
            </a:r>
          </a:p>
          <a:p>
            <a:pPr lvl="1"/>
            <a:r>
              <a:rPr lang="en-US" sz="2200" dirty="0" smtClean="0"/>
              <a:t>Search Strategy</a:t>
            </a:r>
          </a:p>
          <a:p>
            <a:pPr lvl="1"/>
            <a:r>
              <a:rPr lang="en-US" sz="2200" dirty="0" smtClean="0"/>
              <a:t>Performance Estimation Methods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 smtClean="0"/>
              <a:t>INTRODUCTION </a:t>
            </a:r>
            <a:r>
              <a:rPr lang="en-US" sz="2800" dirty="0" smtClean="0"/>
              <a:t>TO 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INSPIRATION</a:t>
            </a:r>
            <a:r>
              <a:rPr lang="en-US" dirty="0" smtClean="0"/>
              <a:t> </a:t>
            </a:r>
            <a:r>
              <a:rPr lang="en-US" sz="2800" dirty="0" smtClean="0"/>
              <a:t>FOR 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GB" sz="2400" dirty="0" smtClean="0"/>
              <a:t>Time Intensive</a:t>
            </a:r>
            <a:endParaRPr lang="en-GB" sz="2400" dirty="0"/>
          </a:p>
          <a:p>
            <a:pPr lvl="0" fontAlgn="base"/>
            <a:r>
              <a:rPr lang="en-GB" sz="2400" dirty="0" smtClean="0"/>
              <a:t>Discover Complicated Architectures</a:t>
            </a:r>
          </a:p>
          <a:p>
            <a:pPr lvl="0" fontAlgn="base"/>
            <a:r>
              <a:rPr lang="en-GB" sz="2400" dirty="0" smtClean="0"/>
              <a:t>Parameter Tuning</a:t>
            </a:r>
          </a:p>
          <a:p>
            <a:pPr lvl="0" fontAlgn="base"/>
            <a:r>
              <a:rPr lang="en-GB" sz="2400" dirty="0" smtClean="0"/>
              <a:t>True Meaning of Machine Learning</a:t>
            </a:r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2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WORTH MENTIONING </a:t>
            </a:r>
            <a:r>
              <a:rPr lang="en-US" sz="2800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94633" cy="388077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AutoML</a:t>
            </a:r>
            <a:r>
              <a:rPr lang="en-US" sz="2400" b="1" dirty="0" smtClean="0"/>
              <a:t> </a:t>
            </a:r>
            <a:r>
              <a:rPr lang="en-US" sz="2400" dirty="0" smtClean="0"/>
              <a:t>	= Model Selection + Optimization</a:t>
            </a:r>
          </a:p>
          <a:p>
            <a:r>
              <a:rPr lang="en-US" sz="2400" b="1" dirty="0" smtClean="0"/>
              <a:t>RENAS </a:t>
            </a:r>
            <a:r>
              <a:rPr lang="en-US" sz="2400" dirty="0" smtClean="0"/>
              <a:t>		= Reinforcement Evolutionary NAS</a:t>
            </a:r>
          </a:p>
          <a:p>
            <a:r>
              <a:rPr lang="en-US" sz="2400" b="1" dirty="0" err="1" smtClean="0"/>
              <a:t>NASNet</a:t>
            </a:r>
            <a:r>
              <a:rPr lang="en-US" sz="2400" b="1" dirty="0" smtClean="0"/>
              <a:t>	</a:t>
            </a:r>
            <a:r>
              <a:rPr lang="en-US" sz="2400" dirty="0" smtClean="0"/>
              <a:t>= Operations on Conv Layers </a:t>
            </a:r>
          </a:p>
          <a:p>
            <a:r>
              <a:rPr lang="en-US" sz="2400" b="1" dirty="0" smtClean="0"/>
              <a:t>ENAS</a:t>
            </a:r>
            <a:r>
              <a:rPr lang="en-US" sz="2400" dirty="0" smtClean="0"/>
              <a:t>		= RNN Controllers + RL Policy Gradient Rewards</a:t>
            </a:r>
          </a:p>
          <a:p>
            <a:r>
              <a:rPr lang="en-US" sz="2400" b="1" dirty="0" smtClean="0"/>
              <a:t>DARTS		</a:t>
            </a:r>
            <a:r>
              <a:rPr lang="en-US" sz="2400" dirty="0" smtClean="0"/>
              <a:t>= Works on Continuous Space  </a:t>
            </a:r>
          </a:p>
          <a:p>
            <a:r>
              <a:rPr lang="en-US" sz="2400" b="1" dirty="0" smtClean="0"/>
              <a:t>NASH</a:t>
            </a:r>
            <a:r>
              <a:rPr lang="en-US" sz="2400" dirty="0" smtClean="0"/>
              <a:t>	 	= Hill Climbing Approach 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8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NASH </a:t>
            </a:r>
            <a:r>
              <a:rPr lang="en-US" sz="2800" dirty="0" smtClean="0"/>
              <a:t>BASELINE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CIFAR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10 Dataset </a:t>
            </a:r>
          </a:p>
          <a:p>
            <a:r>
              <a:rPr lang="en-US" sz="2400" dirty="0" smtClean="0"/>
              <a:t>Error Rates ~ </a:t>
            </a:r>
            <a:r>
              <a:rPr lang="en-US" sz="2400" b="1" dirty="0" smtClean="0"/>
              <a:t>6% in under 12 hours</a:t>
            </a:r>
            <a:r>
              <a:rPr lang="en-US" sz="2400" dirty="0" smtClean="0"/>
              <a:t> of Training</a:t>
            </a:r>
          </a:p>
          <a:p>
            <a:r>
              <a:rPr lang="en-US" sz="2400" b="1" dirty="0" smtClean="0"/>
              <a:t>Hill Climbing </a:t>
            </a:r>
          </a:p>
          <a:p>
            <a:r>
              <a:rPr lang="en-US" sz="2400" dirty="0" smtClean="0"/>
              <a:t>Uses </a:t>
            </a:r>
            <a:r>
              <a:rPr lang="en-US" sz="2400" b="1" dirty="0" smtClean="0"/>
              <a:t>Cosine Annealing </a:t>
            </a:r>
            <a:r>
              <a:rPr lang="en-US" sz="2400" dirty="0" smtClean="0"/>
              <a:t>in </a:t>
            </a:r>
            <a:r>
              <a:rPr lang="en-US" sz="2400" b="1" dirty="0" smtClean="0"/>
              <a:t>SGDR</a:t>
            </a:r>
            <a:r>
              <a:rPr lang="en-US" sz="2400" dirty="0" smtClean="0"/>
              <a:t> for Net Training</a:t>
            </a:r>
          </a:p>
          <a:p>
            <a:r>
              <a:rPr lang="en-US" sz="2400" dirty="0" smtClean="0"/>
              <a:t>Best Baseline :</a:t>
            </a:r>
          </a:p>
          <a:p>
            <a:pPr lvl="1"/>
            <a:r>
              <a:rPr lang="en-US" sz="2400" dirty="0" smtClean="0"/>
              <a:t>Very </a:t>
            </a:r>
            <a:r>
              <a:rPr lang="en-US" sz="2400" b="1" dirty="0" smtClean="0"/>
              <a:t>Fast </a:t>
            </a:r>
          </a:p>
          <a:p>
            <a:pPr lvl="1"/>
            <a:r>
              <a:rPr lang="en-US" sz="2400" b="1" dirty="0" smtClean="0"/>
              <a:t>Competitive</a:t>
            </a:r>
            <a:r>
              <a:rPr lang="en-US" sz="2400" dirty="0" smtClean="0"/>
              <a:t> Results</a:t>
            </a:r>
          </a:p>
          <a:p>
            <a:pPr lvl="1"/>
            <a:r>
              <a:rPr lang="en-US" sz="2400" b="1" dirty="0" smtClean="0"/>
              <a:t>Exiguous</a:t>
            </a:r>
            <a:r>
              <a:rPr lang="en-US" sz="2400" dirty="0" smtClean="0"/>
              <a:t> Resource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985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MORPHISMS </a:t>
            </a:r>
            <a:r>
              <a:rPr lang="en-US" sz="2800" dirty="0" smtClean="0"/>
              <a:t>OPERATIONS FOR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TYPE 1 </a:t>
            </a:r>
            <a:r>
              <a:rPr lang="mr-IN" sz="2400" dirty="0" smtClean="0"/>
              <a:t>–</a:t>
            </a:r>
            <a:r>
              <a:rPr lang="en-US" sz="2400" dirty="0" smtClean="0"/>
              <a:t> FC Layers &amp; Batch Norm</a:t>
            </a:r>
            <a:br>
              <a:rPr lang="en-US" sz="2400" dirty="0" smtClean="0"/>
            </a:br>
            <a:r>
              <a:rPr lang="en-US" sz="2400" dirty="0" smtClean="0"/>
              <a:t>			 	(Deepening)</a:t>
            </a:r>
          </a:p>
          <a:p>
            <a:r>
              <a:rPr lang="en-US" sz="2400" dirty="0" smtClean="0"/>
              <a:t>TYPE 2 </a:t>
            </a:r>
            <a:r>
              <a:rPr lang="mr-IN" sz="2400" dirty="0" smtClean="0"/>
              <a:t>–</a:t>
            </a:r>
            <a:r>
              <a:rPr lang="en-US" sz="2400" dirty="0" smtClean="0"/>
              <a:t> Skip Connections &amp; Widen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TYPE 3 </a:t>
            </a:r>
            <a:r>
              <a:rPr lang="mr-IN" sz="2400" dirty="0" smtClean="0"/>
              <a:t>–</a:t>
            </a:r>
            <a:r>
              <a:rPr lang="en-US" sz="2400" dirty="0" smtClean="0"/>
              <a:t> Idempotent Functions</a:t>
            </a:r>
          </a:p>
          <a:p>
            <a:endParaRPr lang="en-US" sz="2400" dirty="0" smtClean="0"/>
          </a:p>
          <a:p>
            <a:r>
              <a:rPr lang="en-US" sz="2400" dirty="0" smtClean="0"/>
              <a:t>TYPE 4 </a:t>
            </a:r>
            <a:r>
              <a:rPr lang="mr-IN" sz="2400" dirty="0" smtClean="0"/>
              <a:t>–</a:t>
            </a:r>
            <a:r>
              <a:rPr lang="en-US" sz="2400" dirty="0" smtClean="0"/>
              <a:t> Skip Connections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2160589"/>
            <a:ext cx="2996206" cy="595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99" y="3074792"/>
            <a:ext cx="3003703" cy="582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98" y="3976665"/>
            <a:ext cx="2996207" cy="624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01" y="5536064"/>
            <a:ext cx="646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NASH </a:t>
            </a:r>
            <a:r>
              <a:rPr lang="en-US" sz="2800" dirty="0" smtClean="0"/>
              <a:t>BRIEF ALGORITHM</a:t>
            </a:r>
            <a:endParaRPr lang="en-US" dirty="0"/>
          </a:p>
        </p:txBody>
      </p:sp>
      <p:pic>
        <p:nvPicPr>
          <p:cNvPr id="4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7333" y="1340285"/>
            <a:ext cx="7434977" cy="55921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419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4653</TotalTime>
  <Words>640</Words>
  <Application>Microsoft Macintosh PowerPoint</Application>
  <PresentationFormat>Widescreen</PresentationFormat>
  <Paragraphs>335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Mangal</vt:lpstr>
      <vt:lpstr>Times New Roman</vt:lpstr>
      <vt:lpstr>Trebuchet MS</vt:lpstr>
      <vt:lpstr>Wingdings 3</vt:lpstr>
      <vt:lpstr>Arial</vt:lpstr>
      <vt:lpstr>Facet</vt:lpstr>
      <vt:lpstr>NOVEL PARADIGMS FOR  NEURAL ARCHITECTURE SEARCH  IN THE HILL CLIMBING DOMAIN</vt:lpstr>
      <vt:lpstr>WORK PUBLISHED</vt:lpstr>
      <vt:lpstr>    INTRODUCTION &amp; RELATED WORKS</vt:lpstr>
      <vt:lpstr>INTRODUCTION TO NAS</vt:lpstr>
      <vt:lpstr>INSPIRATION FOR NAS</vt:lpstr>
      <vt:lpstr>WORTH MENTIONING RELATED WORK</vt:lpstr>
      <vt:lpstr>NASH BASELINE APPROACH</vt:lpstr>
      <vt:lpstr>MORPHISMS OPERATIONS FOR SEARCH</vt:lpstr>
      <vt:lpstr>NASH BRIEF ALGORITHM</vt:lpstr>
      <vt:lpstr>      OUR  CONTRIBUTIONS</vt:lpstr>
      <vt:lpstr>PROPOSED WORK BRIEF</vt:lpstr>
      <vt:lpstr>NASGRAPH OPERATIONS</vt:lpstr>
      <vt:lpstr>NASGRAPH OPERATIONS</vt:lpstr>
      <vt:lpstr>NASGRAPH OPERATIONS</vt:lpstr>
      <vt:lpstr>NASGRAPH OPERATIONS</vt:lpstr>
      <vt:lpstr>NASGRAPH OPERATIONS</vt:lpstr>
      <vt:lpstr>NASGRAPH OPERATIONS</vt:lpstr>
      <vt:lpstr>IMPLEMENTATION CONTRIBUTION -1</vt:lpstr>
      <vt:lpstr>RESEARCH CONTRIBUTION -2</vt:lpstr>
      <vt:lpstr>RESEARCH CONTRIBUTION -2</vt:lpstr>
      <vt:lpstr>RESEARCH CONTRIBUTION -2</vt:lpstr>
      <vt:lpstr>RESEARCH CONTRIBUTION - 2</vt:lpstr>
      <vt:lpstr>     FUTURE WORK &amp;  USER INTERFACE</vt:lpstr>
      <vt:lpstr>FUTURE WORK SOME IDEAS</vt:lpstr>
      <vt:lpstr>    SETUP RESULTS IN PROGRESS WORK</vt:lpstr>
      <vt:lpstr>EXPERIMENTS BASELINE</vt:lpstr>
      <vt:lpstr>EXPERIMENTS PARAMETERS</vt:lpstr>
      <vt:lpstr>EXPERIMENTS OTHER ALGORITHMS</vt:lpstr>
      <vt:lpstr>EXPERIMENTS RETRAINING FROM SCRATCH</vt:lpstr>
      <vt:lpstr>EXPERIMENTS MNIST</vt:lpstr>
      <vt:lpstr>ACCOMPLISHMENTS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PARADIGMS FOR  NEURAL ARCHITECTURE SEARCH  IN THE HILL CLIMBING DOMAIN</dc:title>
  <dc:creator>Microsoft Office User</dc:creator>
  <cp:lastModifiedBy>Microsoft Office User</cp:lastModifiedBy>
  <cp:revision>24</cp:revision>
  <cp:lastPrinted>2019-05-24T17:11:23Z</cp:lastPrinted>
  <dcterms:created xsi:type="dcterms:W3CDTF">2018-12-07T02:26:24Z</dcterms:created>
  <dcterms:modified xsi:type="dcterms:W3CDTF">2019-05-27T12:21:28Z</dcterms:modified>
</cp:coreProperties>
</file>