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1" r:id="rId1"/>
  </p:sldMasterIdLst>
  <p:notesMasterIdLst>
    <p:notesMasterId r:id="rId12"/>
  </p:notesMasterIdLst>
  <p:sldIdLst>
    <p:sldId id="256" r:id="rId2"/>
    <p:sldId id="257" r:id="rId3"/>
    <p:sldId id="277" r:id="rId4"/>
    <p:sldId id="289" r:id="rId5"/>
    <p:sldId id="286" r:id="rId6"/>
    <p:sldId id="282" r:id="rId7"/>
    <p:sldId id="280" r:id="rId8"/>
    <p:sldId id="288" r:id="rId9"/>
    <p:sldId id="276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1B1B1B"/>
    <a:srgbClr val="282828"/>
    <a:srgbClr val="3A3A3A"/>
    <a:srgbClr val="B30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1" autoAdjust="0"/>
    <p:restoredTop sz="84560" autoAdjust="0"/>
  </p:normalViewPr>
  <p:slideViewPr>
    <p:cSldViewPr snapToGrid="0" snapToObjects="1">
      <p:cViewPr varScale="1">
        <p:scale>
          <a:sx n="90" d="100"/>
          <a:sy n="90" d="100"/>
        </p:scale>
        <p:origin x="16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88F059-F32E-1842-BAE9-F1857FB11C32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9C3B7-F665-6646-BFEB-D8AA9D5FA10A}">
      <dgm:prSet phldrT="[Text]"/>
      <dgm:spPr/>
      <dgm:t>
        <a:bodyPr/>
        <a:lstStyle/>
        <a:p>
          <a:r>
            <a:rPr lang="en-US" dirty="0" smtClean="0"/>
            <a:t>Us</a:t>
          </a:r>
          <a:endParaRPr lang="en-US" dirty="0"/>
        </a:p>
      </dgm:t>
    </dgm:pt>
    <dgm:pt modelId="{BB7099EA-777A-0644-9DB6-4DBE566EB0E5}" type="parTrans" cxnId="{236FBF93-9FE1-2D48-A226-3D0F11C90FCF}">
      <dgm:prSet/>
      <dgm:spPr/>
      <dgm:t>
        <a:bodyPr/>
        <a:lstStyle/>
        <a:p>
          <a:endParaRPr lang="en-US"/>
        </a:p>
      </dgm:t>
    </dgm:pt>
    <dgm:pt modelId="{ECEF2051-833D-7C41-8DCA-56A5049D8FD3}" type="sibTrans" cxnId="{236FBF93-9FE1-2D48-A226-3D0F11C90FCF}">
      <dgm:prSet/>
      <dgm:spPr/>
      <dgm:t>
        <a:bodyPr/>
        <a:lstStyle/>
        <a:p>
          <a:endParaRPr lang="en-US"/>
        </a:p>
      </dgm:t>
    </dgm:pt>
    <dgm:pt modelId="{00D444AB-E93A-364C-9740-22D17C917B97}">
      <dgm:prSet phldrT="[Text]"/>
      <dgm:spPr/>
      <dgm:t>
        <a:bodyPr/>
        <a:lstStyle/>
        <a:p>
          <a:r>
            <a:rPr lang="en-US" dirty="0" smtClean="0"/>
            <a:t>Explorer/Exploiter</a:t>
          </a:r>
          <a:endParaRPr lang="en-US" dirty="0"/>
        </a:p>
      </dgm:t>
    </dgm:pt>
    <dgm:pt modelId="{EF5AFA11-9479-FE40-856A-DC77CA772EE0}" type="parTrans" cxnId="{5450269D-C128-A045-981A-E373075A76E2}">
      <dgm:prSet/>
      <dgm:spPr/>
      <dgm:t>
        <a:bodyPr/>
        <a:lstStyle/>
        <a:p>
          <a:endParaRPr lang="en-US"/>
        </a:p>
      </dgm:t>
    </dgm:pt>
    <dgm:pt modelId="{DEA51E92-1810-7B45-8AB6-0AACA77CD4B0}" type="sibTrans" cxnId="{5450269D-C128-A045-981A-E373075A76E2}">
      <dgm:prSet/>
      <dgm:spPr/>
      <dgm:t>
        <a:bodyPr/>
        <a:lstStyle/>
        <a:p>
          <a:endParaRPr lang="en-US"/>
        </a:p>
      </dgm:t>
    </dgm:pt>
    <dgm:pt modelId="{204267BC-4EBB-3041-9CB1-B98297F87566}">
      <dgm:prSet phldrT="[Text]"/>
      <dgm:spPr/>
      <dgm:t>
        <a:bodyPr/>
        <a:lstStyle/>
        <a:p>
          <a:r>
            <a:rPr lang="en-US" dirty="0" smtClean="0"/>
            <a:t>F&amp;B Business</a:t>
          </a:r>
          <a:endParaRPr lang="en-US" dirty="0"/>
        </a:p>
      </dgm:t>
    </dgm:pt>
    <dgm:pt modelId="{8275BAAA-3E9D-814D-83C2-D5B6C449909A}" type="parTrans" cxnId="{D3E70EA3-BB47-5647-97A9-B2821D6D7CB5}">
      <dgm:prSet/>
      <dgm:spPr/>
      <dgm:t>
        <a:bodyPr/>
        <a:lstStyle/>
        <a:p>
          <a:endParaRPr lang="en-US"/>
        </a:p>
      </dgm:t>
    </dgm:pt>
    <dgm:pt modelId="{E6B8DC4E-5EFD-4B42-BEE0-00517CB4C743}" type="sibTrans" cxnId="{D3E70EA3-BB47-5647-97A9-B2821D6D7CB5}">
      <dgm:prSet/>
      <dgm:spPr/>
      <dgm:t>
        <a:bodyPr/>
        <a:lstStyle/>
        <a:p>
          <a:endParaRPr lang="en-US"/>
        </a:p>
      </dgm:t>
    </dgm:pt>
    <dgm:pt modelId="{6C79B420-84D7-B84C-AB0C-308887B6981D}" type="pres">
      <dgm:prSet presAssocID="{1688F059-F32E-1842-BAE9-F1857FB11C3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C6034E-CDC4-7149-B235-0FAA3534509E}" type="pres">
      <dgm:prSet presAssocID="{DEC9C3B7-F665-6646-BFEB-D8AA9D5FA10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81616-1799-424F-9654-9EF233AE60FA}" type="pres">
      <dgm:prSet presAssocID="{ECEF2051-833D-7C41-8DCA-56A5049D8FD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4D9B72F-24FA-374E-B47F-9A55F171F6FB}" type="pres">
      <dgm:prSet presAssocID="{ECEF2051-833D-7C41-8DCA-56A5049D8FD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21C523C-6C0E-274E-941D-A61829BE7960}" type="pres">
      <dgm:prSet presAssocID="{00D444AB-E93A-364C-9740-22D17C917B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9E023-10E7-F143-BD44-27DE755EEA56}" type="pres">
      <dgm:prSet presAssocID="{DEA51E92-1810-7B45-8AB6-0AACA77CD4B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C0936B1-D381-F44E-9357-820E80938F65}" type="pres">
      <dgm:prSet presAssocID="{DEA51E92-1810-7B45-8AB6-0AACA77CD4B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6D04A36-D5BF-C94C-B9CF-C7142DBE33A8}" type="pres">
      <dgm:prSet presAssocID="{204267BC-4EBB-3041-9CB1-B98297F8756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D4D33-D5C8-1C43-AAEE-4BB5FA8DB2F2}" type="pres">
      <dgm:prSet presAssocID="{E6B8DC4E-5EFD-4B42-BEE0-00517CB4C74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D55B0DC-06E5-2F46-A3A0-B908555AB6C3}" type="pres">
      <dgm:prSet presAssocID="{E6B8DC4E-5EFD-4B42-BEE0-00517CB4C743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C7C02E7-D1CD-9949-BFEF-E2F5D6D82D41}" type="presOf" srcId="{E6B8DC4E-5EFD-4B42-BEE0-00517CB4C743}" destId="{B66D4D33-D5C8-1C43-AAEE-4BB5FA8DB2F2}" srcOrd="0" destOrd="0" presId="urn:microsoft.com/office/officeart/2005/8/layout/cycle7"/>
    <dgm:cxn modelId="{132FF9F5-4F3D-0D47-8AE2-B33E61C67C82}" type="presOf" srcId="{204267BC-4EBB-3041-9CB1-B98297F87566}" destId="{66D04A36-D5BF-C94C-B9CF-C7142DBE33A8}" srcOrd="0" destOrd="0" presId="urn:microsoft.com/office/officeart/2005/8/layout/cycle7"/>
    <dgm:cxn modelId="{C0B1BA44-1D54-E640-A964-1A38B007815F}" type="presOf" srcId="{1688F059-F32E-1842-BAE9-F1857FB11C32}" destId="{6C79B420-84D7-B84C-AB0C-308887B6981D}" srcOrd="0" destOrd="0" presId="urn:microsoft.com/office/officeart/2005/8/layout/cycle7"/>
    <dgm:cxn modelId="{48A43295-B44E-454D-98A6-ADD1AE52EC0F}" type="presOf" srcId="{DEA51E92-1810-7B45-8AB6-0AACA77CD4B0}" destId="{7C0936B1-D381-F44E-9357-820E80938F65}" srcOrd="1" destOrd="0" presId="urn:microsoft.com/office/officeart/2005/8/layout/cycle7"/>
    <dgm:cxn modelId="{01709A71-D841-8249-A93B-A40634EB7321}" type="presOf" srcId="{00D444AB-E93A-364C-9740-22D17C917B97}" destId="{B21C523C-6C0E-274E-941D-A61829BE7960}" srcOrd="0" destOrd="0" presId="urn:microsoft.com/office/officeart/2005/8/layout/cycle7"/>
    <dgm:cxn modelId="{3FEEDFDA-EFEF-E446-A1DB-28A267DFF5EA}" type="presOf" srcId="{DEC9C3B7-F665-6646-BFEB-D8AA9D5FA10A}" destId="{82C6034E-CDC4-7149-B235-0FAA3534509E}" srcOrd="0" destOrd="0" presId="urn:microsoft.com/office/officeart/2005/8/layout/cycle7"/>
    <dgm:cxn modelId="{5450269D-C128-A045-981A-E373075A76E2}" srcId="{1688F059-F32E-1842-BAE9-F1857FB11C32}" destId="{00D444AB-E93A-364C-9740-22D17C917B97}" srcOrd="1" destOrd="0" parTransId="{EF5AFA11-9479-FE40-856A-DC77CA772EE0}" sibTransId="{DEA51E92-1810-7B45-8AB6-0AACA77CD4B0}"/>
    <dgm:cxn modelId="{0724F749-7A1A-6747-A3DD-F454E23FA0B4}" type="presOf" srcId="{ECEF2051-833D-7C41-8DCA-56A5049D8FD3}" destId="{E4D9B72F-24FA-374E-B47F-9A55F171F6FB}" srcOrd="1" destOrd="0" presId="urn:microsoft.com/office/officeart/2005/8/layout/cycle7"/>
    <dgm:cxn modelId="{D3E70EA3-BB47-5647-97A9-B2821D6D7CB5}" srcId="{1688F059-F32E-1842-BAE9-F1857FB11C32}" destId="{204267BC-4EBB-3041-9CB1-B98297F87566}" srcOrd="2" destOrd="0" parTransId="{8275BAAA-3E9D-814D-83C2-D5B6C449909A}" sibTransId="{E6B8DC4E-5EFD-4B42-BEE0-00517CB4C743}"/>
    <dgm:cxn modelId="{223F2BF7-3C89-814C-994A-461F9BD85545}" type="presOf" srcId="{ECEF2051-833D-7C41-8DCA-56A5049D8FD3}" destId="{1C581616-1799-424F-9654-9EF233AE60FA}" srcOrd="0" destOrd="0" presId="urn:microsoft.com/office/officeart/2005/8/layout/cycle7"/>
    <dgm:cxn modelId="{D8DF4CE2-48E2-844E-A722-AC485240BA5D}" type="presOf" srcId="{DEA51E92-1810-7B45-8AB6-0AACA77CD4B0}" destId="{BDD9E023-10E7-F143-BD44-27DE755EEA56}" srcOrd="0" destOrd="0" presId="urn:microsoft.com/office/officeart/2005/8/layout/cycle7"/>
    <dgm:cxn modelId="{6FFDB50D-4DA2-3E4F-97B1-0FEF27342AC7}" type="presOf" srcId="{E6B8DC4E-5EFD-4B42-BEE0-00517CB4C743}" destId="{FD55B0DC-06E5-2F46-A3A0-B908555AB6C3}" srcOrd="1" destOrd="0" presId="urn:microsoft.com/office/officeart/2005/8/layout/cycle7"/>
    <dgm:cxn modelId="{236FBF93-9FE1-2D48-A226-3D0F11C90FCF}" srcId="{1688F059-F32E-1842-BAE9-F1857FB11C32}" destId="{DEC9C3B7-F665-6646-BFEB-D8AA9D5FA10A}" srcOrd="0" destOrd="0" parTransId="{BB7099EA-777A-0644-9DB6-4DBE566EB0E5}" sibTransId="{ECEF2051-833D-7C41-8DCA-56A5049D8FD3}"/>
    <dgm:cxn modelId="{157F70FA-93DE-D649-B68D-0F56E1F2C5ED}" type="presParOf" srcId="{6C79B420-84D7-B84C-AB0C-308887B6981D}" destId="{82C6034E-CDC4-7149-B235-0FAA3534509E}" srcOrd="0" destOrd="0" presId="urn:microsoft.com/office/officeart/2005/8/layout/cycle7"/>
    <dgm:cxn modelId="{D605A504-96F5-3D48-B30E-53B5B254C642}" type="presParOf" srcId="{6C79B420-84D7-B84C-AB0C-308887B6981D}" destId="{1C581616-1799-424F-9654-9EF233AE60FA}" srcOrd="1" destOrd="0" presId="urn:microsoft.com/office/officeart/2005/8/layout/cycle7"/>
    <dgm:cxn modelId="{29696F57-1D41-E64E-BC1C-E1DFE4EB3362}" type="presParOf" srcId="{1C581616-1799-424F-9654-9EF233AE60FA}" destId="{E4D9B72F-24FA-374E-B47F-9A55F171F6FB}" srcOrd="0" destOrd="0" presId="urn:microsoft.com/office/officeart/2005/8/layout/cycle7"/>
    <dgm:cxn modelId="{6D280692-074B-8543-B543-7EF3C3A30203}" type="presParOf" srcId="{6C79B420-84D7-B84C-AB0C-308887B6981D}" destId="{B21C523C-6C0E-274E-941D-A61829BE7960}" srcOrd="2" destOrd="0" presId="urn:microsoft.com/office/officeart/2005/8/layout/cycle7"/>
    <dgm:cxn modelId="{10944A60-30C2-6245-96B6-92544FD8ED54}" type="presParOf" srcId="{6C79B420-84D7-B84C-AB0C-308887B6981D}" destId="{BDD9E023-10E7-F143-BD44-27DE755EEA56}" srcOrd="3" destOrd="0" presId="urn:microsoft.com/office/officeart/2005/8/layout/cycle7"/>
    <dgm:cxn modelId="{09E8F788-90C2-6E49-9578-2352B501C594}" type="presParOf" srcId="{BDD9E023-10E7-F143-BD44-27DE755EEA56}" destId="{7C0936B1-D381-F44E-9357-820E80938F65}" srcOrd="0" destOrd="0" presId="urn:microsoft.com/office/officeart/2005/8/layout/cycle7"/>
    <dgm:cxn modelId="{AF4A6470-5E8F-B246-BAEC-B7D84BD72C03}" type="presParOf" srcId="{6C79B420-84D7-B84C-AB0C-308887B6981D}" destId="{66D04A36-D5BF-C94C-B9CF-C7142DBE33A8}" srcOrd="4" destOrd="0" presId="urn:microsoft.com/office/officeart/2005/8/layout/cycle7"/>
    <dgm:cxn modelId="{6E77AC09-592A-4640-9B88-408B615E85B4}" type="presParOf" srcId="{6C79B420-84D7-B84C-AB0C-308887B6981D}" destId="{B66D4D33-D5C8-1C43-AAEE-4BB5FA8DB2F2}" srcOrd="5" destOrd="0" presId="urn:microsoft.com/office/officeart/2005/8/layout/cycle7"/>
    <dgm:cxn modelId="{9CFB951C-4D29-A34E-B0AD-3399E4B5BF15}" type="presParOf" srcId="{B66D4D33-D5C8-1C43-AAEE-4BB5FA8DB2F2}" destId="{FD55B0DC-06E5-2F46-A3A0-B908555AB6C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6034E-CDC4-7149-B235-0FAA3534509E}">
      <dsp:nvSpPr>
        <dsp:cNvPr id="0" name=""/>
        <dsp:cNvSpPr/>
      </dsp:nvSpPr>
      <dsp:spPr>
        <a:xfrm>
          <a:off x="1995785" y="1179"/>
          <a:ext cx="2104429" cy="105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</a:t>
          </a:r>
          <a:endParaRPr lang="en-US" sz="1800" kern="1200" dirty="0"/>
        </a:p>
      </dsp:txBody>
      <dsp:txXfrm>
        <a:off x="2026603" y="31997"/>
        <a:ext cx="2042793" cy="990578"/>
      </dsp:txXfrm>
    </dsp:sp>
    <dsp:sp modelId="{1C581616-1799-424F-9654-9EF233AE60FA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479006" y="1921517"/>
        <a:ext cx="875480" cy="220965"/>
      </dsp:txXfrm>
    </dsp:sp>
    <dsp:sp modelId="{B21C523C-6C0E-274E-941D-A61829BE7960}">
      <dsp:nvSpPr>
        <dsp:cNvPr id="0" name=""/>
        <dsp:cNvSpPr/>
      </dsp:nvSpPr>
      <dsp:spPr>
        <a:xfrm>
          <a:off x="3733278" y="3010605"/>
          <a:ext cx="2104429" cy="105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Explorer/Exploiter</a:t>
          </a:r>
          <a:endParaRPr lang="en-US" sz="1800" kern="1200" dirty="0"/>
        </a:p>
      </dsp:txBody>
      <dsp:txXfrm>
        <a:off x="3764096" y="3041423"/>
        <a:ext cx="2042793" cy="990578"/>
      </dsp:txXfrm>
    </dsp:sp>
    <dsp:sp modelId="{BDD9E023-10E7-F143-BD44-27DE755EEA56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610259" y="3426230"/>
        <a:ext cx="875480" cy="220965"/>
      </dsp:txXfrm>
    </dsp:sp>
    <dsp:sp modelId="{66D04A36-D5BF-C94C-B9CF-C7142DBE33A8}">
      <dsp:nvSpPr>
        <dsp:cNvPr id="0" name=""/>
        <dsp:cNvSpPr/>
      </dsp:nvSpPr>
      <dsp:spPr>
        <a:xfrm>
          <a:off x="258291" y="3010605"/>
          <a:ext cx="2104429" cy="105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F&amp;B Business</a:t>
          </a:r>
          <a:endParaRPr lang="en-US" sz="1800" kern="1200" dirty="0"/>
        </a:p>
      </dsp:txBody>
      <dsp:txXfrm>
        <a:off x="289109" y="3041423"/>
        <a:ext cx="2042793" cy="990578"/>
      </dsp:txXfrm>
    </dsp:sp>
    <dsp:sp modelId="{B66D4D33-D5C8-1C43-AAEE-4BB5FA8DB2F2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1513" y="1921517"/>
        <a:ext cx="875480" cy="220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4F7C9-357D-8644-B7C1-9501BA19050C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1118-79FA-9240-A2DC-9B8E9EA11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9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1118-79FA-9240-A2DC-9B8E9EA116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1118-79FA-9240-A2DC-9B8E9EA116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CCDE-DEBE-124E-8CB0-E9127AA23C4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318EEB-5999-DB4F-AF8D-914AC5288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  <p:sldLayoutId id="2147484513" r:id="rId12"/>
    <p:sldLayoutId id="2147484514" r:id="rId13"/>
    <p:sldLayoutId id="2147484515" r:id="rId14"/>
    <p:sldLayoutId id="2147484516" r:id="rId15"/>
    <p:sldLayoutId id="21474845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193" y="5003729"/>
            <a:ext cx="7772400" cy="6401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/>
            </a:r>
            <a:b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</a:br>
            <a:endParaRPr lang="en-US" sz="4800" dirty="0">
              <a:solidFill>
                <a:schemeClr val="accent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40356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b="1" dirty="0" smtClean="0">
              <a:latin typeface="Bell MT" panose="02020503060305020303" pitchFamily="18" charset="0"/>
            </a:endParaRPr>
          </a:p>
          <a:p>
            <a:pPr algn="ctr"/>
            <a:r>
              <a:rPr lang="en-IN" sz="2400" b="1" dirty="0" smtClean="0">
                <a:latin typeface="Bell MT" panose="02020503060305020303" pitchFamily="18" charset="0"/>
              </a:rPr>
              <a:t>Building </a:t>
            </a:r>
            <a:r>
              <a:rPr lang="en-IN" sz="2400" b="1" dirty="0">
                <a:latin typeface="Bell MT" panose="02020503060305020303" pitchFamily="18" charset="0"/>
              </a:rPr>
              <a:t>Technology Enabled Solutions.</a:t>
            </a:r>
          </a:p>
          <a:p>
            <a:pPr algn="ctr"/>
            <a:r>
              <a:rPr lang="en-IN" sz="2400" b="1" dirty="0">
                <a:latin typeface="Bell MT" panose="02020503060305020303" pitchFamily="18" charset="0"/>
              </a:rPr>
              <a:t>Improving Efficiency. Enabling Growth</a:t>
            </a:r>
            <a:r>
              <a:rPr lang="en-IN" sz="2400" b="1" dirty="0" smtClean="0">
                <a:latin typeface="Bell MT" panose="02020503060305020303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6188" y="2286000"/>
            <a:ext cx="7039556" cy="1466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>
              <a:spcBef>
                <a:spcPct val="0"/>
              </a:spcBef>
              <a:buNone/>
              <a:defRPr sz="5400">
                <a:latin typeface="Cooper Black" panose="0208090404030B020404" pitchFamily="18" charset="0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B30D6C"/>
                </a:solidFill>
                <a:latin typeface="Footlight MT Light" panose="0204060206030A020304" pitchFamily="18" charset="0"/>
              </a:rPr>
              <a:t>World Food India </a:t>
            </a:r>
            <a:r>
              <a:rPr lang="en-US" b="1" dirty="0" err="1" smtClean="0">
                <a:solidFill>
                  <a:srgbClr val="B30D6C"/>
                </a:solidFill>
                <a:latin typeface="Footlight MT Light" panose="0204060206030A020304" pitchFamily="18" charset="0"/>
              </a:rPr>
              <a:t>Hackathon</a:t>
            </a:r>
            <a:endParaRPr lang="en-US" b="1" dirty="0" smtClean="0">
              <a:solidFill>
                <a:srgbClr val="B30D6C"/>
              </a:solidFill>
              <a:latin typeface="Footlight MT Light" panose="0204060206030A020304" pitchFamily="18" charset="0"/>
            </a:endParaRPr>
          </a:p>
          <a:p>
            <a:r>
              <a:rPr lang="en-US" sz="3400" dirty="0" smtClean="0">
                <a:solidFill>
                  <a:srgbClr val="B30D6C"/>
                </a:solidFill>
                <a:latin typeface="Footlight MT Light" panose="0204060206030A020304" pitchFamily="18" charset="0"/>
              </a:rPr>
              <a:t>27 &amp; 28 October 2017, New Delhi</a:t>
            </a:r>
            <a:endParaRPr lang="en-US" sz="3400" dirty="0">
              <a:solidFill>
                <a:srgbClr val="B30D6C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8" y="123333"/>
            <a:ext cx="1826920" cy="11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6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023" y="1662112"/>
            <a:ext cx="6591985" cy="377762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Have you ever heard of an Open Source Food community ?</a:t>
            </a:r>
          </a:p>
          <a:p>
            <a:r>
              <a:rPr lang="en-US" sz="3600" b="1" dirty="0" smtClean="0"/>
              <a:t>(Hint : We aren’t talking about food shows &amp; blogs)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3006131" y="459285"/>
            <a:ext cx="32848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Uniqueness</a:t>
            </a:r>
            <a:endParaRPr lang="en-GB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548" y="8059"/>
            <a:ext cx="1826920" cy="11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7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8" y="123333"/>
            <a:ext cx="1826920" cy="11852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0058" y="1705694"/>
            <a:ext cx="655019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WILDCARDS</a:t>
            </a:r>
            <a:endParaRPr lang="en-GB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4274" y="3152244"/>
            <a:ext cx="536396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</a:t>
            </a:r>
            <a:r>
              <a:rPr lang="en-GB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Goyal </a:t>
            </a:r>
          </a:p>
          <a:p>
            <a:pPr algn="ctr"/>
            <a:r>
              <a:rPr lang="en-GB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Mudit Verma</a:t>
            </a:r>
          </a:p>
          <a:p>
            <a:pPr algn="ctr"/>
            <a:r>
              <a:rPr lang="en-GB" sz="4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Sagarpreet</a:t>
            </a:r>
            <a:r>
              <a:rPr lang="en-GB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Chadha </a:t>
            </a:r>
          </a:p>
          <a:p>
            <a:pPr algn="ctr"/>
            <a:r>
              <a:rPr lang="en-GB" sz="4000" dirty="0" err="1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Pradyumn</a:t>
            </a:r>
            <a:r>
              <a:rPr lang="en-GB" sz="40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Sinha </a:t>
            </a:r>
            <a:endParaRPr lang="en-GB" sz="40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68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8" y="123333"/>
            <a:ext cx="1826920" cy="11852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6823" y="1694120"/>
            <a:ext cx="795762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REGIONAL CULINARY </a:t>
            </a:r>
          </a:p>
          <a:p>
            <a:pPr algn="ctr"/>
            <a:r>
              <a:rPr lang="en-GB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INFORMATION </a:t>
            </a:r>
          </a:p>
          <a:p>
            <a:pPr algn="ctr"/>
            <a:r>
              <a:rPr lang="en-GB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FROM VARIOUS </a:t>
            </a:r>
          </a:p>
          <a:p>
            <a:pPr algn="ctr"/>
            <a:r>
              <a:rPr lang="en-GB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PARTS OF THE COUNTRY</a:t>
            </a:r>
            <a:endParaRPr lang="en-GB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87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>
            <a:off x="3588152" y="2199190"/>
            <a:ext cx="868101" cy="18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97975" y="2199189"/>
            <a:ext cx="1006997" cy="189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1759351" y="4097438"/>
            <a:ext cx="3310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BIG PLAYERS</a:t>
            </a:r>
          </a:p>
          <a:p>
            <a:r>
              <a:rPr lang="en-US" sz="3200" b="1" dirty="0" smtClean="0"/>
              <a:t> 		OF </a:t>
            </a:r>
          </a:p>
          <a:p>
            <a:r>
              <a:rPr lang="en-US" sz="3200" b="1" dirty="0" smtClean="0"/>
              <a:t>F&amp;B BUSINESSES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2954438" y="1151426"/>
            <a:ext cx="508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WHO GETS AFFECTED?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97975" y="4097438"/>
            <a:ext cx="25010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RECIPE</a:t>
            </a:r>
          </a:p>
          <a:p>
            <a:r>
              <a:rPr lang="en-US" sz="3200" b="1" dirty="0" smtClean="0"/>
              <a:t>EXPLORERS </a:t>
            </a:r>
          </a:p>
          <a:p>
            <a:r>
              <a:rPr lang="en-US" sz="3200" b="1" dirty="0"/>
              <a:t>	</a:t>
            </a:r>
            <a:r>
              <a:rPr lang="en-US" sz="3200" b="1" dirty="0" smtClean="0"/>
              <a:t>	&amp;</a:t>
            </a:r>
          </a:p>
          <a:p>
            <a:r>
              <a:rPr lang="en-US" sz="3200" b="1" dirty="0" smtClean="0"/>
              <a:t> EXPLOITERS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31917" y="6159541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SHEER WASTAGE OF IP , TALENT &amp; BUSINESS 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6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548" y="8059"/>
            <a:ext cx="1826920" cy="11852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5548" y="5545016"/>
            <a:ext cx="1705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CHAT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TRENDS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SHARING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COOKHUB!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6744" y="1470962"/>
            <a:ext cx="605646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AN </a:t>
            </a:r>
          </a:p>
          <a:p>
            <a:pPr algn="ctr"/>
            <a:r>
              <a:rPr lang="en-US" sz="4800" b="1" dirty="0" smtClean="0"/>
              <a:t>OPEN SOURCE </a:t>
            </a:r>
          </a:p>
          <a:p>
            <a:pPr algn="ctr"/>
            <a:r>
              <a:rPr lang="en-US" sz="4800" b="1" dirty="0" smtClean="0"/>
              <a:t>FOOD COMMUNITY </a:t>
            </a:r>
          </a:p>
          <a:p>
            <a:pPr algn="ctr"/>
            <a:r>
              <a:rPr lang="en-US" sz="4800" b="1" dirty="0"/>
              <a:t>	</a:t>
            </a:r>
            <a:r>
              <a:rPr lang="en-US" sz="4800" b="1" dirty="0" err="1" smtClean="0"/>
              <a:t>CookHub</a:t>
            </a:r>
            <a:r>
              <a:rPr lang="en-US" sz="4800" b="1" dirty="0" smtClean="0"/>
              <a:t> !</a:t>
            </a:r>
            <a:endParaRPr lang="en-US" sz="4800" b="1" dirty="0"/>
          </a:p>
        </p:txBody>
      </p:sp>
      <p:sp>
        <p:nvSpPr>
          <p:cNvPr id="10" name="Rectangle 9"/>
          <p:cNvSpPr/>
          <p:nvPr/>
        </p:nvSpPr>
        <p:spPr>
          <a:xfrm>
            <a:off x="3239221" y="459286"/>
            <a:ext cx="28472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  <a:endParaRPr lang="en-GB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82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902" y="1122756"/>
            <a:ext cx="7608498" cy="490061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 Open Source Community where one can freely</a:t>
            </a:r>
          </a:p>
          <a:p>
            <a:pPr lvl="1"/>
            <a:r>
              <a:rPr lang="en-US" sz="2800" b="1" dirty="0" smtClean="0"/>
              <a:t>Share </a:t>
            </a:r>
            <a:r>
              <a:rPr lang="en-US" sz="2800" dirty="0" smtClean="0"/>
              <a:t>Recipes</a:t>
            </a:r>
          </a:p>
          <a:p>
            <a:pPr lvl="1"/>
            <a:r>
              <a:rPr lang="en-US" sz="2800" dirty="0" smtClean="0"/>
              <a:t>Directly </a:t>
            </a:r>
            <a:r>
              <a:rPr lang="en-US" sz="2800" b="1" dirty="0" smtClean="0"/>
              <a:t>Interact </a:t>
            </a:r>
            <a:r>
              <a:rPr lang="en-US" sz="2800" dirty="0" smtClean="0"/>
              <a:t>with Recipe Owners</a:t>
            </a:r>
          </a:p>
          <a:p>
            <a:pPr lvl="1"/>
            <a:r>
              <a:rPr lang="en-US" sz="2800" b="1" dirty="0" smtClean="0"/>
              <a:t>Look at the trending </a:t>
            </a:r>
            <a:r>
              <a:rPr lang="en-US" sz="2800" dirty="0" smtClean="0"/>
              <a:t>recipes/contributors</a:t>
            </a:r>
          </a:p>
          <a:p>
            <a:pPr lvl="1"/>
            <a:r>
              <a:rPr lang="en-US" sz="2800" b="1" dirty="0"/>
              <a:t>Create</a:t>
            </a:r>
            <a:r>
              <a:rPr lang="en-US" sz="2800" dirty="0"/>
              <a:t> </a:t>
            </a:r>
            <a:r>
              <a:rPr lang="en-US" sz="2800" b="1" dirty="0" smtClean="0"/>
              <a:t>variations </a:t>
            </a:r>
            <a:r>
              <a:rPr lang="en-US" sz="2800" dirty="0" smtClean="0"/>
              <a:t>of dishes</a:t>
            </a:r>
          </a:p>
          <a:p>
            <a:pPr lvl="1"/>
            <a:r>
              <a:rPr lang="en-US" sz="2800" b="1" dirty="0"/>
              <a:t>Collaborate </a:t>
            </a:r>
            <a:r>
              <a:rPr lang="en-US" sz="2800" dirty="0"/>
              <a:t>on various </a:t>
            </a:r>
            <a:r>
              <a:rPr lang="en-US" sz="2800" dirty="0" smtClean="0"/>
              <a:t>dishes &amp; meals</a:t>
            </a:r>
            <a:endParaRPr lang="en-US" sz="2800" dirty="0"/>
          </a:p>
          <a:p>
            <a:pPr lvl="1"/>
            <a:r>
              <a:rPr lang="en-US" sz="2800" b="1" dirty="0" smtClean="0"/>
              <a:t>Analyze </a:t>
            </a:r>
            <a:r>
              <a:rPr lang="en-US" sz="2800" dirty="0" smtClean="0"/>
              <a:t>and look at the various</a:t>
            </a:r>
            <a:r>
              <a:rPr lang="en-US" sz="2800" b="1" dirty="0" smtClean="0"/>
              <a:t> trends </a:t>
            </a:r>
          </a:p>
          <a:p>
            <a:pPr lvl="1"/>
            <a:r>
              <a:rPr lang="en-US" sz="2800" b="1" dirty="0" smtClean="0"/>
              <a:t>Get exposed to various business opportunities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2359" y="430710"/>
            <a:ext cx="54809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</a:t>
            </a:r>
            <a:r>
              <a:rPr lang="en-GB" sz="4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CookHub</a:t>
            </a:r>
            <a:r>
              <a:rPr lang="en-GB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 </a:t>
            </a:r>
            <a:endParaRPr lang="en-GB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548" y="8059"/>
            <a:ext cx="1826920" cy="11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0618" y="282028"/>
            <a:ext cx="5698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PROPOSITION</a:t>
            </a:r>
            <a:endParaRPr lang="en-GB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387" y="2371724"/>
            <a:ext cx="832961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Diffusion of disjoint food communities into a </a:t>
            </a:r>
            <a:r>
              <a:rPr lang="en-US" sz="3400" b="1" dirty="0"/>
              <a:t>S</a:t>
            </a:r>
            <a:r>
              <a:rPr lang="en-US" sz="3400" b="1" dirty="0" smtClean="0"/>
              <a:t>ingle Open </a:t>
            </a:r>
            <a:r>
              <a:rPr lang="en-US" sz="3400" b="1" dirty="0"/>
              <a:t>C</a:t>
            </a:r>
            <a:r>
              <a:rPr lang="en-US" sz="3400" b="1" dirty="0" smtClean="0"/>
              <a:t>ommunity where we can Analyze , Interact , Share </a:t>
            </a:r>
            <a:r>
              <a:rPr lang="en-US" sz="3400" b="1" dirty="0"/>
              <a:t>&amp;</a:t>
            </a:r>
            <a:r>
              <a:rPr lang="en-US" sz="3400" b="1" dirty="0" smtClean="0"/>
              <a:t> Collaborate  on dishes and recipes to create greater value for all.</a:t>
            </a:r>
            <a:endParaRPr lang="en-US" sz="3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548" y="8059"/>
            <a:ext cx="1826920" cy="11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940" y="12971"/>
            <a:ext cx="1826920" cy="1185206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433434" y="-56907"/>
            <a:ext cx="427713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CYCLE OF SELF </a:t>
            </a:r>
          </a:p>
          <a:p>
            <a:pPr algn="ctr"/>
            <a:r>
              <a:rPr lang="en-GB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SUSTAINANCE</a:t>
            </a:r>
            <a:endParaRPr lang="en-GB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1956" y="2967335"/>
            <a:ext cx="2284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Ways to Share</a:t>
            </a:r>
          </a:p>
          <a:p>
            <a:r>
              <a:rPr lang="en-US" sz="2400" b="1" dirty="0" smtClean="0"/>
              <a:t>Collaborate</a:t>
            </a:r>
          </a:p>
          <a:p>
            <a:r>
              <a:rPr lang="en-US" sz="2400" b="1" dirty="0" smtClean="0"/>
              <a:t>Interact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82923" y="5461000"/>
            <a:ext cx="1231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Talent</a:t>
            </a:r>
          </a:p>
          <a:p>
            <a:r>
              <a:rPr lang="en-US" sz="2400" b="1" dirty="0" smtClean="0"/>
              <a:t>Recipe</a:t>
            </a:r>
          </a:p>
          <a:p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7444" y="2828835"/>
            <a:ext cx="2880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Finance</a:t>
            </a:r>
          </a:p>
          <a:p>
            <a:r>
              <a:rPr lang="en-US" sz="2400" b="1" dirty="0" smtClean="0"/>
              <a:t>Against for </a:t>
            </a:r>
          </a:p>
          <a:p>
            <a:r>
              <a:rPr lang="en-US" sz="2400" b="1" dirty="0" smtClean="0"/>
              <a:t>Analytics &amp; Trends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79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06" y="0"/>
            <a:ext cx="1826920" cy="11852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2461" y="1185206"/>
            <a:ext cx="71552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b="1" dirty="0" smtClean="0"/>
              <a:t>Customer Growth Phase 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 smtClean="0"/>
              <a:t>Big </a:t>
            </a:r>
            <a:r>
              <a:rPr lang="en-US" sz="2000" b="1" dirty="0" err="1" smtClean="0"/>
              <a:t>FnBs</a:t>
            </a:r>
            <a:r>
              <a:rPr lang="en-US" sz="2000" b="1" dirty="0" smtClean="0"/>
              <a:t> make initial investments</a:t>
            </a:r>
            <a:r>
              <a:rPr lang="en-US" sz="2000" dirty="0" smtClean="0"/>
              <a:t>/sponsorships owing to future benefits.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 smtClean="0"/>
              <a:t>Leads to </a:t>
            </a:r>
            <a:r>
              <a:rPr lang="en-US" sz="2000" b="1" dirty="0" smtClean="0"/>
              <a:t>induction of users</a:t>
            </a:r>
            <a:r>
              <a:rPr lang="en-US" sz="2000" dirty="0" smtClean="0"/>
              <a:t> in both directions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000" b="1" dirty="0" smtClean="0"/>
              <a:t>Promotions </a:t>
            </a:r>
            <a:r>
              <a:rPr lang="en-US" sz="2000" dirty="0" smtClean="0"/>
              <a:t>increase customer base</a:t>
            </a:r>
            <a:endParaRPr lang="en-US" sz="2000" dirty="0"/>
          </a:p>
          <a:p>
            <a:pPr marL="742950" lvl="1" indent="-285750">
              <a:buFont typeface="Wingdings" charset="2"/>
              <a:buChar char="Ø"/>
            </a:pPr>
            <a:endParaRPr lang="en-US" sz="2000" b="1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000" b="1" dirty="0" smtClean="0"/>
              <a:t>Monetization Phase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/>
              <a:t>Customer Behavior </a:t>
            </a:r>
            <a:r>
              <a:rPr lang="en-US" sz="2000" dirty="0" smtClean="0"/>
              <a:t>Analytics </a:t>
            </a:r>
            <a:r>
              <a:rPr lang="en-US" sz="2000" dirty="0"/>
              <a:t>&gt;&gt; Usual Existing Surveys </a:t>
            </a:r>
            <a:endParaRPr lang="en-US" sz="2000" b="1" dirty="0" smtClean="0"/>
          </a:p>
          <a:p>
            <a:pPr marL="742950" lvl="1" indent="-285750">
              <a:buFont typeface="Wingdings" charset="2"/>
              <a:buChar char="Ø"/>
            </a:pPr>
            <a:r>
              <a:rPr lang="en-US" sz="2000" dirty="0" smtClean="0"/>
              <a:t>3 User Type 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000" b="1" dirty="0" smtClean="0"/>
              <a:t>Company Users </a:t>
            </a:r>
            <a:r>
              <a:rPr lang="mr-IN" sz="2000" dirty="0" smtClean="0"/>
              <a:t>–</a:t>
            </a:r>
            <a:r>
              <a:rPr lang="en-US" sz="2000" dirty="0" smtClean="0"/>
              <a:t> Custom Analytics &amp; API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000" b="1" dirty="0" smtClean="0"/>
              <a:t>Privileged Users </a:t>
            </a:r>
            <a:r>
              <a:rPr lang="mr-IN" sz="2000" dirty="0" smtClean="0"/>
              <a:t>–</a:t>
            </a:r>
            <a:r>
              <a:rPr lang="en-US" sz="2000" dirty="0" smtClean="0"/>
              <a:t> Prebuilt Paid Analytics 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sz="2000" b="1" dirty="0" smtClean="0"/>
              <a:t>Normal Users </a:t>
            </a:r>
            <a:r>
              <a:rPr lang="mr-IN" sz="2000" dirty="0" smtClean="0"/>
              <a:t>–</a:t>
            </a:r>
            <a:r>
              <a:rPr lang="en-US" sz="2000" dirty="0" smtClean="0"/>
              <a:t> Usual Analytics &amp; Opportunities</a:t>
            </a:r>
          </a:p>
          <a:p>
            <a:pPr marL="1200150" lvl="2" indent="-285750">
              <a:buFont typeface="Wingdings" charset="2"/>
              <a:buChar char="Ø"/>
            </a:pPr>
            <a:endParaRPr lang="en-US" sz="2000" dirty="0" smtClean="0"/>
          </a:p>
          <a:p>
            <a:pPr marL="1200150" lvl="2" indent="-285750">
              <a:buFont typeface="Wingdings" charset="2"/>
              <a:buChar char="Ø"/>
            </a:pPr>
            <a:endParaRPr lang="en-US" sz="2000" dirty="0" smtClean="0"/>
          </a:p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872190" y="415765"/>
            <a:ext cx="46955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MODEL</a:t>
            </a:r>
            <a:endParaRPr lang="en-GB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2258" y="5563503"/>
            <a:ext cx="6931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Promotions</a:t>
            </a:r>
            <a:r>
              <a:rPr lang="en-US" sz="2000" dirty="0" smtClean="0"/>
              <a:t>-</a:t>
            </a:r>
          </a:p>
          <a:p>
            <a:r>
              <a:rPr lang="en-US" sz="2000" dirty="0" smtClean="0"/>
              <a:t>Recruitment Opportunities, Sponsorships, </a:t>
            </a:r>
            <a:r>
              <a:rPr lang="en-US" sz="2000" dirty="0" err="1" smtClean="0"/>
              <a:t>Cookathons</a:t>
            </a:r>
            <a:r>
              <a:rPr lang="en-US" sz="2000" dirty="0" smtClean="0"/>
              <a:t> ,</a:t>
            </a:r>
          </a:p>
          <a:p>
            <a:r>
              <a:rPr lang="en-US" sz="2000" dirty="0" smtClean="0"/>
              <a:t>Cook Magazines , </a:t>
            </a:r>
            <a:r>
              <a:rPr lang="en-US" sz="2000" dirty="0" err="1" smtClean="0"/>
              <a:t>CookBook</a:t>
            </a:r>
            <a:r>
              <a:rPr lang="en-US" sz="2000" dirty="0" smtClean="0"/>
              <a:t> Authors</a:t>
            </a:r>
          </a:p>
        </p:txBody>
      </p:sp>
    </p:spTree>
    <p:extLst>
      <p:ext uri="{BB962C8B-B14F-4D97-AF65-F5344CB8AC3E}">
        <p14:creationId xmlns:p14="http://schemas.microsoft.com/office/powerpoint/2010/main" val="18560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1016</TotalTime>
  <Words>269</Words>
  <Application>Microsoft Macintosh PowerPoint</Application>
  <PresentationFormat>On-screen Show (4:3)</PresentationFormat>
  <Paragraphs>80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Bell MT</vt:lpstr>
      <vt:lpstr>Calibri</vt:lpstr>
      <vt:lpstr>Century Gothic</vt:lpstr>
      <vt:lpstr>Cooper Black</vt:lpstr>
      <vt:lpstr>Footlight MT Light</vt:lpstr>
      <vt:lpstr>Mangal</vt:lpstr>
      <vt:lpstr>Wingdings</vt:lpstr>
      <vt:lpstr>Wingdings 3</vt:lpstr>
      <vt:lpstr>Wisp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format you Pitch?</dc:title>
  <dc:creator>Nezar Kadhem</dc:creator>
  <cp:lastModifiedBy>Mudit Verma</cp:lastModifiedBy>
  <cp:revision>278</cp:revision>
  <dcterms:created xsi:type="dcterms:W3CDTF">2011-11-08T08:14:29Z</dcterms:created>
  <dcterms:modified xsi:type="dcterms:W3CDTF">2017-10-28T16:13:34Z</dcterms:modified>
</cp:coreProperties>
</file>