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82" r:id="rId4"/>
    <p:sldId id="298" r:id="rId5"/>
    <p:sldId id="283" r:id="rId6"/>
    <p:sldId id="281" r:id="rId7"/>
    <p:sldId id="266" r:id="rId8"/>
    <p:sldId id="300" r:id="rId9"/>
    <p:sldId id="267" r:id="rId10"/>
    <p:sldId id="284" r:id="rId11"/>
    <p:sldId id="285" r:id="rId12"/>
    <p:sldId id="261" r:id="rId13"/>
    <p:sldId id="265" r:id="rId14"/>
    <p:sldId id="270" r:id="rId15"/>
    <p:sldId id="301" r:id="rId16"/>
    <p:sldId id="302" r:id="rId17"/>
    <p:sldId id="304" r:id="rId18"/>
    <p:sldId id="305" r:id="rId19"/>
    <p:sldId id="323" r:id="rId20"/>
    <p:sldId id="324" r:id="rId21"/>
    <p:sldId id="325" r:id="rId22"/>
    <p:sldId id="27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7" r:id="rId34"/>
    <p:sldId id="321" r:id="rId35"/>
    <p:sldId id="280" r:id="rId36"/>
    <p:sldId id="32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8DCDA-6B2B-E544-B3AC-F88B514D27C7}" v="347" dt="2020-09-23T03:15:40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0"/>
    <p:restoredTop sz="70996"/>
  </p:normalViewPr>
  <p:slideViewPr>
    <p:cSldViewPr snapToGrid="0" snapToObjects="1">
      <p:cViewPr>
        <p:scale>
          <a:sx n="110" d="100"/>
          <a:sy n="110" d="100"/>
        </p:scale>
        <p:origin x="26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2E291-BC3A-4AFD-AFAB-3620411B891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2A86C49-F2C5-4AD4-984A-003EFA2AEA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Emergency Call Routing Services</a:t>
          </a:r>
        </a:p>
      </dgm:t>
    </dgm:pt>
    <dgm:pt modelId="{AEA575E5-3978-4B93-AEBF-4EEEBEBA606F}" type="parTrans" cxnId="{DA7E1700-720B-4418-843A-18DF9E5FB3F1}">
      <dgm:prSet/>
      <dgm:spPr/>
      <dgm:t>
        <a:bodyPr/>
        <a:lstStyle/>
        <a:p>
          <a:endParaRPr lang="en-US"/>
        </a:p>
      </dgm:t>
    </dgm:pt>
    <dgm:pt modelId="{1E75FA1E-F6FC-4CAD-87B6-8BE9F86FDC22}" type="sibTrans" cxnId="{DA7E1700-720B-4418-843A-18DF9E5FB3F1}">
      <dgm:prSet/>
      <dgm:spPr/>
      <dgm:t>
        <a:bodyPr/>
        <a:lstStyle/>
        <a:p>
          <a:endParaRPr lang="en-US"/>
        </a:p>
      </dgm:t>
    </dgm:pt>
    <dgm:pt modelId="{47A8BE9A-6188-4037-8A1F-71692865B5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Intelligent Voice Assistants</a:t>
          </a:r>
        </a:p>
      </dgm:t>
    </dgm:pt>
    <dgm:pt modelId="{EB4A7DB7-D930-4434-8240-827A4B4F3152}" type="parTrans" cxnId="{0B5B51D6-59D2-43DC-9460-09C1396075A4}">
      <dgm:prSet/>
      <dgm:spPr/>
      <dgm:t>
        <a:bodyPr/>
        <a:lstStyle/>
        <a:p>
          <a:endParaRPr lang="en-US"/>
        </a:p>
      </dgm:t>
    </dgm:pt>
    <dgm:pt modelId="{3A2C9DB6-D972-4841-B022-B463056B498D}" type="sibTrans" cxnId="{0B5B51D6-59D2-43DC-9460-09C1396075A4}">
      <dgm:prSet/>
      <dgm:spPr/>
      <dgm:t>
        <a:bodyPr/>
        <a:lstStyle/>
        <a:p>
          <a:endParaRPr lang="en-US"/>
        </a:p>
      </dgm:t>
    </dgm:pt>
    <dgm:pt modelId="{603817D2-651C-4544-BAFB-85B690B504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Conversational AI</a:t>
          </a:r>
        </a:p>
      </dgm:t>
    </dgm:pt>
    <dgm:pt modelId="{72FF2ACE-7E31-4380-A640-FFA54FEBC068}" type="parTrans" cxnId="{2ECEBC6C-D3F5-4F44-B431-74D8DE852CFE}">
      <dgm:prSet/>
      <dgm:spPr/>
      <dgm:t>
        <a:bodyPr/>
        <a:lstStyle/>
        <a:p>
          <a:endParaRPr lang="en-US"/>
        </a:p>
      </dgm:t>
    </dgm:pt>
    <dgm:pt modelId="{EB64F21D-FB36-4D10-A1EB-0D1F0F880F65}" type="sibTrans" cxnId="{2ECEBC6C-D3F5-4F44-B431-74D8DE852CFE}">
      <dgm:prSet/>
      <dgm:spPr/>
      <dgm:t>
        <a:bodyPr/>
        <a:lstStyle/>
        <a:p>
          <a:endParaRPr lang="en-US"/>
        </a:p>
      </dgm:t>
    </dgm:pt>
    <dgm:pt modelId="{4FD964BC-961B-48D7-A2EC-FD54D3B9B3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Speech is the easiest form of communication for humans.</a:t>
          </a:r>
        </a:p>
      </dgm:t>
    </dgm:pt>
    <dgm:pt modelId="{222DFF88-0A7E-4667-BE86-B4DCEFE88088}" type="parTrans" cxnId="{A3633F36-D9B6-4C25-8938-C8FF345E2FAF}">
      <dgm:prSet/>
      <dgm:spPr/>
      <dgm:t>
        <a:bodyPr/>
        <a:lstStyle/>
        <a:p>
          <a:endParaRPr lang="en-US"/>
        </a:p>
      </dgm:t>
    </dgm:pt>
    <dgm:pt modelId="{064A8129-AA63-42FA-B33B-8D385458530E}" type="sibTrans" cxnId="{A3633F36-D9B6-4C25-8938-C8FF345E2FAF}">
      <dgm:prSet/>
      <dgm:spPr/>
      <dgm:t>
        <a:bodyPr/>
        <a:lstStyle/>
        <a:p>
          <a:endParaRPr lang="en-US"/>
        </a:p>
      </dgm:t>
    </dgm:pt>
    <dgm:pt modelId="{BAD21975-7913-4DCF-AA96-1CE8FE0A7ACF}" type="pres">
      <dgm:prSet presAssocID="{D962E291-BC3A-4AFD-AFAB-3620411B891F}" presName="root" presStyleCnt="0">
        <dgm:presLayoutVars>
          <dgm:dir/>
          <dgm:resizeHandles val="exact"/>
        </dgm:presLayoutVars>
      </dgm:prSet>
      <dgm:spPr/>
    </dgm:pt>
    <dgm:pt modelId="{E17E78E1-9DD9-47FD-B951-C237A8B6964B}" type="pres">
      <dgm:prSet presAssocID="{C2A86C49-F2C5-4AD4-984A-003EFA2AEA31}" presName="compNode" presStyleCnt="0"/>
      <dgm:spPr/>
    </dgm:pt>
    <dgm:pt modelId="{F78E2986-03DC-4E95-B691-A6A84C362ED6}" type="pres">
      <dgm:prSet presAssocID="{C2A86C49-F2C5-4AD4-984A-003EFA2AEA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072ACC4-A804-44AB-8102-0C147B2684B5}" type="pres">
      <dgm:prSet presAssocID="{C2A86C49-F2C5-4AD4-984A-003EFA2AEA31}" presName="spaceRect" presStyleCnt="0"/>
      <dgm:spPr/>
    </dgm:pt>
    <dgm:pt modelId="{8924334F-98EE-4825-9E50-29BFB3BBF9FE}" type="pres">
      <dgm:prSet presAssocID="{C2A86C49-F2C5-4AD4-984A-003EFA2AEA31}" presName="textRect" presStyleLbl="revTx" presStyleIdx="0" presStyleCnt="4">
        <dgm:presLayoutVars>
          <dgm:chMax val="1"/>
          <dgm:chPref val="1"/>
        </dgm:presLayoutVars>
      </dgm:prSet>
      <dgm:spPr/>
    </dgm:pt>
    <dgm:pt modelId="{68CE9C98-68B2-44A7-8C7E-2578ACDE652F}" type="pres">
      <dgm:prSet presAssocID="{1E75FA1E-F6FC-4CAD-87B6-8BE9F86FDC22}" presName="sibTrans" presStyleCnt="0"/>
      <dgm:spPr/>
    </dgm:pt>
    <dgm:pt modelId="{1243EAF6-B2C4-41C3-8D18-45F3B85E62C4}" type="pres">
      <dgm:prSet presAssocID="{47A8BE9A-6188-4037-8A1F-71692865B5AA}" presName="compNode" presStyleCnt="0"/>
      <dgm:spPr/>
    </dgm:pt>
    <dgm:pt modelId="{931CBC39-E458-4CF7-B1D1-BA017BAB9769}" type="pres">
      <dgm:prSet presAssocID="{47A8BE9A-6188-4037-8A1F-71692865B5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6EC2B70B-3FD9-4B07-86F6-F2CCA3D1FEA7}" type="pres">
      <dgm:prSet presAssocID="{47A8BE9A-6188-4037-8A1F-71692865B5AA}" presName="spaceRect" presStyleCnt="0"/>
      <dgm:spPr/>
    </dgm:pt>
    <dgm:pt modelId="{5F7F365A-B8EF-4471-BA78-AAEBFACFA3DE}" type="pres">
      <dgm:prSet presAssocID="{47A8BE9A-6188-4037-8A1F-71692865B5AA}" presName="textRect" presStyleLbl="revTx" presStyleIdx="1" presStyleCnt="4">
        <dgm:presLayoutVars>
          <dgm:chMax val="1"/>
          <dgm:chPref val="1"/>
        </dgm:presLayoutVars>
      </dgm:prSet>
      <dgm:spPr/>
    </dgm:pt>
    <dgm:pt modelId="{B48DCED2-FA1B-4938-A95B-F3DE84DBBC83}" type="pres">
      <dgm:prSet presAssocID="{3A2C9DB6-D972-4841-B022-B463056B498D}" presName="sibTrans" presStyleCnt="0"/>
      <dgm:spPr/>
    </dgm:pt>
    <dgm:pt modelId="{DCDFB40D-4EF7-483D-9403-9DF2250E0090}" type="pres">
      <dgm:prSet presAssocID="{603817D2-651C-4544-BAFB-85B690B50408}" presName="compNode" presStyleCnt="0"/>
      <dgm:spPr/>
    </dgm:pt>
    <dgm:pt modelId="{41B4FA4B-5586-4119-A9E4-ADA278F970D3}" type="pres">
      <dgm:prSet presAssocID="{603817D2-651C-4544-BAFB-85B690B504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1538202-88F9-449B-9ACC-95FC1F237E73}" type="pres">
      <dgm:prSet presAssocID="{603817D2-651C-4544-BAFB-85B690B50408}" presName="spaceRect" presStyleCnt="0"/>
      <dgm:spPr/>
    </dgm:pt>
    <dgm:pt modelId="{35C14D92-9F87-4620-88D5-DFC79EBA68F6}" type="pres">
      <dgm:prSet presAssocID="{603817D2-651C-4544-BAFB-85B690B50408}" presName="textRect" presStyleLbl="revTx" presStyleIdx="2" presStyleCnt="4">
        <dgm:presLayoutVars>
          <dgm:chMax val="1"/>
          <dgm:chPref val="1"/>
        </dgm:presLayoutVars>
      </dgm:prSet>
      <dgm:spPr/>
    </dgm:pt>
    <dgm:pt modelId="{96D28E90-FB57-4783-A811-64297BF308CE}" type="pres">
      <dgm:prSet presAssocID="{EB64F21D-FB36-4D10-A1EB-0D1F0F880F65}" presName="sibTrans" presStyleCnt="0"/>
      <dgm:spPr/>
    </dgm:pt>
    <dgm:pt modelId="{CBF7CF31-FF50-4D16-8380-FC8C0095C3E2}" type="pres">
      <dgm:prSet presAssocID="{4FD964BC-961B-48D7-A2EC-FD54D3B9B339}" presName="compNode" presStyleCnt="0"/>
      <dgm:spPr/>
    </dgm:pt>
    <dgm:pt modelId="{22E7A8EA-ED3B-4A90-9EE1-9A6700D234D7}" type="pres">
      <dgm:prSet presAssocID="{4FD964BC-961B-48D7-A2EC-FD54D3B9B3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2D178727-8B16-43A5-8902-0E4D2009BE55}" type="pres">
      <dgm:prSet presAssocID="{4FD964BC-961B-48D7-A2EC-FD54D3B9B339}" presName="spaceRect" presStyleCnt="0"/>
      <dgm:spPr/>
    </dgm:pt>
    <dgm:pt modelId="{014C4539-DA39-426E-9CDC-B41EA0CEE364}" type="pres">
      <dgm:prSet presAssocID="{4FD964BC-961B-48D7-A2EC-FD54D3B9B3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7E1700-720B-4418-843A-18DF9E5FB3F1}" srcId="{D962E291-BC3A-4AFD-AFAB-3620411B891F}" destId="{C2A86C49-F2C5-4AD4-984A-003EFA2AEA31}" srcOrd="0" destOrd="0" parTransId="{AEA575E5-3978-4B93-AEBF-4EEEBEBA606F}" sibTransId="{1E75FA1E-F6FC-4CAD-87B6-8BE9F86FDC22}"/>
    <dgm:cxn modelId="{A3633F36-D9B6-4C25-8938-C8FF345E2FAF}" srcId="{D962E291-BC3A-4AFD-AFAB-3620411B891F}" destId="{4FD964BC-961B-48D7-A2EC-FD54D3B9B339}" srcOrd="3" destOrd="0" parTransId="{222DFF88-0A7E-4667-BE86-B4DCEFE88088}" sibTransId="{064A8129-AA63-42FA-B33B-8D385458530E}"/>
    <dgm:cxn modelId="{2ECEBC6C-D3F5-4F44-B431-74D8DE852CFE}" srcId="{D962E291-BC3A-4AFD-AFAB-3620411B891F}" destId="{603817D2-651C-4544-BAFB-85B690B50408}" srcOrd="2" destOrd="0" parTransId="{72FF2ACE-7E31-4380-A640-FFA54FEBC068}" sibTransId="{EB64F21D-FB36-4D10-A1EB-0D1F0F880F65}"/>
    <dgm:cxn modelId="{27E62A76-5062-D442-8921-B59BC77B64B5}" type="presOf" srcId="{4FD964BC-961B-48D7-A2EC-FD54D3B9B339}" destId="{014C4539-DA39-426E-9CDC-B41EA0CEE364}" srcOrd="0" destOrd="0" presId="urn:microsoft.com/office/officeart/2018/2/layout/IconLabelList"/>
    <dgm:cxn modelId="{B5F8F2AA-46E6-2A4B-99F2-139B43EB1232}" type="presOf" srcId="{D962E291-BC3A-4AFD-AFAB-3620411B891F}" destId="{BAD21975-7913-4DCF-AA96-1CE8FE0A7ACF}" srcOrd="0" destOrd="0" presId="urn:microsoft.com/office/officeart/2018/2/layout/IconLabelList"/>
    <dgm:cxn modelId="{757AEDB0-F08A-E840-A8CC-A83FB7DF3CFD}" type="presOf" srcId="{C2A86C49-F2C5-4AD4-984A-003EFA2AEA31}" destId="{8924334F-98EE-4825-9E50-29BFB3BBF9FE}" srcOrd="0" destOrd="0" presId="urn:microsoft.com/office/officeart/2018/2/layout/IconLabelList"/>
    <dgm:cxn modelId="{B8381FB9-D485-1A41-BFDB-4E8C5BE88F52}" type="presOf" srcId="{603817D2-651C-4544-BAFB-85B690B50408}" destId="{35C14D92-9F87-4620-88D5-DFC79EBA68F6}" srcOrd="0" destOrd="0" presId="urn:microsoft.com/office/officeart/2018/2/layout/IconLabelList"/>
    <dgm:cxn modelId="{C6DA0ABD-05F1-8945-9515-872FC990BC8F}" type="presOf" srcId="{47A8BE9A-6188-4037-8A1F-71692865B5AA}" destId="{5F7F365A-B8EF-4471-BA78-AAEBFACFA3DE}" srcOrd="0" destOrd="0" presId="urn:microsoft.com/office/officeart/2018/2/layout/IconLabelList"/>
    <dgm:cxn modelId="{0B5B51D6-59D2-43DC-9460-09C1396075A4}" srcId="{D962E291-BC3A-4AFD-AFAB-3620411B891F}" destId="{47A8BE9A-6188-4037-8A1F-71692865B5AA}" srcOrd="1" destOrd="0" parTransId="{EB4A7DB7-D930-4434-8240-827A4B4F3152}" sibTransId="{3A2C9DB6-D972-4841-B022-B463056B498D}"/>
    <dgm:cxn modelId="{F4312617-D84B-5E48-8C3D-589C55422BB1}" type="presParOf" srcId="{BAD21975-7913-4DCF-AA96-1CE8FE0A7ACF}" destId="{E17E78E1-9DD9-47FD-B951-C237A8B6964B}" srcOrd="0" destOrd="0" presId="urn:microsoft.com/office/officeart/2018/2/layout/IconLabelList"/>
    <dgm:cxn modelId="{17499505-8A33-F247-86F5-41A4537AE506}" type="presParOf" srcId="{E17E78E1-9DD9-47FD-B951-C237A8B6964B}" destId="{F78E2986-03DC-4E95-B691-A6A84C362ED6}" srcOrd="0" destOrd="0" presId="urn:microsoft.com/office/officeart/2018/2/layout/IconLabelList"/>
    <dgm:cxn modelId="{29239E99-33C0-AF45-9445-24DB8A62D5F9}" type="presParOf" srcId="{E17E78E1-9DD9-47FD-B951-C237A8B6964B}" destId="{0072ACC4-A804-44AB-8102-0C147B2684B5}" srcOrd="1" destOrd="0" presId="urn:microsoft.com/office/officeart/2018/2/layout/IconLabelList"/>
    <dgm:cxn modelId="{4E0C2D61-B091-1D46-AD74-2DD9A5AA454A}" type="presParOf" srcId="{E17E78E1-9DD9-47FD-B951-C237A8B6964B}" destId="{8924334F-98EE-4825-9E50-29BFB3BBF9FE}" srcOrd="2" destOrd="0" presId="urn:microsoft.com/office/officeart/2018/2/layout/IconLabelList"/>
    <dgm:cxn modelId="{A495BEAB-50B9-C749-BBE7-0FA9D040B196}" type="presParOf" srcId="{BAD21975-7913-4DCF-AA96-1CE8FE0A7ACF}" destId="{68CE9C98-68B2-44A7-8C7E-2578ACDE652F}" srcOrd="1" destOrd="0" presId="urn:microsoft.com/office/officeart/2018/2/layout/IconLabelList"/>
    <dgm:cxn modelId="{041B5BF1-1290-FB45-A1D2-E96E2CBC70DD}" type="presParOf" srcId="{BAD21975-7913-4DCF-AA96-1CE8FE0A7ACF}" destId="{1243EAF6-B2C4-41C3-8D18-45F3B85E62C4}" srcOrd="2" destOrd="0" presId="urn:microsoft.com/office/officeart/2018/2/layout/IconLabelList"/>
    <dgm:cxn modelId="{79F37C9F-F8DC-BD47-A7FA-A9394A2A8B36}" type="presParOf" srcId="{1243EAF6-B2C4-41C3-8D18-45F3B85E62C4}" destId="{931CBC39-E458-4CF7-B1D1-BA017BAB9769}" srcOrd="0" destOrd="0" presId="urn:microsoft.com/office/officeart/2018/2/layout/IconLabelList"/>
    <dgm:cxn modelId="{587C0EFB-17A1-D143-8919-0E15A7FFDFEB}" type="presParOf" srcId="{1243EAF6-B2C4-41C3-8D18-45F3B85E62C4}" destId="{6EC2B70B-3FD9-4B07-86F6-F2CCA3D1FEA7}" srcOrd="1" destOrd="0" presId="urn:microsoft.com/office/officeart/2018/2/layout/IconLabelList"/>
    <dgm:cxn modelId="{3C3BC5B7-C4C3-FB40-848F-47108A91EB67}" type="presParOf" srcId="{1243EAF6-B2C4-41C3-8D18-45F3B85E62C4}" destId="{5F7F365A-B8EF-4471-BA78-AAEBFACFA3DE}" srcOrd="2" destOrd="0" presId="urn:microsoft.com/office/officeart/2018/2/layout/IconLabelList"/>
    <dgm:cxn modelId="{0C6476EA-9E4B-BA4A-9C55-C126774C45D0}" type="presParOf" srcId="{BAD21975-7913-4DCF-AA96-1CE8FE0A7ACF}" destId="{B48DCED2-FA1B-4938-A95B-F3DE84DBBC83}" srcOrd="3" destOrd="0" presId="urn:microsoft.com/office/officeart/2018/2/layout/IconLabelList"/>
    <dgm:cxn modelId="{DCCE1D1D-AA35-2E40-80E9-E5718D62C36C}" type="presParOf" srcId="{BAD21975-7913-4DCF-AA96-1CE8FE0A7ACF}" destId="{DCDFB40D-4EF7-483D-9403-9DF2250E0090}" srcOrd="4" destOrd="0" presId="urn:microsoft.com/office/officeart/2018/2/layout/IconLabelList"/>
    <dgm:cxn modelId="{C046E276-3F00-4942-B465-08EE135F15B3}" type="presParOf" srcId="{DCDFB40D-4EF7-483D-9403-9DF2250E0090}" destId="{41B4FA4B-5586-4119-A9E4-ADA278F970D3}" srcOrd="0" destOrd="0" presId="urn:microsoft.com/office/officeart/2018/2/layout/IconLabelList"/>
    <dgm:cxn modelId="{25F063CE-9FA3-4149-B4EA-CD366813351B}" type="presParOf" srcId="{DCDFB40D-4EF7-483D-9403-9DF2250E0090}" destId="{41538202-88F9-449B-9ACC-95FC1F237E73}" srcOrd="1" destOrd="0" presId="urn:microsoft.com/office/officeart/2018/2/layout/IconLabelList"/>
    <dgm:cxn modelId="{BB314BF1-0203-9E49-AC0D-EC5EF3F92A9D}" type="presParOf" srcId="{DCDFB40D-4EF7-483D-9403-9DF2250E0090}" destId="{35C14D92-9F87-4620-88D5-DFC79EBA68F6}" srcOrd="2" destOrd="0" presId="urn:microsoft.com/office/officeart/2018/2/layout/IconLabelList"/>
    <dgm:cxn modelId="{7A2102E1-0B4D-CE46-BA0C-4B352FECE013}" type="presParOf" srcId="{BAD21975-7913-4DCF-AA96-1CE8FE0A7ACF}" destId="{96D28E90-FB57-4783-A811-64297BF308CE}" srcOrd="5" destOrd="0" presId="urn:microsoft.com/office/officeart/2018/2/layout/IconLabelList"/>
    <dgm:cxn modelId="{A7089BE0-002B-3C4A-90B8-726BB92636FB}" type="presParOf" srcId="{BAD21975-7913-4DCF-AA96-1CE8FE0A7ACF}" destId="{CBF7CF31-FF50-4D16-8380-FC8C0095C3E2}" srcOrd="6" destOrd="0" presId="urn:microsoft.com/office/officeart/2018/2/layout/IconLabelList"/>
    <dgm:cxn modelId="{42345608-EDD5-FA42-B7CB-296C804F0C7A}" type="presParOf" srcId="{CBF7CF31-FF50-4D16-8380-FC8C0095C3E2}" destId="{22E7A8EA-ED3B-4A90-9EE1-9A6700D234D7}" srcOrd="0" destOrd="0" presId="urn:microsoft.com/office/officeart/2018/2/layout/IconLabelList"/>
    <dgm:cxn modelId="{C3A0C3A2-D82A-FD43-8BF0-6A7F5BB3CDA7}" type="presParOf" srcId="{CBF7CF31-FF50-4D16-8380-FC8C0095C3E2}" destId="{2D178727-8B16-43A5-8902-0E4D2009BE55}" srcOrd="1" destOrd="0" presId="urn:microsoft.com/office/officeart/2018/2/layout/IconLabelList"/>
    <dgm:cxn modelId="{79629FE9-FF51-064B-8891-DA00C779EC8E}" type="presParOf" srcId="{CBF7CF31-FF50-4D16-8380-FC8C0095C3E2}" destId="{014C4539-DA39-426E-9CDC-B41EA0CEE3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E2986-03DC-4E95-B691-A6A84C362ED6}">
      <dsp:nvSpPr>
        <dsp:cNvPr id="0" name=""/>
        <dsp:cNvSpPr/>
      </dsp:nvSpPr>
      <dsp:spPr>
        <a:xfrm>
          <a:off x="1078918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4334F-98EE-4825-9E50-29BFB3BBF9FE}">
      <dsp:nvSpPr>
        <dsp:cNvPr id="0" name=""/>
        <dsp:cNvSpPr/>
      </dsp:nvSpPr>
      <dsp:spPr>
        <a:xfrm>
          <a:off x="510197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Emergency Call Routing Services</a:t>
          </a:r>
        </a:p>
      </dsp:txBody>
      <dsp:txXfrm>
        <a:off x="510197" y="1855936"/>
        <a:ext cx="2068076" cy="720000"/>
      </dsp:txXfrm>
    </dsp:sp>
    <dsp:sp modelId="{931CBC39-E458-4CF7-B1D1-BA017BAB9769}">
      <dsp:nvSpPr>
        <dsp:cNvPr id="0" name=""/>
        <dsp:cNvSpPr/>
      </dsp:nvSpPr>
      <dsp:spPr>
        <a:xfrm>
          <a:off x="3508908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F365A-B8EF-4471-BA78-AAEBFACFA3DE}">
      <dsp:nvSpPr>
        <dsp:cNvPr id="0" name=""/>
        <dsp:cNvSpPr/>
      </dsp:nvSpPr>
      <dsp:spPr>
        <a:xfrm>
          <a:off x="2940187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Intelligent Voice Assistants</a:t>
          </a:r>
        </a:p>
      </dsp:txBody>
      <dsp:txXfrm>
        <a:off x="2940187" y="1855936"/>
        <a:ext cx="2068076" cy="720000"/>
      </dsp:txXfrm>
    </dsp:sp>
    <dsp:sp modelId="{41B4FA4B-5586-4119-A9E4-ADA278F970D3}">
      <dsp:nvSpPr>
        <dsp:cNvPr id="0" name=""/>
        <dsp:cNvSpPr/>
      </dsp:nvSpPr>
      <dsp:spPr>
        <a:xfrm>
          <a:off x="5938897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14D92-9F87-4620-88D5-DFC79EBA68F6}">
      <dsp:nvSpPr>
        <dsp:cNvPr id="0" name=""/>
        <dsp:cNvSpPr/>
      </dsp:nvSpPr>
      <dsp:spPr>
        <a:xfrm>
          <a:off x="5370176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Conversational AI</a:t>
          </a:r>
        </a:p>
      </dsp:txBody>
      <dsp:txXfrm>
        <a:off x="5370176" y="1855936"/>
        <a:ext cx="2068076" cy="720000"/>
      </dsp:txXfrm>
    </dsp:sp>
    <dsp:sp modelId="{22E7A8EA-ED3B-4A90-9EE1-9A6700D234D7}">
      <dsp:nvSpPr>
        <dsp:cNvPr id="0" name=""/>
        <dsp:cNvSpPr/>
      </dsp:nvSpPr>
      <dsp:spPr>
        <a:xfrm>
          <a:off x="8368887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C4539-DA39-426E-9CDC-B41EA0CEE364}">
      <dsp:nvSpPr>
        <dsp:cNvPr id="0" name=""/>
        <dsp:cNvSpPr/>
      </dsp:nvSpPr>
      <dsp:spPr>
        <a:xfrm>
          <a:off x="7800166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Speech is the easiest form of communication for humans.</a:t>
          </a:r>
        </a:p>
      </dsp:txBody>
      <dsp:txXfrm>
        <a:off x="7800166" y="1855936"/>
        <a:ext cx="2068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3665-9215-3D44-91DE-0665CB1AEDC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AB8A-CDE6-DF40-A9AC-7E3D60CF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Cnn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invariance (discarding positional information) instead of equivariance (disentangling that information);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damages nearby feature detectors, by deleting the information they rely upon.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statically instead of communicating a potential "find" to the feature that can appreciate it;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BAB8A-CDE6-DF40-A9AC-7E3D60CF97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49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Cnn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invariance (discarding positional information) instead of equivariance (disentangling that information);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damages nearby feature detectors, by deleting the information they rely upon.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statically instead of communicating a potential "find" to the feature that can appreciate it;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36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Cnn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invariance (discarding positional information) instead of equivariance (disentangling that information);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damages nearby feature detectors, by deleting the information they rely upon.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statically instead of communicating a potential "find" to the feature that can appreciate it;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628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Cnn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invariance (discarding positional information) instead of equivariance (disentangling that information);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damages nearby feature detectors, by deleting the information they rely upon.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statically instead of communicating a potential "find" to the feature that can appreciate it;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55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254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144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483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918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248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264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7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Cnn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invariance (discarding positional information) instead of equivariance (disentangling that information);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damages nearby feature detectors, by deleting the information they rely upon.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statically instead of communicating a potential "find" to the feature that can appreciate it;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BAB8A-CDE6-DF40-A9AC-7E3D60CF97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24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23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Cnn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invariance (discarding positional information) instead of equivariance (disentangling that information);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damages nearby feature detectors, by deleting the information they rely upon.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statically instead of communicating a potential "find" to the feature that can appreciate it;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BAB8A-CDE6-DF40-A9AC-7E3D60CF97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Cnn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invariance (discarding positional information) instead of equivariance (disentangling that information);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damages nearby feature detectors, by deleting the information they rely upon.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statically instead of communicating a potential "find" to the feature that can appreciate it;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BAB8A-CDE6-DF40-A9AC-7E3D60CF97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Cnn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invariance (discarding positional information) instead of equivariance (disentangling that information);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damages nearby feature detectors, by deleting the information they rely upon.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statically instead of communicating a potential "find" to the feature that can appreciate it;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BAB8A-CDE6-DF40-A9AC-7E3D60CF97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Cnn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invariance (discarding positional information) instead of equivariance (disentangling that information);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damages nearby feature detectors, by deleting the information they rely upon.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statically instead of communicating a potential "find" to the feature that can appreciate it;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82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Cnn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invariance (discarding positional information) instead of equivariance (disentangling that information);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damages nearby feature detectors, by deleting the information they rely upon.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statically instead of communicating a potential "find" to the feature that can appreciate it;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58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Why GRU? </a:t>
            </a:r>
          </a:p>
          <a:p>
            <a:r>
              <a:rPr lang="en-US" dirty="0"/>
              <a:t>Why not LSTM?</a:t>
            </a:r>
          </a:p>
          <a:p>
            <a:pPr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are utilizing different way if gating information to prevent vanishing gradient problem. 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GRU controls the flow of information like the LSTM unit, but without having to use a </a:t>
            </a:r>
            <a:r>
              <a:rPr 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unit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just exposes the full hidden content without any control.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 is computationally </a:t>
            </a:r>
            <a:r>
              <a:rPr 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efficient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complex structure as pointed out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So we are seeing it being used more and more.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bidirectional ?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debates here but it usually learns faster than one-directional approach although it depends on the task.</a:t>
            </a:r>
          </a:p>
          <a:p>
            <a:endParaRPr lang="en-US" dirty="0"/>
          </a:p>
          <a:p>
            <a:r>
              <a:rPr lang="en-US" dirty="0"/>
              <a:t>Attention Mechanism?</a:t>
            </a:r>
          </a:p>
          <a:p>
            <a:r>
              <a:rPr lang="en-US" dirty="0"/>
              <a:t>After </a:t>
            </a:r>
            <a:r>
              <a:rPr lang="en-US" dirty="0" err="1"/>
              <a:t>theGRU</a:t>
            </a:r>
            <a:r>
              <a:rPr lang="en-US" dirty="0"/>
              <a:t>.</a:t>
            </a:r>
          </a:p>
          <a:p>
            <a:r>
              <a:rPr lang="en-US" dirty="0"/>
              <a:t>Take attention probs. &amp; product with </a:t>
            </a:r>
            <a:r>
              <a:rPr lang="en-US" dirty="0" err="1"/>
              <a:t>gru</a:t>
            </a:r>
            <a:r>
              <a:rPr lang="en-US" dirty="0"/>
              <a:t> ans. And forward.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414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Cnn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invariance (discarding positional information) instead of equivariance (disentangling that information);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damages nearby feature detectors, by deleting the information they rely upon.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statically instead of communicating a potential "find" to the feature that can appreciate it;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BAB8A-CDE6-DF40-A9AC-7E3D60CF97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72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ACF2-D418-9748-887E-D068759AB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7F3C2-0F90-6E41-84FE-4AFB682BF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73C1-5B54-AB4E-AE82-305EC24B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D00-63A6-3049-ABAA-08A1F6847B4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2889-EAF0-7948-9DC4-1A462CD2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C8DF-1269-0C42-B113-C82C3865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0E25-7ACF-1F45-B8DA-055BA12E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23CA-A7B2-ED46-8E6F-BE5B6F2C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7AFD4-5B92-AE48-BBF9-AA446A0FA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BDAC3-2CC7-6A44-9931-D632AFE7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D00-63A6-3049-ABAA-08A1F6847B4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8FC82-4591-5546-9CB7-E85B4262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E816-9FDB-504D-9F78-896E973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0E25-7ACF-1F45-B8DA-055BA12E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3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42BFC-C799-964F-B941-5F4ED0A5F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11374-C932-6347-94F2-5491C236A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E248-29C9-444A-82E9-5B6855B5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D00-63A6-3049-ABAA-08A1F6847B4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BB78-471A-6B4F-9EB6-DB1267FD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D059-3FFA-A34A-B162-36FF0B53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0E25-7ACF-1F45-B8DA-055BA12E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D492-2419-D245-A0D1-F54EE690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4E0A-012B-1846-BDEA-DB130B43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9766-AA30-A443-A4C2-5592C669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D00-63A6-3049-ABAA-08A1F6847B4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D3456-1E57-104E-9CB2-B8821D24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E468-8EE2-314C-B2D7-F9936EC0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0E25-7ACF-1F45-B8DA-055BA12E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67D9-9268-DA44-988A-C4EAED96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83C-17B1-134D-ADC7-AE019FF5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4C34-B0F3-F64F-AACE-A115C1D9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D00-63A6-3049-ABAA-08A1F6847B4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A59F-BE3C-624D-9EC8-32249C43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F080-B897-D547-9E73-3F30662B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0E25-7ACF-1F45-B8DA-055BA12E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7204-FD78-F045-B579-92E99E57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68E9-E922-DD4B-A9A5-F26AFE689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67DC8-F29D-E244-8456-42864A308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8695-A659-AF41-9970-19525630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D00-63A6-3049-ABAA-08A1F6847B4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E0BA3-8569-5740-8CE5-C255E41D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DE8DC-D9C8-7740-A8E1-4DE45D90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0E25-7ACF-1F45-B8DA-055BA12E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5FA9-F902-EA4F-996F-8514FFC8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8012-8F77-D246-8197-AA489F9A3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73B14-1FCF-8340-8270-C1B497955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F43E7-C301-1642-AEED-2CC36A05E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FBE42-1401-134B-AAC2-09B9215E3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A1624-C52F-7446-AB07-E90901B1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D00-63A6-3049-ABAA-08A1F6847B4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2D19E-C644-3543-BE58-55E9BA0E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95C86-9757-9440-B7C8-ABBFD872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0E25-7ACF-1F45-B8DA-055BA12E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1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EB12-6AC9-8340-A80A-CE03BFAC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3878F-8D2F-604D-9DD5-17DAC637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D00-63A6-3049-ABAA-08A1F6847B4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03D64-FC20-F544-AB9A-3811B370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A7BF0-DCDF-FA4B-A203-860725FD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0E25-7ACF-1F45-B8DA-055BA12E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8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FD8DA-119E-AC4B-A7C5-527A8694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D00-63A6-3049-ABAA-08A1F6847B4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875D2-3AAF-C647-B1B0-DCC0DCFC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2332-CC7D-E34F-8F14-0CC98907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0E25-7ACF-1F45-B8DA-055BA12E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4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9F93-522E-0744-8FB6-9E663FAB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FA87-04A3-2F48-86C9-B581393A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5990F-744C-094B-A9DD-852FAC23B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CB54B-7ACE-1B47-8437-7FA71EB5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D00-63A6-3049-ABAA-08A1F6847B4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FAE75-F85A-1D4B-8D2D-87DC506E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A05C6-493F-224F-9DB4-004D92C6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0E25-7ACF-1F45-B8DA-055BA12E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1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8955-DB53-DE45-BEB3-7942C121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13704-07AF-A84B-99C4-F4CCF01B2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54881-A55B-3A48-BA24-AE7286FBB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6BB6-8B95-C741-B6E9-0CBB4CF4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D00-63A6-3049-ABAA-08A1F6847B4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37230-1497-104B-A08F-1B012508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BEC7C-2055-8B45-9C2C-7F23CB1A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0E25-7ACF-1F45-B8DA-055BA12E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16531-CB2F-FF4E-A9F2-6E81DBC3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E772A-E74D-E34B-BFD4-54B7B606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A2073-503F-7940-952A-605DE8098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4D00-63A6-3049-ABAA-08A1F6847B4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35A4-8268-3040-B4E3-FE36D9FFE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CB85-56F1-DB42-B2CC-641EB4718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50E25-7ACF-1F45-B8DA-055BA12E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6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E3B1B-FA92-4E41-BC78-6D3D66346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en-US" sz="5100"/>
              <a:t>Fine-grained Language Identification with Multilingual CapsNet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DC099-89EF-BE41-B08F-B7F63AC42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en-US"/>
              <a:t>Mudit Verma</a:t>
            </a:r>
            <a:r>
              <a:rPr lang="en-US" baseline="30000"/>
              <a:t>1 </a:t>
            </a:r>
            <a:r>
              <a:rPr lang="en-US"/>
              <a:t>&amp; Arun Balaji Buduru</a:t>
            </a:r>
            <a:r>
              <a:rPr lang="en-US" baseline="30000"/>
              <a:t>2</a:t>
            </a:r>
          </a:p>
          <a:p>
            <a:r>
              <a:rPr lang="en-US" baseline="30000"/>
              <a:t>1.Arizona State University, USA</a:t>
            </a:r>
            <a:br>
              <a:rPr lang="en-US" baseline="30000"/>
            </a:br>
            <a:r>
              <a:rPr lang="en-US" baseline="30000"/>
              <a:t>2.IIIT-Delhi, India</a:t>
            </a:r>
          </a:p>
        </p:txBody>
      </p:sp>
    </p:spTree>
    <p:extLst>
      <p:ext uri="{BB962C8B-B14F-4D97-AF65-F5344CB8AC3E}">
        <p14:creationId xmlns:p14="http://schemas.microsoft.com/office/powerpoint/2010/main" val="125465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3D4BD-4B52-3F4B-ACF9-B14FF629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-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AE9C-C552-014D-8724-3BDD8441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/>
              <a:t>Trivial and Easy Data Collection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Various Types of Noise :</a:t>
            </a:r>
          </a:p>
          <a:p>
            <a:pPr marL="0" indent="0">
              <a:buNone/>
            </a:pPr>
            <a:r>
              <a:rPr lang="en-US" sz="1900" dirty="0"/>
              <a:t>	1. Heard/Not-Understandable (spoken language is not understood)</a:t>
            </a:r>
            <a:br>
              <a:rPr lang="en-US" sz="1900" dirty="0"/>
            </a:br>
            <a:r>
              <a:rPr lang="en-US" sz="1900" dirty="0"/>
              <a:t>		Background noise of cheers, slogans</a:t>
            </a:r>
          </a:p>
          <a:p>
            <a:pPr marL="0" indent="0">
              <a:buNone/>
            </a:pPr>
            <a:r>
              <a:rPr lang="en-US" sz="1900" dirty="0"/>
              <a:t>	2. Heard/Understandable (multiple spoken languages)</a:t>
            </a:r>
            <a:br>
              <a:rPr lang="en-US" sz="1900" dirty="0"/>
            </a:br>
            <a:r>
              <a:rPr lang="en-US" sz="1900" dirty="0"/>
              <a:t>		Interviews/News reporting in multiple languages</a:t>
            </a:r>
          </a:p>
          <a:p>
            <a:pPr marL="0" indent="0">
              <a:buNone/>
            </a:pPr>
            <a:r>
              <a:rPr lang="en-US" sz="1900" dirty="0"/>
              <a:t>	3. Unheard (noise but not spoken language)</a:t>
            </a:r>
            <a:br>
              <a:rPr lang="en-US" sz="1900" dirty="0"/>
            </a:br>
            <a:r>
              <a:rPr lang="en-US" sz="1900" dirty="0"/>
              <a:t>		Chimes/Mic Noise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4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3D4BD-4B52-3F4B-ACF9-B14FF629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- Processing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5BD464-406C-224D-9067-A963ADB2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.wav format</a:t>
            </a:r>
          </a:p>
          <a:p>
            <a:r>
              <a:rPr lang="en-US" sz="2400"/>
              <a:t>Spectrogram Representation</a:t>
            </a:r>
          </a:p>
          <a:p>
            <a:r>
              <a:rPr lang="en-US" sz="2400"/>
              <a:t>Discretize using Hann window &amp; 129 frequency bins </a:t>
            </a:r>
          </a:p>
          <a:p>
            <a:r>
              <a:rPr lang="en-US" sz="2400"/>
              <a:t> 8-bit grayscale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3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71DC2-9380-9E48-A077-F98DE58E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5A7F-E7F0-EF4B-BAD4-6D9BD069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/>
              <a:t>Handle Problem in Image Domain</a:t>
            </a:r>
          </a:p>
          <a:p>
            <a:r>
              <a:rPr lang="en-US" sz="2000"/>
              <a:t>Use Capsule Networks (CapsNet) for classification</a:t>
            </a:r>
          </a:p>
          <a:p>
            <a:r>
              <a:rPr lang="en-US" sz="2000"/>
              <a:t>Compare with variants of </a:t>
            </a:r>
            <a:br>
              <a:rPr lang="en-US" sz="2000"/>
            </a:br>
            <a:r>
              <a:rPr lang="en-US" sz="2000"/>
              <a:t>CNN</a:t>
            </a:r>
            <a:br>
              <a:rPr lang="en-US" sz="2000"/>
            </a:br>
            <a:r>
              <a:rPr lang="en-US" sz="2000"/>
              <a:t>CNN + Bi-GRU</a:t>
            </a:r>
            <a:br>
              <a:rPr lang="en-US" sz="2000"/>
            </a:br>
            <a:r>
              <a:rPr lang="en-US" sz="2000"/>
              <a:t>CNN + Bi-LSTM</a:t>
            </a:r>
            <a:br>
              <a:rPr lang="en-US" sz="2000"/>
            </a:br>
            <a:r>
              <a:rPr lang="en-US" sz="2000"/>
              <a:t>CNN + Bi-GRU + Attention</a:t>
            </a:r>
          </a:p>
          <a:p>
            <a:r>
              <a:rPr lang="en-US" sz="2000"/>
              <a:t>Test deeper variant of CapsNet</a:t>
            </a:r>
          </a:p>
          <a:p>
            <a:r>
              <a:rPr lang="en-US" sz="2000"/>
              <a:t>Verify Non-Class Detection (Out of Distribution Samples)</a:t>
            </a:r>
          </a:p>
          <a:p>
            <a:endParaRPr lang="en-US" sz="2000"/>
          </a:p>
          <a:p>
            <a:endParaRPr lang="en-US" sz="20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42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EA2B9-37C9-9745-BEFE-5DE0031D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Image Domain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E5D5-E13B-B64F-9D8C-0BC6C898C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Use Spectrogram</a:t>
            </a:r>
          </a:p>
          <a:p>
            <a:r>
              <a:rPr lang="en-US" sz="2400"/>
              <a:t>Mel-Frequency Coeff. Cepstrum does not help much.</a:t>
            </a:r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3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CapsNets -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6D99-D2CC-AA43-8556-389DAAA1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CNNs are great but they have a problem. </a:t>
            </a:r>
            <a:br>
              <a:rPr lang="en-US" sz="1800" dirty="0"/>
            </a:br>
            <a:r>
              <a:rPr lang="en-US" sz="1800" dirty="0"/>
              <a:t>They have :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Positional Invariance </a:t>
            </a:r>
            <a:r>
              <a:rPr lang="en-US" sz="1800" strike="sngStrike" dirty="0"/>
              <a:t>(Thanks to Pooling layers)</a:t>
            </a:r>
            <a:br>
              <a:rPr lang="en-US" sz="1800" strike="sngStrike" dirty="0"/>
            </a:br>
            <a:r>
              <a:rPr lang="en-US" sz="1800" dirty="0"/>
              <a:t>Tolerant to </a:t>
            </a:r>
            <a:r>
              <a:rPr lang="en-US" sz="1800" dirty="0" err="1"/>
              <a:t>ViewPoint</a:t>
            </a:r>
            <a:r>
              <a:rPr lang="en-US" sz="1800" dirty="0"/>
              <a:t> Invariance</a:t>
            </a:r>
            <a:br>
              <a:rPr lang="en-US" sz="1800" strike="sngStrike" dirty="0"/>
            </a:br>
            <a:endParaRPr lang="en-US" sz="1800" strike="sngStrike" dirty="0"/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1A83A5-FEBC-C544-B9CC-DC0E6359C044}"/>
              </a:ext>
            </a:extLst>
          </p:cNvPr>
          <p:cNvSpPr txBox="1"/>
          <p:nvPr/>
        </p:nvSpPr>
        <p:spPr>
          <a:xfrm>
            <a:off x="731525" y="6175609"/>
            <a:ext cx="112945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S. </a:t>
            </a:r>
            <a:r>
              <a:rPr lang="en-US" sz="1400" dirty="0" err="1"/>
              <a:t>Sabour</a:t>
            </a:r>
            <a:r>
              <a:rPr lang="en-US" sz="1400" dirty="0"/>
              <a:t>, N. </a:t>
            </a:r>
            <a:r>
              <a:rPr lang="en-US" sz="1400" dirty="0" err="1"/>
              <a:t>Frosst</a:t>
            </a:r>
            <a:r>
              <a:rPr lang="en-US" sz="1400" dirty="0"/>
              <a:t>, and G. E. Hinton, “Dynamic routing between capsules,” in </a:t>
            </a:r>
            <a:r>
              <a:rPr lang="en-US" sz="1400" i="1" dirty="0"/>
              <a:t>Advances in Neural Information Pro- </a:t>
            </a:r>
            <a:r>
              <a:rPr lang="en-US" sz="1400" i="1" dirty="0" err="1"/>
              <a:t>cessing</a:t>
            </a:r>
            <a:r>
              <a:rPr lang="en-US" sz="1400" i="1" dirty="0"/>
              <a:t> Systems</a:t>
            </a:r>
            <a:r>
              <a:rPr lang="en-US" sz="1400" dirty="0"/>
              <a:t>, 2017, pp. 3856–3866. </a:t>
            </a:r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  <p:pic>
        <p:nvPicPr>
          <p:cNvPr id="19" name="Picture 18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DAA40F38-C244-8347-AFA9-A7E6DA2E6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8" t="11912" r="5085" b="13975"/>
          <a:stretch/>
        </p:blipFill>
        <p:spPr>
          <a:xfrm>
            <a:off x="5971922" y="3209858"/>
            <a:ext cx="5949387" cy="14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3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CapsNets -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6D99-D2CC-AA43-8556-389DAAA1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Solves the “Picasso Problem”</a:t>
            </a:r>
          </a:p>
          <a:p>
            <a:r>
              <a:rPr lang="en-US" sz="1800" dirty="0" err="1"/>
              <a:t>CapsNets</a:t>
            </a:r>
            <a:r>
              <a:rPr lang="en-US" sz="1800" dirty="0"/>
              <a:t> replace scalar-output feature detectors with vector-output capsules and max-pooling with routing-by-agreement.</a:t>
            </a:r>
            <a:endParaRPr lang="en-US" sz="1800" baseline="30000" dirty="0"/>
          </a:p>
          <a:p>
            <a:r>
              <a:rPr lang="en-US" sz="1800" dirty="0"/>
              <a:t>Because capsules are independent, when multiple capsules agree, the probability of correct detection is much higher</a:t>
            </a:r>
          </a:p>
          <a:p>
            <a:pPr marL="0" indent="0">
              <a:buNone/>
            </a:pPr>
            <a:endParaRPr lang="en-US" sz="1800" strike="sngStrike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1A83A5-FEBC-C544-B9CC-DC0E6359C044}"/>
              </a:ext>
            </a:extLst>
          </p:cNvPr>
          <p:cNvSpPr txBox="1"/>
          <p:nvPr/>
        </p:nvSpPr>
        <p:spPr>
          <a:xfrm>
            <a:off x="731525" y="6175609"/>
            <a:ext cx="112945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S. </a:t>
            </a:r>
            <a:r>
              <a:rPr lang="en-US" sz="1400" dirty="0" err="1"/>
              <a:t>Sabour</a:t>
            </a:r>
            <a:r>
              <a:rPr lang="en-US" sz="1400" dirty="0"/>
              <a:t>, N. </a:t>
            </a:r>
            <a:r>
              <a:rPr lang="en-US" sz="1400" dirty="0" err="1"/>
              <a:t>Frosst</a:t>
            </a:r>
            <a:r>
              <a:rPr lang="en-US" sz="1400" dirty="0"/>
              <a:t>, and G. E. Hinton, “Dynamic routing between capsules,” in </a:t>
            </a:r>
            <a:r>
              <a:rPr lang="en-US" sz="1400" i="1" dirty="0"/>
              <a:t>Advances in Neural Information Pro- </a:t>
            </a:r>
            <a:r>
              <a:rPr lang="en-US" sz="1400" i="1" dirty="0" err="1"/>
              <a:t>cessing</a:t>
            </a:r>
            <a:r>
              <a:rPr lang="en-US" sz="1400" i="1" dirty="0"/>
              <a:t> Systems</a:t>
            </a:r>
            <a:r>
              <a:rPr lang="en-US" sz="1400" dirty="0"/>
              <a:t>, 2017, pp. 3856–3866. </a:t>
            </a:r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692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CapsNets - Theory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A27BF2-2783-9F41-854A-FFA3D7405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6"/>
          <a:stretch/>
        </p:blipFill>
        <p:spPr>
          <a:xfrm>
            <a:off x="1463956" y="2963119"/>
            <a:ext cx="8801100" cy="268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3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CapsNets -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6D99-D2CC-AA43-8556-389DAAA1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Solves the “Picasso Problem”</a:t>
            </a:r>
          </a:p>
          <a:p>
            <a:r>
              <a:rPr lang="en-US" sz="2400"/>
              <a:t>CapsNets replace scalar-output feature detectors with vector-output capsules and max-pooling with routing-by-agreement.</a:t>
            </a:r>
            <a:endParaRPr lang="en-US" sz="2400" baseline="30000"/>
          </a:p>
          <a:p>
            <a:r>
              <a:rPr lang="en-US" sz="2400"/>
              <a:t>Because capsules are independent, when multiple capsules agree, the probability of correct detection is much higher</a:t>
            </a:r>
          </a:p>
          <a:p>
            <a:pPr marL="0" indent="0">
              <a:buNone/>
            </a:pPr>
            <a:endParaRPr lang="en-US" sz="2400" strike="sngStrik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50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CapsNets</a:t>
            </a:r>
            <a:r>
              <a:rPr lang="en-US" sz="4800" dirty="0"/>
              <a:t> - Theory</a:t>
            </a: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24A0E8FE-1602-1541-9455-3AE989D4D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0" b="3772"/>
          <a:stretch/>
        </p:blipFill>
        <p:spPr>
          <a:xfrm>
            <a:off x="2088346" y="2801073"/>
            <a:ext cx="8293100" cy="35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2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CapsNets</a:t>
            </a:r>
            <a:r>
              <a:rPr lang="en-US" sz="3600" dirty="0"/>
              <a:t> Architecture</a:t>
            </a:r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A0E27B4-D727-0C4A-82D9-D3B01F3E5D31}"/>
              </a:ext>
            </a:extLst>
          </p:cNvPr>
          <p:cNvGrpSpPr/>
          <p:nvPr/>
        </p:nvGrpSpPr>
        <p:grpSpPr>
          <a:xfrm>
            <a:off x="1525545" y="1880481"/>
            <a:ext cx="10026375" cy="4555173"/>
            <a:chOff x="1525545" y="1880481"/>
            <a:chExt cx="10026375" cy="4555173"/>
          </a:xfrm>
        </p:grpSpPr>
        <p:pic>
          <p:nvPicPr>
            <p:cNvPr id="17" name="Content Placeholder 4" descr="A close up of a device&#10;&#10;Description automatically generated">
              <a:extLst>
                <a:ext uri="{FF2B5EF4-FFF2-40B4-BE49-F238E27FC236}">
                  <a16:creationId xmlns:a16="http://schemas.microsoft.com/office/drawing/2014/main" id="{C149A919-B98A-6645-B00A-4CD5EC055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754" b="-1"/>
            <a:stretch/>
          </p:blipFill>
          <p:spPr>
            <a:xfrm>
              <a:off x="1525545" y="2500134"/>
              <a:ext cx="10026375" cy="3935520"/>
            </a:xfrm>
            <a:prstGeom prst="rect">
              <a:avLst/>
            </a:prstGeom>
          </p:spPr>
        </p:pic>
        <p:pic>
          <p:nvPicPr>
            <p:cNvPr id="21" name="Content Placeholder 4" descr="A close up of a device&#10;&#10;Description automatically generated">
              <a:extLst>
                <a:ext uri="{FF2B5EF4-FFF2-40B4-BE49-F238E27FC236}">
                  <a16:creationId xmlns:a16="http://schemas.microsoft.com/office/drawing/2014/main" id="{CAB9225B-4706-634E-9ED6-5C9597975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791" t="8865"/>
            <a:stretch/>
          </p:blipFill>
          <p:spPr>
            <a:xfrm>
              <a:off x="7219646" y="1880481"/>
              <a:ext cx="4332274" cy="4525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539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8BEFB-83C1-3248-BC59-0993D41A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Need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60400A-4BB4-485C-93BD-E61E7336A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2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199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CapsNets</a:t>
            </a:r>
            <a:r>
              <a:rPr lang="en-US" sz="3600" dirty="0"/>
              <a:t> Architecture</a:t>
            </a:r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A0E27B4-D727-0C4A-82D9-D3B01F3E5D31}"/>
              </a:ext>
            </a:extLst>
          </p:cNvPr>
          <p:cNvGrpSpPr/>
          <p:nvPr/>
        </p:nvGrpSpPr>
        <p:grpSpPr>
          <a:xfrm>
            <a:off x="1525545" y="1880481"/>
            <a:ext cx="10026375" cy="4555173"/>
            <a:chOff x="1525545" y="1880481"/>
            <a:chExt cx="10026375" cy="4555173"/>
          </a:xfrm>
        </p:grpSpPr>
        <p:pic>
          <p:nvPicPr>
            <p:cNvPr id="17" name="Content Placeholder 4" descr="A close up of a device&#10;&#10;Description automatically generated">
              <a:extLst>
                <a:ext uri="{FF2B5EF4-FFF2-40B4-BE49-F238E27FC236}">
                  <a16:creationId xmlns:a16="http://schemas.microsoft.com/office/drawing/2014/main" id="{C149A919-B98A-6645-B00A-4CD5EC055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754" b="-1"/>
            <a:stretch/>
          </p:blipFill>
          <p:spPr>
            <a:xfrm>
              <a:off x="1525545" y="2500134"/>
              <a:ext cx="10026375" cy="393552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689F0BA-5581-124B-BD27-275D280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870" y="2997287"/>
              <a:ext cx="470705" cy="100579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CF518-B4BE-0D4C-B370-975F1B7BCA35}"/>
                </a:ext>
              </a:extLst>
            </p:cNvPr>
            <p:cNvSpPr txBox="1"/>
            <p:nvPr/>
          </p:nvSpPr>
          <p:spPr>
            <a:xfrm>
              <a:off x="5874051" y="2627955"/>
              <a:ext cx="1190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Bottleneck</a:t>
              </a:r>
            </a:p>
          </p:txBody>
        </p:sp>
        <p:pic>
          <p:nvPicPr>
            <p:cNvPr id="21" name="Content Placeholder 4" descr="A close up of a device&#10;&#10;Description automatically generated">
              <a:extLst>
                <a:ext uri="{FF2B5EF4-FFF2-40B4-BE49-F238E27FC236}">
                  <a16:creationId xmlns:a16="http://schemas.microsoft.com/office/drawing/2014/main" id="{CAB9225B-4706-634E-9ED6-5C9597975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791" t="8865"/>
            <a:stretch/>
          </p:blipFill>
          <p:spPr>
            <a:xfrm>
              <a:off x="7219646" y="1880481"/>
              <a:ext cx="4332274" cy="4525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487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Baseline – CNN-(RNN)-Attention</a:t>
            </a:r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14F81E-5FE0-F84F-A434-F64633EA8383}"/>
              </a:ext>
            </a:extLst>
          </p:cNvPr>
          <p:cNvSpPr txBox="1"/>
          <p:nvPr/>
        </p:nvSpPr>
        <p:spPr>
          <a:xfrm>
            <a:off x="731525" y="6033891"/>
            <a:ext cx="1173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C. </a:t>
            </a:r>
            <a:r>
              <a:rPr lang="en-US" sz="1200" dirty="0" err="1"/>
              <a:t>Bartz</a:t>
            </a:r>
            <a:r>
              <a:rPr lang="en-US" sz="1200" dirty="0"/>
              <a:t>, T. Herold, H. Yang, and C. </a:t>
            </a:r>
            <a:r>
              <a:rPr lang="en-US" sz="1200" dirty="0" err="1"/>
              <a:t>Meinel</a:t>
            </a:r>
            <a:r>
              <a:rPr lang="en-US" sz="1200" dirty="0"/>
              <a:t>, “Language identification using deep convolutional recurrent neural net- works,” in </a:t>
            </a:r>
            <a:r>
              <a:rPr lang="en-US" sz="1200" i="1" dirty="0"/>
              <a:t>International Conference on Neural Information Processing</a:t>
            </a:r>
            <a:r>
              <a:rPr lang="en-US" sz="1200" dirty="0"/>
              <a:t>. Springer, 2017, pp. 880–889. </a:t>
            </a:r>
          </a:p>
          <a:p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4253A7-26BC-4B49-AE31-CC939087071F}"/>
              </a:ext>
            </a:extLst>
          </p:cNvPr>
          <p:cNvGrpSpPr/>
          <p:nvPr/>
        </p:nvGrpSpPr>
        <p:grpSpPr>
          <a:xfrm>
            <a:off x="917525" y="2016048"/>
            <a:ext cx="10352593" cy="3993212"/>
            <a:chOff x="917525" y="2016048"/>
            <a:chExt cx="10352593" cy="3993212"/>
          </a:xfrm>
        </p:grpSpPr>
        <p:pic>
          <p:nvPicPr>
            <p:cNvPr id="19" name="Content Placeholder 4" descr="A close up of a sign&#10;&#10;Description automatically generated">
              <a:extLst>
                <a:ext uri="{FF2B5EF4-FFF2-40B4-BE49-F238E27FC236}">
                  <a16:creationId xmlns:a16="http://schemas.microsoft.com/office/drawing/2014/main" id="{093A28B5-2534-BC47-B861-1E1A3CF53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419" b="8572"/>
            <a:stretch/>
          </p:blipFill>
          <p:spPr>
            <a:xfrm>
              <a:off x="917525" y="2546089"/>
              <a:ext cx="10352593" cy="3437971"/>
            </a:xfrm>
            <a:prstGeom prst="rect">
              <a:avLst/>
            </a:prstGeom>
          </p:spPr>
        </p:pic>
        <p:pic>
          <p:nvPicPr>
            <p:cNvPr id="25" name="Content Placeholder 4" descr="A close up of a sign&#10;&#10;Description automatically generated">
              <a:extLst>
                <a:ext uri="{FF2B5EF4-FFF2-40B4-BE49-F238E27FC236}">
                  <a16:creationId xmlns:a16="http://schemas.microsoft.com/office/drawing/2014/main" id="{6FD7DE43-D588-884D-961A-3CCA4968B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099" t="-341" b="8572"/>
            <a:stretch/>
          </p:blipFill>
          <p:spPr>
            <a:xfrm>
              <a:off x="6381577" y="2016048"/>
              <a:ext cx="4855516" cy="399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7236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90068-FB16-2549-88E9-5882705E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Non-Class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55CF-16E9-B94E-8A41-A876AF9B3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Verification Step.</a:t>
            </a:r>
          </a:p>
          <a:p>
            <a:r>
              <a:rPr lang="en-US" sz="2400" dirty="0"/>
              <a:t>Is </a:t>
            </a:r>
            <a:r>
              <a:rPr lang="en-US" sz="2400" dirty="0" err="1"/>
              <a:t>CapsNet</a:t>
            </a:r>
            <a:r>
              <a:rPr lang="en-US" sz="2400" dirty="0"/>
              <a:t> more robust* than baseline?</a:t>
            </a:r>
          </a:p>
          <a:p>
            <a:r>
              <a:rPr lang="en-US" sz="2400" dirty="0"/>
              <a:t>Thresholding Mechanism</a:t>
            </a:r>
          </a:p>
          <a:p>
            <a:pPr marL="0" indent="0">
              <a:buNone/>
            </a:pPr>
            <a:r>
              <a:rPr lang="en-US" sz="2400" dirty="0"/>
              <a:t>*robustness here is over several languages.</a:t>
            </a:r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69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250187-1164-C340-922C-4A77FC82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2" y="2897342"/>
            <a:ext cx="10515600" cy="35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2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B9E077-2D7F-5446-8391-A84DB4407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5192"/>
            <a:ext cx="10515600" cy="35707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6883A8F-4068-FC49-B87A-DC6144B218C7}"/>
              </a:ext>
            </a:extLst>
          </p:cNvPr>
          <p:cNvSpPr/>
          <p:nvPr/>
        </p:nvSpPr>
        <p:spPr>
          <a:xfrm>
            <a:off x="4236335" y="3127478"/>
            <a:ext cx="1655180" cy="234966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883A8F-4068-FC49-B87A-DC6144B218C7}"/>
              </a:ext>
            </a:extLst>
          </p:cNvPr>
          <p:cNvSpPr/>
          <p:nvPr/>
        </p:nvSpPr>
        <p:spPr>
          <a:xfrm>
            <a:off x="4236335" y="3127478"/>
            <a:ext cx="1655180" cy="234966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9977D9-B369-2C41-B655-5BA18D0F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7342"/>
            <a:ext cx="10515600" cy="35707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A8F7D5A-B398-5C45-B413-7245808B079D}"/>
              </a:ext>
            </a:extLst>
          </p:cNvPr>
          <p:cNvSpPr/>
          <p:nvPr/>
        </p:nvSpPr>
        <p:spPr>
          <a:xfrm>
            <a:off x="5918533" y="3122024"/>
            <a:ext cx="1157468" cy="234966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296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883A8F-4068-FC49-B87A-DC6144B218C7}"/>
              </a:ext>
            </a:extLst>
          </p:cNvPr>
          <p:cNvSpPr/>
          <p:nvPr/>
        </p:nvSpPr>
        <p:spPr>
          <a:xfrm>
            <a:off x="4236335" y="3127478"/>
            <a:ext cx="1655180" cy="234966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9977D9-B369-2C41-B655-5BA18D0F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7342"/>
            <a:ext cx="10515600" cy="35707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A8F7D5A-B398-5C45-B413-7245808B079D}"/>
              </a:ext>
            </a:extLst>
          </p:cNvPr>
          <p:cNvSpPr/>
          <p:nvPr/>
        </p:nvSpPr>
        <p:spPr>
          <a:xfrm>
            <a:off x="5918533" y="3122024"/>
            <a:ext cx="1157468" cy="234966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18F392-0E66-F546-940D-23A31C59FFBF}"/>
              </a:ext>
            </a:extLst>
          </p:cNvPr>
          <p:cNvSpPr txBox="1"/>
          <p:nvPr/>
        </p:nvSpPr>
        <p:spPr>
          <a:xfrm>
            <a:off x="1043631" y="2704014"/>
            <a:ext cx="3131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CapsNet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bad. Or is it?</a:t>
            </a:r>
          </a:p>
        </p:txBody>
      </p:sp>
    </p:spTree>
    <p:extLst>
      <p:ext uri="{BB962C8B-B14F-4D97-AF65-F5344CB8AC3E}">
        <p14:creationId xmlns:p14="http://schemas.microsoft.com/office/powerpoint/2010/main" val="137060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ED9408-BFEA-C14A-83EF-C3BCCCF0A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6449"/>
          <a:stretch/>
        </p:blipFill>
        <p:spPr>
          <a:xfrm>
            <a:off x="4149152" y="2909104"/>
            <a:ext cx="7623748" cy="358313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426F-65FB-D34F-90A0-F7774C5DF60B}"/>
              </a:ext>
            </a:extLst>
          </p:cNvPr>
          <p:cNvSpPr txBox="1"/>
          <p:nvPr/>
        </p:nvSpPr>
        <p:spPr>
          <a:xfrm>
            <a:off x="838200" y="3731585"/>
            <a:ext cx="3610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 &amp; AUC Score for Languages (1-5) by </a:t>
            </a:r>
            <a:r>
              <a:rPr lang="en-US" dirty="0" err="1"/>
              <a:t>CapsNet</a:t>
            </a:r>
            <a:r>
              <a:rPr lang="en-US" dirty="0"/>
              <a:t> (with Midcaps Layers) – 5 second audio input. </a:t>
            </a:r>
          </a:p>
          <a:p>
            <a:endParaRPr lang="en-US" dirty="0"/>
          </a:p>
          <a:p>
            <a:r>
              <a:rPr lang="en-US" dirty="0"/>
              <a:t>Left : Test Data. </a:t>
            </a:r>
          </a:p>
          <a:p>
            <a:r>
              <a:rPr lang="en-US" dirty="0"/>
              <a:t>Right : Train Data.</a:t>
            </a:r>
          </a:p>
        </p:txBody>
      </p:sp>
    </p:spTree>
    <p:extLst>
      <p:ext uri="{BB962C8B-B14F-4D97-AF65-F5344CB8AC3E}">
        <p14:creationId xmlns:p14="http://schemas.microsoft.com/office/powerpoint/2010/main" val="1331843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8B426F-65FB-D34F-90A0-F7774C5DF60B}"/>
              </a:ext>
            </a:extLst>
          </p:cNvPr>
          <p:cNvSpPr txBox="1"/>
          <p:nvPr/>
        </p:nvSpPr>
        <p:spPr>
          <a:xfrm>
            <a:off x="838200" y="3731585"/>
            <a:ext cx="3610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 Curve &amp; AUC Score for Languages (1-5) by Bi-GRU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audio input.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: Test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: Train Data.</a:t>
            </a: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1CF41055-32B5-5D44-9744-A932E75EC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462"/>
          <a:stretch/>
        </p:blipFill>
        <p:spPr>
          <a:xfrm>
            <a:off x="4342344" y="2861406"/>
            <a:ext cx="7534680" cy="34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53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BAA3E8-91F2-7143-8D19-577B8CF95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643" y="2316420"/>
            <a:ext cx="6004357" cy="3836845"/>
          </a:xfrm>
        </p:spPr>
      </p:pic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97E00A9D-28DC-AA42-BABD-0C60FD612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282" y="2258547"/>
            <a:ext cx="6165719" cy="38368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C3BDC0-98A3-AA48-877B-7A6415329392}"/>
              </a:ext>
            </a:extLst>
          </p:cNvPr>
          <p:cNvSpPr txBox="1"/>
          <p:nvPr/>
        </p:nvSpPr>
        <p:spPr>
          <a:xfrm>
            <a:off x="6634418" y="656150"/>
            <a:ext cx="2592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See a pattern?</a:t>
            </a:r>
          </a:p>
        </p:txBody>
      </p:sp>
    </p:spTree>
    <p:extLst>
      <p:ext uri="{BB962C8B-B14F-4D97-AF65-F5344CB8AC3E}">
        <p14:creationId xmlns:p14="http://schemas.microsoft.com/office/powerpoint/2010/main" val="44354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1C011-1567-4548-8452-0FDF52E2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60FD-6C1D-C149-9824-A8C8BFC5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Language Embeddings (</a:t>
            </a:r>
            <a:r>
              <a:rPr lang="en-US" sz="2400" dirty="0" err="1"/>
              <a:t>i</a:t>
            </a:r>
            <a:r>
              <a:rPr lang="en-US" sz="2400" dirty="0"/>
              <a:t>-vector)</a:t>
            </a:r>
          </a:p>
          <a:p>
            <a:r>
              <a:rPr lang="en-US" sz="2400" dirty="0"/>
              <a:t>Use Hand Crafted Features ( &amp; Phoneme Detection)</a:t>
            </a:r>
          </a:p>
          <a:p>
            <a:r>
              <a:rPr lang="en-US" sz="2400" dirty="0"/>
              <a:t>Mel Frequency Cepstral Coefficients </a:t>
            </a:r>
          </a:p>
          <a:p>
            <a:r>
              <a:rPr lang="en-US" sz="2400" dirty="0"/>
              <a:t>Spectrograms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141F93-41B5-214F-A3AE-86D49C48F411}"/>
              </a:ext>
            </a:extLst>
          </p:cNvPr>
          <p:cNvSpPr txBox="1"/>
          <p:nvPr/>
        </p:nvSpPr>
        <p:spPr>
          <a:xfrm>
            <a:off x="365764" y="5886510"/>
            <a:ext cx="1210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P. Verma and P. K. Das, “</a:t>
            </a:r>
            <a:r>
              <a:rPr lang="en-US" sz="1400" dirty="0" err="1"/>
              <a:t>i</a:t>
            </a:r>
            <a:r>
              <a:rPr lang="en-US" sz="1400" dirty="0"/>
              <a:t>-vectors in speech processing applications: a survey,” </a:t>
            </a:r>
            <a:r>
              <a:rPr lang="en-US" sz="1400" i="1" dirty="0"/>
              <a:t>International Journal of Speech Technology</a:t>
            </a:r>
            <a:r>
              <a:rPr lang="en-US" sz="1400" dirty="0"/>
              <a:t>, vol. 18, no. 4, pp. 529–546, Dec 2015. [Online]. Available: https://</a:t>
            </a:r>
            <a:r>
              <a:rPr lang="en-US" sz="1400" dirty="0" err="1"/>
              <a:t>doi.org</a:t>
            </a:r>
            <a:r>
              <a:rPr lang="en-US" sz="1400" dirty="0"/>
              <a:t>/10.1007/s10772-015-9295-3 </a:t>
            </a:r>
          </a:p>
        </p:txBody>
      </p:sp>
    </p:spTree>
    <p:extLst>
      <p:ext uri="{BB962C8B-B14F-4D97-AF65-F5344CB8AC3E}">
        <p14:creationId xmlns:p14="http://schemas.microsoft.com/office/powerpoint/2010/main" val="2238443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BAA3E8-91F2-7143-8D19-577B8CF95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643" y="2316420"/>
            <a:ext cx="6004357" cy="3836845"/>
          </a:xfrm>
        </p:spPr>
      </p:pic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97E00A9D-28DC-AA42-BABD-0C60FD612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282" y="2258547"/>
            <a:ext cx="6165719" cy="38368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C3BDC0-98A3-AA48-877B-7A6415329392}"/>
              </a:ext>
            </a:extLst>
          </p:cNvPr>
          <p:cNvSpPr txBox="1"/>
          <p:nvPr/>
        </p:nvSpPr>
        <p:spPr>
          <a:xfrm>
            <a:off x="6634418" y="656150"/>
            <a:ext cx="4277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a pattern?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3200" dirty="0">
                <a:solidFill>
                  <a:srgbClr val="FF0000"/>
                </a:solidFill>
              </a:rPr>
              <a:t>HI -&gt; AR - &gt; BE ~ CH &gt; 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431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BAA3E8-91F2-7143-8D19-577B8CF95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643" y="2316420"/>
            <a:ext cx="6004357" cy="3836845"/>
          </a:xfrm>
        </p:spPr>
      </p:pic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97E00A9D-28DC-AA42-BABD-0C60FD612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282" y="2258547"/>
            <a:ext cx="6165719" cy="38368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C3BDC0-98A3-AA48-877B-7A6415329392}"/>
              </a:ext>
            </a:extLst>
          </p:cNvPr>
          <p:cNvSpPr txBox="1"/>
          <p:nvPr/>
        </p:nvSpPr>
        <p:spPr>
          <a:xfrm>
            <a:off x="6634418" y="656150"/>
            <a:ext cx="4277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a pattern?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 -&gt; AR - &gt; BE ~ CH &gt; 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6E37D-6B37-EC4B-BAB2-AE23BEEBC19E}"/>
              </a:ext>
            </a:extLst>
          </p:cNvPr>
          <p:cNvSpPr txBox="1"/>
          <p:nvPr/>
        </p:nvSpPr>
        <p:spPr>
          <a:xfrm>
            <a:off x="6634418" y="1662590"/>
            <a:ext cx="456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Should we be expecting this order?</a:t>
            </a:r>
          </a:p>
        </p:txBody>
      </p:sp>
    </p:spTree>
    <p:extLst>
      <p:ext uri="{BB962C8B-B14F-4D97-AF65-F5344CB8AC3E}">
        <p14:creationId xmlns:p14="http://schemas.microsoft.com/office/powerpoint/2010/main" val="1832700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C0112B-691D-3A49-AB33-FB7BCAB7A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57"/>
          <a:stretch/>
        </p:blipFill>
        <p:spPr>
          <a:xfrm>
            <a:off x="4722039" y="2305532"/>
            <a:ext cx="6556790" cy="4008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86EF0C-27B6-B64A-AD8A-B7532680FF4E}"/>
              </a:ext>
            </a:extLst>
          </p:cNvPr>
          <p:cNvSpPr txBox="1"/>
          <p:nvPr/>
        </p:nvSpPr>
        <p:spPr>
          <a:xfrm>
            <a:off x="855296" y="5942784"/>
            <a:ext cx="399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 Class Detection for languages (6-10)</a:t>
            </a:r>
          </a:p>
        </p:txBody>
      </p:sp>
    </p:spTree>
    <p:extLst>
      <p:ext uri="{BB962C8B-B14F-4D97-AF65-F5344CB8AC3E}">
        <p14:creationId xmlns:p14="http://schemas.microsoft.com/office/powerpoint/2010/main" val="1854608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C0112B-691D-3A49-AB33-FB7BCAB7A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57"/>
          <a:stretch/>
        </p:blipFill>
        <p:spPr>
          <a:xfrm>
            <a:off x="4722039" y="2305532"/>
            <a:ext cx="6556790" cy="4008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86EF0C-27B6-B64A-AD8A-B7532680FF4E}"/>
              </a:ext>
            </a:extLst>
          </p:cNvPr>
          <p:cNvSpPr txBox="1"/>
          <p:nvPr/>
        </p:nvSpPr>
        <p:spPr>
          <a:xfrm>
            <a:off x="853735" y="5942784"/>
            <a:ext cx="399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 Class Detection for languages (6-10)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5F2FF-D06E-264D-AFB3-33B592797D7E}"/>
              </a:ext>
            </a:extLst>
          </p:cNvPr>
          <p:cNvSpPr txBox="1"/>
          <p:nvPr/>
        </p:nvSpPr>
        <p:spPr>
          <a:xfrm>
            <a:off x="731525" y="2087741"/>
            <a:ext cx="33770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Why is Japanese low?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Why is Punjabi high?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Portuguese &amp; Spanish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Turkish ~ Arabic</a:t>
            </a:r>
          </a:p>
        </p:txBody>
      </p:sp>
    </p:spTree>
    <p:extLst>
      <p:ext uri="{BB962C8B-B14F-4D97-AF65-F5344CB8AC3E}">
        <p14:creationId xmlns:p14="http://schemas.microsoft.com/office/powerpoint/2010/main" val="1636718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ADB-F2B9-7744-B40A-80346AF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Results – </a:t>
            </a:r>
            <a:r>
              <a:rPr lang="en-US" sz="4800" dirty="0" err="1"/>
              <a:t>CapsNet</a:t>
            </a:r>
            <a:r>
              <a:rPr lang="en-US" sz="4800" dirty="0"/>
              <a:t> is Multilingual</a:t>
            </a: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0533BA-130D-354A-AB56-95B8BBADA151}"/>
              </a:ext>
            </a:extLst>
          </p:cNvPr>
          <p:cNvSpPr txBox="1"/>
          <p:nvPr/>
        </p:nvSpPr>
        <p:spPr>
          <a:xfrm>
            <a:off x="365764" y="5985604"/>
            <a:ext cx="12060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</a:t>
            </a:r>
            <a:r>
              <a:rPr lang="en-US" sz="1400" dirty="0" err="1"/>
              <a:t>Toshniwal</a:t>
            </a:r>
            <a:r>
              <a:rPr lang="en-US" sz="1400" dirty="0"/>
              <a:t>, T. N. Sainath, R. J. Weiss, B. Li, P. Moreno, E. Weinstein, and K. Rao, “Multilingual speech recognition with a single end-to-end model,” in </a:t>
            </a:r>
            <a:r>
              <a:rPr lang="en-US" sz="1400" i="1" dirty="0"/>
              <a:t>2018 IEEE Interna- </a:t>
            </a:r>
            <a:r>
              <a:rPr lang="en-US" sz="1400" i="1" dirty="0" err="1"/>
              <a:t>tional</a:t>
            </a:r>
            <a:r>
              <a:rPr lang="en-US" sz="1400" i="1" dirty="0"/>
              <a:t> Conference on Acoustics, Speech and Signal Processing (ICASSP)</a:t>
            </a:r>
            <a:r>
              <a:rPr lang="en-US" sz="1400" dirty="0"/>
              <a:t>. IEEE, 2018, pp. 4904–4908. </a:t>
            </a:r>
            <a:endParaRPr lang="en-US" sz="1400" dirty="0">
              <a:effectLst/>
            </a:endParaRPr>
          </a:p>
          <a:p>
            <a:endParaRPr lang="en-US" sz="1400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D4EFCE-E189-7C4F-AA5E-2CC508E5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69" y="2831059"/>
            <a:ext cx="8940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73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A3260-0FCB-2448-BE79-4C4BE33F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AA1A-D8C2-C94E-AA7C-862E0760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Recurrent Layers with CapsNet</a:t>
            </a:r>
          </a:p>
          <a:p>
            <a:r>
              <a:rPr lang="en-US" sz="2400"/>
              <a:t>NAS over CapsNet architectures</a:t>
            </a:r>
          </a:p>
          <a:p>
            <a:r>
              <a:rPr lang="en-US" sz="2400"/>
              <a:t>Non Class Detection</a:t>
            </a:r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13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449E4-EA48-1244-850E-8FCAE8F1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557189"/>
            <a:ext cx="8629358" cy="29562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65FB39E-A523-4B0C-9326-C353AD9DE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50" y="2393949"/>
            <a:ext cx="1136650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8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1C011-1567-4548-8452-0FDF52E2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60FD-6C1D-C149-9824-A8C8BFC5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View it as a classification Problem</a:t>
            </a:r>
          </a:p>
          <a:p>
            <a:r>
              <a:rPr lang="en-US" sz="2400"/>
              <a:t>SVM / GMM / HMM</a:t>
            </a:r>
          </a:p>
          <a:p>
            <a:r>
              <a:rPr lang="en-US" sz="2400"/>
              <a:t>Logistic Regression</a:t>
            </a:r>
          </a:p>
          <a:p>
            <a:r>
              <a:rPr lang="en-US" sz="2400"/>
              <a:t>Fully connected Neural Networks</a:t>
            </a:r>
          </a:p>
          <a:p>
            <a:r>
              <a:rPr lang="en-US" sz="2400"/>
              <a:t>BLSTM</a:t>
            </a:r>
          </a:p>
          <a:p>
            <a:r>
              <a:rPr lang="en-US" sz="2400"/>
              <a:t>CNN (based on VGG)</a:t>
            </a:r>
          </a:p>
          <a:p>
            <a:endParaRPr lang="en-US" sz="2400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3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351F-32D4-C640-A8E6-F56807E8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809F-8562-4A4C-8364-E466A826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Manual Feature Extraction is hard</a:t>
            </a:r>
          </a:p>
          <a:p>
            <a:r>
              <a:rPr lang="en-US" sz="2400"/>
              <a:t>Data Requirements</a:t>
            </a:r>
          </a:p>
          <a:p>
            <a:r>
              <a:rPr lang="en-US" sz="2400"/>
              <a:t>Robustness to Noise </a:t>
            </a:r>
          </a:p>
          <a:p>
            <a:endParaRPr lang="en-US" sz="2400"/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2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A9D33-8BD3-614D-8E1D-4A036774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Fine-Grained 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8DA8-C4A3-D44D-88C3-89E9F2B02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Problem Characteristics : </a:t>
            </a:r>
          </a:p>
          <a:p>
            <a:pPr marL="514350" indent="-514350">
              <a:buAutoNum type="arabicPeriod"/>
            </a:pPr>
            <a:r>
              <a:rPr lang="en-US" sz="2200" dirty="0"/>
              <a:t>Short Spoken Audio Snippets (5s-10s)</a:t>
            </a:r>
          </a:p>
          <a:p>
            <a:pPr marL="514350" indent="-514350">
              <a:buAutoNum type="arabicPeriod"/>
            </a:pPr>
            <a:r>
              <a:rPr lang="en-US" sz="2200" dirty="0"/>
              <a:t>Multiple Languages</a:t>
            </a:r>
          </a:p>
          <a:p>
            <a:pPr marL="514350" indent="-514350">
              <a:buAutoNum type="arabicPeriod"/>
            </a:pPr>
            <a:r>
              <a:rPr lang="en-US" sz="2200" dirty="0"/>
              <a:t>Noise</a:t>
            </a:r>
          </a:p>
          <a:p>
            <a:pPr marL="514350" indent="-514350">
              <a:buAutoNum type="arabicPeriod"/>
            </a:pPr>
            <a:r>
              <a:rPr lang="en-US" sz="2200" dirty="0"/>
              <a:t>Exiguous Train Data </a:t>
            </a:r>
          </a:p>
          <a:p>
            <a:pPr marL="514350" indent="-514350">
              <a:buAutoNum type="arabicPeriod"/>
            </a:pPr>
            <a:r>
              <a:rPr lang="en-US" sz="2200" dirty="0"/>
              <a:t>Trivial Data collection</a:t>
            </a:r>
          </a:p>
          <a:p>
            <a:pPr marL="514350" indent="-514350">
              <a:buAutoNum type="arabicPeriod"/>
            </a:pPr>
            <a:r>
              <a:rPr lang="en-US" sz="2200" dirty="0"/>
              <a:t>Non-Class Identification</a:t>
            </a:r>
          </a:p>
          <a:p>
            <a:pPr marL="514350" indent="-514350">
              <a:buAutoNum type="arabicPeriod"/>
            </a:pPr>
            <a:r>
              <a:rPr lang="en-US" sz="2200" dirty="0"/>
              <a:t>Multilingual</a:t>
            </a:r>
          </a:p>
          <a:p>
            <a:pPr marL="514350" indent="-514350">
              <a:buAutoNum type="arabicPeriod"/>
            </a:pPr>
            <a:endParaRPr lang="en-US" sz="2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2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60D67-3A45-2F4E-A53D-41C9F8D2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-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C610-8543-0A42-91BB-93D9E679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Arabic - AR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Bengali - BE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Chinese(Mand.) - CH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English - EN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Hindi - HI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>
                <a:solidFill>
                  <a:srgbClr val="0070C0"/>
                </a:solidFill>
              </a:rPr>
              <a:t>Turkish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Spanish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Japanese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Punjabi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Portuguese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B0231-26A3-5648-B67B-61ADFF014173}"/>
              </a:ext>
            </a:extLst>
          </p:cNvPr>
          <p:cNvSpPr txBox="1"/>
          <p:nvPr/>
        </p:nvSpPr>
        <p:spPr>
          <a:xfrm>
            <a:off x="4961951" y="3190435"/>
            <a:ext cx="33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*used for Language Identification</a:t>
            </a:r>
          </a:p>
          <a:p>
            <a:r>
              <a:rPr lang="en-US" dirty="0">
                <a:solidFill>
                  <a:srgbClr val="0070C0"/>
                </a:solidFill>
              </a:rPr>
              <a:t>**used for Non-Class Tests</a:t>
            </a:r>
          </a:p>
        </p:txBody>
      </p:sp>
    </p:spTree>
    <p:extLst>
      <p:ext uri="{BB962C8B-B14F-4D97-AF65-F5344CB8AC3E}">
        <p14:creationId xmlns:p14="http://schemas.microsoft.com/office/powerpoint/2010/main" val="418124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60D67-3A45-2F4E-A53D-41C9F8D2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- Languages</a:t>
            </a: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122738-AF08-0448-B5A7-1BD4C5EF1D18}"/>
              </a:ext>
            </a:extLst>
          </p:cNvPr>
          <p:cNvSpPr txBox="1"/>
          <p:nvPr/>
        </p:nvSpPr>
        <p:spPr>
          <a:xfrm>
            <a:off x="4961951" y="3190435"/>
            <a:ext cx="33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*used for Language Identification</a:t>
            </a:r>
          </a:p>
          <a:p>
            <a:r>
              <a:rPr lang="en-US" dirty="0">
                <a:solidFill>
                  <a:srgbClr val="0070C0"/>
                </a:solidFill>
              </a:rPr>
              <a:t>**used for Non-Class Tests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8B242-E904-9E4E-B5A2-7627E8CAC8DC}"/>
              </a:ext>
            </a:extLst>
          </p:cNvPr>
          <p:cNvSpPr txBox="1"/>
          <p:nvPr/>
        </p:nvSpPr>
        <p:spPr>
          <a:xfrm>
            <a:off x="4961951" y="3995998"/>
            <a:ext cx="5788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Deal with Indian Languages with </a:t>
            </a:r>
            <a:br>
              <a:rPr lang="en-US" sz="2000" dirty="0"/>
            </a:br>
            <a:r>
              <a:rPr lang="en-US" sz="2000" dirty="0"/>
              <a:t>more popular languages used for LID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Diverse set of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Exiguous Data requirements help with regional LID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6FF7C61-6109-714C-9625-6D728C4D5B6D}"/>
              </a:ext>
            </a:extLst>
          </p:cNvPr>
          <p:cNvSpPr txBox="1">
            <a:spLocks/>
          </p:cNvSpPr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FF0000"/>
                </a:solidFill>
              </a:rPr>
              <a:t>Arabic - AR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Bengali - BE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Chinese(Mand.) - CH 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English - EN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Hindi - HI</a:t>
            </a:r>
            <a:br>
              <a:rPr lang="en-US" sz="2000"/>
            </a:br>
            <a:r>
              <a:rPr lang="en-US" sz="2000"/>
              <a:t> </a:t>
            </a:r>
            <a:br>
              <a:rPr lang="en-US" sz="2000"/>
            </a:br>
            <a:r>
              <a:rPr lang="en-US" sz="2000">
                <a:solidFill>
                  <a:srgbClr val="0070C0"/>
                </a:solidFill>
              </a:rPr>
              <a:t>Turkish </a:t>
            </a:r>
            <a:br>
              <a:rPr lang="en-US" sz="2000">
                <a:solidFill>
                  <a:srgbClr val="0070C0"/>
                </a:solidFill>
              </a:rPr>
            </a:br>
            <a:r>
              <a:rPr lang="en-US" sz="2000">
                <a:solidFill>
                  <a:srgbClr val="0070C0"/>
                </a:solidFill>
              </a:rPr>
              <a:t>Spanish </a:t>
            </a:r>
            <a:br>
              <a:rPr lang="en-US" sz="2000">
                <a:solidFill>
                  <a:srgbClr val="0070C0"/>
                </a:solidFill>
              </a:rPr>
            </a:br>
            <a:r>
              <a:rPr lang="en-US" sz="2000">
                <a:solidFill>
                  <a:srgbClr val="0070C0"/>
                </a:solidFill>
              </a:rPr>
              <a:t>Japanese </a:t>
            </a:r>
            <a:br>
              <a:rPr lang="en-US" sz="2000">
                <a:solidFill>
                  <a:srgbClr val="0070C0"/>
                </a:solidFill>
              </a:rPr>
            </a:br>
            <a:r>
              <a:rPr lang="en-US" sz="2000">
                <a:solidFill>
                  <a:srgbClr val="0070C0"/>
                </a:solidFill>
              </a:rPr>
              <a:t>Punjabi </a:t>
            </a:r>
            <a:br>
              <a:rPr lang="en-US" sz="2000">
                <a:solidFill>
                  <a:srgbClr val="0070C0"/>
                </a:solidFill>
              </a:rPr>
            </a:br>
            <a:r>
              <a:rPr lang="en-US" sz="2000">
                <a:solidFill>
                  <a:srgbClr val="0070C0"/>
                </a:solidFill>
              </a:rPr>
              <a:t>Portuguese 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3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3D4BD-4B52-3F4B-ACF9-B14FF629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-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AE9C-C552-014D-8724-3BDD8441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Type : Audio recordings of local and global news, interviews, speeches etc.</a:t>
            </a:r>
          </a:p>
          <a:p>
            <a:pPr marL="0" indent="0">
              <a:buNone/>
            </a:pPr>
            <a:r>
              <a:rPr lang="en-US" sz="1700" dirty="0"/>
              <a:t>Source : YouTube</a:t>
            </a:r>
          </a:p>
          <a:p>
            <a:pPr marL="0" indent="0">
              <a:buNone/>
            </a:pPr>
            <a:r>
              <a:rPr lang="en-US" sz="1700" dirty="0"/>
              <a:t>Data Size : </a:t>
            </a:r>
            <a:br>
              <a:rPr lang="en-US" sz="1700" dirty="0"/>
            </a:br>
            <a:r>
              <a:rPr lang="en-US" sz="1700" dirty="0"/>
              <a:t>	100 hrs / language for LID Task ( -&gt; 500 hrs total)</a:t>
            </a:r>
            <a:br>
              <a:rPr lang="en-US" sz="1700" dirty="0"/>
            </a:br>
            <a:r>
              <a:rPr lang="en-US" sz="1700" dirty="0"/>
              <a:t>	30 hrs / language for Non-Class Task (-&gt; 150 hrs total)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Train / Test Size : </a:t>
            </a:r>
          </a:p>
          <a:p>
            <a:pPr marL="0" indent="0">
              <a:buNone/>
            </a:pPr>
            <a:r>
              <a:rPr lang="en-US" sz="1700" dirty="0"/>
              <a:t>	70-30 for LID</a:t>
            </a:r>
          </a:p>
          <a:p>
            <a:pPr marL="0" indent="0">
              <a:buNone/>
            </a:pPr>
            <a:r>
              <a:rPr lang="en-US" sz="1700" dirty="0"/>
              <a:t>	20-10 for Non-Class	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3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1684</Words>
  <Application>Microsoft Macintosh PowerPoint</Application>
  <PresentationFormat>Widescreen</PresentationFormat>
  <Paragraphs>207</Paragraphs>
  <Slides>36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Fine-grained Language Identification with Multilingual CapsNet Model </vt:lpstr>
      <vt:lpstr>Need</vt:lpstr>
      <vt:lpstr>Trends</vt:lpstr>
      <vt:lpstr>Trends</vt:lpstr>
      <vt:lpstr>Issues</vt:lpstr>
      <vt:lpstr>Fine-Grained LID</vt:lpstr>
      <vt:lpstr>Dataset - Languages</vt:lpstr>
      <vt:lpstr>Dataset - Languages</vt:lpstr>
      <vt:lpstr>Dataset - Collection</vt:lpstr>
      <vt:lpstr>Dataset - Characteristics</vt:lpstr>
      <vt:lpstr>Dataset - Processing</vt:lpstr>
      <vt:lpstr>Work</vt:lpstr>
      <vt:lpstr>Image Domain </vt:lpstr>
      <vt:lpstr>CapsNets - Theory</vt:lpstr>
      <vt:lpstr>CapsNets - Theory</vt:lpstr>
      <vt:lpstr>CapsNets - Theory</vt:lpstr>
      <vt:lpstr>CapsNets - Theory</vt:lpstr>
      <vt:lpstr>CapsNets - Theory</vt:lpstr>
      <vt:lpstr>CapsNets Architecture</vt:lpstr>
      <vt:lpstr>CapsNets Architecture</vt:lpstr>
      <vt:lpstr>Baseline – CNN-(RNN)-Attention</vt:lpstr>
      <vt:lpstr>Non-Class Detection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 – CapsNet is Multilingual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Fine-grained Language Identification with Multilingual CapsNet Model </dc:title>
  <dc:creator>Mudit Verma (Student)</dc:creator>
  <cp:lastModifiedBy>Mudit Verma (Student)</cp:lastModifiedBy>
  <cp:revision>1</cp:revision>
  <dcterms:created xsi:type="dcterms:W3CDTF">2020-09-23T02:45:11Z</dcterms:created>
  <dcterms:modified xsi:type="dcterms:W3CDTF">2020-09-23T03:17:45Z</dcterms:modified>
</cp:coreProperties>
</file>