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241" autoAdjust="0"/>
  </p:normalViewPr>
  <p:slideViewPr>
    <p:cSldViewPr snapToGrid="0">
      <p:cViewPr varScale="1">
        <p:scale>
          <a:sx n="192" d="100"/>
          <a:sy n="192" d="100"/>
        </p:scale>
        <p:origin x="134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Baupen</a:t>
            </a:r>
            <a:r>
              <a:rPr lang="en-US" sz="4800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Florian Moser, 16.11.2021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Case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Mängelmanagement</a:t>
            </a:r>
            <a:r>
              <a:rPr lang="de-DE" dirty="0"/>
              <a:t>: Unterstützung während des ganzen Lebenslaufs eines Mangels; von Erfassung über Umsetzung bis zur finalen Inspektion. </a:t>
            </a:r>
          </a:p>
          <a:p>
            <a:pPr marL="0" indent="0">
              <a:buNone/>
            </a:pPr>
            <a:r>
              <a:rPr lang="de-DE" b="1" dirty="0"/>
              <a:t>Abnahme</a:t>
            </a:r>
            <a:r>
              <a:rPr lang="de-DE" dirty="0"/>
              <a:t>: Im Abnahmemodus werden Abnahmemängel klar von anderen Vorgängen auf der Baustelle getrennt.</a:t>
            </a:r>
          </a:p>
          <a:p>
            <a:pPr marL="0" indent="0">
              <a:buNone/>
            </a:pPr>
            <a:r>
              <a:rPr lang="de-DE" b="1" dirty="0"/>
              <a:t>Dokumentation</a:t>
            </a:r>
            <a:r>
              <a:rPr lang="de-DE" dirty="0"/>
              <a:t>: Ein zentraler Ort für alle Pendenzen aller Unternehmer macht Vorgänge auch auf </a:t>
            </a:r>
            <a:r>
              <a:rPr lang="de-DE" dirty="0" err="1"/>
              <a:t>grossen</a:t>
            </a:r>
            <a:r>
              <a:rPr lang="de-DE" dirty="0"/>
              <a:t> Baustellen nachvollziehbar. 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AF2F4D-50A2-4369-BD55-08B5E3E6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879" y="1524708"/>
            <a:ext cx="3328511" cy="4812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93F7F-11A6-48C1-BD78-C609803B4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72" y="1531001"/>
            <a:ext cx="2057869" cy="48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83B4-A0ED-4C04-9973-C2063697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</a:t>
            </a:r>
            <a:endParaRPr lang="LID4096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62790A-7722-4380-AE6A-8E0D65166212}"/>
              </a:ext>
            </a:extLst>
          </p:cNvPr>
          <p:cNvGrpSpPr/>
          <p:nvPr/>
        </p:nvGrpSpPr>
        <p:grpSpPr>
          <a:xfrm>
            <a:off x="1285186" y="2923046"/>
            <a:ext cx="3265040" cy="1669637"/>
            <a:chOff x="521207" y="1492114"/>
            <a:chExt cx="3265040" cy="16696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6D376E-12A6-4F2B-93F5-896B8A59F9DD}"/>
                </a:ext>
              </a:extLst>
            </p:cNvPr>
            <p:cNvGrpSpPr/>
            <p:nvPr/>
          </p:nvGrpSpPr>
          <p:grpSpPr>
            <a:xfrm>
              <a:off x="635820" y="1861446"/>
              <a:ext cx="3150427" cy="1300305"/>
              <a:chOff x="645952" y="4194482"/>
              <a:chExt cx="2705449" cy="130030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A69C65-49CB-451C-9546-B3859E21D531}"/>
                  </a:ext>
                </a:extLst>
              </p:cNvPr>
              <p:cNvSpPr/>
              <p:nvPr/>
            </p:nvSpPr>
            <p:spPr>
              <a:xfrm>
                <a:off x="645952" y="5058560"/>
                <a:ext cx="1417740" cy="4362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PHP</a:t>
                </a:r>
                <a:endParaRPr lang="LID409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0588ED-695F-48BB-9DA0-97BB776FD52A}"/>
                  </a:ext>
                </a:extLst>
              </p:cNvPr>
              <p:cNvSpPr/>
              <p:nvPr/>
            </p:nvSpPr>
            <p:spPr>
              <a:xfrm>
                <a:off x="2063692" y="5058559"/>
                <a:ext cx="1287709" cy="4362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/>
                  <a:t>MariaDB</a:t>
                </a:r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6C8630-CB4B-42C3-9609-35F25081E1A8}"/>
                  </a:ext>
                </a:extLst>
              </p:cNvPr>
              <p:cNvSpPr/>
              <p:nvPr/>
            </p:nvSpPr>
            <p:spPr>
              <a:xfrm>
                <a:off x="645952" y="4622331"/>
                <a:ext cx="1417740" cy="43622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symfony</a:t>
                </a:r>
                <a:endParaRPr lang="LID4096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F6AEF-8349-431D-B2E2-1CDB083746D2}"/>
                  </a:ext>
                </a:extLst>
              </p:cNvPr>
              <p:cNvSpPr/>
              <p:nvPr/>
            </p:nvSpPr>
            <p:spPr>
              <a:xfrm>
                <a:off x="2063691" y="4622329"/>
                <a:ext cx="1287710" cy="43622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/>
                  <a:t>doctrine</a:t>
                </a:r>
                <a:endParaRPr lang="LID4096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77730C-BAFB-46FC-B62F-4426710B1F1C}"/>
                  </a:ext>
                </a:extLst>
              </p:cNvPr>
              <p:cNvSpPr/>
              <p:nvPr/>
            </p:nvSpPr>
            <p:spPr>
              <a:xfrm>
                <a:off x="1719743" y="4194482"/>
                <a:ext cx="1631658" cy="4362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/>
                  <a:t>ApiPlatform</a:t>
                </a:r>
                <a:endParaRPr lang="LID4096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A4BCE9-4536-41DF-8954-B13859F523BB}"/>
                  </a:ext>
                </a:extLst>
              </p:cNvPr>
              <p:cNvSpPr/>
              <p:nvPr/>
            </p:nvSpPr>
            <p:spPr>
              <a:xfrm>
                <a:off x="645952" y="4194482"/>
                <a:ext cx="1073791" cy="4362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/>
                  <a:t>Twig</a:t>
                </a:r>
                <a:endParaRPr lang="LID4096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4B879B-4741-4461-AFCD-2E051F23AB39}"/>
                </a:ext>
              </a:extLst>
            </p:cNvPr>
            <p:cNvSpPr txBox="1"/>
            <p:nvPr/>
          </p:nvSpPr>
          <p:spPr>
            <a:xfrm>
              <a:off x="521207" y="1492114"/>
              <a:ext cx="3087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Backend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02A70E-0DD1-4358-B6BB-E3A99FFE105C}"/>
              </a:ext>
            </a:extLst>
          </p:cNvPr>
          <p:cNvGrpSpPr/>
          <p:nvPr/>
        </p:nvGrpSpPr>
        <p:grpSpPr>
          <a:xfrm>
            <a:off x="7404196" y="2923046"/>
            <a:ext cx="3265041" cy="1669637"/>
            <a:chOff x="6640217" y="2792418"/>
            <a:chExt cx="3265041" cy="166963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1210E0-FB1E-4AA3-AC59-09F56C093DED}"/>
                </a:ext>
              </a:extLst>
            </p:cNvPr>
            <p:cNvSpPr txBox="1"/>
            <p:nvPr/>
          </p:nvSpPr>
          <p:spPr>
            <a:xfrm>
              <a:off x="6640217" y="2792418"/>
              <a:ext cx="3087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Browser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F1B5B4-619D-4BCA-8573-CC5D35DCB9D2}"/>
                </a:ext>
              </a:extLst>
            </p:cNvPr>
            <p:cNvGrpSpPr/>
            <p:nvPr/>
          </p:nvGrpSpPr>
          <p:grpSpPr>
            <a:xfrm>
              <a:off x="6754830" y="3153372"/>
              <a:ext cx="3150428" cy="1308683"/>
              <a:chOff x="6754830" y="3153372"/>
              <a:chExt cx="3150428" cy="130868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C6A46E5-EF21-47D6-9744-2D65B0376C3C}"/>
                  </a:ext>
                </a:extLst>
              </p:cNvPr>
              <p:cNvSpPr/>
              <p:nvPr/>
            </p:nvSpPr>
            <p:spPr>
              <a:xfrm>
                <a:off x="6754830" y="4025828"/>
                <a:ext cx="3150428" cy="4362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JavaScript</a:t>
                </a:r>
                <a:endParaRPr lang="LID4096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2B1AA1-B783-4A08-9221-FBB4AC6D4599}"/>
                  </a:ext>
                </a:extLst>
              </p:cNvPr>
              <p:cNvSpPr/>
              <p:nvPr/>
            </p:nvSpPr>
            <p:spPr>
              <a:xfrm>
                <a:off x="6754830" y="3589599"/>
                <a:ext cx="1417740" cy="43622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/>
                  <a:t>bootstrap</a:t>
                </a:r>
                <a:endParaRPr lang="LID4096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3ADED90-79EF-4634-937B-B798ED95066D}"/>
                  </a:ext>
                </a:extLst>
              </p:cNvPr>
              <p:cNvSpPr/>
              <p:nvPr/>
            </p:nvSpPr>
            <p:spPr>
              <a:xfrm>
                <a:off x="6754830" y="3153372"/>
                <a:ext cx="3150427" cy="4362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/>
                  <a:t>VueJS</a:t>
                </a:r>
                <a:endParaRPr lang="LID4096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0D2DB6-91FC-40A8-8EB3-85A5AFE0827F}"/>
                  </a:ext>
                </a:extLst>
              </p:cNvPr>
              <p:cNvSpPr/>
              <p:nvPr/>
            </p:nvSpPr>
            <p:spPr>
              <a:xfrm>
                <a:off x="8172569" y="3589599"/>
                <a:ext cx="1732689" cy="43622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/>
                  <a:t>FontAwesome</a:t>
                </a:r>
                <a:endParaRPr lang="LID4096" dirty="0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29376A-3ABD-42AE-9E74-231337992EBF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4550226" y="3502114"/>
            <a:ext cx="2968583" cy="83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AF3C2F-9774-4DCA-A53A-485F2200E463}"/>
              </a:ext>
            </a:extLst>
          </p:cNvPr>
          <p:cNvSpPr txBox="1"/>
          <p:nvPr/>
        </p:nvSpPr>
        <p:spPr>
          <a:xfrm>
            <a:off x="5195206" y="3141159"/>
            <a:ext cx="186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Json</a:t>
            </a:r>
            <a:r>
              <a:rPr lang="de-CH" dirty="0"/>
              <a:t> / </a:t>
            </a:r>
            <a:r>
              <a:rPr lang="de-CH" dirty="0" err="1"/>
              <a:t>Swagger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24DED-FCE7-4B5D-BD34-50C532E34A63}"/>
              </a:ext>
            </a:extLst>
          </p:cNvPr>
          <p:cNvSpPr txBox="1"/>
          <p:nvPr/>
        </p:nvSpPr>
        <p:spPr>
          <a:xfrm>
            <a:off x="7426035" y="4584303"/>
            <a:ext cx="3104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Setup </a:t>
            </a:r>
            <a:r>
              <a:rPr lang="de-CH" sz="1100" dirty="0" err="1"/>
              <a:t>by</a:t>
            </a:r>
            <a:r>
              <a:rPr lang="de-CH" sz="1100" dirty="0"/>
              <a:t> </a:t>
            </a:r>
            <a:r>
              <a:rPr lang="de-CH" sz="1100" dirty="0" err="1"/>
              <a:t>encore</a:t>
            </a:r>
            <a:r>
              <a:rPr lang="de-CH" sz="1100" dirty="0"/>
              <a:t> / webpack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21904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83B4-A0ED-4C04-9973-C2063697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 Architecture (1/2)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B879B-4741-4461-AFCD-2E051F23AB39}"/>
              </a:ext>
            </a:extLst>
          </p:cNvPr>
          <p:cNvSpPr txBox="1"/>
          <p:nvPr/>
        </p:nvSpPr>
        <p:spPr>
          <a:xfrm>
            <a:off x="8431244" y="1423940"/>
            <a:ext cx="30871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View</a:t>
            </a:r>
            <a:br>
              <a:rPr lang="de-CH" dirty="0"/>
            </a:br>
            <a:br>
              <a:rPr lang="de-CH" dirty="0"/>
            </a:br>
            <a:r>
              <a:rPr lang="de-CH" sz="2800" dirty="0"/>
              <a:t>Feed</a:t>
            </a:r>
            <a:br>
              <a:rPr lang="de-CH" sz="2800" dirty="0"/>
            </a:br>
            <a:r>
              <a:rPr lang="de-CH" sz="2800" dirty="0" err="1"/>
              <a:t>LoadingIndicator</a:t>
            </a:r>
            <a:endParaRPr lang="LID4096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573D2-FBE0-480B-902E-7571C4090C9F}"/>
              </a:ext>
            </a:extLst>
          </p:cNvPr>
          <p:cNvSpPr txBox="1"/>
          <p:nvPr/>
        </p:nvSpPr>
        <p:spPr>
          <a:xfrm>
            <a:off x="3059876" y="1426799"/>
            <a:ext cx="46073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Layout</a:t>
            </a:r>
          </a:p>
          <a:p>
            <a:endParaRPr lang="de-CH" dirty="0"/>
          </a:p>
          <a:p>
            <a:r>
              <a:rPr lang="de-CH" sz="2800" dirty="0" err="1"/>
              <a:t>DashboardConstructionSite</a:t>
            </a:r>
            <a:br>
              <a:rPr lang="de-CH" sz="2800" dirty="0"/>
            </a:br>
            <a:r>
              <a:rPr lang="de-CH" sz="2800" dirty="0" err="1"/>
              <a:t>DashboardFeed</a:t>
            </a:r>
            <a:br>
              <a:rPr lang="de-CH" sz="2800" dirty="0"/>
            </a:br>
            <a:r>
              <a:rPr lang="de-CH" sz="2800" dirty="0" err="1"/>
              <a:t>DashboardIssuesGraph</a:t>
            </a:r>
            <a:endParaRPr lang="de-CH" sz="2800" dirty="0"/>
          </a:p>
          <a:p>
            <a:r>
              <a:rPr lang="de-CH" sz="2800" dirty="0"/>
              <a:t>… </a:t>
            </a:r>
            <a:endParaRPr lang="LID4096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158FEC-59CB-422E-9E9E-B8CF56463B6C}"/>
              </a:ext>
            </a:extLst>
          </p:cNvPr>
          <p:cNvSpPr txBox="1"/>
          <p:nvPr/>
        </p:nvSpPr>
        <p:spPr>
          <a:xfrm>
            <a:off x="521208" y="1423940"/>
            <a:ext cx="19488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App</a:t>
            </a:r>
          </a:p>
          <a:p>
            <a:endParaRPr lang="de-CH" dirty="0"/>
          </a:p>
          <a:p>
            <a:r>
              <a:rPr lang="de-CH" sz="2800" dirty="0"/>
              <a:t>Dashboard</a:t>
            </a:r>
            <a:br>
              <a:rPr lang="de-CH" sz="2800" dirty="0"/>
            </a:br>
            <a:r>
              <a:rPr lang="de-CH" sz="2800" dirty="0"/>
              <a:t>Dispatch</a:t>
            </a:r>
            <a:br>
              <a:rPr lang="de-CH" sz="2800" dirty="0"/>
            </a:br>
            <a:r>
              <a:rPr lang="de-CH" sz="2800" dirty="0"/>
              <a:t>Edit</a:t>
            </a:r>
          </a:p>
          <a:p>
            <a:r>
              <a:rPr lang="de-CH" sz="2800" dirty="0"/>
              <a:t>…</a:t>
            </a:r>
            <a:endParaRPr lang="LID4096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3E8D06-4241-4A57-A6AC-15C060CF4A05}"/>
              </a:ext>
            </a:extLst>
          </p:cNvPr>
          <p:cNvGrpSpPr/>
          <p:nvPr/>
        </p:nvGrpSpPr>
        <p:grpSpPr>
          <a:xfrm>
            <a:off x="2470068" y="2240478"/>
            <a:ext cx="558140" cy="1188522"/>
            <a:chOff x="2470068" y="2240478"/>
            <a:chExt cx="558140" cy="118852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A63AAE-C779-436A-9522-9A8E8D2FB489}"/>
                </a:ext>
              </a:extLst>
            </p:cNvPr>
            <p:cNvCxnSpPr/>
            <p:nvPr/>
          </p:nvCxnSpPr>
          <p:spPr>
            <a:xfrm>
              <a:off x="2470068" y="2240478"/>
              <a:ext cx="5581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E281D72-88CF-4503-829E-08003D85CAE3}"/>
                </a:ext>
              </a:extLst>
            </p:cNvPr>
            <p:cNvCxnSpPr>
              <a:cxnSpLocks/>
            </p:cNvCxnSpPr>
            <p:nvPr/>
          </p:nvCxnSpPr>
          <p:spPr>
            <a:xfrm>
              <a:off x="2907475" y="2240478"/>
              <a:ext cx="0" cy="11885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DA8FDB8-2CD2-4607-AD89-65FEA8707D60}"/>
                </a:ext>
              </a:extLst>
            </p:cNvPr>
            <p:cNvCxnSpPr>
              <a:cxnSpLocks/>
            </p:cNvCxnSpPr>
            <p:nvPr/>
          </p:nvCxnSpPr>
          <p:spPr>
            <a:xfrm>
              <a:off x="2907475" y="2669969"/>
              <a:ext cx="12073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5DB92A-7BB2-4963-848B-A2BDBDD1C2C9}"/>
                </a:ext>
              </a:extLst>
            </p:cNvPr>
            <p:cNvCxnSpPr>
              <a:cxnSpLocks/>
            </p:cNvCxnSpPr>
            <p:nvPr/>
          </p:nvCxnSpPr>
          <p:spPr>
            <a:xfrm>
              <a:off x="2907474" y="3099460"/>
              <a:ext cx="12073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DDFD81-80FB-4CA6-917F-1BDFCAE3EE5A}"/>
              </a:ext>
            </a:extLst>
          </p:cNvPr>
          <p:cNvGrpSpPr/>
          <p:nvPr/>
        </p:nvGrpSpPr>
        <p:grpSpPr>
          <a:xfrm>
            <a:off x="7787997" y="2240478"/>
            <a:ext cx="558140" cy="429491"/>
            <a:chOff x="2470068" y="2240478"/>
            <a:chExt cx="558140" cy="42949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C8340A-80A9-40D2-866B-F052B9AABCC4}"/>
                </a:ext>
              </a:extLst>
            </p:cNvPr>
            <p:cNvCxnSpPr>
              <a:cxnSpLocks/>
            </p:cNvCxnSpPr>
            <p:nvPr/>
          </p:nvCxnSpPr>
          <p:spPr>
            <a:xfrm>
              <a:off x="2907474" y="2240478"/>
              <a:ext cx="12073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13969ED-C293-41B5-9A3D-4A3839CBE3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7475" y="2240478"/>
              <a:ext cx="0" cy="4294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69B761-ABBB-4A97-A9A5-182A493CDDD6}"/>
                </a:ext>
              </a:extLst>
            </p:cNvPr>
            <p:cNvCxnSpPr>
              <a:cxnSpLocks/>
            </p:cNvCxnSpPr>
            <p:nvPr/>
          </p:nvCxnSpPr>
          <p:spPr>
            <a:xfrm>
              <a:off x="2470068" y="2669969"/>
              <a:ext cx="5581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E4E7FCC-5BDE-4F83-AE70-7ACF23DE5268}"/>
              </a:ext>
            </a:extLst>
          </p:cNvPr>
          <p:cNvSpPr txBox="1"/>
          <p:nvPr/>
        </p:nvSpPr>
        <p:spPr>
          <a:xfrm>
            <a:off x="521207" y="5763613"/>
            <a:ext cx="425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Target: Push Down &amp; Push Out</a:t>
            </a:r>
          </a:p>
          <a:p>
            <a:r>
              <a:rPr lang="de-CH" dirty="0"/>
              <a:t>Naming: </a:t>
            </a:r>
            <a:r>
              <a:rPr lang="de-CH" dirty="0" err="1"/>
              <a:t>For</a:t>
            </a:r>
            <a:r>
              <a:rPr lang="de-CH" dirty="0"/>
              <a:t> Affiliation </a:t>
            </a:r>
            <a:r>
              <a:rPr lang="de-CH" dirty="0" err="1"/>
              <a:t>or</a:t>
            </a:r>
            <a:r>
              <a:rPr lang="de-CH" dirty="0"/>
              <a:t> Reuse</a:t>
            </a:r>
          </a:p>
        </p:txBody>
      </p:sp>
    </p:spTree>
    <p:extLst>
      <p:ext uri="{BB962C8B-B14F-4D97-AF65-F5344CB8AC3E}">
        <p14:creationId xmlns:p14="http://schemas.microsoft.com/office/powerpoint/2010/main" val="101402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83B4-A0ED-4C04-9973-C2063697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 Architecture (2/2)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B879B-4741-4461-AFCD-2E051F23AB39}"/>
              </a:ext>
            </a:extLst>
          </p:cNvPr>
          <p:cNvSpPr txBox="1"/>
          <p:nvPr/>
        </p:nvSpPr>
        <p:spPr>
          <a:xfrm>
            <a:off x="4404004" y="1423940"/>
            <a:ext cx="364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Action</a:t>
            </a:r>
            <a:br>
              <a:rPr lang="de-CH" dirty="0"/>
            </a:br>
            <a:br>
              <a:rPr lang="de-CH" dirty="0"/>
            </a:br>
            <a:r>
              <a:rPr lang="de-CH" sz="2800" dirty="0" err="1"/>
              <a:t>ComposeEmailButton</a:t>
            </a:r>
            <a:endParaRPr lang="LID4096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573D2-FBE0-480B-902E-7571C4090C9F}"/>
              </a:ext>
            </a:extLst>
          </p:cNvPr>
          <p:cNvSpPr txBox="1"/>
          <p:nvPr/>
        </p:nvSpPr>
        <p:spPr>
          <a:xfrm>
            <a:off x="521207" y="1426799"/>
            <a:ext cx="3239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Layout</a:t>
            </a:r>
          </a:p>
          <a:p>
            <a:endParaRPr lang="de-CH" dirty="0"/>
          </a:p>
          <a:p>
            <a:r>
              <a:rPr lang="de-CH" sz="2800" dirty="0" err="1"/>
              <a:t>DispatchCraftsman</a:t>
            </a:r>
            <a:endParaRPr lang="LID4096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4E7FCC-5BDE-4F83-AE70-7ACF23DE5268}"/>
              </a:ext>
            </a:extLst>
          </p:cNvPr>
          <p:cNvSpPr txBox="1"/>
          <p:nvPr/>
        </p:nvSpPr>
        <p:spPr>
          <a:xfrm>
            <a:off x="521207" y="5763613"/>
            <a:ext cx="425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Target: Push Down &amp; Push Out</a:t>
            </a:r>
          </a:p>
          <a:p>
            <a:r>
              <a:rPr lang="de-CH" dirty="0"/>
              <a:t>Naming: </a:t>
            </a:r>
            <a:r>
              <a:rPr lang="de-CH" dirty="0" err="1"/>
              <a:t>For</a:t>
            </a:r>
            <a:r>
              <a:rPr lang="de-CH" dirty="0"/>
              <a:t> Affiliation </a:t>
            </a:r>
            <a:r>
              <a:rPr lang="de-CH" dirty="0" err="1"/>
              <a:t>or</a:t>
            </a:r>
            <a:r>
              <a:rPr lang="de-CH" dirty="0"/>
              <a:t> Reuse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1ED72D-EB6A-41EE-A3B1-6B0E89FB6DD6}"/>
              </a:ext>
            </a:extLst>
          </p:cNvPr>
          <p:cNvCxnSpPr/>
          <p:nvPr/>
        </p:nvCxnSpPr>
        <p:spPr>
          <a:xfrm>
            <a:off x="3760757" y="2240478"/>
            <a:ext cx="5581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C6651F-B3DB-4E3E-884B-284E5D31363B}"/>
              </a:ext>
            </a:extLst>
          </p:cNvPr>
          <p:cNvSpPr txBox="1"/>
          <p:nvPr/>
        </p:nvSpPr>
        <p:spPr>
          <a:xfrm>
            <a:off x="8605650" y="1423939"/>
            <a:ext cx="31823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Form</a:t>
            </a:r>
            <a:br>
              <a:rPr lang="de-CH" dirty="0"/>
            </a:br>
            <a:br>
              <a:rPr lang="de-CH" dirty="0"/>
            </a:br>
            <a:r>
              <a:rPr lang="de-CH" sz="2800" dirty="0" err="1"/>
              <a:t>EmailForm</a:t>
            </a:r>
            <a:br>
              <a:rPr lang="de-CH" sz="2800" dirty="0"/>
            </a:br>
            <a:endParaRPr lang="LID4096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0C7B35-4B50-49F1-B408-AAEAAC7FA358}"/>
              </a:ext>
            </a:extLst>
          </p:cNvPr>
          <p:cNvGrpSpPr/>
          <p:nvPr/>
        </p:nvGrpSpPr>
        <p:grpSpPr>
          <a:xfrm>
            <a:off x="8047511" y="2240478"/>
            <a:ext cx="558140" cy="2485901"/>
            <a:chOff x="2470068" y="2240478"/>
            <a:chExt cx="558140" cy="24859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F63506-F39F-4291-906F-1EF51E79BB52}"/>
                </a:ext>
              </a:extLst>
            </p:cNvPr>
            <p:cNvCxnSpPr/>
            <p:nvPr/>
          </p:nvCxnSpPr>
          <p:spPr>
            <a:xfrm>
              <a:off x="2470068" y="2240478"/>
              <a:ext cx="5581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773CFD-717B-4253-838F-15CD7A1C0C6B}"/>
                </a:ext>
              </a:extLst>
            </p:cNvPr>
            <p:cNvCxnSpPr>
              <a:cxnSpLocks/>
            </p:cNvCxnSpPr>
            <p:nvPr/>
          </p:nvCxnSpPr>
          <p:spPr>
            <a:xfrm>
              <a:off x="2907475" y="2240478"/>
              <a:ext cx="0" cy="24859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4AB41D-8C80-4280-8564-1E1CB9A03FC7}"/>
                </a:ext>
              </a:extLst>
            </p:cNvPr>
            <p:cNvCxnSpPr>
              <a:cxnSpLocks/>
            </p:cNvCxnSpPr>
            <p:nvPr/>
          </p:nvCxnSpPr>
          <p:spPr>
            <a:xfrm>
              <a:off x="2907474" y="4726379"/>
              <a:ext cx="12073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769E3A5-0C2A-4D5C-AD62-57D0EB025557}"/>
              </a:ext>
            </a:extLst>
          </p:cNvPr>
          <p:cNvSpPr txBox="1"/>
          <p:nvPr/>
        </p:nvSpPr>
        <p:spPr>
          <a:xfrm>
            <a:off x="8605649" y="3903023"/>
            <a:ext cx="364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Behaviour</a:t>
            </a:r>
            <a:br>
              <a:rPr lang="de-CH" dirty="0"/>
            </a:br>
            <a:br>
              <a:rPr lang="de-CH" dirty="0"/>
            </a:br>
            <a:r>
              <a:rPr lang="de-CH" sz="2800" dirty="0"/>
              <a:t>Modal</a:t>
            </a:r>
            <a:endParaRPr lang="LID4096" sz="2800" dirty="0"/>
          </a:p>
        </p:txBody>
      </p:sp>
      <p:sp>
        <p:nvSpPr>
          <p:cNvPr id="39" name="Content Placeholder 17">
            <a:extLst>
              <a:ext uri="{FF2B5EF4-FFF2-40B4-BE49-F238E27FC236}">
                <a16:creationId xmlns:a16="http://schemas.microsoft.com/office/drawing/2014/main" id="{A32F8A43-AD74-4AA9-A606-8F924DDCA915}"/>
              </a:ext>
            </a:extLst>
          </p:cNvPr>
          <p:cNvSpPr txBox="1">
            <a:spLocks/>
          </p:cNvSpPr>
          <p:nvPr/>
        </p:nvSpPr>
        <p:spPr>
          <a:xfrm>
            <a:off x="541609" y="3629238"/>
            <a:ext cx="5328757" cy="1479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App: </a:t>
            </a:r>
            <a:r>
              <a:rPr lang="de-DE" dirty="0" err="1"/>
              <a:t>Entrypoint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HTML; </a:t>
            </a:r>
            <a:r>
              <a:rPr lang="de-DE" dirty="0" err="1"/>
              <a:t>authentication</a:t>
            </a:r>
            <a:r>
              <a:rPr lang="de-DE" dirty="0"/>
              <a:t> &amp; global </a:t>
            </a:r>
            <a:r>
              <a:rPr lang="de-DE" dirty="0" err="1"/>
              <a:t>data</a:t>
            </a:r>
            <a:br>
              <a:rPr lang="de-DE" b="1" dirty="0"/>
            </a:br>
            <a:r>
              <a:rPr lang="de-DE" b="1" dirty="0"/>
              <a:t>Layout: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; </a:t>
            </a:r>
            <a:r>
              <a:rPr lang="de-DE" dirty="0" err="1"/>
              <a:t>purpose-specific</a:t>
            </a:r>
            <a:r>
              <a:rPr lang="de-DE" dirty="0"/>
              <a:t> </a:t>
            </a:r>
            <a:r>
              <a:rPr lang="de-DE" dirty="0" err="1"/>
              <a:t>requests</a:t>
            </a:r>
            <a:br>
              <a:rPr lang="de-DE" b="1" dirty="0"/>
            </a:br>
            <a:r>
              <a:rPr lang="de-DE" b="1" dirty="0"/>
              <a:t>View: </a:t>
            </a:r>
            <a:r>
              <a:rPr lang="de-DE" dirty="0"/>
              <a:t>Simple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; </a:t>
            </a:r>
            <a:r>
              <a:rPr lang="de-DE" dirty="0" err="1"/>
              <a:t>formatting</a:t>
            </a:r>
            <a:r>
              <a:rPr lang="de-DE" dirty="0"/>
              <a:t> </a:t>
            </a:r>
            <a:r>
              <a:rPr lang="de-DE" dirty="0" err="1"/>
              <a:t>logic</a:t>
            </a:r>
            <a:br>
              <a:rPr lang="de-DE" b="1" dirty="0"/>
            </a:br>
            <a:r>
              <a:rPr lang="de-DE" b="1" dirty="0"/>
              <a:t>Action: </a:t>
            </a:r>
            <a:r>
              <a:rPr lang="de-DE" dirty="0"/>
              <a:t>Action </a:t>
            </a:r>
            <a:r>
              <a:rPr lang="de-DE" dirty="0" err="1"/>
              <a:t>wrapped</a:t>
            </a:r>
            <a:r>
              <a:rPr lang="de-DE" dirty="0"/>
              <a:t> in Button/Checkbox; action-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requests</a:t>
            </a:r>
            <a:br>
              <a:rPr lang="de-DE" b="1" dirty="0"/>
            </a:br>
            <a:r>
              <a:rPr lang="de-DE" b="1" dirty="0"/>
              <a:t>Form</a:t>
            </a:r>
            <a:r>
              <a:rPr lang="de-DE" dirty="0"/>
              <a:t>: (</a:t>
            </a:r>
            <a:r>
              <a:rPr lang="de-DE" dirty="0" err="1"/>
              <a:t>Templated</a:t>
            </a:r>
            <a:r>
              <a:rPr lang="de-DE" dirty="0"/>
              <a:t>)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;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br>
              <a:rPr lang="de-DE" dirty="0"/>
            </a:br>
            <a:r>
              <a:rPr lang="de-DE" b="1" dirty="0"/>
              <a:t>Library: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Behaviours</a:t>
            </a:r>
            <a:r>
              <a:rPr lang="de-DE" dirty="0"/>
              <a:t> and Views</a:t>
            </a:r>
          </a:p>
        </p:txBody>
      </p:sp>
    </p:spTree>
    <p:extLst>
      <p:ext uri="{BB962C8B-B14F-4D97-AF65-F5344CB8AC3E}">
        <p14:creationId xmlns:p14="http://schemas.microsoft.com/office/powerpoint/2010/main" val="3610270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30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83B4-A0ED-4C04-9973-C2063697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r>
              <a:rPr lang="de-CH" dirty="0"/>
              <a:t> Frontend Architecture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573D2-FBE0-480B-902E-7571C4090C9F}"/>
              </a:ext>
            </a:extLst>
          </p:cNvPr>
          <p:cNvSpPr txBox="1"/>
          <p:nvPr/>
        </p:nvSpPr>
        <p:spPr>
          <a:xfrm>
            <a:off x="521207" y="1490620"/>
            <a:ext cx="109684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Opiniated</a:t>
            </a:r>
            <a:r>
              <a:rPr lang="de-CH" dirty="0"/>
              <a:t> </a:t>
            </a:r>
            <a:r>
              <a:rPr lang="de-CH" dirty="0" err="1"/>
              <a:t>Decisions</a:t>
            </a:r>
            <a:endParaRPr lang="de-CH" dirty="0"/>
          </a:p>
          <a:p>
            <a:r>
              <a:rPr lang="de-CH" sz="2800" dirty="0" err="1"/>
              <a:t>Minimize</a:t>
            </a:r>
            <a:r>
              <a:rPr lang="de-CH" sz="2800" dirty="0"/>
              <a:t> </a:t>
            </a:r>
            <a:r>
              <a:rPr lang="de-CH" sz="2800" dirty="0" err="1"/>
              <a:t>Dependencies</a:t>
            </a:r>
            <a:r>
              <a:rPr lang="de-CH" sz="2800" dirty="0"/>
              <a:t> (</a:t>
            </a:r>
            <a:r>
              <a:rPr lang="de-CH" sz="2800" dirty="0" err="1"/>
              <a:t>prefer</a:t>
            </a:r>
            <a:r>
              <a:rPr lang="de-CH" sz="2800" dirty="0"/>
              <a:t> </a:t>
            </a:r>
            <a:r>
              <a:rPr lang="de-CH" sz="2800" dirty="0" err="1"/>
              <a:t>extract</a:t>
            </a:r>
            <a:r>
              <a:rPr lang="de-CH" sz="2800" dirty="0"/>
              <a:t> &amp; </a:t>
            </a:r>
            <a:r>
              <a:rPr lang="de-CH" sz="2800" dirty="0" err="1"/>
              <a:t>copy</a:t>
            </a:r>
            <a:r>
              <a:rPr lang="de-CH" sz="2800" dirty="0"/>
              <a:t>)</a:t>
            </a:r>
            <a:br>
              <a:rPr lang="de-CH" sz="2800" dirty="0"/>
            </a:br>
            <a:r>
              <a:rPr lang="de-CH" sz="2800" dirty="0" err="1"/>
              <a:t>No</a:t>
            </a:r>
            <a:r>
              <a:rPr lang="de-CH" sz="2800" dirty="0"/>
              <a:t> </a:t>
            </a:r>
            <a:r>
              <a:rPr lang="de-CH" sz="2800" dirty="0" err="1"/>
              <a:t>store</a:t>
            </a:r>
            <a:r>
              <a:rPr lang="de-CH" sz="2800" dirty="0"/>
              <a:t> (</a:t>
            </a:r>
            <a:r>
              <a:rPr lang="de-CH" sz="2800" dirty="0" err="1"/>
              <a:t>prefer</a:t>
            </a:r>
            <a:r>
              <a:rPr lang="de-CH" sz="2800" dirty="0"/>
              <a:t> </a:t>
            </a:r>
            <a:r>
              <a:rPr lang="de-CH" sz="2800" dirty="0" err="1"/>
              <a:t>strict</a:t>
            </a:r>
            <a:r>
              <a:rPr lang="de-CH" sz="2800" dirty="0"/>
              <a:t> </a:t>
            </a:r>
            <a:r>
              <a:rPr lang="de-CH" sz="2800" dirty="0" err="1"/>
              <a:t>layering</a:t>
            </a:r>
            <a:r>
              <a:rPr lang="de-CH" sz="2800" dirty="0"/>
              <a:t>, </a:t>
            </a:r>
            <a:r>
              <a:rPr lang="de-CH" sz="2800" dirty="0" err="1"/>
              <a:t>refactoring</a:t>
            </a:r>
            <a:r>
              <a:rPr lang="de-CH" sz="2800" dirty="0"/>
              <a:t>)</a:t>
            </a:r>
            <a:br>
              <a:rPr lang="de-CH" sz="2800" dirty="0"/>
            </a:br>
            <a:r>
              <a:rPr lang="de-CH" sz="2800" dirty="0" err="1"/>
              <a:t>No</a:t>
            </a:r>
            <a:r>
              <a:rPr lang="de-CH" sz="2800" dirty="0"/>
              <a:t> </a:t>
            </a:r>
            <a:r>
              <a:rPr lang="de-CH" sz="2800" dirty="0" err="1"/>
              <a:t>router</a:t>
            </a:r>
            <a:r>
              <a:rPr lang="de-CH" sz="2800" dirty="0"/>
              <a:t> (</a:t>
            </a:r>
            <a:r>
              <a:rPr lang="de-CH" sz="2800" dirty="0" err="1"/>
              <a:t>prefer</a:t>
            </a:r>
            <a:r>
              <a:rPr lang="de-CH" sz="2800" dirty="0"/>
              <a:t> </a:t>
            </a:r>
            <a:r>
              <a:rPr lang="de-CH" sz="2800" dirty="0" err="1"/>
              <a:t>offloading</a:t>
            </a:r>
            <a:r>
              <a:rPr lang="de-CH" sz="2800" dirty="0"/>
              <a:t> </a:t>
            </a:r>
            <a:r>
              <a:rPr lang="de-CH" sz="2800" dirty="0" err="1"/>
              <a:t>tasks</a:t>
            </a:r>
            <a:r>
              <a:rPr lang="de-CH" sz="2800" dirty="0"/>
              <a:t> to backend)</a:t>
            </a:r>
            <a:br>
              <a:rPr lang="de-CH" sz="2800" dirty="0"/>
            </a:br>
            <a:r>
              <a:rPr lang="de-CH" sz="2800" dirty="0" err="1"/>
              <a:t>Align</a:t>
            </a:r>
            <a:r>
              <a:rPr lang="de-CH" sz="2800" dirty="0"/>
              <a:t> UI &amp; </a:t>
            </a:r>
            <a:r>
              <a:rPr lang="de-CH" sz="2800" dirty="0" err="1"/>
              <a:t>pattern</a:t>
            </a:r>
            <a:r>
              <a:rPr lang="de-CH" sz="2800" dirty="0"/>
              <a:t> (App, Layout, View, Action, Form, Library)</a:t>
            </a:r>
            <a:endParaRPr lang="LID4096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58751-CD01-4976-9953-3E0D569BAE9F}"/>
              </a:ext>
            </a:extLst>
          </p:cNvPr>
          <p:cNvSpPr txBox="1"/>
          <p:nvPr/>
        </p:nvSpPr>
        <p:spPr>
          <a:xfrm>
            <a:off x="521207" y="3945834"/>
            <a:ext cx="88215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(but </a:t>
            </a:r>
            <a:r>
              <a:rPr lang="de-CH" dirty="0" err="1"/>
              <a:t>slim</a:t>
            </a:r>
            <a:r>
              <a:rPr lang="de-CH" dirty="0"/>
              <a:t>)</a:t>
            </a:r>
          </a:p>
          <a:p>
            <a:r>
              <a:rPr lang="de-CH" sz="2800" dirty="0"/>
              <a:t>Table </a:t>
            </a:r>
            <a:r>
              <a:rPr lang="de-CH" sz="2800" dirty="0" err="1"/>
              <a:t>too</a:t>
            </a:r>
            <a:r>
              <a:rPr lang="de-CH" sz="2800" dirty="0"/>
              <a:t> </a:t>
            </a:r>
            <a:r>
              <a:rPr lang="de-CH" sz="2800" dirty="0" err="1"/>
              <a:t>complex</a:t>
            </a:r>
            <a:r>
              <a:rPr lang="de-CH" sz="2800" dirty="0"/>
              <a:t> (</a:t>
            </a:r>
            <a:r>
              <a:rPr lang="de-CH" sz="2800" dirty="0" err="1"/>
              <a:t>use</a:t>
            </a:r>
            <a:r>
              <a:rPr lang="de-CH" sz="2800" dirty="0"/>
              <a:t> </a:t>
            </a:r>
            <a:r>
              <a:rPr lang="de-CH" sz="2800" dirty="0" err="1"/>
              <a:t>Composition</a:t>
            </a:r>
            <a:r>
              <a:rPr lang="de-CH" sz="2800" dirty="0"/>
              <a:t> API)</a:t>
            </a:r>
            <a:br>
              <a:rPr lang="de-CH" sz="2800" dirty="0"/>
            </a:br>
            <a:r>
              <a:rPr lang="de-CH" sz="2800" dirty="0"/>
              <a:t>Filter </a:t>
            </a:r>
            <a:r>
              <a:rPr lang="de-CH" sz="2800" dirty="0" err="1"/>
              <a:t>too</a:t>
            </a:r>
            <a:r>
              <a:rPr lang="de-CH" sz="2800" dirty="0"/>
              <a:t> </a:t>
            </a:r>
            <a:r>
              <a:rPr lang="de-CH" sz="2800" dirty="0" err="1"/>
              <a:t>much</a:t>
            </a:r>
            <a:r>
              <a:rPr lang="de-CH" sz="2800" dirty="0"/>
              <a:t> </a:t>
            </a:r>
            <a:r>
              <a:rPr lang="de-CH" sz="2800" dirty="0" err="1"/>
              <a:t>data</a:t>
            </a:r>
            <a:r>
              <a:rPr lang="de-CH" sz="2800" dirty="0"/>
              <a:t> </a:t>
            </a:r>
            <a:r>
              <a:rPr lang="de-CH" sz="2800" dirty="0" err="1"/>
              <a:t>transfer</a:t>
            </a:r>
            <a:r>
              <a:rPr lang="de-CH" sz="2800" dirty="0"/>
              <a:t> (</a:t>
            </a:r>
            <a:r>
              <a:rPr lang="de-CH" sz="2800" dirty="0" err="1"/>
              <a:t>use</a:t>
            </a:r>
            <a:r>
              <a:rPr lang="de-CH" sz="2800" dirty="0"/>
              <a:t> </a:t>
            </a:r>
            <a:r>
              <a:rPr lang="de-CH" sz="2800" dirty="0" err="1"/>
              <a:t>store</a:t>
            </a:r>
            <a:r>
              <a:rPr lang="de-CH" sz="2800" dirty="0"/>
              <a:t>)</a:t>
            </a:r>
            <a:br>
              <a:rPr lang="de-CH" sz="2800" dirty="0"/>
            </a:br>
            <a:r>
              <a:rPr lang="de-CH" sz="2800" dirty="0" err="1"/>
              <a:t>Formatting</a:t>
            </a:r>
            <a:r>
              <a:rPr lang="de-CH" sz="2800" dirty="0"/>
              <a:t> </a:t>
            </a:r>
            <a:r>
              <a:rPr lang="de-CH" sz="2800" dirty="0" err="1"/>
              <a:t>inconsistent</a:t>
            </a:r>
            <a:r>
              <a:rPr lang="de-CH" sz="2800" dirty="0"/>
              <a:t> (</a:t>
            </a:r>
            <a:r>
              <a:rPr lang="de-CH" sz="2800" dirty="0" err="1"/>
              <a:t>write</a:t>
            </a:r>
            <a:r>
              <a:rPr lang="de-CH" sz="2800" dirty="0"/>
              <a:t> </a:t>
            </a:r>
            <a:r>
              <a:rPr lang="de-CH" sz="2800" dirty="0" err="1"/>
              <a:t>eslint</a:t>
            </a:r>
            <a:r>
              <a:rPr lang="de-CH" sz="2800" dirty="0"/>
              <a:t> </a:t>
            </a:r>
            <a:r>
              <a:rPr lang="de-CH" sz="2800" dirty="0" err="1"/>
              <a:t>plugin</a:t>
            </a:r>
            <a:r>
              <a:rPr lang="de-CH" sz="2800" dirty="0"/>
              <a:t>)</a:t>
            </a:r>
            <a:endParaRPr lang="LID4096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475A-42BA-4974-ADD5-02C613207D55}"/>
              </a:ext>
            </a:extLst>
          </p:cNvPr>
          <p:cNvSpPr txBox="1"/>
          <p:nvPr/>
        </p:nvSpPr>
        <p:spPr>
          <a:xfrm>
            <a:off x="521207" y="6040612"/>
            <a:ext cx="88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Note: Frontend was </a:t>
            </a:r>
            <a:r>
              <a:rPr lang="de-CH" dirty="0" err="1"/>
              <a:t>rewritten</a:t>
            </a:r>
            <a:r>
              <a:rPr lang="de-CH" dirty="0"/>
              <a:t> end 2020 </a:t>
            </a:r>
            <a:r>
              <a:rPr lang="de-CH" dirty="0" err="1"/>
              <a:t>for</a:t>
            </a:r>
            <a:r>
              <a:rPr lang="de-CH" dirty="0"/>
              <a:t> new </a:t>
            </a:r>
            <a:r>
              <a:rPr lang="de-CH" dirty="0" err="1"/>
              <a:t>api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, </a:t>
            </a:r>
            <a:r>
              <a:rPr lang="de-CH" dirty="0" err="1"/>
              <a:t>bump</a:t>
            </a:r>
            <a:r>
              <a:rPr lang="de-CH" dirty="0"/>
              <a:t> to </a:t>
            </a:r>
            <a:r>
              <a:rPr lang="de-CH" dirty="0" err="1"/>
              <a:t>VueJS</a:t>
            </a:r>
            <a:r>
              <a:rPr lang="de-CH" dirty="0"/>
              <a:t> 3.0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0154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83B4-A0ED-4C04-9973-C2063697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r>
              <a:rPr lang="de-CH" dirty="0"/>
              <a:t> Architecture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573D2-FBE0-480B-902E-7571C4090C9F}"/>
              </a:ext>
            </a:extLst>
          </p:cNvPr>
          <p:cNvSpPr txBox="1"/>
          <p:nvPr/>
        </p:nvSpPr>
        <p:spPr>
          <a:xfrm>
            <a:off x="521207" y="1490620"/>
            <a:ext cx="88215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Targets</a:t>
            </a:r>
          </a:p>
          <a:p>
            <a:r>
              <a:rPr lang="de-CH" sz="2800" dirty="0"/>
              <a:t>Usability (Performance, </a:t>
            </a:r>
            <a:r>
              <a:rPr lang="de-CH" sz="2800" dirty="0" err="1"/>
              <a:t>Simplicity</a:t>
            </a:r>
            <a:r>
              <a:rPr lang="de-CH" sz="2800" dirty="0"/>
              <a:t>, Iteration) </a:t>
            </a:r>
            <a:br>
              <a:rPr lang="de-CH" sz="2800" dirty="0"/>
            </a:br>
            <a:r>
              <a:rPr lang="de-CH" sz="2800" dirty="0"/>
              <a:t>Correctness (</a:t>
            </a:r>
            <a:r>
              <a:rPr lang="de-CH" sz="2800" dirty="0" err="1"/>
              <a:t>Testing</a:t>
            </a:r>
            <a:r>
              <a:rPr lang="de-CH" sz="2800" dirty="0"/>
              <a:t>, </a:t>
            </a:r>
            <a:r>
              <a:rPr lang="de-CH" sz="2800" dirty="0" err="1"/>
              <a:t>Maintainability</a:t>
            </a:r>
            <a:r>
              <a:rPr lang="de-CH" sz="2800" dirty="0"/>
              <a:t>)</a:t>
            </a:r>
          </a:p>
          <a:p>
            <a:r>
              <a:rPr lang="de-CH" sz="2800" dirty="0" err="1"/>
              <a:t>Scalability</a:t>
            </a:r>
            <a:r>
              <a:rPr lang="de-CH" sz="2800" dirty="0"/>
              <a:t> (</a:t>
            </a:r>
            <a:r>
              <a:rPr lang="de-CH" sz="2800" dirty="0" err="1"/>
              <a:t>Deployability</a:t>
            </a:r>
            <a:r>
              <a:rPr lang="de-CH" sz="2800" dirty="0"/>
              <a:t>, </a:t>
            </a:r>
            <a:r>
              <a:rPr lang="de-CH" sz="2800" dirty="0" err="1"/>
              <a:t>Stability</a:t>
            </a:r>
            <a:r>
              <a:rPr lang="de-CH" sz="2800" dirty="0"/>
              <a:t>)</a:t>
            </a:r>
            <a:endParaRPr lang="LID4096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58751-CD01-4976-9953-3E0D569BAE9F}"/>
              </a:ext>
            </a:extLst>
          </p:cNvPr>
          <p:cNvSpPr txBox="1"/>
          <p:nvPr/>
        </p:nvSpPr>
        <p:spPr>
          <a:xfrm>
            <a:off x="521206" y="3429000"/>
            <a:ext cx="109803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issues</a:t>
            </a:r>
            <a:br>
              <a:rPr lang="de-CH" dirty="0"/>
            </a:br>
            <a:r>
              <a:rPr lang="de-CH" sz="2800" dirty="0"/>
              <a:t>Report </a:t>
            </a:r>
            <a:r>
              <a:rPr lang="de-CH" sz="2800" dirty="0" err="1"/>
              <a:t>too</a:t>
            </a:r>
            <a:r>
              <a:rPr lang="de-CH" sz="2800" dirty="0"/>
              <a:t> limited &amp; </a:t>
            </a:r>
            <a:r>
              <a:rPr lang="de-CH" sz="2800" dirty="0" err="1"/>
              <a:t>untestable</a:t>
            </a:r>
            <a:r>
              <a:rPr lang="de-CH" sz="2800" dirty="0"/>
              <a:t> (</a:t>
            </a:r>
            <a:r>
              <a:rPr lang="de-CH" sz="2800" dirty="0" err="1"/>
              <a:t>use</a:t>
            </a:r>
            <a:r>
              <a:rPr lang="de-CH" sz="2800" dirty="0"/>
              <a:t> own PDF </a:t>
            </a:r>
            <a:r>
              <a:rPr lang="de-CH" sz="2800" dirty="0" err="1"/>
              <a:t>implementation</a:t>
            </a:r>
            <a:r>
              <a:rPr lang="de-CH" sz="2800" dirty="0"/>
              <a:t>)</a:t>
            </a:r>
            <a:br>
              <a:rPr lang="de-CH" sz="2800" dirty="0"/>
            </a:br>
            <a:r>
              <a:rPr lang="de-CH" sz="2800" dirty="0" err="1"/>
              <a:t>ApiPlatform</a:t>
            </a:r>
            <a:r>
              <a:rPr lang="de-CH" sz="2800" dirty="0"/>
              <a:t> </a:t>
            </a:r>
            <a:r>
              <a:rPr lang="de-CH" sz="2800" dirty="0" err="1"/>
              <a:t>low</a:t>
            </a:r>
            <a:r>
              <a:rPr lang="de-CH" sz="2800" dirty="0"/>
              <a:t> </a:t>
            </a:r>
            <a:r>
              <a:rPr lang="de-CH" sz="2800" dirty="0" err="1"/>
              <a:t>quality</a:t>
            </a:r>
            <a:r>
              <a:rPr lang="de-CH" sz="2800" dirty="0"/>
              <a:t> (own expert </a:t>
            </a:r>
            <a:r>
              <a:rPr lang="de-CH" sz="2800" dirty="0" err="1"/>
              <a:t>knowledge</a:t>
            </a:r>
            <a:r>
              <a:rPr lang="de-CH" sz="2800" dirty="0"/>
              <a:t>)</a:t>
            </a:r>
            <a:br>
              <a:rPr lang="de-CH" sz="2800" dirty="0"/>
            </a:br>
            <a:r>
              <a:rPr lang="de-CH" sz="2800" dirty="0"/>
              <a:t>Frontend </a:t>
            </a:r>
            <a:r>
              <a:rPr lang="de-CH" sz="2800" dirty="0" err="1"/>
              <a:t>iterates</a:t>
            </a:r>
            <a:r>
              <a:rPr lang="de-CH" sz="2800" dirty="0"/>
              <a:t> </a:t>
            </a:r>
            <a:r>
              <a:rPr lang="de-CH" sz="2800" dirty="0" err="1"/>
              <a:t>rapidly</a:t>
            </a:r>
            <a:r>
              <a:rPr lang="de-CH" sz="2800" dirty="0"/>
              <a:t> (</a:t>
            </a:r>
            <a:r>
              <a:rPr lang="de-CH" sz="2800" dirty="0" err="1"/>
              <a:t>reduce</a:t>
            </a:r>
            <a:r>
              <a:rPr lang="de-CH" sz="2800" dirty="0"/>
              <a:t> </a:t>
            </a:r>
            <a:r>
              <a:rPr lang="de-CH" sz="2800" dirty="0" err="1"/>
              <a:t>dependencies</a:t>
            </a:r>
            <a:r>
              <a:rPr lang="de-CH" sz="2800" dirty="0"/>
              <a:t>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50334398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purl.org/dc/terms/"/>
    <ds:schemaRef ds:uri="230e9df3-be65-4c73-a93b-d1236ebd677e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{BD0570DC-6018-45C0-9E2A-3E873673A0BD}tf10001108_win32</Template>
  <TotalTime>195</TotalTime>
  <Words>369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Baupen Architecture</vt:lpstr>
      <vt:lpstr>Business Case</vt:lpstr>
      <vt:lpstr>Architecture</vt:lpstr>
      <vt:lpstr>Frontend Architecture (1/2)</vt:lpstr>
      <vt:lpstr>Frontend Architecture (2/2)</vt:lpstr>
      <vt:lpstr>Discussion Frontend Architecture</vt:lpstr>
      <vt:lpstr>Discussion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Baupen Architecture</dc:title>
  <dc:creator>Florian Moser</dc:creator>
  <cp:keywords/>
  <cp:lastModifiedBy>Florian Moser</cp:lastModifiedBy>
  <cp:revision>8</cp:revision>
  <dcterms:created xsi:type="dcterms:W3CDTF">2021-11-15T15:09:25Z</dcterms:created>
  <dcterms:modified xsi:type="dcterms:W3CDTF">2021-11-15T18:25:13Z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