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828" r:id="rId2"/>
  </p:sldMasterIdLst>
  <p:notesMasterIdLst>
    <p:notesMasterId r:id="rId28"/>
  </p:notesMasterIdLst>
  <p:sldIdLst>
    <p:sldId id="256" r:id="rId3"/>
    <p:sldId id="287" r:id="rId4"/>
    <p:sldId id="292" r:id="rId5"/>
    <p:sldId id="286" r:id="rId6"/>
    <p:sldId id="273" r:id="rId7"/>
    <p:sldId id="384" r:id="rId8"/>
    <p:sldId id="307" r:id="rId9"/>
    <p:sldId id="282" r:id="rId10"/>
    <p:sldId id="300" r:id="rId11"/>
    <p:sldId id="306" r:id="rId12"/>
    <p:sldId id="301" r:id="rId13"/>
    <p:sldId id="290" r:id="rId14"/>
    <p:sldId id="302" r:id="rId15"/>
    <p:sldId id="303" r:id="rId16"/>
    <p:sldId id="304" r:id="rId17"/>
    <p:sldId id="291" r:id="rId18"/>
    <p:sldId id="293" r:id="rId19"/>
    <p:sldId id="289" r:id="rId20"/>
    <p:sldId id="277" r:id="rId21"/>
    <p:sldId id="305" r:id="rId22"/>
    <p:sldId id="296" r:id="rId23"/>
    <p:sldId id="298" r:id="rId24"/>
    <p:sldId id="299" r:id="rId25"/>
    <p:sldId id="284" r:id="rId26"/>
    <p:sldId id="3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02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EB9E1-0E42-4480-B846-B2214A0BFDCD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75107-2092-461F-82FD-2C2A371AF11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9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75107-2092-461F-82FD-2C2A371AF11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75107-2092-461F-82FD-2C2A371AF11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86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75107-2092-461F-82FD-2C2A371AF11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75107-2092-461F-82FD-2C2A371AF11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75107-2092-461F-82FD-2C2A371AF11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9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75107-2092-461F-82FD-2C2A371AF11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75107-2092-461F-82FD-2C2A371AF11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75107-2092-461F-82FD-2C2A371AF11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75107-2092-461F-82FD-2C2A371AF1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3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75107-2092-461F-82FD-2C2A371AF1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85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75107-2092-461F-82FD-2C2A371AF11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45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75107-2092-461F-82FD-2C2A371AF11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75107-2092-461F-82FD-2C2A371AF1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0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E5E-201A-484F-90B1-C0626491D3A3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868-F0AE-4568-A1C7-866C174E45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2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E5E-201A-484F-90B1-C0626491D3A3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868-F0AE-4568-A1C7-866C174E45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8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E5E-201A-484F-90B1-C0626491D3A3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868-F0AE-4568-A1C7-866C174E45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78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3A0E5E-201A-484F-90B1-C0626491D3A3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1AB0868-F0AE-4568-A1C7-866C174E45B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8659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E5E-201A-484F-90B1-C0626491D3A3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868-F0AE-4568-A1C7-866C174E45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30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E5E-201A-484F-90B1-C0626491D3A3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868-F0AE-4568-A1C7-866C174E45B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6081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E5E-201A-484F-90B1-C0626491D3A3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868-F0AE-4568-A1C7-866C174E45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79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E5E-201A-484F-90B1-C0626491D3A3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868-F0AE-4568-A1C7-866C174E45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68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E5E-201A-484F-90B1-C0626491D3A3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868-F0AE-4568-A1C7-866C174E45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48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E5E-201A-484F-90B1-C0626491D3A3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868-F0AE-4568-A1C7-866C174E45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21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E5E-201A-484F-90B1-C0626491D3A3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868-F0AE-4568-A1C7-866C174E45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E5E-201A-484F-90B1-C0626491D3A3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868-F0AE-4568-A1C7-866C174E45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4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E5E-201A-484F-90B1-C0626491D3A3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868-F0AE-4568-A1C7-866C174E45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8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E5E-201A-484F-90B1-C0626491D3A3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868-F0AE-4568-A1C7-866C174E45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14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E5E-201A-484F-90B1-C0626491D3A3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868-F0AE-4568-A1C7-866C174E45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7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E5E-201A-484F-90B1-C0626491D3A3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868-F0AE-4568-A1C7-866C174E45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3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E5E-201A-484F-90B1-C0626491D3A3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868-F0AE-4568-A1C7-866C174E45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4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E5E-201A-484F-90B1-C0626491D3A3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868-F0AE-4568-A1C7-866C174E45B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9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E5E-201A-484F-90B1-C0626491D3A3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868-F0AE-4568-A1C7-866C174E45B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3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E5E-201A-484F-90B1-C0626491D3A3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868-F0AE-4568-A1C7-866C174E45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E5E-201A-484F-90B1-C0626491D3A3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868-F0AE-4568-A1C7-866C174E45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E5E-201A-484F-90B1-C0626491D3A3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868-F0AE-4568-A1C7-866C174E45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1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A0E5E-201A-484F-90B1-C0626491D3A3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B0868-F0AE-4568-A1C7-866C174E45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3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33A0E5E-201A-484F-90B1-C0626491D3A3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1AB0868-F0AE-4568-A1C7-866C174E45B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8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800" kern="1200" spc="1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3.ufc.br/sigaa/portais/docente/docente.js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eg"/><Relationship Id="rId5" Type="http://schemas.openxmlformats.org/officeDocument/2006/relationships/hyperlink" Target="mailto:fernando.trinta@dc.ufc.br" TargetMode="External"/><Relationship Id="rId4" Type="http://schemas.openxmlformats.org/officeDocument/2006/relationships/hyperlink" Target="mailto:windson@virtual.ufc.b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jZkHpNnXLB0&amp;t=140s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99456" y="963884"/>
            <a:ext cx="7560840" cy="1472184"/>
          </a:xfrm>
        </p:spPr>
        <p:txBody>
          <a:bodyPr>
            <a:noAutofit/>
          </a:bodyPr>
          <a:lstStyle/>
          <a:p>
            <a:r>
              <a:rPr lang="pt-BR" sz="2400" dirty="0"/>
              <a:t> </a:t>
            </a:r>
            <a:br>
              <a:rPr lang="pt-BR" sz="2400" dirty="0"/>
            </a:br>
            <a:r>
              <a:rPr lang="pt-BR" sz="2400" dirty="0"/>
              <a:t>SMD0123 - COMPUTAÇÃO MÓVEL E UBÍQUA - T01 </a:t>
            </a:r>
            <a:br>
              <a:rPr lang="pt-BR" sz="2400" dirty="0"/>
            </a:br>
            <a:r>
              <a:rPr lang="pt-BR" sz="2400" dirty="0">
                <a:hlinkClick r:id="rId3"/>
              </a:rPr>
              <a:t>CKP8622 - COMPUTAÇÃO MÓVEL E UBÍQUA - T01</a:t>
            </a:r>
            <a:endParaRPr lang="en-US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79576" y="2696344"/>
            <a:ext cx="8388424" cy="2316832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Prof. Windson Viana de Carvalho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Prof. Fernando </a:t>
            </a:r>
            <a:r>
              <a:rPr lang="en-US" sz="32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Trinta</a:t>
            </a:r>
            <a:endParaRPr lang="en-US" sz="32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en-US" sz="32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en-US" sz="32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7872" y="5024038"/>
            <a:ext cx="425892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  <a:hlinkClick r:id="rId4"/>
              </a:rPr>
              <a:t>windson@virtual.ufc.br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  <a:hlinkClick r:id="rId5"/>
              </a:rPr>
              <a:t>fernando.trinta@dc.ufc.br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4665056"/>
            <a:ext cx="2736304" cy="20522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Ementa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Desenvolvimento de software móvel e ubíquo</a:t>
            </a:r>
            <a:endParaRPr lang="en-US" sz="2400" dirty="0"/>
          </a:p>
          <a:p>
            <a:r>
              <a:rPr lang="pt-BR" sz="2400" dirty="0"/>
              <a:t>Fragmentação e seus desafios</a:t>
            </a:r>
            <a:endParaRPr lang="en-US" sz="2400" dirty="0"/>
          </a:p>
          <a:p>
            <a:r>
              <a:rPr lang="pt-BR" sz="2400" dirty="0"/>
              <a:t>Técnicas de programação para dispositivos móveis</a:t>
            </a:r>
            <a:endParaRPr lang="en-US" sz="2400" dirty="0"/>
          </a:p>
          <a:p>
            <a:r>
              <a:rPr lang="pt-BR" sz="2400" dirty="0"/>
              <a:t>Plataforma Nativas (e.g., Android, Plataforma iOS)</a:t>
            </a:r>
          </a:p>
        </p:txBody>
      </p:sp>
    </p:spTree>
    <p:extLst>
      <p:ext uri="{BB962C8B-B14F-4D97-AF65-F5344CB8AC3E}">
        <p14:creationId xmlns:p14="http://schemas.microsoft.com/office/powerpoint/2010/main" val="33094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Ementa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Explorando novos recursos</a:t>
            </a:r>
            <a:endParaRPr lang="en-US" sz="2400" dirty="0"/>
          </a:p>
          <a:p>
            <a:pPr lvl="0"/>
            <a:r>
              <a:rPr lang="pt-BR" sz="2400" dirty="0"/>
              <a:t>Acessando a nuvem e as redes sociais</a:t>
            </a:r>
            <a:endParaRPr lang="en-US" sz="2400" dirty="0"/>
          </a:p>
          <a:p>
            <a:pPr lvl="0"/>
            <a:r>
              <a:rPr lang="pt-BR" sz="2400" dirty="0"/>
              <a:t>Serviços baseados em localização</a:t>
            </a:r>
            <a:endParaRPr lang="en-US" sz="2400" dirty="0"/>
          </a:p>
          <a:p>
            <a:pPr lvl="0"/>
            <a:r>
              <a:rPr lang="pt-BR" sz="2400" dirty="0"/>
              <a:t>Realidade Aumentada</a:t>
            </a:r>
            <a:endParaRPr lang="en-US" sz="2400" dirty="0"/>
          </a:p>
          <a:p>
            <a:pPr lvl="0"/>
            <a:r>
              <a:rPr lang="pt-BR" sz="2400" dirty="0"/>
              <a:t>Jogos </a:t>
            </a:r>
            <a:r>
              <a:rPr lang="pt-BR" sz="2400" dirty="0" err="1"/>
              <a:t>Pervasivos</a:t>
            </a:r>
            <a:endParaRPr lang="en-US" sz="2400" dirty="0"/>
          </a:p>
          <a:p>
            <a:r>
              <a:rPr lang="pt-BR" sz="2400" dirty="0"/>
              <a:t>Computação Ubíqua no auxílio a aprendizagem</a:t>
            </a:r>
          </a:p>
        </p:txBody>
      </p:sp>
    </p:spTree>
    <p:extLst>
      <p:ext uri="{BB962C8B-B14F-4D97-AF65-F5344CB8AC3E}">
        <p14:creationId xmlns:p14="http://schemas.microsoft.com/office/powerpoint/2010/main" val="1250743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 que vamos aprender?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/>
              <a:t>Revisão de Sistemas Distribuídos</a:t>
            </a:r>
          </a:p>
          <a:p>
            <a:pPr lvl="1"/>
            <a:r>
              <a:rPr lang="pt-BR"/>
              <a:t>Modelos de Comunicação, Requisição- Reposta e Pub-Sub</a:t>
            </a:r>
          </a:p>
          <a:p>
            <a:pPr lvl="1"/>
            <a:r>
              <a:rPr lang="pt-BR"/>
              <a:t>Descoberta de Recursos e Serviços</a:t>
            </a:r>
          </a:p>
          <a:p>
            <a:r>
              <a:rPr lang="pt-BR"/>
              <a:t>IoT - Internet das Coisas, CoAP, Node-RED</a:t>
            </a:r>
          </a:p>
          <a:p>
            <a:pPr lvl="1"/>
            <a:r>
              <a:rPr lang="pt-BR"/>
              <a:t>MQTT e BlueMix, CoAP, Node-RED</a:t>
            </a:r>
          </a:p>
          <a:p>
            <a:r>
              <a:rPr lang="pt-BR"/>
              <a:t>Conceito de Middleware</a:t>
            </a:r>
          </a:p>
          <a:p>
            <a:pPr lvl="1"/>
            <a:r>
              <a:rPr lang="pt-BR"/>
              <a:t>Middleware Computação Ubíqua</a:t>
            </a:r>
          </a:p>
          <a:p>
            <a:pPr lvl="1"/>
            <a:r>
              <a:rPr lang="pt-BR"/>
              <a:t>Middleware Computação Sensível ao Contexto</a:t>
            </a:r>
          </a:p>
          <a:p>
            <a:pPr lvl="1"/>
            <a:r>
              <a:rPr lang="pt-BR"/>
              <a:t>Loop de Adaptação - Mape-K</a:t>
            </a:r>
          </a:p>
          <a:p>
            <a:endParaRPr lang="pt-BR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9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aprender</a:t>
            </a:r>
            <a:r>
              <a:rPr lang="en-US" dirty="0"/>
              <a:t>?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3200" dirty="0"/>
          </a:p>
        </p:txBody>
      </p:sp>
      <p:pic>
        <p:nvPicPr>
          <p:cNvPr id="1028" name="Picture 4" descr="Resultado de imagem para node red i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877219"/>
            <a:ext cx="76200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206701" y="6126161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Node-RED, programação por fluxo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00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aprender</a:t>
            </a:r>
            <a:r>
              <a:rPr lang="en-US" dirty="0"/>
              <a:t>?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3200" dirty="0"/>
          </a:p>
        </p:txBody>
      </p:sp>
      <p:pic>
        <p:nvPicPr>
          <p:cNvPr id="1028" name="Picture 4" descr="Resultado de imagem para coap">
            <a:extLst>
              <a:ext uri="{FF2B5EF4-FFF2-40B4-BE49-F238E27FC236}">
                <a16:creationId xmlns:a16="http://schemas.microsoft.com/office/drawing/2014/main" id="{34F852F5-2FAF-4FD8-AD93-6A31A0744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68" y="1732648"/>
            <a:ext cx="7001592" cy="444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864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ECA e o IFTTT</a:t>
            </a:r>
            <a:endParaRPr lang="en-US" dirty="0"/>
          </a:p>
        </p:txBody>
      </p:sp>
      <p:pic>
        <p:nvPicPr>
          <p:cNvPr id="3074" name="Picture 2" descr="http://bamageek.com/wp-content/uploads/2013/09/IFTTT-_-My-Recipe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308" y="1844825"/>
            <a:ext cx="5191384" cy="437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93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vamos aprender?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Novas áreas de pesquisa da Computação Ubíqua</a:t>
            </a:r>
          </a:p>
          <a:p>
            <a:pPr lvl="1"/>
            <a:r>
              <a:rPr lang="pt-BR" sz="2400" dirty="0"/>
              <a:t>Frameworks para sensibilidade ao contexto</a:t>
            </a:r>
          </a:p>
          <a:p>
            <a:pPr lvl="2"/>
            <a:r>
              <a:rPr lang="pt-BR" sz="2000" dirty="0" err="1"/>
              <a:t>Aware</a:t>
            </a:r>
            <a:r>
              <a:rPr lang="pt-BR" sz="2000" dirty="0"/>
              <a:t>, </a:t>
            </a:r>
            <a:r>
              <a:rPr lang="pt-BR" sz="2000" dirty="0" err="1"/>
              <a:t>Awareness</a:t>
            </a:r>
            <a:r>
              <a:rPr lang="pt-BR" sz="2000" dirty="0"/>
              <a:t>, </a:t>
            </a:r>
            <a:r>
              <a:rPr lang="pt-BR" sz="2000" dirty="0" err="1"/>
              <a:t>LoCCAM</a:t>
            </a:r>
            <a:r>
              <a:rPr lang="pt-BR" sz="2000" dirty="0"/>
              <a:t>, trabalho do Yuri Saboia</a:t>
            </a:r>
          </a:p>
          <a:p>
            <a:pPr lvl="1"/>
            <a:r>
              <a:rPr lang="pt-BR" sz="2400" dirty="0"/>
              <a:t>Jogos Ubíquos </a:t>
            </a:r>
          </a:p>
          <a:p>
            <a:pPr lvl="2"/>
            <a:r>
              <a:rPr lang="pt-BR" sz="2000" dirty="0" err="1"/>
              <a:t>Tardigrade</a:t>
            </a:r>
            <a:r>
              <a:rPr lang="pt-BR" sz="2000" dirty="0"/>
              <a:t> e Lagarto</a:t>
            </a:r>
          </a:p>
          <a:p>
            <a:pPr lvl="2"/>
            <a:r>
              <a:rPr lang="pt-BR" sz="2000" dirty="0"/>
              <a:t>Balanceamento em JBL</a:t>
            </a:r>
          </a:p>
          <a:p>
            <a:pPr lvl="1"/>
            <a:r>
              <a:rPr lang="pt-BR" sz="2400" dirty="0"/>
              <a:t>Descoberta de Objetos Inteligentes</a:t>
            </a:r>
          </a:p>
          <a:p>
            <a:pPr lvl="2"/>
            <a:r>
              <a:rPr lang="pt-BR" sz="2000" dirty="0" err="1"/>
              <a:t>CoAP</a:t>
            </a:r>
            <a:r>
              <a:rPr lang="pt-BR" sz="2000" dirty="0"/>
              <a:t>-CTX</a:t>
            </a:r>
          </a:p>
          <a:p>
            <a:pPr lvl="1"/>
            <a:r>
              <a:rPr lang="pt-BR" sz="2400" dirty="0"/>
              <a:t>Fog </a:t>
            </a:r>
            <a:r>
              <a:rPr lang="pt-BR" sz="2400" dirty="0" err="1"/>
              <a:t>Computing</a:t>
            </a:r>
            <a:endParaRPr lang="pt-BR" sz="2400" dirty="0"/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98186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Livro Adotado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 err="1"/>
              <a:t>Distributed</a:t>
            </a:r>
            <a:r>
              <a:rPr lang="pt-BR" dirty="0"/>
              <a:t> Systems: </a:t>
            </a:r>
            <a:r>
              <a:rPr lang="pt-BR" dirty="0" err="1"/>
              <a:t>Concepts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Design</a:t>
            </a:r>
          </a:p>
          <a:p>
            <a:pPr lvl="1"/>
            <a:r>
              <a:rPr lang="pt-BR" dirty="0"/>
              <a:t>Autor: George </a:t>
            </a:r>
            <a:r>
              <a:rPr lang="pt-BR" dirty="0" err="1"/>
              <a:t>Coulouris</a:t>
            </a:r>
            <a:endParaRPr lang="pt-BR" dirty="0"/>
          </a:p>
          <a:p>
            <a:pPr lvl="1"/>
            <a:r>
              <a:rPr lang="pt-BR" dirty="0"/>
              <a:t>Quinta Edição</a:t>
            </a:r>
            <a:endParaRPr lang="en-US" dirty="0"/>
          </a:p>
          <a:p>
            <a:r>
              <a:rPr lang="en-US" dirty="0" err="1"/>
              <a:t>Capítulo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19 – Mobile and Ubiquitous Computing</a:t>
            </a:r>
          </a:p>
          <a:p>
            <a:pPr lvl="2"/>
            <a:endParaRPr lang="en-US" dirty="0"/>
          </a:p>
          <a:p>
            <a:r>
              <a:rPr lang="en-US" dirty="0"/>
              <a:t>Um </a:t>
            </a:r>
            <a:r>
              <a:rPr lang="en-US" dirty="0" err="1"/>
              <a:t>livro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para Android</a:t>
            </a:r>
          </a:p>
          <a:p>
            <a:pPr lvl="1"/>
            <a:endParaRPr lang="pt-BR" dirty="0"/>
          </a:p>
        </p:txBody>
      </p:sp>
      <p:pic>
        <p:nvPicPr>
          <p:cNvPr id="6146" name="Picture 2" descr="http://www.cdk5.net/wp/wp-content/uploads/2011/03/CDK5-Book-Cov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97" y="908720"/>
            <a:ext cx="1805039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3.googleusercontent.com/-t7Y6axhxF7Y/AAAAAAAAAAI/AAAAAAAAB7w/9jWzY67HuhA/phot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4797152"/>
            <a:ext cx="1872208" cy="186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051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de Apoio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/>
          </a:p>
          <a:p>
            <a:r>
              <a:rPr lang="pt-BR" dirty="0"/>
              <a:t>Artigos, </a:t>
            </a:r>
            <a:r>
              <a:rPr lang="pt-BR" dirty="0" err="1"/>
              <a:t>Surveys</a:t>
            </a:r>
            <a:r>
              <a:rPr lang="pt-BR" dirty="0"/>
              <a:t>, Dissertações e Monografias</a:t>
            </a:r>
          </a:p>
          <a:p>
            <a:pPr fontAlgn="base"/>
            <a:endParaRPr lang="en-US" dirty="0"/>
          </a:p>
          <a:p>
            <a:pPr fontAlgn="base"/>
            <a:r>
              <a:rPr lang="en-US" dirty="0" err="1"/>
              <a:t>Artigos</a:t>
            </a:r>
            <a:r>
              <a:rPr lang="en-US" dirty="0"/>
              <a:t> </a:t>
            </a:r>
            <a:r>
              <a:rPr lang="en-US" dirty="0" err="1"/>
              <a:t>Fundamentais</a:t>
            </a:r>
            <a:endParaRPr lang="en-US" dirty="0"/>
          </a:p>
          <a:p>
            <a:pPr lvl="1" fontAlgn="base"/>
            <a:r>
              <a:rPr lang="en-US" sz="2000" dirty="0"/>
              <a:t>The Computer for the 21st Century </a:t>
            </a:r>
          </a:p>
          <a:p>
            <a:pPr lvl="1" fontAlgn="base"/>
            <a:r>
              <a:rPr lang="en-US" sz="2000" dirty="0"/>
              <a:t>Weiser’s Vision: 20 Years Later: Special Issue do IEEE Pervasive Journal</a:t>
            </a:r>
          </a:p>
          <a:p>
            <a:pPr lvl="1" fontAlgn="base"/>
            <a:r>
              <a:rPr lang="en-US" sz="2000" dirty="0"/>
              <a:t>Developing context-aware pervasive computing applications: Models and approach </a:t>
            </a:r>
          </a:p>
          <a:p>
            <a:pPr lvl="1" fontAlgn="base"/>
            <a:r>
              <a:rPr lang="en-US" sz="2000" dirty="0"/>
              <a:t>Pervasive gaming: Status, trends and design principles</a:t>
            </a:r>
          </a:p>
          <a:p>
            <a:pPr lvl="1" fontAlgn="base"/>
            <a:r>
              <a:rPr lang="en-US" sz="2000" dirty="0"/>
              <a:t>A Roadmap to the Programmable World: Software Challenges in the </a:t>
            </a:r>
            <a:r>
              <a:rPr lang="en-US" sz="2000" dirty="0" err="1"/>
              <a:t>IoT</a:t>
            </a:r>
            <a:r>
              <a:rPr lang="en-US" sz="2000" dirty="0"/>
              <a:t> Era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2708921"/>
            <a:ext cx="2016224" cy="109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224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Avaliação da disciplina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/>
          </a:p>
          <a:p>
            <a:r>
              <a:rPr lang="pt-BR"/>
              <a:t>Para alunos da graduação serão realizadas três atividades e mais práticas em sala:</a:t>
            </a:r>
          </a:p>
          <a:p>
            <a:pPr lvl="1"/>
            <a:r>
              <a:rPr lang="pt-BR"/>
              <a:t>2 apresentações sobre Programação Mobile</a:t>
            </a:r>
          </a:p>
          <a:p>
            <a:pPr lvl="1"/>
            <a:r>
              <a:rPr lang="pt-BR"/>
              <a:t>4 trabalhos práticos (Contexto-Lucy, Framework de Contexto, Descoberta de Serviços, Jogos Pervasivos)</a:t>
            </a:r>
          </a:p>
          <a:p>
            <a:pPr lvl="1"/>
            <a:r>
              <a:rPr lang="pt-BR"/>
              <a:t>1 prova escrita e individual;</a:t>
            </a:r>
          </a:p>
          <a:p>
            <a:pPr lvl="1"/>
            <a:r>
              <a:rPr lang="pt-BR"/>
              <a:t>1 projeto grandão final usando uma plataforma mobile em grupo de até 3 componentes.</a:t>
            </a:r>
          </a:p>
          <a:p>
            <a:pPr lvl="1"/>
            <a:r>
              <a:rPr lang="pt-BR"/>
              <a:t>A média final da disciplina será calculada por meio de uma média ponderada das notas</a:t>
            </a:r>
          </a:p>
          <a:p>
            <a:pPr lvl="1"/>
            <a:endParaRPr lang="pt-BR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471" y="2290145"/>
            <a:ext cx="3912641" cy="4451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http://www.tomorrowstourist.com/tt_imgs/scifi3.jpg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Computação Ubíqua</a:t>
            </a:r>
            <a:endParaRPr lang="pt-BR" dirty="0"/>
          </a:p>
        </p:txBody>
      </p:sp>
      <p:pic>
        <p:nvPicPr>
          <p:cNvPr id="130050" name="Picture 2" descr="http://images.usatoday.com/money/_photos/2007/01/19/inside-dressing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945" y="2166156"/>
            <a:ext cx="3615646" cy="4530627"/>
          </a:xfrm>
          <a:prstGeom prst="rect">
            <a:avLst/>
          </a:prstGeom>
          <a:noFill/>
        </p:spPr>
      </p:pic>
      <p:sp>
        <p:nvSpPr>
          <p:cNvPr id="2" name="CaixaDeTexto 1"/>
          <p:cNvSpPr txBox="1"/>
          <p:nvPr/>
        </p:nvSpPr>
        <p:spPr>
          <a:xfrm>
            <a:off x="6672064" y="2610999"/>
            <a:ext cx="3600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</a:rPr>
              <a:t>Sistemas Móveis</a:t>
            </a:r>
          </a:p>
          <a:p>
            <a:r>
              <a:rPr lang="pt-BR" sz="2800" dirty="0">
                <a:solidFill>
                  <a:schemeClr val="accent1"/>
                </a:solidFill>
              </a:rPr>
              <a:t>Sistemas </a:t>
            </a:r>
            <a:r>
              <a:rPr lang="pt-BR" sz="2800" dirty="0" err="1">
                <a:solidFill>
                  <a:schemeClr val="accent1"/>
                </a:solidFill>
              </a:rPr>
              <a:t>Pervasivos</a:t>
            </a:r>
            <a:endParaRPr lang="pt-BR" sz="2800" dirty="0">
              <a:solidFill>
                <a:schemeClr val="accent1"/>
              </a:solidFill>
            </a:endParaRPr>
          </a:p>
          <a:p>
            <a:r>
              <a:rPr lang="pt-BR" sz="2800" dirty="0">
                <a:solidFill>
                  <a:schemeClr val="accent1"/>
                </a:solidFill>
              </a:rPr>
              <a:t>Computação Física</a:t>
            </a:r>
          </a:p>
          <a:p>
            <a:r>
              <a:rPr lang="pt-BR" sz="2800" dirty="0">
                <a:solidFill>
                  <a:schemeClr val="accent1"/>
                </a:solidFill>
              </a:rPr>
              <a:t>Computação Vestível</a:t>
            </a:r>
          </a:p>
          <a:p>
            <a:r>
              <a:rPr lang="pt-BR" sz="2800" dirty="0">
                <a:solidFill>
                  <a:schemeClr val="accent1"/>
                </a:solidFill>
              </a:rPr>
              <a:t>Internet das Coisas</a:t>
            </a:r>
          </a:p>
          <a:p>
            <a:r>
              <a:rPr lang="pt-BR" sz="2800" dirty="0" err="1">
                <a:solidFill>
                  <a:schemeClr val="accent1"/>
                </a:solidFill>
              </a:rPr>
              <a:t>CiberPhysical</a:t>
            </a:r>
            <a:r>
              <a:rPr lang="pt-BR" sz="2800" dirty="0">
                <a:solidFill>
                  <a:schemeClr val="accent1"/>
                </a:solidFill>
              </a:rPr>
              <a:t> Systems</a:t>
            </a:r>
          </a:p>
        </p:txBody>
      </p:sp>
      <p:pic>
        <p:nvPicPr>
          <p:cNvPr id="130052" name="Picture 4" descr="http://img.gawkerassets.com/img/18lqqxx2a6719jpg/original.jpg"/>
          <p:cNvPicPr>
            <a:picLocks noChangeAspect="1" noChangeArrowheads="1"/>
          </p:cNvPicPr>
          <p:nvPr/>
        </p:nvPicPr>
        <p:blipFill>
          <a:blip r:embed="rId4" cstate="print"/>
          <a:srcRect l="42754"/>
          <a:stretch>
            <a:fillRect/>
          </a:stretch>
        </p:blipFill>
        <p:spPr bwMode="auto">
          <a:xfrm>
            <a:off x="6195218" y="2181322"/>
            <a:ext cx="4437286" cy="4536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579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Avaliação da disciplina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  <a:p>
            <a:r>
              <a:rPr lang="pt-BR"/>
              <a:t>Para alunos da pós-graduação serão realizadas três atividades e mais práticas em sala:</a:t>
            </a:r>
          </a:p>
          <a:p>
            <a:pPr lvl="1"/>
            <a:r>
              <a:rPr lang="pt-BR"/>
              <a:t>Igual a graduação +</a:t>
            </a:r>
          </a:p>
          <a:p>
            <a:pPr lvl="1"/>
            <a:r>
              <a:rPr lang="pt-BR"/>
              <a:t>Seminário de Pesquisa</a:t>
            </a:r>
          </a:p>
          <a:p>
            <a:pPr lvl="1"/>
            <a:r>
              <a:rPr lang="pt-BR"/>
              <a:t>A média final da disciplina será calculada por meio de uma média ponderada das notas</a:t>
            </a:r>
          </a:p>
          <a:p>
            <a:pPr lvl="1"/>
            <a:endParaRPr lang="pt-BR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99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Cronograma de Aulas</a:t>
            </a:r>
            <a:endParaRPr lang="pt-BR" dirty="0"/>
          </a:p>
        </p:txBody>
      </p:sp>
      <p:sp>
        <p:nvSpPr>
          <p:cNvPr id="7" name="Espaço Reservado para Conteúdo 6"/>
          <p:cNvSpPr txBox="1">
            <a:spLocks noGrp="1"/>
          </p:cNvSpPr>
          <p:nvPr>
            <p:ph idx="1"/>
          </p:nvPr>
        </p:nvSpPr>
        <p:spPr>
          <a:xfrm>
            <a:off x="2010335" y="3068961"/>
            <a:ext cx="8229600" cy="73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4400" dirty="0"/>
              <a:t>Vamos discutir!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88267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/>
              <a:t>Uma aplicação prática dos conceitos da disciplina que envolvam  o uso de sensores do dispositivo ou de recursos avançados (comunicação adhoc, TTS, realidade aumentada...)</a:t>
            </a:r>
          </a:p>
          <a:p>
            <a:endParaRPr lang="pt-BR"/>
          </a:p>
          <a:p>
            <a:r>
              <a:rPr lang="pt-BR"/>
              <a:t>Exemplo de temas:</a:t>
            </a:r>
          </a:p>
          <a:p>
            <a:pPr lvl="1"/>
            <a:r>
              <a:rPr lang="pt-BR"/>
              <a:t>Aplicação de localização indoor no Campus da UFC;</a:t>
            </a:r>
          </a:p>
          <a:p>
            <a:pPr lvl="1"/>
            <a:r>
              <a:rPr lang="pt-BR"/>
              <a:t>Aplicação com uso de comunicação ad-hoc Wifi (ex: Chat adhoc);</a:t>
            </a:r>
          </a:p>
          <a:p>
            <a:pPr lvl="1"/>
            <a:r>
              <a:rPr lang="pt-BR"/>
              <a:t>Jogo baseado em localização (pegue a bandeira, fuja da mina);</a:t>
            </a:r>
          </a:p>
          <a:p>
            <a:pPr lvl="1"/>
            <a:r>
              <a:rPr lang="pt-BR"/>
              <a:t>Jogo baseado em realidade aumentada;</a:t>
            </a:r>
          </a:p>
          <a:p>
            <a:pPr lvl="1"/>
            <a:r>
              <a:rPr lang="pt-BR"/>
              <a:t>Aplicação baseada em NFC;</a:t>
            </a:r>
          </a:p>
          <a:p>
            <a:pPr lvl="1"/>
            <a:r>
              <a:rPr lang="pt-BR"/>
              <a:t>Criação de uma aplicação usando o  CAOS, LOCCAM-IoT, Tardigrade, Imware;</a:t>
            </a:r>
          </a:p>
          <a:p>
            <a:pPr lvl="1"/>
            <a:r>
              <a:rPr lang="pt-BR"/>
              <a:t>Paquera contextual (Adhoc ou centralizado);</a:t>
            </a:r>
          </a:p>
          <a:p>
            <a:pPr lvl="1"/>
            <a:r>
              <a:rPr lang="pt-BR"/>
              <a:t>Estudo prático de acessibilidade em aplicações móveis;</a:t>
            </a:r>
          </a:p>
          <a:p>
            <a:pPr lvl="1"/>
            <a:r>
              <a:rPr lang="pt-BR"/>
              <a:t>Integração em aplicações móveis e computação em nuvem;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425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Acompanhamento iterativo com releases e marcos (</a:t>
            </a:r>
            <a:r>
              <a:rPr lang="pt-BR" sz="2400" dirty="0" err="1"/>
              <a:t>milestones</a:t>
            </a:r>
            <a:r>
              <a:rPr lang="pt-BR" sz="2400" dirty="0"/>
              <a:t>)</a:t>
            </a:r>
          </a:p>
          <a:p>
            <a:pPr lvl="1"/>
            <a:r>
              <a:rPr lang="pt-BR" sz="2000" dirty="0"/>
              <a:t>Entrega 1 – Documento de Escopo: Este documento deve apresentar a equipe, a proposta para um projeto, ressaltando a relevância do mesmo em relação aos assuntos da disciplina;</a:t>
            </a:r>
          </a:p>
          <a:p>
            <a:pPr lvl="1"/>
            <a:r>
              <a:rPr lang="pt-BR" sz="2000" dirty="0"/>
              <a:t>Entrega 2 - Documento de Requisitos e Estórias do Usuário: Este documento deve detalhar os requisitos funcionais e cenários de uso da aplicação a ser desenvolvida;</a:t>
            </a:r>
          </a:p>
          <a:p>
            <a:pPr lvl="1"/>
            <a:r>
              <a:rPr lang="pt-BR" sz="2000" dirty="0"/>
              <a:t>Entrega 3 - Decisão tecnológicas de implementação, arquitetura e Cronograma de Execução/Divisão de tarefas.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52477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do Conhecimento</a:t>
            </a:r>
          </a:p>
        </p:txBody>
      </p:sp>
      <p:pic>
        <p:nvPicPr>
          <p:cNvPr id="38914" name="Picture 2" descr="http://www.deldebbio.com.br/wp-content/uploads/2012/01/Arvore-do-conhecimento-450x6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3812" y="1710834"/>
            <a:ext cx="3542188" cy="4911835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6672064" y="2060848"/>
            <a:ext cx="35421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C00000"/>
                </a:solidFill>
              </a:rPr>
              <a:t>Vir as Aulas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C00000"/>
                </a:solidFill>
              </a:rPr>
              <a:t>Estudar pelos Livros e Artigos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C00000"/>
                </a:solidFill>
              </a:rPr>
              <a:t>Responder aos exercícios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C00000"/>
                </a:solidFill>
              </a:rPr>
              <a:t>Fazer os trabalhos práticos</a:t>
            </a:r>
          </a:p>
          <a:p>
            <a:pPr marL="342900" indent="-342900">
              <a:buFont typeface="+mj-lt"/>
              <a:buAutoNum type="arabicPeriod"/>
            </a:pPr>
            <a:r>
              <a:rPr lang="pt-BR" b="1" dirty="0">
                <a:solidFill>
                  <a:srgbClr val="C00000"/>
                </a:solidFill>
              </a:rPr>
              <a:t>Pesquisar e compartilhar coisas novas!</a:t>
            </a:r>
          </a:p>
          <a:p>
            <a:pPr marL="342900" indent="-342900">
              <a:buFont typeface="+mj-lt"/>
              <a:buAutoNum type="arabicPeriod"/>
            </a:pPr>
            <a:endParaRPr lang="pt-BR" b="1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b="1" dirty="0">
              <a:solidFill>
                <a:srgbClr val="C00000"/>
              </a:solidFill>
            </a:endParaRPr>
          </a:p>
          <a:p>
            <a:endParaRPr lang="pt-B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spheros">
            <a:extLst>
              <a:ext uri="{FF2B5EF4-FFF2-40B4-BE49-F238E27FC236}">
                <a16:creationId xmlns:a16="http://schemas.microsoft.com/office/drawing/2014/main" id="{9DDF9630-72B6-4313-A3B1-2EF05C34B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55" y="1741091"/>
            <a:ext cx="4557679" cy="298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F029FC7-8116-4C6B-89E7-374F21C8D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Let’s</a:t>
            </a:r>
            <a:r>
              <a:rPr lang="pt-BR" dirty="0"/>
              <a:t> play!</a:t>
            </a:r>
          </a:p>
        </p:txBody>
      </p:sp>
      <p:pic>
        <p:nvPicPr>
          <p:cNvPr id="1028" name="Picture 4" descr="Imagem relacionada">
            <a:extLst>
              <a:ext uri="{FF2B5EF4-FFF2-40B4-BE49-F238E27FC236}">
                <a16:creationId xmlns:a16="http://schemas.microsoft.com/office/drawing/2014/main" id="{BF3B399C-3431-4276-80AD-11A34C5B3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018" y="274220"/>
            <a:ext cx="4254366" cy="319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merge cube">
            <a:extLst>
              <a:ext uri="{FF2B5EF4-FFF2-40B4-BE49-F238E27FC236}">
                <a16:creationId xmlns:a16="http://schemas.microsoft.com/office/drawing/2014/main" id="{38AEFECE-2AA3-4B73-87CC-31A05F57C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020796"/>
            <a:ext cx="3744416" cy="280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Resultado de imagem para smart band">
            <a:extLst>
              <a:ext uri="{FF2B5EF4-FFF2-40B4-BE49-F238E27FC236}">
                <a16:creationId xmlns:a16="http://schemas.microsoft.com/office/drawing/2014/main" id="{2CD06CAD-1B31-4ADE-BB39-C139DB813E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8" name="Picture 14" descr="Resultado de imagem para smart band">
            <a:extLst>
              <a:ext uri="{FF2B5EF4-FFF2-40B4-BE49-F238E27FC236}">
                <a16:creationId xmlns:a16="http://schemas.microsoft.com/office/drawing/2014/main" id="{1D176AAC-B37A-4313-B7CE-A75ED2B44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597" y="4721112"/>
            <a:ext cx="2438554" cy="24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0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somos</a:t>
            </a:r>
            <a:r>
              <a:rPr lang="en-US" dirty="0"/>
              <a:t>?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384032" y="1412776"/>
            <a:ext cx="3969688" cy="4800600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r>
              <a:rPr lang="pt-BR" sz="2800" dirty="0"/>
              <a:t>Professores</a:t>
            </a:r>
          </a:p>
          <a:p>
            <a:pPr lvl="1"/>
            <a:r>
              <a:rPr lang="pt-BR" sz="1800" dirty="0"/>
              <a:t>Pesquisadores do Laboratório Great focados em Computação Móvel e Ubíqua</a:t>
            </a:r>
          </a:p>
          <a:p>
            <a:r>
              <a:rPr lang="pt-BR" sz="2800" dirty="0"/>
              <a:t>Apoio</a:t>
            </a:r>
          </a:p>
          <a:p>
            <a:pPr lvl="1"/>
            <a:r>
              <a:rPr lang="pt-BR" sz="1800" dirty="0"/>
              <a:t>Pós-Graduandos em Estágio a Docência</a:t>
            </a:r>
          </a:p>
          <a:p>
            <a:pPr lvl="2"/>
            <a:r>
              <a:rPr lang="pt-BR" sz="1800" dirty="0"/>
              <a:t>Pedro Teixeira</a:t>
            </a:r>
          </a:p>
          <a:p>
            <a:pPr lvl="2"/>
            <a:endParaRPr lang="pt-BR" sz="1800" dirty="0"/>
          </a:p>
          <a:p>
            <a:endParaRPr lang="pt-BR" sz="2800" dirty="0"/>
          </a:p>
        </p:txBody>
      </p:sp>
      <p:pic>
        <p:nvPicPr>
          <p:cNvPr id="2050" name="Picture 2" descr="http://www.hierophant.com.br/arcano/uploads/Alexandre/mosqueteiro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7" y="1844825"/>
            <a:ext cx="3177605" cy="339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27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são vocês?</a:t>
            </a:r>
            <a:br>
              <a:rPr lang="pt-BR" dirty="0"/>
            </a:br>
            <a:endParaRPr lang="pt-BR" dirty="0"/>
          </a:p>
        </p:txBody>
      </p:sp>
      <p:pic>
        <p:nvPicPr>
          <p:cNvPr id="1026" name="Picture 2" descr="https://myopenuniversitylife.files.wordpress.com/2011/08/we-need-you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80"/>
          <a:stretch/>
        </p:blipFill>
        <p:spPr bwMode="auto">
          <a:xfrm>
            <a:off x="3863753" y="1280052"/>
            <a:ext cx="4785101" cy="409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31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 que vamos aprender?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definições, desafios e aplicações de Computação Ubíqua</a:t>
            </a:r>
          </a:p>
          <a:p>
            <a:pPr lvl="1"/>
            <a:r>
              <a:rPr lang="pt-BR" dirty="0"/>
              <a:t>De Mark </a:t>
            </a:r>
            <a:r>
              <a:rPr lang="pt-BR" dirty="0" err="1"/>
              <a:t>Weiser</a:t>
            </a:r>
            <a:r>
              <a:rPr lang="pt-BR" dirty="0"/>
              <a:t> a Internet das Coisas</a:t>
            </a:r>
          </a:p>
          <a:p>
            <a:pPr lvl="1"/>
            <a:r>
              <a:rPr lang="pt-BR" dirty="0"/>
              <a:t>Sensibilidade ao Contexto</a:t>
            </a:r>
          </a:p>
          <a:p>
            <a:pPr marL="27432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2855640" y="186876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pt-BR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Computação Ubíqua por Mark Weiser</a:t>
            </a:r>
            <a:endParaRPr lang="pt-BR" dirty="0"/>
          </a:p>
        </p:txBody>
      </p:sp>
      <p:pic>
        <p:nvPicPr>
          <p:cNvPr id="4" name="Picture 5" descr="mw-portrait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138" y="5157192"/>
            <a:ext cx="1498765" cy="145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9299138" y="2053297"/>
            <a:ext cx="19094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entury Gothic"/>
              </a:rPr>
              <a:t>1991</a:t>
            </a:r>
            <a:endParaRPr lang="pt-BR" sz="6000" b="1" dirty="0">
              <a:solidFill>
                <a:schemeClr val="accent6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1371" y="4370228"/>
            <a:ext cx="11249352" cy="381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“The most profound technologies are those that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disappear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”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" t="17931" r="5276" b="1"/>
          <a:stretch/>
        </p:blipFill>
        <p:spPr bwMode="auto">
          <a:xfrm>
            <a:off x="1967542" y="1849949"/>
            <a:ext cx="7104789" cy="228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38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E7F81-7DE5-4795-8C45-82EA41AB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visão de Mark </a:t>
            </a:r>
            <a:r>
              <a:rPr lang="pt-BR" dirty="0" err="1"/>
              <a:t>Weiser</a:t>
            </a:r>
            <a:endParaRPr lang="pt-BR" dirty="0"/>
          </a:p>
        </p:txBody>
      </p:sp>
      <p:pic>
        <p:nvPicPr>
          <p:cNvPr id="4" name="Imagem 3">
            <a:hlinkClick r:id="rId2"/>
            <a:extLst>
              <a:ext uri="{FF2B5EF4-FFF2-40B4-BE49-F238E27FC236}">
                <a16:creationId xmlns:a16="http://schemas.microsoft.com/office/drawing/2014/main" id="{DB450696-B04C-4225-981B-7429E3CA07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76" t="23257" r="41140" b="18970"/>
          <a:stretch/>
        </p:blipFill>
        <p:spPr>
          <a:xfrm>
            <a:off x="1559496" y="1797346"/>
            <a:ext cx="7848872" cy="470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4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Ementa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  <a:p>
            <a:pPr lvl="0"/>
            <a:r>
              <a:rPr lang="pt-BR" sz="2400" dirty="0"/>
              <a:t>Histórico. Principais Características. Cenários. Aplicações. Desafios de Computação Ubíqua</a:t>
            </a:r>
            <a:endParaRPr lang="en-US" sz="2400" dirty="0"/>
          </a:p>
          <a:p>
            <a:pPr lvl="0"/>
            <a:r>
              <a:rPr lang="pt-BR" sz="2400" dirty="0"/>
              <a:t>Tecnologias de comunicação sem fio</a:t>
            </a:r>
            <a:endParaRPr lang="en-US" sz="2400" dirty="0"/>
          </a:p>
          <a:p>
            <a:pPr lvl="1"/>
            <a:r>
              <a:rPr lang="pt-BR" sz="2000" dirty="0"/>
              <a:t>Características gerais da comunicação sem fio.</a:t>
            </a:r>
            <a:endParaRPr lang="en-US" sz="2000" dirty="0"/>
          </a:p>
          <a:p>
            <a:pPr lvl="1"/>
            <a:r>
              <a:rPr lang="en-GB" sz="2000" dirty="0"/>
              <a:t>Bluetooth, ZigBee, </a:t>
            </a:r>
            <a:r>
              <a:rPr lang="en-GB" sz="2000" dirty="0" err="1"/>
              <a:t>Wifi</a:t>
            </a:r>
            <a:r>
              <a:rPr lang="en-GB" sz="2000" dirty="0"/>
              <a:t>, GSM e 3G</a:t>
            </a:r>
            <a:endParaRPr lang="en-US" sz="2000" dirty="0"/>
          </a:p>
          <a:p>
            <a:pPr lvl="0"/>
            <a:r>
              <a:rPr lang="pt-BR" sz="2400" dirty="0"/>
              <a:t>Sensibilidade ao Contexto</a:t>
            </a:r>
            <a:endParaRPr lang="en-US" sz="2400" dirty="0"/>
          </a:p>
          <a:p>
            <a:pPr lvl="1"/>
            <a:r>
              <a:rPr lang="pt-BR" sz="2000" dirty="0"/>
              <a:t>Definição, Modelagem, Representação e Inferência 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Ementa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dirty="0"/>
          </a:p>
          <a:p>
            <a:pPr lvl="0"/>
            <a:r>
              <a:rPr lang="pt-BR" sz="2800" dirty="0"/>
              <a:t>Adaptabilidade e </a:t>
            </a:r>
            <a:r>
              <a:rPr lang="pt-BR" sz="2800" dirty="0" err="1"/>
              <a:t>Adaptatividade</a:t>
            </a:r>
            <a:endParaRPr lang="en-US" sz="2800" dirty="0"/>
          </a:p>
          <a:p>
            <a:pPr lvl="1"/>
            <a:r>
              <a:rPr lang="pt-BR" sz="2400" dirty="0"/>
              <a:t>Personalização, Customização</a:t>
            </a:r>
            <a:endParaRPr lang="en-US" sz="2400" dirty="0"/>
          </a:p>
          <a:p>
            <a:pPr lvl="1"/>
            <a:r>
              <a:rPr lang="pt-BR" sz="2400" dirty="0"/>
              <a:t>Adaptação Estática e Adaptação Dinâmica </a:t>
            </a:r>
            <a:endParaRPr lang="en-US" sz="2400" dirty="0"/>
          </a:p>
          <a:p>
            <a:pPr lvl="1"/>
            <a:r>
              <a:rPr lang="pt-BR" sz="2400" dirty="0"/>
              <a:t>Técnicas de Adaptação de Conteúdo e de Apresentação</a:t>
            </a:r>
            <a:endParaRPr lang="en-US" sz="2400" dirty="0"/>
          </a:p>
          <a:p>
            <a:pPr lvl="1"/>
            <a:r>
              <a:rPr lang="pt-BR" sz="2400" dirty="0"/>
              <a:t>Reconfiguração dinâmica </a:t>
            </a:r>
            <a:endParaRPr lang="en-US" sz="2400" dirty="0"/>
          </a:p>
          <a:p>
            <a:r>
              <a:rPr lang="pt-BR" sz="2800" dirty="0"/>
              <a:t>Sensores (</a:t>
            </a:r>
            <a:r>
              <a:rPr lang="pt-BR" sz="2800" dirty="0" err="1"/>
              <a:t>QrCode</a:t>
            </a:r>
            <a:r>
              <a:rPr lang="pt-BR" sz="2800" dirty="0"/>
              <a:t>, RFID, RSSF)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6674700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Mecha</Template>
  <TotalTime>2092</TotalTime>
  <Words>769</Words>
  <Application>Microsoft Office PowerPoint</Application>
  <PresentationFormat>Widescreen</PresentationFormat>
  <Paragraphs>160</Paragraphs>
  <Slides>25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Century Gothic</vt:lpstr>
      <vt:lpstr>Century Schoolbook</vt:lpstr>
      <vt:lpstr>Tahoma</vt:lpstr>
      <vt:lpstr>Wingdings 2</vt:lpstr>
      <vt:lpstr>HDOfficeLightV0</vt:lpstr>
      <vt:lpstr>Exibir</vt:lpstr>
      <vt:lpstr>  SMD0123 - COMPUTAÇÃO MÓVEL E UBÍQUA - T01  CKP8622 - COMPUTAÇÃO MÓVEL E UBÍQUA - T01</vt:lpstr>
      <vt:lpstr>Computação Ubíqua</vt:lpstr>
      <vt:lpstr>Quem somos?</vt:lpstr>
      <vt:lpstr>Quem são vocês? </vt:lpstr>
      <vt:lpstr>O que vamos aprender? </vt:lpstr>
      <vt:lpstr>Computação Ubíqua por Mark Weiser</vt:lpstr>
      <vt:lpstr>Exemplo da visão de Mark Weiser</vt:lpstr>
      <vt:lpstr>Ementa</vt:lpstr>
      <vt:lpstr>Ementa</vt:lpstr>
      <vt:lpstr>Ementa</vt:lpstr>
      <vt:lpstr>Ementa</vt:lpstr>
      <vt:lpstr>O que vamos aprender? </vt:lpstr>
      <vt:lpstr>O que vamos aprender? </vt:lpstr>
      <vt:lpstr>O que vamos aprender? </vt:lpstr>
      <vt:lpstr>Modelo ECA e o IFTTT</vt:lpstr>
      <vt:lpstr>O que vamos aprender?</vt:lpstr>
      <vt:lpstr>Livro Adotado</vt:lpstr>
      <vt:lpstr>Material de Apoio</vt:lpstr>
      <vt:lpstr>Avaliação da disciplina</vt:lpstr>
      <vt:lpstr>Avaliação da disciplina</vt:lpstr>
      <vt:lpstr>Cronograma de Aulas</vt:lpstr>
      <vt:lpstr>Projeto</vt:lpstr>
      <vt:lpstr>Projeto</vt:lpstr>
      <vt:lpstr>Construção do Conhecimento</vt:lpstr>
      <vt:lpstr>Let’s play!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windson</dc:creator>
  <cp:lastModifiedBy>Windson Viana</cp:lastModifiedBy>
  <cp:revision>57</cp:revision>
  <dcterms:created xsi:type="dcterms:W3CDTF">2010-08-16T01:07:48Z</dcterms:created>
  <dcterms:modified xsi:type="dcterms:W3CDTF">2018-08-14T02:56:14Z</dcterms:modified>
</cp:coreProperties>
</file>