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860" r:id="rId2"/>
    <p:sldMasterId id="2147484106" r:id="rId3"/>
  </p:sldMasterIdLst>
  <p:notesMasterIdLst>
    <p:notesMasterId r:id="rId60"/>
  </p:notesMasterIdLst>
  <p:sldIdLst>
    <p:sldId id="337" r:id="rId4"/>
    <p:sldId id="338" r:id="rId5"/>
    <p:sldId id="430" r:id="rId6"/>
    <p:sldId id="431" r:id="rId7"/>
    <p:sldId id="339" r:id="rId8"/>
    <p:sldId id="340" r:id="rId9"/>
    <p:sldId id="341" r:id="rId10"/>
    <p:sldId id="342" r:id="rId11"/>
    <p:sldId id="343" r:id="rId12"/>
    <p:sldId id="410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411" r:id="rId22"/>
    <p:sldId id="352" r:id="rId23"/>
    <p:sldId id="353" r:id="rId24"/>
    <p:sldId id="354" r:id="rId25"/>
    <p:sldId id="355" r:id="rId26"/>
    <p:sldId id="356" r:id="rId27"/>
    <p:sldId id="358" r:id="rId28"/>
    <p:sldId id="433" r:id="rId29"/>
    <p:sldId id="432" r:id="rId30"/>
    <p:sldId id="359" r:id="rId31"/>
    <p:sldId id="360" r:id="rId32"/>
    <p:sldId id="436" r:id="rId33"/>
    <p:sldId id="434" r:id="rId34"/>
    <p:sldId id="435" r:id="rId35"/>
    <p:sldId id="437" r:id="rId36"/>
    <p:sldId id="413" r:id="rId37"/>
    <p:sldId id="412" r:id="rId38"/>
    <p:sldId id="414" r:id="rId39"/>
    <p:sldId id="361" r:id="rId40"/>
    <p:sldId id="418" r:id="rId41"/>
    <p:sldId id="415" r:id="rId42"/>
    <p:sldId id="416" r:id="rId43"/>
    <p:sldId id="417" r:id="rId44"/>
    <p:sldId id="419" r:id="rId45"/>
    <p:sldId id="421" r:id="rId46"/>
    <p:sldId id="362" r:id="rId47"/>
    <p:sldId id="420" r:id="rId48"/>
    <p:sldId id="422" r:id="rId49"/>
    <p:sldId id="363" r:id="rId50"/>
    <p:sldId id="427" r:id="rId51"/>
    <p:sldId id="423" r:id="rId52"/>
    <p:sldId id="424" r:id="rId53"/>
    <p:sldId id="425" r:id="rId54"/>
    <p:sldId id="426" r:id="rId55"/>
    <p:sldId id="365" r:id="rId56"/>
    <p:sldId id="429" r:id="rId57"/>
    <p:sldId id="428" r:id="rId58"/>
    <p:sldId id="409" r:id="rId59"/>
  </p:sldIdLst>
  <p:sldSz cx="615315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888" y="96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D5CC-1E1B-4F6D-8B0C-5ADF34C4778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175E-B303-46CC-BC7C-67D3F567A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145" y="567471"/>
            <a:ext cx="4614863" cy="1204854"/>
          </a:xfrm>
        </p:spPr>
        <p:txBody>
          <a:bodyPr anchor="b">
            <a:normAutofit/>
          </a:bodyPr>
          <a:lstStyle>
            <a:lvl1pPr algn="ctr">
              <a:defRPr sz="226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145" y="1817696"/>
            <a:ext cx="4614863" cy="835547"/>
          </a:xfrm>
        </p:spPr>
        <p:txBody>
          <a:bodyPr>
            <a:normAutofit/>
          </a:bodyPr>
          <a:lstStyle>
            <a:lvl1pPr marL="0" indent="0" algn="ctr">
              <a:buNone/>
              <a:defRPr sz="9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 algn="ctr">
              <a:buNone/>
              <a:defRPr sz="1059"/>
            </a:lvl2pPr>
            <a:lvl3pPr marL="345735" indent="0" algn="ctr">
              <a:buNone/>
              <a:defRPr sz="907"/>
            </a:lvl3pPr>
            <a:lvl4pPr marL="518602" indent="0" algn="ctr">
              <a:buNone/>
              <a:defRPr sz="756"/>
            </a:lvl4pPr>
            <a:lvl5pPr marL="691469" indent="0" algn="ctr">
              <a:buNone/>
              <a:defRPr sz="756"/>
            </a:lvl5pPr>
            <a:lvl6pPr marL="864337" indent="0" algn="ctr">
              <a:buNone/>
              <a:defRPr sz="756"/>
            </a:lvl6pPr>
            <a:lvl7pPr marL="1037204" indent="0" algn="ctr">
              <a:buNone/>
              <a:defRPr sz="756"/>
            </a:lvl7pPr>
            <a:lvl8pPr marL="1210071" indent="0" algn="ctr">
              <a:buNone/>
              <a:defRPr sz="756"/>
            </a:lvl8pPr>
            <a:lvl9pPr marL="1382939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073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305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3349" y="181849"/>
            <a:ext cx="1326773" cy="293282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29" y="181851"/>
            <a:ext cx="3903404" cy="29328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4140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3434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145" y="567471"/>
            <a:ext cx="4614863" cy="1204854"/>
          </a:xfrm>
        </p:spPr>
        <p:txBody>
          <a:bodyPr anchor="b">
            <a:normAutofit/>
          </a:bodyPr>
          <a:lstStyle>
            <a:lvl1pPr algn="ctr">
              <a:defRPr sz="226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145" y="1817696"/>
            <a:ext cx="4614863" cy="835547"/>
          </a:xfrm>
        </p:spPr>
        <p:txBody>
          <a:bodyPr>
            <a:normAutofit/>
          </a:bodyPr>
          <a:lstStyle>
            <a:lvl1pPr marL="0" indent="0" algn="ctr">
              <a:buNone/>
              <a:defRPr sz="9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 algn="ctr">
              <a:buNone/>
              <a:defRPr sz="1059"/>
            </a:lvl2pPr>
            <a:lvl3pPr marL="345735" indent="0" algn="ctr">
              <a:buNone/>
              <a:defRPr sz="907"/>
            </a:lvl3pPr>
            <a:lvl4pPr marL="518602" indent="0" algn="ctr">
              <a:buNone/>
              <a:defRPr sz="756"/>
            </a:lvl4pPr>
            <a:lvl5pPr marL="691469" indent="0" algn="ctr">
              <a:buNone/>
              <a:defRPr sz="756"/>
            </a:lvl5pPr>
            <a:lvl6pPr marL="864337" indent="0" algn="ctr">
              <a:buNone/>
              <a:defRPr sz="756"/>
            </a:lvl6pPr>
            <a:lvl7pPr marL="1037204" indent="0" algn="ctr">
              <a:buNone/>
              <a:defRPr sz="756"/>
            </a:lvl7pPr>
            <a:lvl8pPr marL="1210071" indent="0" algn="ctr">
              <a:buNone/>
              <a:defRPr sz="756"/>
            </a:lvl8pPr>
            <a:lvl9pPr marL="1382939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6376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0115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4" y="864139"/>
            <a:ext cx="5307092" cy="1438804"/>
          </a:xfrm>
        </p:spPr>
        <p:txBody>
          <a:bodyPr anchor="b">
            <a:normAutofit/>
          </a:bodyPr>
          <a:lstStyle>
            <a:lvl1pPr>
              <a:defRPr sz="226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24" y="2297395"/>
            <a:ext cx="5307092" cy="757039"/>
          </a:xfrm>
        </p:spPr>
        <p:txBody>
          <a:bodyPr anchor="t">
            <a:normAutofit/>
          </a:bodyPr>
          <a:lstStyle>
            <a:lvl1pPr marL="0" indent="0">
              <a:buNone/>
              <a:defRPr sz="9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5067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525" y="922867"/>
            <a:ext cx="2615089" cy="21958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5033" y="922867"/>
            <a:ext cx="2615089" cy="21958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31893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25" y="848712"/>
            <a:ext cx="2602270" cy="41667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25" y="1265384"/>
            <a:ext cx="2602270" cy="185730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5033" y="848712"/>
            <a:ext cx="2615089" cy="4166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5033" y="1265384"/>
            <a:ext cx="2615089" cy="185730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42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4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4537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89358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68" y="230718"/>
            <a:ext cx="1984391" cy="807507"/>
          </a:xfrm>
        </p:spPr>
        <p:txBody>
          <a:bodyPr anchor="b">
            <a:normAutofit/>
          </a:bodyPr>
          <a:lstStyle>
            <a:lvl1pPr>
              <a:defRPr sz="121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090" y="499886"/>
            <a:ext cx="3115032" cy="2460978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68" y="1038225"/>
            <a:ext cx="1984391" cy="1922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5"/>
            </a:lvl1pPr>
            <a:lvl2pPr marL="172867" indent="0">
              <a:buNone/>
              <a:defRPr sz="454"/>
            </a:lvl2pPr>
            <a:lvl3pPr marL="345735" indent="0">
              <a:buNone/>
              <a:defRPr sz="378"/>
            </a:lvl3pPr>
            <a:lvl4pPr marL="518602" indent="0">
              <a:buNone/>
              <a:defRPr sz="340"/>
            </a:lvl4pPr>
            <a:lvl5pPr marL="691469" indent="0">
              <a:buNone/>
              <a:defRPr sz="340"/>
            </a:lvl5pPr>
            <a:lvl6pPr marL="864337" indent="0">
              <a:buNone/>
              <a:defRPr sz="340"/>
            </a:lvl6pPr>
            <a:lvl7pPr marL="1037204" indent="0">
              <a:buNone/>
              <a:defRPr sz="340"/>
            </a:lvl7pPr>
            <a:lvl8pPr marL="1210071" indent="0">
              <a:buNone/>
              <a:defRPr sz="340"/>
            </a:lvl8pPr>
            <a:lvl9pPr marL="1382939" indent="0">
              <a:buNone/>
              <a:defRPr sz="3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24308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68" y="230717"/>
            <a:ext cx="1984391" cy="807508"/>
          </a:xfrm>
        </p:spPr>
        <p:txBody>
          <a:bodyPr anchor="b">
            <a:normAutofit/>
          </a:bodyPr>
          <a:lstStyle>
            <a:lvl1pPr>
              <a:defRPr sz="121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5090" y="499886"/>
            <a:ext cx="3115032" cy="2460978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68" y="1038225"/>
            <a:ext cx="1984391" cy="1922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5"/>
            </a:lvl1pPr>
            <a:lvl2pPr marL="172867" indent="0">
              <a:buNone/>
              <a:defRPr sz="454"/>
            </a:lvl2pPr>
            <a:lvl3pPr marL="345735" indent="0">
              <a:buNone/>
              <a:defRPr sz="378"/>
            </a:lvl3pPr>
            <a:lvl4pPr marL="518602" indent="0">
              <a:buNone/>
              <a:defRPr sz="340"/>
            </a:lvl4pPr>
            <a:lvl5pPr marL="691469" indent="0">
              <a:buNone/>
              <a:defRPr sz="340"/>
            </a:lvl5pPr>
            <a:lvl6pPr marL="864337" indent="0">
              <a:buNone/>
              <a:defRPr sz="340"/>
            </a:lvl6pPr>
            <a:lvl7pPr marL="1037204" indent="0">
              <a:buNone/>
              <a:defRPr sz="340"/>
            </a:lvl7pPr>
            <a:lvl8pPr marL="1210071" indent="0">
              <a:buNone/>
              <a:defRPr sz="340"/>
            </a:lvl8pPr>
            <a:lvl9pPr marL="1382939" indent="0">
              <a:buNone/>
              <a:defRPr sz="3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09239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92409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3349" y="181849"/>
            <a:ext cx="1326773" cy="293282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29" y="181851"/>
            <a:ext cx="3903404" cy="29328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3032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24098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43" y="2503032"/>
            <a:ext cx="3922633" cy="738293"/>
          </a:xfrm>
        </p:spPr>
        <p:txBody>
          <a:bodyPr anchor="ctr">
            <a:normAutofit/>
          </a:bodyPr>
          <a:lstStyle>
            <a:lvl1pPr algn="r">
              <a:defRPr sz="2523" spc="10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5662" y="2503032"/>
            <a:ext cx="1615202" cy="738293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703" indent="0" algn="ctr">
              <a:buNone/>
              <a:defRPr sz="908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908"/>
            </a:lvl4pPr>
            <a:lvl5pPr marL="922812" indent="0" algn="ctr">
              <a:buNone/>
              <a:defRPr sz="908"/>
            </a:lvl5pPr>
            <a:lvl6pPr marL="1153516" indent="0" algn="ctr">
              <a:buNone/>
              <a:defRPr sz="908"/>
            </a:lvl6pPr>
            <a:lvl7pPr marL="1384219" indent="0" algn="ctr">
              <a:buNone/>
              <a:defRPr sz="908"/>
            </a:lvl7pPr>
            <a:lvl8pPr marL="1614922" indent="0" algn="ctr">
              <a:buNone/>
              <a:defRPr sz="908"/>
            </a:lvl8pPr>
            <a:lvl9pPr marL="1845625" indent="0" algn="ctr">
              <a:buNone/>
              <a:defRPr sz="90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32734" y="2656424"/>
            <a:ext cx="0" cy="4614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6153150" cy="2307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850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23231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3" y="2503032"/>
            <a:ext cx="3922633" cy="738293"/>
          </a:xfrm>
        </p:spPr>
        <p:txBody>
          <a:bodyPr anchor="ctr">
            <a:normAutofit/>
          </a:bodyPr>
          <a:lstStyle>
            <a:lvl1pPr algn="r">
              <a:defRPr sz="2523" b="0" spc="10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662" y="2503032"/>
            <a:ext cx="1615202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703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3273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2734" y="2656424"/>
            <a:ext cx="0" cy="46143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6153150" cy="230716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080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65" y="295317"/>
            <a:ext cx="4905599" cy="756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64" y="1153583"/>
            <a:ext cx="2399729" cy="20303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735" y="1153583"/>
            <a:ext cx="2399729" cy="20303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3707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864" y="1099909"/>
            <a:ext cx="239972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61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64" y="1497634"/>
            <a:ext cx="2399729" cy="16862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3526" y="1099909"/>
            <a:ext cx="239972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161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marL="0" lvl="0" indent="0" algn="l" defTabSz="461406" rtl="0" eaLnBrk="1" latinLnBrk="0" hangingPunct="1">
              <a:lnSpc>
                <a:spcPct val="90000"/>
              </a:lnSpc>
              <a:spcBef>
                <a:spcPts val="908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3526" y="1497634"/>
            <a:ext cx="2399729" cy="16862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44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4" y="864139"/>
            <a:ext cx="5307092" cy="1438804"/>
          </a:xfrm>
        </p:spPr>
        <p:txBody>
          <a:bodyPr anchor="b">
            <a:normAutofit/>
          </a:bodyPr>
          <a:lstStyle>
            <a:lvl1pPr>
              <a:defRPr sz="226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24" y="2297395"/>
            <a:ext cx="5307092" cy="757039"/>
          </a:xfrm>
        </p:spPr>
        <p:txBody>
          <a:bodyPr anchor="t">
            <a:normAutofit/>
          </a:bodyPr>
          <a:lstStyle>
            <a:lvl1pPr marL="0" indent="0">
              <a:buNone/>
              <a:defRPr sz="9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01030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59446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2224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6865" y="237938"/>
            <a:ext cx="2215134" cy="876723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0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289" y="415290"/>
            <a:ext cx="2865830" cy="2616327"/>
          </a:xfrm>
        </p:spPr>
        <p:txBody>
          <a:bodyPr/>
          <a:lstStyle>
            <a:lvl1pPr>
              <a:defRPr sz="1211"/>
            </a:lvl1pPr>
            <a:lvl2pPr>
              <a:defRPr sz="1009"/>
            </a:lvl2pPr>
            <a:lvl3pPr>
              <a:defRPr sz="807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865" y="1139204"/>
            <a:ext cx="2215134" cy="189856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303"/>
              </a:spcBef>
              <a:buNone/>
              <a:defRPr sz="807"/>
            </a:lvl1pPr>
            <a:lvl2pPr marL="230703" indent="0">
              <a:buNone/>
              <a:defRPr sz="606"/>
            </a:lvl2pPr>
            <a:lvl3pPr marL="461406" indent="0">
              <a:buNone/>
              <a:defRPr sz="505"/>
            </a:lvl3pPr>
            <a:lvl4pPr marL="692109" indent="0">
              <a:buNone/>
              <a:defRPr sz="454"/>
            </a:lvl4pPr>
            <a:lvl5pPr marL="922812" indent="0">
              <a:buNone/>
              <a:defRPr sz="454"/>
            </a:lvl5pPr>
            <a:lvl6pPr marL="1153516" indent="0">
              <a:buNone/>
              <a:defRPr sz="454"/>
            </a:lvl6pPr>
            <a:lvl7pPr marL="1384219" indent="0">
              <a:buNone/>
              <a:defRPr sz="454"/>
            </a:lvl7pPr>
            <a:lvl8pPr marL="1614922" indent="0">
              <a:buNone/>
              <a:defRPr sz="454"/>
            </a:lvl8pPr>
            <a:lvl9pPr marL="1845625" indent="0">
              <a:buNone/>
              <a:defRPr sz="45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5267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3" y="2503033"/>
            <a:ext cx="3922633" cy="738293"/>
          </a:xfrm>
        </p:spPr>
        <p:txBody>
          <a:bodyPr anchor="ctr">
            <a:normAutofit/>
          </a:bodyPr>
          <a:lstStyle>
            <a:lvl1pPr algn="r">
              <a:defRPr sz="2523" spc="10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6151612" cy="2307167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662" y="2503033"/>
            <a:ext cx="1615202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32735" y="2656424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10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31006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3348" y="384528"/>
            <a:ext cx="1326773" cy="2730147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944" y="384528"/>
            <a:ext cx="3826490" cy="273014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5076349" y="29880"/>
            <a:ext cx="0" cy="46148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99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69144" y="554274"/>
            <a:ext cx="4614863" cy="909335"/>
          </a:xfrm>
          <a:prstGeom prst="rect">
            <a:avLst/>
          </a:prstGeom>
        </p:spPr>
        <p:txBody>
          <a:bodyPr anchor="b"/>
          <a:lstStyle>
            <a:lvl1pPr algn="ctr">
              <a:defRPr sz="3028" baseline="0"/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20" name="Espaço Reservado para Texto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144" y="1965441"/>
            <a:ext cx="2373129" cy="659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11">
                <a:latin typeface="Calibri Light" panose="020F0302020204030204" pitchFamily="34" charset="0"/>
              </a:defRPr>
            </a:lvl1pPr>
          </a:lstStyle>
          <a:p>
            <a:pPr lvl="0"/>
            <a:r>
              <a:rPr lang="pt-BR" dirty="0"/>
              <a:t>Autor(es)</a:t>
            </a:r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769144" y="1487643"/>
            <a:ext cx="4614863" cy="0"/>
            <a:chOff x="1524000" y="2900363"/>
            <a:chExt cx="9144000" cy="0"/>
          </a:xfrm>
        </p:grpSpPr>
        <p:cxnSp>
          <p:nvCxnSpPr>
            <p:cNvPr id="23" name="Conector reto 22"/>
            <p:cNvCxnSpPr/>
            <p:nvPr userDrawn="1"/>
          </p:nvCxnSpPr>
          <p:spPr>
            <a:xfrm flipH="1">
              <a:off x="1524000" y="2900363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 userDrawn="1"/>
          </p:nvCxnSpPr>
          <p:spPr>
            <a:xfrm flipH="1">
              <a:off x="2774950" y="2900363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5767079" y="3147233"/>
            <a:ext cx="272531" cy="2725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06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69144" y="1510073"/>
            <a:ext cx="4614863" cy="40890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17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pt-BR" dirty="0"/>
              <a:t>Subtítulo da apresentação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5" y="84038"/>
            <a:ext cx="1256672" cy="204735"/>
          </a:xfrm>
          <a:prstGeom prst="rect">
            <a:avLst/>
          </a:prstGeom>
        </p:spPr>
      </p:pic>
      <p:pic>
        <p:nvPicPr>
          <p:cNvPr id="22" name="Picture 2" descr="Exibindo MDCC_logo1_regula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28" y="68284"/>
            <a:ext cx="1212829" cy="2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74" y="56050"/>
            <a:ext cx="1192289" cy="298585"/>
          </a:xfrm>
          <a:prstGeom prst="rect">
            <a:avLst/>
          </a:prstGeom>
        </p:spPr>
      </p:pic>
      <p:pic>
        <p:nvPicPr>
          <p:cNvPr id="26" name="Picture 2" descr="Capes-mec-gf-72012www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6" y="89947"/>
            <a:ext cx="383887" cy="2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525" y="922867"/>
            <a:ext cx="2615089" cy="21958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2pPr>
            <a:lvl3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3pPr>
            <a:lvl4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4pPr>
            <a:lvl5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5033" y="922867"/>
            <a:ext cx="2615089" cy="21958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2pPr>
            <a:lvl3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3pPr>
            <a:lvl4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4pPr>
            <a:lvl5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3925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25" y="848712"/>
            <a:ext cx="2602270" cy="41667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25" y="1265384"/>
            <a:ext cx="2602270" cy="185730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5033" y="848712"/>
            <a:ext cx="2615089" cy="4166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5033" y="1265384"/>
            <a:ext cx="2615089" cy="185730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181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68" y="230718"/>
            <a:ext cx="1984391" cy="807507"/>
          </a:xfrm>
        </p:spPr>
        <p:txBody>
          <a:bodyPr anchor="b">
            <a:normAutofit/>
          </a:bodyPr>
          <a:lstStyle>
            <a:lvl1pPr>
              <a:defRPr sz="121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090" y="499886"/>
            <a:ext cx="3115032" cy="2460978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68" y="1038225"/>
            <a:ext cx="1984391" cy="1922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5"/>
            </a:lvl1pPr>
            <a:lvl2pPr marL="172867" indent="0">
              <a:buNone/>
              <a:defRPr sz="454"/>
            </a:lvl2pPr>
            <a:lvl3pPr marL="345735" indent="0">
              <a:buNone/>
              <a:defRPr sz="378"/>
            </a:lvl3pPr>
            <a:lvl4pPr marL="518602" indent="0">
              <a:buNone/>
              <a:defRPr sz="340"/>
            </a:lvl4pPr>
            <a:lvl5pPr marL="691469" indent="0">
              <a:buNone/>
              <a:defRPr sz="340"/>
            </a:lvl5pPr>
            <a:lvl6pPr marL="864337" indent="0">
              <a:buNone/>
              <a:defRPr sz="340"/>
            </a:lvl6pPr>
            <a:lvl7pPr marL="1037204" indent="0">
              <a:buNone/>
              <a:defRPr sz="340"/>
            </a:lvl7pPr>
            <a:lvl8pPr marL="1210071" indent="0">
              <a:buNone/>
              <a:defRPr sz="340"/>
            </a:lvl8pPr>
            <a:lvl9pPr marL="1382939" indent="0">
              <a:buNone/>
              <a:defRPr sz="3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33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68" y="230717"/>
            <a:ext cx="1984391" cy="807508"/>
          </a:xfrm>
        </p:spPr>
        <p:txBody>
          <a:bodyPr anchor="b">
            <a:normAutofit/>
          </a:bodyPr>
          <a:lstStyle>
            <a:lvl1pPr>
              <a:defRPr sz="121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5090" y="499886"/>
            <a:ext cx="3115032" cy="2460978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68" y="1038225"/>
            <a:ext cx="1984391" cy="1922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5"/>
            </a:lvl1pPr>
            <a:lvl2pPr marL="172867" indent="0">
              <a:buNone/>
              <a:defRPr sz="454"/>
            </a:lvl2pPr>
            <a:lvl3pPr marL="345735" indent="0">
              <a:buNone/>
              <a:defRPr sz="378"/>
            </a:lvl3pPr>
            <a:lvl4pPr marL="518602" indent="0">
              <a:buNone/>
              <a:defRPr sz="340"/>
            </a:lvl4pPr>
            <a:lvl5pPr marL="691469" indent="0">
              <a:buNone/>
              <a:defRPr sz="340"/>
            </a:lvl5pPr>
            <a:lvl6pPr marL="864337" indent="0">
              <a:buNone/>
              <a:defRPr sz="340"/>
            </a:lvl6pPr>
            <a:lvl7pPr marL="1037204" indent="0">
              <a:buNone/>
              <a:defRPr sz="340"/>
            </a:lvl7pPr>
            <a:lvl8pPr marL="1210071" indent="0">
              <a:buNone/>
              <a:defRPr sz="340"/>
            </a:lvl8pPr>
            <a:lvl9pPr marL="1382939" indent="0">
              <a:buNone/>
              <a:defRPr sz="3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843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526" y="18457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26" y="922867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29" y="3207604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8232" y="3207604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159" y="3207604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615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Wingdings 2" pitchFamily="18" charset="2"/>
        <a:buChar char="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526" y="18457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26" y="922867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29" y="3207604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8232" y="3207604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159" y="3207604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589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Wingdings 2" pitchFamily="18" charset="2"/>
        <a:buChar char="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spcBef>
          <a:spcPct val="20000"/>
        </a:spcBef>
        <a:buFont typeface="Wingdings 2" pitchFamily="18" charset="2"/>
        <a:buChar char="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865" y="295317"/>
            <a:ext cx="4905599" cy="75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865" y="1153583"/>
            <a:ext cx="4905599" cy="20303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865" y="3265309"/>
            <a:ext cx="1087169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167" y="3265309"/>
            <a:ext cx="2978393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9467" y="3265309"/>
            <a:ext cx="491398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25400">
              <a:spcBef>
                <a:spcPts val="7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70"/>
                </a:spcBef>
              </a:pPr>
              <a:t>‹nº›</a:t>
            </a:fld>
            <a:r>
              <a:rPr lang="en-US" spc="-100"/>
              <a:t> </a:t>
            </a:r>
            <a:r>
              <a:rPr lang="en-US" spc="-5"/>
              <a:t>/</a:t>
            </a:r>
            <a:r>
              <a:rPr lang="en-US" spc="-100"/>
              <a:t> </a:t>
            </a:r>
            <a:r>
              <a:rPr lang="en-US" spc="-5"/>
              <a:t>17</a:t>
            </a:r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4572" y="416988"/>
            <a:ext cx="0" cy="4614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19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</p:sldLayoutIdLst>
  <p:txStyles>
    <p:titleStyle>
      <a:lvl1pPr algn="l" defTabSz="461406" rtl="0" eaLnBrk="1" latinLnBrk="0" hangingPunct="1">
        <a:lnSpc>
          <a:spcPct val="80000"/>
        </a:lnSpc>
        <a:spcBef>
          <a:spcPct val="0"/>
        </a:spcBef>
        <a:buNone/>
        <a:defRPr sz="2523" kern="1200" cap="all" spc="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6141" indent="-46141" algn="l" defTabSz="461406" rtl="0" eaLnBrk="1" latinLnBrk="0" hangingPunct="1">
        <a:lnSpc>
          <a:spcPct val="90000"/>
        </a:lnSpc>
        <a:spcBef>
          <a:spcPts val="606"/>
        </a:spcBef>
        <a:spcAft>
          <a:spcPts val="101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110" kern="1200">
          <a:solidFill>
            <a:schemeClr val="tx1"/>
          </a:solidFill>
          <a:latin typeface="+mn-lt"/>
          <a:ea typeface="+mn-ea"/>
          <a:cs typeface="+mn-cs"/>
        </a:defRPr>
      </a:lvl1pPr>
      <a:lvl2pPr marL="133808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226089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3pPr>
      <a:lvl4pPr marL="299914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4pPr>
      <a:lvl5pPr marL="392195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5pPr>
      <a:lvl6pPr marL="461406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6pPr>
      <a:lvl7pPr marL="535231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7pPr>
      <a:lvl8pPr marL="613670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8pPr>
      <a:lvl9pPr marL="687495" indent="-69211" algn="l" defTabSz="461406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2"/>
        </a:buClr>
        <a:buFont typeface="Wingdings 3" pitchFamily="18" charset="2"/>
        <a:buChar char=""/>
        <a:defRPr sz="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ede_loca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t.wikipedia.org/wiki/Domain_Name_Syste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09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Prof. Windson Viana de Carvalho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Descoberta de Serviços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ELEMENTOS DA DESCOBERTA DE SERVIÇO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Mecanismos de requisição e anúncio de serviços</a:t>
            </a:r>
          </a:p>
          <a:p>
            <a:pPr marL="0" indent="0">
              <a:buNone/>
            </a:pPr>
            <a:r>
              <a:rPr lang="pt-BR" dirty="0"/>
              <a:t>Armazenamento das informações de serviços</a:t>
            </a:r>
          </a:p>
          <a:p>
            <a:pPr marL="0" indent="0">
              <a:buNone/>
            </a:pPr>
            <a:r>
              <a:rPr lang="pt-BR" dirty="0"/>
              <a:t>Mecanismos de seleção e invocação de serviços</a:t>
            </a:r>
          </a:p>
          <a:p>
            <a:pPr marL="0" indent="0">
              <a:buNone/>
            </a:pPr>
            <a:r>
              <a:rPr lang="pt-BR" dirty="0"/>
              <a:t>Mecanismos para oferecer suporte à mobilidade e segurança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3327" y="3185172"/>
            <a:ext cx="3449983" cy="23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8" dirty="0">
                <a:solidFill>
                  <a:schemeClr val="bg1"/>
                </a:solidFill>
              </a:rPr>
              <a:t>Fonte: </a:t>
            </a:r>
            <a:r>
              <a:rPr lang="pt-BR" sz="908" dirty="0" err="1">
                <a:solidFill>
                  <a:schemeClr val="bg1"/>
                </a:solidFill>
              </a:rPr>
              <a:t>Endler</a:t>
            </a:r>
            <a:r>
              <a:rPr lang="pt-BR" sz="908" dirty="0">
                <a:solidFill>
                  <a:schemeClr val="bg1"/>
                </a:solidFill>
              </a:rPr>
              <a:t> M. et al., Descoberta de Serviço, Minicurso 2009 - SBRC</a:t>
            </a:r>
            <a:endParaRPr lang="en-US" sz="90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0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1" y="858670"/>
            <a:ext cx="4205028" cy="23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Centralizado – Baseado em Diretório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AutoShape 2" descr="Imagem relacionada"/>
          <p:cNvSpPr>
            <a:spLocks noChangeAspect="1" noChangeArrowheads="1"/>
          </p:cNvSpPr>
          <p:nvPr/>
        </p:nvSpPr>
        <p:spPr bwMode="auto">
          <a:xfrm>
            <a:off x="32397" y="-68895"/>
            <a:ext cx="153811" cy="1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6143" tIns="23072" rIns="46143" bIns="23072" numCol="1" anchor="t" anchorCtr="0" compatLnSpc="1">
            <a:prstTxWarp prst="textNoShape">
              <a:avLst/>
            </a:prstTxWarp>
          </a:bodyPr>
          <a:lstStyle/>
          <a:p>
            <a:endParaRPr lang="en-US" sz="908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1" y="1190791"/>
            <a:ext cx="3754685" cy="20926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06924" y="1190790"/>
            <a:ext cx="1501489" cy="3692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143" tIns="23072" rIns="46143" bIns="23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8"/>
          </a:p>
        </p:txBody>
      </p:sp>
      <p:sp>
        <p:nvSpPr>
          <p:cNvPr id="8" name="Retângulo 7"/>
          <p:cNvSpPr/>
          <p:nvPr/>
        </p:nvSpPr>
        <p:spPr>
          <a:xfrm>
            <a:off x="866775" y="1633912"/>
            <a:ext cx="679014" cy="753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143" tIns="23072" rIns="46143" bIns="23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8"/>
          </a:p>
        </p:txBody>
      </p:sp>
    </p:spTree>
    <p:extLst>
      <p:ext uri="{BB962C8B-B14F-4D97-AF65-F5344CB8AC3E}">
        <p14:creationId xmlns:p14="http://schemas.microsoft.com/office/powerpoint/2010/main" val="1385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Modelo Centralizado – Baseado em Diretório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AutoShape 2" descr="Imagem relacionada"/>
          <p:cNvSpPr>
            <a:spLocks noChangeAspect="1" noChangeArrowheads="1"/>
          </p:cNvSpPr>
          <p:nvPr/>
        </p:nvSpPr>
        <p:spPr bwMode="auto">
          <a:xfrm>
            <a:off x="32397" y="-68895"/>
            <a:ext cx="153811" cy="1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6143" tIns="23072" rIns="46143" bIns="23072" numCol="1" anchor="t" anchorCtr="0" compatLnSpc="1">
            <a:prstTxWarp prst="textNoShape">
              <a:avLst/>
            </a:prstTxWarp>
          </a:bodyPr>
          <a:lstStyle/>
          <a:p>
            <a:endParaRPr lang="en-US" sz="908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1" y="1190791"/>
            <a:ext cx="3754685" cy="20926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06924" y="1190790"/>
            <a:ext cx="1538111" cy="17609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143" tIns="23072" rIns="46143" bIns="23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8"/>
          </a:p>
        </p:txBody>
      </p:sp>
    </p:spTree>
    <p:extLst>
      <p:ext uri="{BB962C8B-B14F-4D97-AF65-F5344CB8AC3E}">
        <p14:creationId xmlns:p14="http://schemas.microsoft.com/office/powerpoint/2010/main" val="53820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Modelo Centralizado – Baseado em Diretório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AutoShape 2" descr="Imagem relacionada"/>
          <p:cNvSpPr>
            <a:spLocks noChangeAspect="1" noChangeArrowheads="1"/>
          </p:cNvSpPr>
          <p:nvPr/>
        </p:nvSpPr>
        <p:spPr bwMode="auto">
          <a:xfrm>
            <a:off x="32397" y="-68895"/>
            <a:ext cx="153811" cy="1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6143" tIns="23072" rIns="46143" bIns="23072" numCol="1" anchor="t" anchorCtr="0" compatLnSpc="1">
            <a:prstTxWarp prst="textNoShape">
              <a:avLst/>
            </a:prstTxWarp>
          </a:bodyPr>
          <a:lstStyle/>
          <a:p>
            <a:endParaRPr lang="en-US" sz="908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1" y="1190791"/>
            <a:ext cx="3754685" cy="20926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06924" y="1198347"/>
            <a:ext cx="1545435" cy="1746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143" tIns="23072" rIns="46143" bIns="23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8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1003787" y="1684598"/>
            <a:ext cx="7324" cy="69581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853410" y="1508814"/>
            <a:ext cx="1333030" cy="1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197295" y="1256615"/>
            <a:ext cx="646331" cy="23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8" dirty="0">
                <a:solidFill>
                  <a:sysClr val="windowText" lastClr="000000"/>
                </a:solidFill>
              </a:rPr>
              <a:t>Invocação</a:t>
            </a:r>
            <a:endParaRPr lang="en-US" sz="908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3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766" y="1751662"/>
            <a:ext cx="5306483" cy="668918"/>
          </a:xfrm>
        </p:spPr>
        <p:txBody>
          <a:bodyPr/>
          <a:lstStyle/>
          <a:p>
            <a:r>
              <a:rPr lang="pt-BR" dirty="0"/>
              <a:t>Como encontrar o registro?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35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– Exemplo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38030"/>
            <a:ext cx="3359538" cy="21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– Exemplo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5" y="1101287"/>
            <a:ext cx="4532621" cy="218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 – Exemplo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921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6" y="1074113"/>
            <a:ext cx="4205773" cy="23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3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Descoberta Centralizada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Descoberta de Serviço - Conceito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 </a:t>
            </a:r>
          </a:p>
          <a:p>
            <a:pPr algn="ctr"/>
            <a:r>
              <a:rPr lang="pt-BR" sz="2000" dirty="0"/>
              <a:t>Encontrar de forma automática ou </a:t>
            </a:r>
            <a:r>
              <a:rPr lang="pt-BR" sz="2000" dirty="0" err="1"/>
              <a:t>semi-automática</a:t>
            </a:r>
            <a:r>
              <a:rPr lang="pt-BR" sz="2000" dirty="0"/>
              <a:t> serviços, recursos e/ou dispositivos utilizando uma rede de computadores</a:t>
            </a:r>
          </a:p>
          <a:p>
            <a:pPr lvl="1" algn="ctr"/>
            <a:endParaRPr lang="pt-BR" sz="1400" dirty="0"/>
          </a:p>
          <a:p>
            <a:pPr lvl="1" algn="ctr"/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026" name="Picture 2" descr="Resultado de imagem para descoberta de serviÃ§o">
            <a:extLst>
              <a:ext uri="{FF2B5EF4-FFF2-40B4-BE49-F238E27FC236}">
                <a16:creationId xmlns:a16="http://schemas.microsoft.com/office/drawing/2014/main" id="{52472A74-E89E-4334-B641-80EE22F3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73" y="0"/>
            <a:ext cx="1580977" cy="10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8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RMI – Remote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endParaRPr lang="pt-BR" dirty="0"/>
          </a:p>
        </p:txBody>
      </p:sp>
      <p:sp>
        <p:nvSpPr>
          <p:cNvPr id="38915" name="Espaço Reservado para Conteúdo 118"/>
          <p:cNvSpPr>
            <a:spLocks noGrp="1"/>
          </p:cNvSpPr>
          <p:nvPr>
            <p:ph idx="1"/>
          </p:nvPr>
        </p:nvSpPr>
        <p:spPr>
          <a:xfrm>
            <a:off x="1000125" y="959717"/>
            <a:ext cx="4152900" cy="2653242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en-US" dirty="0"/>
              <a:t>Vários objetos e módulos separados estão envolvidos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en-US" dirty="0"/>
              <a:t>na realização de uma invocação a método remoto.</a:t>
            </a:r>
            <a:endParaRPr lang="pt-BR" altLang="en-US" b="1" dirty="0"/>
          </a:p>
          <a:p>
            <a:pPr algn="just">
              <a:buFont typeface="Arial" panose="020B0604020202020204" pitchFamily="34" charset="0"/>
              <a:buNone/>
            </a:pPr>
            <a:endParaRPr lang="pt-BR" altLang="en-US" b="1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3" y="1475626"/>
            <a:ext cx="4215386" cy="16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20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- RMI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82" y="971461"/>
            <a:ext cx="369146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Unindo</a:t>
            </a:r>
            <a:r>
              <a:rPr lang="en-US" dirty="0"/>
              <a:t> as </a:t>
            </a:r>
            <a:r>
              <a:rPr lang="en-US" dirty="0" err="1"/>
              <a:t>partes</a:t>
            </a:r>
            <a:r>
              <a:rPr lang="en-US" dirty="0"/>
              <a:t> – Interface </a:t>
            </a:r>
            <a:r>
              <a:rPr lang="en-US" dirty="0" err="1"/>
              <a:t>Remota</a:t>
            </a:r>
            <a:endParaRPr lang="pt-BR" dirty="0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idx="1"/>
          </p:nvPr>
        </p:nvSpPr>
        <p:spPr>
          <a:xfrm>
            <a:off x="384880" y="989038"/>
            <a:ext cx="2376382" cy="2195814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//Classe compartilhada pelo cliente e pelo servidor</a:t>
            </a:r>
          </a:p>
          <a:p>
            <a:pPr marL="0" indent="0">
              <a:buNone/>
            </a:pP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example.hello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java.rmi.Remote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java.rmi.RemoteException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interface Hello extends Remote {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sayHello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throws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RemoteException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632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2499783" y="9614"/>
            <a:ext cx="2076450" cy="165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21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4893" indent="-144189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009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6758" indent="-115352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07461" indent="-115352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807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038164" indent="-115352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6886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9570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30273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96097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F1B68D9-6844-4271-BABF-96CEE63467AE}" type="slidenum">
              <a:rPr lang="pt-BR" altLang="pt-BR" sz="606">
                <a:solidFill>
                  <a:srgbClr val="FFFFFF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altLang="pt-BR" sz="606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3457001" y="989038"/>
            <a:ext cx="2417471" cy="2195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Autofit/>
          </a:bodyPr>
          <a:lstStyle>
            <a:lvl1pPr indent="0" defTabSz="461406">
              <a:lnSpc>
                <a:spcPct val="90000"/>
              </a:lnSpc>
              <a:spcBef>
                <a:spcPts val="606"/>
              </a:spcBef>
              <a:spcAft>
                <a:spcPts val="101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05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33808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908"/>
            </a:lvl2pPr>
            <a:lvl3pPr marL="226089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3pPr>
            <a:lvl4pPr marL="299914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4pPr>
            <a:lvl5pPr marL="392195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5pPr>
            <a:lvl6pPr marL="461406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6pPr>
            <a:lvl7pPr marL="535231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7pPr>
            <a:lvl8pPr marL="613670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8pPr>
            <a:lvl9pPr marL="687495" indent="-69211" defTabSz="461406">
              <a:lnSpc>
                <a:spcPct val="90000"/>
              </a:lnSpc>
              <a:spcBef>
                <a:spcPts val="101"/>
              </a:spcBef>
              <a:spcAft>
                <a:spcPts val="202"/>
              </a:spcAft>
              <a:buClr>
                <a:schemeClr val="accent2"/>
              </a:buClr>
              <a:buFont typeface="Wingdings 3" pitchFamily="18" charset="2"/>
              <a:buChar char=""/>
              <a:defRPr sz="706"/>
            </a:lvl9pPr>
          </a:lstStyle>
          <a:p>
            <a:r>
              <a:rPr lang="pt-BR" altLang="en-US" dirty="0"/>
              <a:t>//Objeto remoto real</a:t>
            </a:r>
          </a:p>
          <a:p>
            <a:r>
              <a:rPr lang="en-US" altLang="en-US" dirty="0"/>
              <a:t>public class Server implements Hello {</a:t>
            </a:r>
            <a:endParaRPr lang="pt-BR" altLang="en-US" dirty="0"/>
          </a:p>
          <a:p>
            <a:r>
              <a:rPr lang="pt-BR" altLang="en-US" dirty="0"/>
              <a:t>    </a:t>
            </a:r>
            <a:r>
              <a:rPr lang="pt-BR" altLang="en-US" dirty="0" err="1"/>
              <a:t>public</a:t>
            </a:r>
            <a:r>
              <a:rPr lang="pt-BR" altLang="en-US" dirty="0"/>
              <a:t> Server() {}</a:t>
            </a:r>
          </a:p>
          <a:p>
            <a:r>
              <a:rPr lang="pt-BR" altLang="en-US" dirty="0"/>
              <a:t>    </a:t>
            </a:r>
            <a:r>
              <a:rPr lang="pt-BR" altLang="en-US" dirty="0" err="1"/>
              <a:t>public</a:t>
            </a:r>
            <a:r>
              <a:rPr lang="pt-BR" altLang="en-US" dirty="0"/>
              <a:t> </a:t>
            </a:r>
            <a:r>
              <a:rPr lang="pt-BR" altLang="en-US" dirty="0" err="1"/>
              <a:t>String</a:t>
            </a:r>
            <a:r>
              <a:rPr lang="pt-BR" altLang="en-US" dirty="0"/>
              <a:t> </a:t>
            </a:r>
            <a:r>
              <a:rPr lang="pt-BR" altLang="en-US" dirty="0" err="1"/>
              <a:t>sayHello</a:t>
            </a:r>
            <a:r>
              <a:rPr lang="pt-BR" altLang="en-US" dirty="0"/>
              <a:t>() {</a:t>
            </a:r>
          </a:p>
          <a:p>
            <a:r>
              <a:rPr lang="en-US" altLang="en-US" dirty="0"/>
              <a:t>  return "Hello, best students are in SMD!";</a:t>
            </a:r>
          </a:p>
          <a:p>
            <a:r>
              <a:rPr lang="pt-BR" altLang="en-US" dirty="0"/>
              <a:t>    }</a:t>
            </a:r>
          </a:p>
          <a:p>
            <a:r>
              <a:rPr lang="pt-BR" alt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60559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Unindo</a:t>
            </a:r>
            <a:r>
              <a:rPr lang="en-US" dirty="0"/>
              <a:t> as </a:t>
            </a:r>
            <a:r>
              <a:rPr lang="en-US" dirty="0" err="1"/>
              <a:t>partes</a:t>
            </a:r>
            <a:r>
              <a:rPr lang="en-US" dirty="0"/>
              <a:t> - </a:t>
            </a:r>
            <a:r>
              <a:rPr lang="en-US" dirty="0" err="1"/>
              <a:t>Servidor</a:t>
            </a:r>
            <a:endParaRPr lang="pt-BR" dirty="0"/>
          </a:p>
        </p:txBody>
      </p:sp>
      <p:sp>
        <p:nvSpPr>
          <p:cNvPr id="57348" name="Rectangle 1027"/>
          <p:cNvSpPr>
            <a:spLocks noGrp="1" noChangeArrowheads="1"/>
          </p:cNvSpPr>
          <p:nvPr>
            <p:ph idx="1"/>
          </p:nvPr>
        </p:nvSpPr>
        <p:spPr>
          <a:xfrm>
            <a:off x="516865" y="892175"/>
            <a:ext cx="4905599" cy="2438400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public static void main(String </a:t>
            </a:r>
            <a:r>
              <a:rPr lang="en-US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args</a:t>
            </a: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[]) {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new Server();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(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example.hello.Hello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UnicastRemoteObject.exportObject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(obj,0);</a:t>
            </a:r>
          </a:p>
          <a:p>
            <a:pPr marL="0" indent="0">
              <a:buNone/>
            </a:pP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Bind the remote object's stub in the registry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Registry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LocateRegistry.createRegistry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(1099);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 catch(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e){}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reg.rebind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HelloService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</p:txBody>
      </p:sp>
      <p:sp>
        <p:nvSpPr>
          <p:cNvPr id="5734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2499783" y="9614"/>
            <a:ext cx="2076450" cy="165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21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4893" indent="-144189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009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6758" indent="-115352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07461" indent="-115352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807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038164" indent="-115352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6886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9570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30273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96097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AE57D0F-9E49-45B4-910A-2F37135A3FB4}" type="slidenum">
              <a:rPr lang="pt-BR" altLang="pt-BR" sz="606">
                <a:solidFill>
                  <a:srgbClr val="FFFFFF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BR" altLang="pt-BR" sz="606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Unindo</a:t>
            </a:r>
            <a:r>
              <a:rPr lang="en-US" dirty="0"/>
              <a:t> as </a:t>
            </a:r>
            <a:r>
              <a:rPr lang="en-US" dirty="0" err="1"/>
              <a:t>partes</a:t>
            </a:r>
            <a:r>
              <a:rPr lang="en-US" dirty="0"/>
              <a:t> - </a:t>
            </a:r>
            <a:r>
              <a:rPr lang="en-US" dirty="0" err="1"/>
              <a:t>Cliente</a:t>
            </a:r>
            <a:endParaRPr lang="pt-BR" dirty="0"/>
          </a:p>
        </p:txBody>
      </p:sp>
      <p:sp>
        <p:nvSpPr>
          <p:cNvPr id="58372" name="Rectangle 1027"/>
          <p:cNvSpPr>
            <a:spLocks noGrp="1" noChangeArrowheads="1"/>
          </p:cNvSpPr>
          <p:nvPr>
            <p:ph idx="1"/>
          </p:nvPr>
        </p:nvSpPr>
        <p:spPr>
          <a:xfrm>
            <a:off x="637132" y="922867"/>
            <a:ext cx="5182644" cy="240770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static void main(String[] </a:t>
            </a:r>
            <a:r>
              <a:rPr lang="en-US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args</a:t>
            </a:r>
            <a:r>
              <a:rPr lang="en-US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host="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localhost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marL="0" indent="0">
              <a:buNone/>
            </a:pP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Registry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registry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LocateRegistry.getRegistry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(host);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(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registry.lookup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</a:t>
            </a:r>
            <a:r>
              <a:rPr lang="pt-BR" altLang="en-US" sz="1050" b="1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HelloService</a:t>
            </a:r>
            <a:r>
              <a:rPr lang="pt-BR" altLang="en-US" sz="105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	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response =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stub.sayHello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   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System.out.println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("response: " + response);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}</a:t>
            </a:r>
          </a:p>
          <a:p>
            <a:pPr marL="0" indent="0">
              <a:buNone/>
            </a:pP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catch (</a:t>
            </a:r>
            <a:r>
              <a:rPr lang="pt-BR" altLang="en-US" sz="1050" dirty="0" err="1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e) {</a:t>
            </a:r>
            <a:r>
              <a:rPr lang="pt-BR" altLang="en-US" sz="1050" dirty="0">
                <a:solidFill>
                  <a:schemeClr val="accent4">
                    <a:lumMod val="50000"/>
                  </a:schemeClr>
                </a:solidFill>
              </a:rPr>
              <a:t>   }}</a:t>
            </a:r>
            <a:endParaRPr lang="pt-BR" altLang="en-US" sz="105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37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2499783" y="9614"/>
            <a:ext cx="2076450" cy="165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21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4893" indent="-144189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1009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6758" indent="-115352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07461" indent="-115352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807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038164" indent="-115352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6886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9570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30273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960977" indent="-11535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706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BBCF20A-375E-4E79-9EBE-E63C35B464CF}" type="slidenum">
              <a:rPr lang="pt-BR" altLang="pt-BR" sz="606">
                <a:solidFill>
                  <a:srgbClr val="FFFFFF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altLang="pt-BR" sz="606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9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20" dirty="0"/>
              <a:t>Descoberta de Serviço – Web Services W3C</a:t>
            </a:r>
            <a:endParaRPr lang="en-US" sz="222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1026" name="Picture 2" descr="Resultado de imagem para web service service discovery ud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8" y="947526"/>
            <a:ext cx="3140511" cy="23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6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7314-BD35-41EE-8284-2E00E78A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EuREKA</a:t>
            </a:r>
            <a:r>
              <a:rPr lang="pt-BR" dirty="0"/>
              <a:t> – NETFLIX OSS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996DD-52B8-48AB-92BD-8D72143F73D1}"/>
              </a:ext>
            </a:extLst>
          </p:cNvPr>
          <p:cNvSpPr/>
          <p:nvPr/>
        </p:nvSpPr>
        <p:spPr>
          <a:xfrm>
            <a:off x="104775" y="3183751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Fonte: https://github.com/Netflix/eureka/wiki/Eureka-at-a-glance</a:t>
            </a:r>
          </a:p>
        </p:txBody>
      </p:sp>
      <p:pic>
        <p:nvPicPr>
          <p:cNvPr id="3074" name="Picture 2" descr="Eureka High level Architecture">
            <a:extLst>
              <a:ext uri="{FF2B5EF4-FFF2-40B4-BE49-F238E27FC236}">
                <a16:creationId xmlns:a16="http://schemas.microsoft.com/office/drawing/2014/main" id="{2E64C51B-8510-4FD7-8087-F6AA3121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16060"/>
          <a:stretch/>
        </p:blipFill>
        <p:spPr bwMode="auto">
          <a:xfrm>
            <a:off x="737309" y="861880"/>
            <a:ext cx="4464710" cy="23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9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7314-BD35-41EE-8284-2E00E78A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EUREKA – NETFLIX OSS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8036A-0E55-4FF4-AA4D-F9CEEA40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Eureka é um serviço baseado em REST (</a:t>
            </a:r>
            <a:r>
              <a:rPr lang="pt-BR" sz="1400" dirty="0" err="1"/>
              <a:t>Representational</a:t>
            </a:r>
            <a:r>
              <a:rPr lang="pt-BR" sz="1400" dirty="0"/>
              <a:t> </a:t>
            </a:r>
            <a:r>
              <a:rPr lang="pt-BR" sz="1400" dirty="0" err="1"/>
              <a:t>State</a:t>
            </a:r>
            <a:r>
              <a:rPr lang="pt-BR" sz="1400" dirty="0"/>
              <a:t> </a:t>
            </a:r>
            <a:r>
              <a:rPr lang="pt-BR" sz="1400" dirty="0" err="1"/>
              <a:t>Transfer</a:t>
            </a:r>
            <a:r>
              <a:rPr lang="pt-BR" sz="1400" dirty="0"/>
              <a:t>)</a:t>
            </a:r>
          </a:p>
          <a:p>
            <a:pPr marL="172867" lvl="1" indent="0">
              <a:buNone/>
            </a:pPr>
            <a:r>
              <a:rPr lang="pt-BR" sz="1400" dirty="0"/>
              <a:t>Nuvem da AWS </a:t>
            </a:r>
          </a:p>
          <a:p>
            <a:pPr marL="172867" lvl="1" indent="0">
              <a:buNone/>
            </a:pPr>
            <a:endParaRPr lang="pt-BR" sz="1400" dirty="0"/>
          </a:p>
          <a:p>
            <a:pPr marL="172867" lvl="1" indent="0">
              <a:buNone/>
            </a:pPr>
            <a:r>
              <a:rPr lang="pt-BR" sz="1400" dirty="0"/>
              <a:t>Localizar serviços com o objetivo de balanceamento de carga </a:t>
            </a:r>
          </a:p>
          <a:p>
            <a:pPr marL="172867" lvl="1" indent="0">
              <a:buNone/>
            </a:pPr>
            <a:endParaRPr lang="pt-BR" sz="1400" i="1" dirty="0"/>
          </a:p>
          <a:p>
            <a:pPr marL="172867" lvl="1" indent="0">
              <a:buNone/>
            </a:pPr>
            <a:r>
              <a:rPr lang="pt-BR" sz="1400" i="1" dirty="0" err="1"/>
              <a:t>Failover</a:t>
            </a:r>
            <a:r>
              <a:rPr lang="pt-BR" sz="1400" dirty="0"/>
              <a:t> de servidores de camada intermediária.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996DD-52B8-48AB-92BD-8D72143F73D1}"/>
              </a:ext>
            </a:extLst>
          </p:cNvPr>
          <p:cNvSpPr/>
          <p:nvPr/>
        </p:nvSpPr>
        <p:spPr>
          <a:xfrm>
            <a:off x="104775" y="3026933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Fonte: https://github.com/Netflix/eureka/wiki/Eureka-at-a-glance</a:t>
            </a:r>
          </a:p>
        </p:txBody>
      </p:sp>
    </p:spTree>
    <p:extLst>
      <p:ext uri="{BB962C8B-B14F-4D97-AF65-F5344CB8AC3E}">
        <p14:creationId xmlns:p14="http://schemas.microsoft.com/office/powerpoint/2010/main" val="39853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287" y="1597851"/>
            <a:ext cx="5306483" cy="668918"/>
          </a:xfrm>
        </p:spPr>
        <p:txBody>
          <a:bodyPr/>
          <a:lstStyle/>
          <a:p>
            <a:r>
              <a:rPr lang="pt-BR" dirty="0"/>
              <a:t>Abordagens Descentralizadas?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148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01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Quais cenários seriam interessantes de possuir uma abordagem descentralizada?</a:t>
            </a:r>
          </a:p>
          <a:p>
            <a:r>
              <a:rPr lang="pt-BR" sz="1600" dirty="0"/>
              <a:t>Como solucionar o problema do registro central?</a:t>
            </a:r>
          </a:p>
          <a:p>
            <a:pPr lvl="1"/>
            <a:r>
              <a:rPr lang="pt-BR" sz="1100" dirty="0"/>
              <a:t>Onde os recursos/serviços iriam se registrar?</a:t>
            </a:r>
          </a:p>
          <a:p>
            <a:pPr lvl="1"/>
            <a:r>
              <a:rPr lang="pt-BR" sz="1100" dirty="0"/>
              <a:t>Qual seria o mecanismo de endereçamento dos serviços/recursos?</a:t>
            </a:r>
          </a:p>
          <a:p>
            <a:pPr lvl="1"/>
            <a:r>
              <a:rPr lang="pt-BR" sz="1100" dirty="0"/>
              <a:t>Como seria a descrição do serviço?</a:t>
            </a:r>
          </a:p>
          <a:p>
            <a:pPr lvl="1"/>
            <a:r>
              <a:rPr lang="pt-BR" sz="1100" dirty="0"/>
              <a:t>Como funcionaria a consulta?</a:t>
            </a:r>
          </a:p>
          <a:p>
            <a:endParaRPr lang="en-US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Descoberta de Serviço - Conceito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16864" y="1138343"/>
            <a:ext cx="2399729" cy="2030307"/>
          </a:xfrm>
        </p:spPr>
        <p:txBody>
          <a:bodyPr>
            <a:normAutofit/>
          </a:bodyPr>
          <a:lstStyle/>
          <a:p>
            <a:r>
              <a:rPr lang="pt-BR" sz="1800" dirty="0"/>
              <a:t>Princípios Fundamentais</a:t>
            </a:r>
          </a:p>
          <a:p>
            <a:pPr lvl="1"/>
            <a:r>
              <a:rPr lang="pt-BR" sz="1200" dirty="0"/>
              <a:t>Interface de descrição</a:t>
            </a:r>
          </a:p>
          <a:p>
            <a:pPr lvl="1"/>
            <a:r>
              <a:rPr lang="pt-BR" sz="1200" dirty="0"/>
              <a:t>Serviço de publicação</a:t>
            </a:r>
          </a:p>
          <a:p>
            <a:pPr lvl="1"/>
            <a:r>
              <a:rPr lang="pt-BR" sz="1200" dirty="0"/>
              <a:t>Método de consulta e mapeamento</a:t>
            </a:r>
          </a:p>
          <a:p>
            <a:pPr lvl="1"/>
            <a:r>
              <a:rPr lang="pt-BR" sz="1200" dirty="0"/>
              <a:t>Invocação final</a:t>
            </a:r>
            <a:endParaRPr lang="en-US" sz="1200" dirty="0"/>
          </a:p>
          <a:p>
            <a:pPr lvl="1"/>
            <a:endParaRPr lang="pt-BR" sz="1200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276DEDA-9025-48FB-9255-51A9D987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pt-BR" sz="1600" dirty="0"/>
              <a:t>Service Discovery </a:t>
            </a:r>
            <a:r>
              <a:rPr lang="pt-BR" sz="1600" dirty="0" err="1"/>
              <a:t>Protocol</a:t>
            </a:r>
            <a:endParaRPr lang="pt-BR" sz="1600" dirty="0"/>
          </a:p>
          <a:p>
            <a:pPr lvl="1"/>
            <a:endParaRPr lang="pt-BR" sz="1100" dirty="0"/>
          </a:p>
          <a:p>
            <a:pPr lvl="1"/>
            <a:r>
              <a:rPr lang="pt-BR" sz="1100" dirty="0"/>
              <a:t>Protocolo responsável por definir o modelo de publicação, consulta e ligação final entre os serviços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86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3E0CE-6463-4DFC-8887-3574295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UPNP - Universal Plug </a:t>
            </a:r>
            <a:r>
              <a:rPr lang="pt-BR" dirty="0" err="1"/>
              <a:t>and</a:t>
            </a:r>
            <a:r>
              <a:rPr lang="pt-BR" dirty="0"/>
              <a:t> Play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8708A-505D-4F1E-8E27-AEDF1F1C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Extensão do modelo Plug </a:t>
            </a:r>
            <a:r>
              <a:rPr lang="pt-BR" dirty="0" err="1"/>
              <a:t>and</a:t>
            </a:r>
            <a:r>
              <a:rPr lang="pt-BR" dirty="0"/>
              <a:t> Play da Microsoft para dispositivos de uma rede local</a:t>
            </a:r>
          </a:p>
          <a:p>
            <a:r>
              <a:rPr lang="pt-BR" dirty="0"/>
              <a:t> Protocolo de descoberta de serviços orientado a dispositivos. </a:t>
            </a:r>
          </a:p>
          <a:p>
            <a:pPr lvl="1"/>
            <a:r>
              <a:rPr lang="pt-BR" dirty="0"/>
              <a:t>Descrição do serviço no formato XML</a:t>
            </a:r>
          </a:p>
          <a:p>
            <a:r>
              <a:rPr lang="pt-BR" dirty="0"/>
              <a:t>Uso do </a:t>
            </a:r>
            <a:r>
              <a:rPr lang="pt-BR" dirty="0" err="1"/>
              <a:t>Simple</a:t>
            </a:r>
            <a:r>
              <a:rPr lang="pt-BR" dirty="0"/>
              <a:t> Service Discovery </a:t>
            </a:r>
            <a:r>
              <a:rPr lang="pt-BR" dirty="0" err="1"/>
              <a:t>Protocol</a:t>
            </a:r>
            <a:r>
              <a:rPr lang="pt-BR" dirty="0"/>
              <a:t> para descoberta e anúncio na rede</a:t>
            </a:r>
          </a:p>
          <a:p>
            <a:pPr lvl="1"/>
            <a:r>
              <a:rPr lang="pt-BR" dirty="0" err="1"/>
              <a:t>Multicast</a:t>
            </a:r>
            <a:r>
              <a:rPr lang="pt-BR" dirty="0"/>
              <a:t> UDP no endereço 239.255.255.250, porta 1900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4A6DCE-43DE-4D9B-A38F-3645F28BCE35}"/>
              </a:ext>
            </a:extLst>
          </p:cNvPr>
          <p:cNvSpPr/>
          <p:nvPr/>
        </p:nvSpPr>
        <p:spPr>
          <a:xfrm>
            <a:off x="28575" y="3091418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Fonte: https://dangfan.me/en/posts/upnp-intro</a:t>
            </a:r>
          </a:p>
        </p:txBody>
      </p:sp>
    </p:spTree>
    <p:extLst>
      <p:ext uri="{BB962C8B-B14F-4D97-AF65-F5344CB8AC3E}">
        <p14:creationId xmlns:p14="http://schemas.microsoft.com/office/powerpoint/2010/main" val="59947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3E0CE-6463-4DFC-8887-3574295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UPNP – Universal Plug </a:t>
            </a:r>
            <a:r>
              <a:rPr lang="pt-BR" dirty="0" err="1"/>
              <a:t>and</a:t>
            </a:r>
            <a:r>
              <a:rPr lang="pt-BR" dirty="0"/>
              <a:t> Play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4A6DCE-43DE-4D9B-A38F-3645F28BCE35}"/>
              </a:ext>
            </a:extLst>
          </p:cNvPr>
          <p:cNvSpPr/>
          <p:nvPr/>
        </p:nvSpPr>
        <p:spPr>
          <a:xfrm>
            <a:off x="28575" y="3091418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https://dangfan.me/en/posts/upnp-intro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9CC488-D5BB-45DA-9CC6-6EDBD240D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8" t="22116" r="24576" b="54647"/>
          <a:stretch/>
        </p:blipFill>
        <p:spPr>
          <a:xfrm>
            <a:off x="426526" y="1422598"/>
            <a:ext cx="5307091" cy="12192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F9BA555-4D02-4D39-8D71-6D7AD9AA5DA8}"/>
              </a:ext>
            </a:extLst>
          </p:cNvPr>
          <p:cNvSpPr/>
          <p:nvPr/>
        </p:nvSpPr>
        <p:spPr>
          <a:xfrm>
            <a:off x="409574" y="1059289"/>
            <a:ext cx="532404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Entrada do Dispositivo na Rede</a:t>
            </a:r>
          </a:p>
        </p:txBody>
      </p:sp>
    </p:spTree>
    <p:extLst>
      <p:ext uri="{BB962C8B-B14F-4D97-AF65-F5344CB8AC3E}">
        <p14:creationId xmlns:p14="http://schemas.microsoft.com/office/powerpoint/2010/main" val="361475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9A21C-22E5-4BCD-B153-9D35FE5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SERVIÇO/DISPOSITIVO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D35334-33B1-4462-BD62-450DB0AAD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7" t="15145" r="23994" b="12821"/>
          <a:stretch/>
        </p:blipFill>
        <p:spPr>
          <a:xfrm>
            <a:off x="1247775" y="914611"/>
            <a:ext cx="3352800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8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EEE44-AD65-4451-A24C-E4A2151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 SOAP PARA CONTROLE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BD1500-FDED-448C-8B4B-65C4E392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8" t="29087" r="22755" b="19792"/>
          <a:stretch/>
        </p:blipFill>
        <p:spPr>
          <a:xfrm>
            <a:off x="426525" y="892174"/>
            <a:ext cx="4520045" cy="2209801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34C082F-4BE9-4E07-819A-80E57F782FA7}"/>
              </a:ext>
            </a:extLst>
          </p:cNvPr>
          <p:cNvSpPr/>
          <p:nvPr/>
        </p:nvSpPr>
        <p:spPr>
          <a:xfrm rot="1760214">
            <a:off x="1742428" y="2825191"/>
            <a:ext cx="513090" cy="3349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50F51A-538B-4040-9B19-2C40C479AF81}"/>
              </a:ext>
            </a:extLst>
          </p:cNvPr>
          <p:cNvSpPr txBox="1"/>
          <p:nvPr/>
        </p:nvSpPr>
        <p:spPr>
          <a:xfrm>
            <a:off x="2304665" y="2895003"/>
            <a:ext cx="354565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Nome e argumentos do serviço a ser invocado</a:t>
            </a:r>
          </a:p>
        </p:txBody>
      </p:sp>
    </p:spTree>
    <p:extLst>
      <p:ext uri="{BB962C8B-B14F-4D97-AF65-F5344CB8AC3E}">
        <p14:creationId xmlns:p14="http://schemas.microsoft.com/office/powerpoint/2010/main" val="17386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20" dirty="0"/>
              <a:t>Descoberta de Serviço – </a:t>
            </a:r>
            <a:r>
              <a:rPr lang="pt-BR" sz="2220" dirty="0" err="1"/>
              <a:t>BlueTOOTH</a:t>
            </a:r>
            <a:r>
              <a:rPr lang="pt-BR" sz="2220" dirty="0"/>
              <a:t> </a:t>
            </a:r>
            <a:r>
              <a:rPr lang="pt-BR" sz="2220" dirty="0" err="1"/>
              <a:t>SerVICE</a:t>
            </a:r>
            <a:r>
              <a:rPr lang="pt-BR" sz="2220" dirty="0"/>
              <a:t> </a:t>
            </a:r>
            <a:r>
              <a:rPr lang="pt-BR" sz="2220" dirty="0" err="1"/>
              <a:t>DiscoVery</a:t>
            </a:r>
            <a:r>
              <a:rPr lang="pt-BR" sz="2220" dirty="0"/>
              <a:t> PROTOCOL (SDP)</a:t>
            </a:r>
            <a:endParaRPr lang="en-US" sz="222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16388" name="Picture 4" descr="Resultado de imagem para bluetooth  stack s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159173"/>
            <a:ext cx="2731049" cy="22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76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20" dirty="0"/>
              <a:t>Descoberta de Serviço – </a:t>
            </a:r>
            <a:r>
              <a:rPr lang="pt-BR" sz="2220" dirty="0" err="1"/>
              <a:t>BlueTOOTH</a:t>
            </a:r>
            <a:r>
              <a:rPr lang="pt-BR" sz="2220" dirty="0"/>
              <a:t> </a:t>
            </a:r>
            <a:r>
              <a:rPr lang="pt-BR" sz="2220" dirty="0" err="1"/>
              <a:t>SerVICE</a:t>
            </a:r>
            <a:r>
              <a:rPr lang="pt-BR" sz="2220" dirty="0"/>
              <a:t> </a:t>
            </a:r>
            <a:r>
              <a:rPr lang="pt-BR" sz="2220" dirty="0" err="1"/>
              <a:t>DiscoVery</a:t>
            </a:r>
            <a:r>
              <a:rPr lang="pt-BR" sz="2220" dirty="0"/>
              <a:t> PROTOCOL (SDP)</a:t>
            </a:r>
            <a:endParaRPr lang="en-US" sz="222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35</a:t>
            </a:fld>
            <a:endParaRPr lang="pt-BR" dirty="0"/>
          </a:p>
        </p:txBody>
      </p:sp>
      <p:pic>
        <p:nvPicPr>
          <p:cNvPr id="15362" name="Picture 2" descr="sdp.gif (7217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14" y="1171312"/>
            <a:ext cx="2832100" cy="21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60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20" dirty="0"/>
              <a:t>TAREFA 02 – Sobre o Bluetooth SERVICE DISCOVERY</a:t>
            </a:r>
            <a:endParaRPr lang="en-US" sz="222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4178" y="1425575"/>
            <a:ext cx="535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funciona o processo de registro e busca do SDP ? </a:t>
            </a:r>
          </a:p>
          <a:p>
            <a:r>
              <a:rPr lang="pt-BR" dirty="0"/>
              <a:t>O que é um UUID?</a:t>
            </a:r>
          </a:p>
          <a:p>
            <a:r>
              <a:rPr lang="pt-BR" dirty="0"/>
              <a:t>Como funciona o processo de busca no Bluetooth BLE ?</a:t>
            </a:r>
          </a:p>
          <a:p>
            <a:r>
              <a:rPr lang="pt-BR" dirty="0"/>
              <a:t>O que difere os atributos ATT e UUID?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29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ZEROCONF – O QUE É?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Created in 1999 by the group IETF (Internet Engineering Task Force), the Zero Configuration Networking (</a:t>
            </a:r>
            <a:r>
              <a:rPr lang="en-US" sz="1400" dirty="0" err="1"/>
              <a:t>Zeroconf</a:t>
            </a:r>
            <a:r>
              <a:rPr lang="en-US" sz="1400" dirty="0"/>
              <a:t>) is a methodology and a special set of technologies that enable the configuration of a network and discovery of services in a simple way that an average user will not notice. </a:t>
            </a:r>
          </a:p>
          <a:p>
            <a:pPr marL="0" indent="0">
              <a:buNone/>
            </a:pPr>
            <a:r>
              <a:rPr lang="en-US" sz="1400" dirty="0"/>
              <a:t> </a:t>
            </a:r>
            <a:r>
              <a:rPr lang="en-US" sz="1400" dirty="0" err="1"/>
              <a:t>Atribuição</a:t>
            </a:r>
            <a:r>
              <a:rPr lang="en-US" sz="1400" dirty="0"/>
              <a:t> de </a:t>
            </a:r>
            <a:r>
              <a:rPr lang="en-US" sz="1400" dirty="0" err="1"/>
              <a:t>endereços</a:t>
            </a:r>
            <a:r>
              <a:rPr lang="en-US" sz="1400" dirty="0"/>
              <a:t> IP (</a:t>
            </a:r>
            <a:r>
              <a:rPr lang="en-US" sz="1400" dirty="0" err="1"/>
              <a:t>sem</a:t>
            </a:r>
            <a:r>
              <a:rPr lang="en-US" sz="1400" dirty="0"/>
              <a:t> um DHCP server) </a:t>
            </a:r>
          </a:p>
          <a:p>
            <a:pPr marL="0" indent="0">
              <a:buNone/>
            </a:pPr>
            <a:r>
              <a:rPr lang="en-US" sz="1400" dirty="0"/>
              <a:t> </a:t>
            </a:r>
            <a:r>
              <a:rPr lang="en-US" sz="1400" dirty="0" err="1"/>
              <a:t>Resolução</a:t>
            </a:r>
            <a:r>
              <a:rPr lang="en-US" sz="1400" dirty="0"/>
              <a:t> de </a:t>
            </a:r>
            <a:r>
              <a:rPr lang="en-US" sz="1400" dirty="0" err="1"/>
              <a:t>nomes</a:t>
            </a:r>
            <a:r>
              <a:rPr lang="en-US" sz="1400" dirty="0"/>
              <a:t> (</a:t>
            </a:r>
            <a:r>
              <a:rPr lang="en-US" sz="1400" dirty="0" err="1"/>
              <a:t>sem</a:t>
            </a:r>
            <a:r>
              <a:rPr lang="en-US" sz="1400" dirty="0"/>
              <a:t> um DNS server) </a:t>
            </a:r>
          </a:p>
          <a:p>
            <a:pPr marL="0" indent="0">
              <a:buNone/>
            </a:pPr>
            <a:r>
              <a:rPr lang="en-US" sz="1400" dirty="0"/>
              <a:t> </a:t>
            </a:r>
            <a:r>
              <a:rPr lang="en-US" sz="1400" dirty="0" err="1"/>
              <a:t>Busca</a:t>
            </a:r>
            <a:r>
              <a:rPr lang="en-US" sz="1400" dirty="0"/>
              <a:t> e </a:t>
            </a:r>
            <a:r>
              <a:rPr lang="en-US" sz="1400" dirty="0" err="1"/>
              <a:t>listagem</a:t>
            </a:r>
            <a:r>
              <a:rPr lang="en-US" sz="1400" dirty="0"/>
              <a:t> de </a:t>
            </a:r>
            <a:r>
              <a:rPr lang="en-US" sz="1400" dirty="0" err="1"/>
              <a:t>serviços</a:t>
            </a:r>
            <a:r>
              <a:rPr lang="en-US" sz="1400" dirty="0"/>
              <a:t> (</a:t>
            </a:r>
            <a:r>
              <a:rPr lang="en-US" sz="1400" dirty="0" err="1"/>
              <a:t>sem</a:t>
            </a:r>
            <a:r>
              <a:rPr lang="en-US" sz="1400" dirty="0"/>
              <a:t> um </a:t>
            </a:r>
            <a:r>
              <a:rPr lang="en-US" sz="1400" dirty="0" err="1"/>
              <a:t>serviço</a:t>
            </a:r>
            <a:r>
              <a:rPr lang="en-US" sz="1400" dirty="0"/>
              <a:t> de </a:t>
            </a:r>
            <a:r>
              <a:rPr lang="en-US" sz="1400" dirty="0" err="1"/>
              <a:t>diretórios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 </a:t>
            </a:r>
            <a:r>
              <a:rPr lang="en-US" sz="1400" dirty="0" err="1"/>
              <a:t>Atribuição</a:t>
            </a:r>
            <a:r>
              <a:rPr lang="en-US" sz="1400" dirty="0"/>
              <a:t> de </a:t>
            </a:r>
            <a:r>
              <a:rPr lang="en-US" sz="1400" dirty="0" err="1"/>
              <a:t>endereços</a:t>
            </a:r>
            <a:r>
              <a:rPr lang="en-US" sz="1400" dirty="0"/>
              <a:t> IP multicast, se </a:t>
            </a:r>
            <a:r>
              <a:rPr lang="en-US" sz="1400" dirty="0" err="1"/>
              <a:t>necessário</a:t>
            </a:r>
            <a:endParaRPr lang="en-US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364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Implementações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1945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1" y="108064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25150" y="22998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Apple </a:t>
            </a:r>
            <a:r>
              <a:rPr lang="pt-BR" dirty="0" err="1"/>
              <a:t>Bonjour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03064" y="2339975"/>
            <a:ext cx="2545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Android</a:t>
            </a:r>
            <a:r>
              <a:rPr lang="pt-BR" sz="1600" dirty="0"/>
              <a:t> </a:t>
            </a:r>
            <a:r>
              <a:rPr lang="en-US" sz="1600" dirty="0"/>
              <a:t>Network Service Discovery</a:t>
            </a:r>
          </a:p>
          <a:p>
            <a:pPr algn="ctr"/>
            <a:r>
              <a:rPr lang="pt-BR" sz="1600" dirty="0"/>
              <a:t>(parcialmente)</a:t>
            </a:r>
            <a:endParaRPr lang="en-US" sz="1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56" y="1065739"/>
            <a:ext cx="1605537" cy="12742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76" y="1065739"/>
            <a:ext cx="1234105" cy="12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1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tecnologias de descoberta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 IPv4 Link-Local </a:t>
            </a:r>
          </a:p>
          <a:p>
            <a:r>
              <a:rPr lang="en-US" sz="1800" dirty="0"/>
              <a:t> Multicast DNS </a:t>
            </a:r>
          </a:p>
          <a:p>
            <a:r>
              <a:rPr lang="en-US" sz="1800" dirty="0"/>
              <a:t> DNS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6031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AFEAB3E-348C-4D26-832A-90D17343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PROBLEMA CENTRAL?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1F06E-2CEA-4605-A8C8-FA7B84E3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525" y="922867"/>
            <a:ext cx="2615089" cy="1264708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connectToMyServer</a:t>
            </a:r>
            <a:r>
              <a:rPr lang="pt-BR" sz="1100" dirty="0"/>
              <a:t>(){</a:t>
            </a:r>
          </a:p>
          <a:p>
            <a:pPr marL="0" indent="0">
              <a:buNone/>
            </a:pPr>
            <a:r>
              <a:rPr lang="pt-BR" sz="1100" dirty="0" err="1"/>
              <a:t>String</a:t>
            </a:r>
            <a:r>
              <a:rPr lang="pt-BR" sz="1100" dirty="0"/>
              <a:t>   URL = “http://myserverXY.com”</a:t>
            </a:r>
          </a:p>
          <a:p>
            <a:pPr marL="0" indent="0">
              <a:buNone/>
            </a:pPr>
            <a:r>
              <a:rPr lang="pt-BR" sz="1100" dirty="0"/>
              <a:t>....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/>
              <a:t>...</a:t>
            </a:r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B38775E-38F6-496D-BEB5-C7D104AA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3" y="922867"/>
            <a:ext cx="2615089" cy="126470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connectToGameServerOnOtherDevice</a:t>
            </a:r>
            <a:r>
              <a:rPr lang="pt-BR" sz="1100" dirty="0"/>
              <a:t>(){</a:t>
            </a:r>
          </a:p>
          <a:p>
            <a:pPr marL="0" indent="0">
              <a:buNone/>
            </a:pPr>
            <a:r>
              <a:rPr lang="pt-BR" sz="1100" dirty="0"/>
              <a:t>  </a:t>
            </a:r>
            <a:r>
              <a:rPr lang="pt-BR" sz="1100" dirty="0" err="1"/>
              <a:t>String</a:t>
            </a:r>
            <a:r>
              <a:rPr lang="pt-BR" sz="1100" dirty="0"/>
              <a:t> </a:t>
            </a:r>
            <a:r>
              <a:rPr lang="pt-BR" sz="1100" dirty="0" err="1"/>
              <a:t>DeviceIP</a:t>
            </a:r>
            <a:r>
              <a:rPr lang="pt-BR" sz="1100" dirty="0"/>
              <a:t> = “200.19.190.1”</a:t>
            </a:r>
          </a:p>
          <a:p>
            <a:pPr marL="0" indent="0">
              <a:buNone/>
            </a:pPr>
            <a:r>
              <a:rPr lang="pt-BR" sz="1100" dirty="0"/>
              <a:t>....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EAC812-CD11-4162-BDBD-CC9FF111E8E4}"/>
              </a:ext>
            </a:extLst>
          </p:cNvPr>
          <p:cNvSpPr txBox="1"/>
          <p:nvPr/>
        </p:nvSpPr>
        <p:spPr>
          <a:xfrm>
            <a:off x="1338391" y="2568575"/>
            <a:ext cx="348178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TRANSPARÊNCIA DE LOCALIZAÇÃO!</a:t>
            </a:r>
          </a:p>
        </p:txBody>
      </p:sp>
    </p:spTree>
    <p:extLst>
      <p:ext uri="{BB962C8B-B14F-4D97-AF65-F5344CB8AC3E}">
        <p14:creationId xmlns:p14="http://schemas.microsoft.com/office/powerpoint/2010/main" val="241032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</a:t>
            </a:r>
            <a:r>
              <a:rPr lang="en-US" sz="2800" dirty="0"/>
              <a:t> IPv4 Link-Local Address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866" y="1153583"/>
            <a:ext cx="2407310" cy="2030307"/>
          </a:xfrm>
        </p:spPr>
        <p:txBody>
          <a:bodyPr>
            <a:normAutofit/>
          </a:bodyPr>
          <a:lstStyle/>
          <a:p>
            <a:r>
              <a:rPr lang="en-US" sz="1800" dirty="0"/>
              <a:t>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servidor</a:t>
            </a:r>
            <a:r>
              <a:rPr lang="en-US" sz="1800" dirty="0"/>
              <a:t> central</a:t>
            </a:r>
          </a:p>
          <a:p>
            <a:r>
              <a:rPr lang="en-US" sz="1800" dirty="0"/>
              <a:t>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dispositivo</a:t>
            </a:r>
            <a:r>
              <a:rPr lang="en-US" sz="1800" dirty="0"/>
              <a:t> </a:t>
            </a:r>
            <a:r>
              <a:rPr lang="en-US" sz="1800" dirty="0" err="1"/>
              <a:t>escolhe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endereço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pic>
        <p:nvPicPr>
          <p:cNvPr id="18434" name="Picture 2" descr="Resultado de imagem para é conflito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258082"/>
            <a:ext cx="2396457" cy="182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</a:t>
            </a:r>
            <a:r>
              <a:rPr lang="en-US" sz="2800" dirty="0"/>
              <a:t> IPv4 Link-Local Address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 </a:t>
            </a:r>
            <a:r>
              <a:rPr lang="en-US" sz="1800" dirty="0" err="1"/>
              <a:t>Endereço</a:t>
            </a:r>
            <a:r>
              <a:rPr lang="en-US" sz="1800" dirty="0"/>
              <a:t> </a:t>
            </a:r>
            <a:r>
              <a:rPr lang="en-US" sz="1800" dirty="0" err="1"/>
              <a:t>randômico</a:t>
            </a:r>
            <a:r>
              <a:rPr lang="en-US" sz="1800" dirty="0"/>
              <a:t> entre 169.254.1.0 e 169.254.254.255</a:t>
            </a:r>
          </a:p>
          <a:p>
            <a:r>
              <a:rPr lang="en-US" sz="1800" dirty="0"/>
              <a:t> IPv4LL </a:t>
            </a:r>
            <a:r>
              <a:rPr lang="en-US" sz="1800" dirty="0" err="1"/>
              <a:t>usa</a:t>
            </a:r>
            <a:r>
              <a:rPr lang="en-US" sz="1800" dirty="0"/>
              <a:t> ARP (Address Resolution Protocol) para </a:t>
            </a:r>
            <a:r>
              <a:rPr lang="en-US" sz="1800" dirty="0" err="1"/>
              <a:t>checar</a:t>
            </a:r>
            <a:r>
              <a:rPr lang="en-US" sz="1800" dirty="0"/>
              <a:t> se o IP </a:t>
            </a:r>
            <a:r>
              <a:rPr lang="en-US" sz="1800" dirty="0" err="1"/>
              <a:t>está</a:t>
            </a:r>
            <a:r>
              <a:rPr lang="en-US" sz="1800" dirty="0"/>
              <a:t> livre </a:t>
            </a:r>
          </a:p>
        </p:txBody>
      </p:sp>
    </p:spTree>
    <p:extLst>
      <p:ext uri="{BB962C8B-B14F-4D97-AF65-F5344CB8AC3E}">
        <p14:creationId xmlns:p14="http://schemas.microsoft.com/office/powerpoint/2010/main" val="3210375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</a:t>
            </a:r>
            <a:r>
              <a:rPr lang="en-US" sz="2800" dirty="0"/>
              <a:t> MULTICAST DNS (MDNS)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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servidor</a:t>
            </a:r>
            <a:r>
              <a:rPr lang="en-US" sz="1800" dirty="0"/>
              <a:t> central de DNS</a:t>
            </a:r>
          </a:p>
          <a:p>
            <a:r>
              <a:rPr lang="en-US" sz="1800" dirty="0"/>
              <a:t> </a:t>
            </a:r>
            <a:r>
              <a:rPr lang="en-US" sz="1800" dirty="0" err="1"/>
              <a:t>Cada</a:t>
            </a:r>
            <a:r>
              <a:rPr lang="en-US" sz="1800" dirty="0"/>
              <a:t> host </a:t>
            </a:r>
            <a:r>
              <a:rPr lang="en-US" sz="1800" dirty="0" err="1"/>
              <a:t>escolhe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endParaRPr lang="en-US" sz="1800" dirty="0"/>
          </a:p>
          <a:p>
            <a:pPr lvl="1"/>
            <a:r>
              <a:rPr lang="pt-BR" sz="1598" dirty="0"/>
              <a:t>Domínio .local é um TLD reservado para o </a:t>
            </a:r>
            <a:r>
              <a:rPr lang="pt-BR" sz="1598" dirty="0" err="1"/>
              <a:t>ZeroConf</a:t>
            </a:r>
            <a:endParaRPr lang="en-US" sz="1598" dirty="0"/>
          </a:p>
          <a:p>
            <a:r>
              <a:rPr lang="en-US" sz="1800" dirty="0"/>
              <a:t> </a:t>
            </a:r>
            <a:r>
              <a:rPr lang="en-US" sz="1800" dirty="0" err="1"/>
              <a:t>Uso</a:t>
            </a:r>
            <a:r>
              <a:rPr lang="en-US" sz="1800" dirty="0"/>
              <a:t> do MDNS Responder </a:t>
            </a:r>
          </a:p>
          <a:p>
            <a:r>
              <a:rPr lang="en-US" sz="1800" dirty="0"/>
              <a:t> </a:t>
            </a:r>
            <a:r>
              <a:rPr lang="en-US" sz="1800" dirty="0" err="1"/>
              <a:t>Consultas</a:t>
            </a:r>
            <a:r>
              <a:rPr lang="en-US" sz="1800" dirty="0"/>
              <a:t> para saber do </a:t>
            </a:r>
            <a:r>
              <a:rPr lang="en-US" sz="1800" dirty="0" err="1"/>
              <a:t>uso</a:t>
            </a:r>
            <a:r>
              <a:rPr lang="en-US" sz="1800" dirty="0"/>
              <a:t> do </a:t>
            </a:r>
            <a:r>
              <a:rPr lang="en-US" sz="1800" dirty="0" err="1"/>
              <a:t>nome</a:t>
            </a:r>
            <a:r>
              <a:rPr lang="en-US" sz="1800" dirty="0"/>
              <a:t> e para </a:t>
            </a:r>
            <a:r>
              <a:rPr lang="en-US" sz="1800" dirty="0" err="1"/>
              <a:t>anúncios</a:t>
            </a:r>
            <a:r>
              <a:rPr lang="en-US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98" dirty="0"/>
              <a:t>Broadcast </a:t>
            </a:r>
          </a:p>
          <a:p>
            <a:pPr lvl="1"/>
            <a:r>
              <a:rPr lang="en-US" sz="1598" dirty="0"/>
              <a:t>MDNS </a:t>
            </a:r>
            <a:r>
              <a:rPr lang="en-US" sz="1598" dirty="0" err="1"/>
              <a:t>usa</a:t>
            </a:r>
            <a:r>
              <a:rPr lang="en-US" sz="1598" dirty="0"/>
              <a:t> um </a:t>
            </a:r>
            <a:r>
              <a:rPr lang="en-US" sz="1598" dirty="0" err="1"/>
              <a:t>grupo</a:t>
            </a:r>
            <a:r>
              <a:rPr lang="en-US" sz="1598" dirty="0"/>
              <a:t> multicast 224.0.0.251</a:t>
            </a:r>
          </a:p>
        </p:txBody>
      </p:sp>
    </p:spTree>
    <p:extLst>
      <p:ext uri="{BB962C8B-B14F-4D97-AF65-F5344CB8AC3E}">
        <p14:creationId xmlns:p14="http://schemas.microsoft.com/office/powerpoint/2010/main" val="91574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Zeroconf</a:t>
            </a:r>
            <a:r>
              <a:rPr lang="pt-BR" dirty="0"/>
              <a:t> – </a:t>
            </a:r>
            <a:r>
              <a:rPr lang="en-US" sz="2800" dirty="0"/>
              <a:t> MULTICAST DNS (MDNS)</a:t>
            </a:r>
            <a:endParaRPr lang="en-US" dirty="0"/>
          </a:p>
        </p:txBody>
      </p:sp>
      <p:pic>
        <p:nvPicPr>
          <p:cNvPr id="21506" name="Picture 2" descr="http://flylib.com/books/4/395/1/html/2/images/612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968375"/>
            <a:ext cx="4000500" cy="24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20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DNS – Service Discovery (DNS-SD)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r>
              <a:rPr lang="en-US" sz="1800" dirty="0"/>
              <a:t> </a:t>
            </a:r>
            <a:r>
              <a:rPr lang="en-US" sz="1800" dirty="0" err="1"/>
              <a:t>Busca</a:t>
            </a:r>
            <a:r>
              <a:rPr lang="en-US" sz="1800" dirty="0"/>
              <a:t> </a:t>
            </a:r>
            <a:r>
              <a:rPr lang="en-US" sz="1800" dirty="0" err="1"/>
              <a:t>automática</a:t>
            </a:r>
            <a:r>
              <a:rPr lang="en-US" sz="1800" dirty="0"/>
              <a:t> de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rede</a:t>
            </a:r>
            <a:endParaRPr lang="en-US" sz="1800" dirty="0"/>
          </a:p>
          <a:p>
            <a:pPr lvl="1"/>
            <a:r>
              <a:rPr lang="en-US" sz="1598" dirty="0"/>
              <a:t>  </a:t>
            </a:r>
            <a:r>
              <a:rPr lang="en-US" sz="1598" dirty="0" err="1"/>
              <a:t>uso</a:t>
            </a:r>
            <a:r>
              <a:rPr lang="en-US" sz="1598" dirty="0"/>
              <a:t> MDNS </a:t>
            </a:r>
            <a:r>
              <a:rPr lang="en-US" sz="1598" dirty="0" err="1"/>
              <a:t>ou</a:t>
            </a:r>
            <a:r>
              <a:rPr lang="en-US" sz="1598" dirty="0"/>
              <a:t> </a:t>
            </a:r>
            <a:r>
              <a:rPr lang="en-US" sz="1598" dirty="0" err="1"/>
              <a:t>consultas</a:t>
            </a:r>
            <a:r>
              <a:rPr lang="en-US" sz="1598" dirty="0"/>
              <a:t> </a:t>
            </a:r>
            <a:r>
              <a:rPr lang="en-US" sz="1598" dirty="0" err="1"/>
              <a:t>clássicas</a:t>
            </a:r>
            <a:r>
              <a:rPr lang="en-US" sz="1598" dirty="0"/>
              <a:t> </a:t>
            </a:r>
          </a:p>
          <a:p>
            <a:r>
              <a:rPr lang="en-US" sz="1800" dirty="0"/>
              <a:t> </a:t>
            </a:r>
            <a:r>
              <a:rPr lang="en-US" sz="1800" dirty="0" err="1"/>
              <a:t>Menssagens</a:t>
            </a:r>
            <a:r>
              <a:rPr lang="en-US" sz="1800" dirty="0"/>
              <a:t> do DNS-SD tem o </a:t>
            </a:r>
            <a:r>
              <a:rPr lang="en-US" sz="1800" dirty="0" err="1"/>
              <a:t>mesmo</a:t>
            </a:r>
            <a:r>
              <a:rPr lang="en-US" sz="1800" dirty="0"/>
              <a:t> </a:t>
            </a:r>
            <a:r>
              <a:rPr lang="en-US" sz="1800" dirty="0" err="1"/>
              <a:t>formato</a:t>
            </a:r>
            <a:r>
              <a:rPr lang="en-US" sz="1800" dirty="0"/>
              <a:t> de </a:t>
            </a:r>
            <a:r>
              <a:rPr lang="en-US" sz="1800" dirty="0" err="1"/>
              <a:t>consultas</a:t>
            </a:r>
            <a:r>
              <a:rPr lang="en-US" sz="1800" dirty="0"/>
              <a:t> DNS (UDP) </a:t>
            </a:r>
            <a:r>
              <a:rPr lang="en-US" sz="1800" dirty="0" err="1"/>
              <a:t>padrão</a:t>
            </a:r>
            <a:endParaRPr lang="en-US" sz="1800" dirty="0"/>
          </a:p>
          <a:p>
            <a:r>
              <a:rPr lang="en-US" sz="1800" dirty="0"/>
              <a:t> </a:t>
            </a:r>
            <a:r>
              <a:rPr lang="en-US" sz="1800" dirty="0" err="1"/>
              <a:t>Consultas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do </a:t>
            </a:r>
            <a:r>
              <a:rPr lang="en-US" sz="1800" dirty="0" err="1"/>
              <a:t>tipo</a:t>
            </a:r>
            <a:r>
              <a:rPr lang="en-US" sz="1800" dirty="0"/>
              <a:t> SRV, PTR, A and TXT</a:t>
            </a:r>
          </a:p>
          <a:p>
            <a:pPr lvl="1"/>
            <a:endParaRPr lang="en-US" sz="1598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951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ProceSSo</a:t>
            </a:r>
            <a:r>
              <a:rPr lang="pt-BR" dirty="0"/>
              <a:t> de DESCOBERTA</a:t>
            </a:r>
            <a:endParaRPr lang="en-US" dirty="0"/>
          </a:p>
        </p:txBody>
      </p:sp>
      <p:pic>
        <p:nvPicPr>
          <p:cNvPr id="20484" name="Picture 4" descr="http://images.slideplayer.com/26/8610178/slides/slide_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2"/>
          <a:stretch/>
        </p:blipFill>
        <p:spPr bwMode="auto">
          <a:xfrm>
            <a:off x="1019175" y="892175"/>
            <a:ext cx="4145533" cy="241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74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DNS – Service Discovery (DNS-SD)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http://flylib.com/books/4/395/1/html/2/images/615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005554"/>
            <a:ext cx="3479140" cy="2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9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AppLE Bonjour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516865" y="1153584"/>
            <a:ext cx="3016910" cy="1110192"/>
          </a:xfrm>
        </p:spPr>
        <p:txBody>
          <a:bodyPr>
            <a:noAutofit/>
          </a:bodyPr>
          <a:lstStyle/>
          <a:p>
            <a:r>
              <a:rPr lang="pt-BR" sz="1800" dirty="0" err="1"/>
              <a:t>Bonjour</a:t>
            </a:r>
            <a:r>
              <a:rPr lang="pt-BR" sz="1800" dirty="0"/>
              <a:t> é uma implementação da Apple de Zero-</a:t>
            </a:r>
            <a:r>
              <a:rPr lang="pt-BR" sz="1800" dirty="0" err="1"/>
              <a:t>configuration</a:t>
            </a:r>
            <a:r>
              <a:rPr lang="pt-BR" sz="1800" dirty="0"/>
              <a:t> networking</a:t>
            </a:r>
          </a:p>
          <a:p>
            <a:pPr marL="64597" lvl="1" indent="0">
              <a:buNone/>
            </a:pPr>
            <a:r>
              <a:rPr lang="pt-BR" sz="1800" dirty="0"/>
              <a:t>Substituiu o Rendez-vous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47</a:t>
            </a:fld>
            <a:endParaRPr lang="pt-BR" dirty="0"/>
          </a:p>
        </p:txBody>
      </p:sp>
      <p:pic>
        <p:nvPicPr>
          <p:cNvPr id="23560" name="Picture 8" descr="https://developer.apple.com/assets/elements/icons/bonjour/bonjour-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273175"/>
            <a:ext cx="755309" cy="7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209163" y="2644775"/>
            <a:ext cx="391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https://developer.apple.com/bonjour/</a:t>
            </a:r>
          </a:p>
        </p:txBody>
      </p:sp>
    </p:spTree>
    <p:extLst>
      <p:ext uri="{BB962C8B-B14F-4D97-AF65-F5344CB8AC3E}">
        <p14:creationId xmlns:p14="http://schemas.microsoft.com/office/powerpoint/2010/main" val="818922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APPLE BONJOUR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556" name="Picture 4" descr="Art/bonjour_intro_2x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5" y="771848"/>
            <a:ext cx="2589863" cy="18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80975" y="2580641"/>
            <a:ext cx="6153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Bonjour</a:t>
            </a:r>
            <a:r>
              <a:rPr lang="pt-BR" sz="1400" dirty="0">
                <a:solidFill>
                  <a:schemeClr val="bg1"/>
                </a:solidFill>
              </a:rPr>
              <a:t> localiza dispositivos tais como impressoras, outros computadores e os serviços que estes dispositivos ofereçam em uma </a:t>
            </a:r>
            <a:r>
              <a:rPr lang="pt-BR" sz="1400" dirty="0">
                <a:solidFill>
                  <a:schemeClr val="bg1"/>
                </a:solidFill>
                <a:hlinkClick r:id="rId3" tooltip="Rede local"/>
              </a:rPr>
              <a:t>rede local</a:t>
            </a:r>
            <a:r>
              <a:rPr lang="pt-BR" sz="1400" dirty="0">
                <a:solidFill>
                  <a:schemeClr val="bg1"/>
                </a:solidFill>
              </a:rPr>
              <a:t>  usando uma </a:t>
            </a:r>
            <a:r>
              <a:rPr lang="pt-BR" sz="1400" dirty="0" err="1">
                <a:solidFill>
                  <a:schemeClr val="bg1"/>
                </a:solidFill>
              </a:rPr>
              <a:t>multicast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  <a:r>
              <a:rPr lang="pt-BR" sz="1400" dirty="0">
                <a:solidFill>
                  <a:schemeClr val="bg1"/>
                </a:solidFill>
                <a:hlinkClick r:id="rId4" tooltip="Domain Name System"/>
              </a:rPr>
              <a:t>Domain </a:t>
            </a:r>
            <a:r>
              <a:rPr lang="pt-BR" sz="1400" dirty="0" err="1">
                <a:solidFill>
                  <a:schemeClr val="bg1"/>
                </a:solidFill>
                <a:hlinkClick r:id="rId4" tooltip="Domain Name System"/>
              </a:rPr>
              <a:t>Name</a:t>
            </a:r>
            <a:r>
              <a:rPr lang="pt-BR" sz="1400" dirty="0">
                <a:solidFill>
                  <a:schemeClr val="bg1"/>
                </a:solidFill>
                <a:hlinkClick r:id="rId4" tooltip="Domain Name System"/>
              </a:rPr>
              <a:t> System</a:t>
            </a:r>
            <a:r>
              <a:rPr lang="pt-BR" sz="1400" dirty="0">
                <a:solidFill>
                  <a:schemeClr val="bg1"/>
                </a:solidFill>
              </a:rPr>
              <a:t> (</a:t>
            </a:r>
            <a:r>
              <a:rPr lang="pt-BR" sz="1400" dirty="0" err="1">
                <a:solidFill>
                  <a:schemeClr val="bg1"/>
                </a:solidFill>
              </a:rPr>
              <a:t>mDNS</a:t>
            </a:r>
            <a:r>
              <a:rPr lang="pt-BR" sz="1400" dirty="0">
                <a:solidFill>
                  <a:schemeClr val="bg1"/>
                </a:solidFill>
              </a:rPr>
              <a:t>).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00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Bonjour</a:t>
            </a:r>
            <a:r>
              <a:rPr lang="pt-BR" dirty="0"/>
              <a:t> - Consulta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49</a:t>
            </a:fld>
            <a:endParaRPr lang="pt-BR" dirty="0"/>
          </a:p>
        </p:txBody>
      </p:sp>
      <p:pic>
        <p:nvPicPr>
          <p:cNvPr id="23554" name="Picture 2" descr="https://developer.apple.com/library/content/documentation/Cocoa/Conceptual/NetServices/Art/rendarch_01publish_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5"/>
          <a:stretch/>
        </p:blipFill>
        <p:spPr bwMode="auto">
          <a:xfrm>
            <a:off x="906943" y="968807"/>
            <a:ext cx="41254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icroservices service discove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8" y="958584"/>
            <a:ext cx="3757386" cy="23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- Cenários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42975" y="2800310"/>
            <a:ext cx="1677274" cy="46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11" dirty="0">
                <a:solidFill>
                  <a:schemeClr val="bg2"/>
                </a:solidFill>
              </a:rPr>
              <a:t>Arquiteturas que usam </a:t>
            </a:r>
            <a:r>
              <a:rPr lang="pt-BR" sz="1211" dirty="0" err="1">
                <a:solidFill>
                  <a:schemeClr val="bg2"/>
                </a:solidFill>
              </a:rPr>
              <a:t>Microservices</a:t>
            </a:r>
            <a:endParaRPr lang="en-US" sz="121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06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Bonjour</a:t>
            </a:r>
            <a:r>
              <a:rPr lang="pt-BR" dirty="0"/>
              <a:t> - Consulta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50</a:t>
            </a:fld>
            <a:endParaRPr lang="pt-BR" dirty="0"/>
          </a:p>
        </p:txBody>
      </p:sp>
      <p:pic>
        <p:nvPicPr>
          <p:cNvPr id="23554" name="Picture 2" descr="https://developer.apple.com/library/content/documentation/Cocoa/Conceptual/NetServices/Art/rendarch_01publish_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" t="42701" r="-8016" b="-1068"/>
          <a:stretch/>
        </p:blipFill>
        <p:spPr bwMode="auto">
          <a:xfrm>
            <a:off x="1095375" y="863607"/>
            <a:ext cx="3733800" cy="25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18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Bonjour</a:t>
            </a:r>
            <a:r>
              <a:rPr lang="pt-BR" dirty="0"/>
              <a:t> - </a:t>
            </a:r>
            <a:r>
              <a:rPr lang="pt-BR" dirty="0" err="1"/>
              <a:t>DesCOBERTA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51</a:t>
            </a:fld>
            <a:endParaRPr lang="pt-BR" dirty="0"/>
          </a:p>
        </p:txBody>
      </p:sp>
      <p:pic>
        <p:nvPicPr>
          <p:cNvPr id="26626" name="Picture 2" descr="https://developer.apple.com/library/content/documentation/Cocoa/Conceptual/NetServices/Art/rendarch_02discover_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21"/>
          <a:stretch/>
        </p:blipFill>
        <p:spPr bwMode="auto">
          <a:xfrm>
            <a:off x="205145" y="1052068"/>
            <a:ext cx="5760849" cy="19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95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Bonjour</a:t>
            </a:r>
            <a:r>
              <a:rPr lang="pt-BR" dirty="0"/>
              <a:t> - </a:t>
            </a:r>
            <a:r>
              <a:rPr lang="pt-BR" dirty="0" err="1"/>
              <a:t>DesCOBERTA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26626" name="Picture 2" descr="https://developer.apple.com/library/content/documentation/Cocoa/Conceptual/NetServices/Art/rendarch_02discover_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" t="51544" r="903" b="-3023"/>
          <a:stretch/>
        </p:blipFill>
        <p:spPr bwMode="auto">
          <a:xfrm>
            <a:off x="205145" y="1052068"/>
            <a:ext cx="5760849" cy="19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92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EM ANDROID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O Network Service Discovery (NSD) fornece ao seu aplicativo acesso a serviços que outros dispositivos fornecem em uma rede local</a:t>
            </a:r>
          </a:p>
          <a:p>
            <a:pPr lvl="1"/>
            <a:r>
              <a:rPr lang="pt-BR" sz="1400" dirty="0"/>
              <a:t>Os dispositivos que suportam o NSD incluem impressoras, webcams, servidores HTTPS e outros dispositivos móveis.</a:t>
            </a:r>
          </a:p>
          <a:p>
            <a:r>
              <a:rPr lang="en-US" sz="1400" dirty="0"/>
              <a:t>DNS-based Service Discovery (DNS-SD)</a:t>
            </a:r>
          </a:p>
          <a:p>
            <a:pPr lvl="1"/>
            <a:r>
              <a:rPr lang="pt-BR" sz="1400" dirty="0"/>
              <a:t>Aplicação define seu nome de descoberta e porta associada</a:t>
            </a:r>
            <a:endParaRPr lang="en-US" sz="1400" dirty="0"/>
          </a:p>
          <a:p>
            <a:pPr lvl="1"/>
            <a:r>
              <a:rPr lang="en-US" sz="1400" dirty="0"/>
              <a:t>https://www.youtube.com/watch?v=oi_ARV_I8Dc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55E6F1-F3ED-48BC-8BFB-1F30DF77D3D2}" type="slidenum">
              <a:rPr lang="pt-BR" smtClean="0"/>
              <a:pPr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627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54</a:t>
            </a:fld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2566" y="2864678"/>
            <a:ext cx="5562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chemeClr val="accent4">
                    <a:lumMod val="50000"/>
                  </a:schemeClr>
                </a:solidFill>
              </a:rPr>
              <a:t>IANA </a:t>
            </a:r>
            <a:r>
              <a:rPr lang="pt-BR" sz="1050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t-BR" sz="1050" dirty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pt-BR" sz="1050" dirty="0" err="1">
                <a:solidFill>
                  <a:schemeClr val="accent4">
                    <a:lumMod val="50000"/>
                  </a:schemeClr>
                </a:solidFill>
              </a:rPr>
              <a:t>Port</a:t>
            </a:r>
            <a:endParaRPr lang="en-US" sz="105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</a:rPr>
              <a:t>http://www.iana.org/assignments/service-names-port-numbers/service-names-port-numbers.xml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9175" y="913990"/>
            <a:ext cx="4143375" cy="18222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registerService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NsdServiceInfo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serviceInfo 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NsdServiceInfo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"NsdChat"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setServiceType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"_http._tcp."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mNsdManager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getSystemService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NSD_SERVICE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mNsdManager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registerService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serviceInfo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NsdManager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PROTOCOL_DNS_SD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mRegistrationListener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87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55</a:t>
            </a:fld>
            <a:endParaRPr lang="pt-BR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6775" y="828820"/>
            <a:ext cx="4676775" cy="25147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onServiceFound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NsdServiceInfo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 service was found!  Do something with it.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"Service discovery success"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Service type is the string containing the protocol and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transport layer for this service.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"Unknown Service Type: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mServiceName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The name of the service tells the user what they'd be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connecting to. It could be "Bob's Chat App".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"Same machine: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mServiceName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NsdChat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mNsdManager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resolveService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mResolveListener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9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56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984586" y="1754845"/>
            <a:ext cx="2075569" cy="83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15" dirty="0" err="1">
                <a:solidFill>
                  <a:schemeClr val="accent1">
                    <a:lumMod val="50000"/>
                  </a:schemeClr>
                </a:solidFill>
              </a:rPr>
              <a:t>Thanks</a:t>
            </a:r>
            <a:r>
              <a:rPr lang="pt-BR" sz="1615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endParaRPr lang="pt-BR" sz="1615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615" dirty="0">
                <a:solidFill>
                  <a:schemeClr val="accent1">
                    <a:lumMod val="50000"/>
                  </a:schemeClr>
                </a:solidFill>
              </a:rPr>
              <a:t>windson@virtual.ufc.br</a:t>
            </a:r>
            <a:endParaRPr lang="en-US" sz="1615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- Cenários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33336" y="2911671"/>
            <a:ext cx="1677274" cy="27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11" dirty="0">
                <a:solidFill>
                  <a:schemeClr val="bg2"/>
                </a:solidFill>
              </a:rPr>
              <a:t>Múltiplos Servidores</a:t>
            </a:r>
            <a:endParaRPr lang="en-US" sz="1211" dirty="0">
              <a:solidFill>
                <a:schemeClr val="bg2"/>
              </a:solidFill>
            </a:endParaRPr>
          </a:p>
        </p:txBody>
      </p:sp>
      <p:pic>
        <p:nvPicPr>
          <p:cNvPr id="3074" name="Picture 2" descr="Resultado de imagem para netflix 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" y="974103"/>
            <a:ext cx="3533078" cy="190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53ABD27E-A4B5-40A2-9894-BBBFF4FF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252091"/>
            <a:ext cx="2108244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2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- Cenários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8994" y="2863559"/>
            <a:ext cx="2927581" cy="27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11" dirty="0">
                <a:solidFill>
                  <a:schemeClr val="bg2"/>
                </a:solidFill>
              </a:rPr>
              <a:t>Descoberta de dispositivos em redes locais</a:t>
            </a:r>
            <a:endParaRPr lang="en-US" sz="1211" dirty="0">
              <a:solidFill>
                <a:schemeClr val="bg2"/>
              </a:solidFill>
            </a:endParaRPr>
          </a:p>
        </p:txBody>
      </p:sp>
      <p:pic>
        <p:nvPicPr>
          <p:cNvPr id="4098" name="Picture 2" descr="Resultado de imagem para discovery android devices dns">
            <a:extLst>
              <a:ext uri="{FF2B5EF4-FFF2-40B4-BE49-F238E27FC236}">
                <a16:creationId xmlns:a16="http://schemas.microsoft.com/office/drawing/2014/main" id="{DF260A3A-7144-4548-8282-5025ED714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1"/>
          <a:stretch/>
        </p:blipFill>
        <p:spPr bwMode="auto">
          <a:xfrm>
            <a:off x="3710085" y="897856"/>
            <a:ext cx="1916675" cy="19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Network Service Discovery (NSD)">
            <a:extLst>
              <a:ext uri="{FF2B5EF4-FFF2-40B4-BE49-F238E27FC236}">
                <a16:creationId xmlns:a16="http://schemas.microsoft.com/office/drawing/2014/main" id="{EF68FCE9-409C-4641-9BD7-09B96B5FE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r="24960" b="22330"/>
          <a:stretch/>
        </p:blipFill>
        <p:spPr bwMode="auto">
          <a:xfrm>
            <a:off x="477625" y="1196975"/>
            <a:ext cx="2604665" cy="16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Serviço - Cenários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12" y="1119640"/>
            <a:ext cx="2989703" cy="18633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63938" y="3050513"/>
            <a:ext cx="2447016" cy="27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11" dirty="0">
                <a:solidFill>
                  <a:schemeClr val="bg2"/>
                </a:solidFill>
              </a:rPr>
              <a:t>Cenários Voláteis - </a:t>
            </a:r>
            <a:r>
              <a:rPr lang="pt-BR" sz="1211" dirty="0" err="1">
                <a:solidFill>
                  <a:schemeClr val="bg2"/>
                </a:solidFill>
              </a:rPr>
              <a:t>Smart</a:t>
            </a:r>
            <a:r>
              <a:rPr lang="pt-BR" sz="1211" dirty="0">
                <a:solidFill>
                  <a:schemeClr val="bg2"/>
                </a:solidFill>
              </a:rPr>
              <a:t> Home</a:t>
            </a:r>
            <a:endParaRPr lang="en-US" sz="121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0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18" dirty="0"/>
              <a:t>Principais Elementos da Descoberta de Serviço</a:t>
            </a:r>
            <a:endParaRPr lang="en-US" sz="2018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865" y="1153583"/>
            <a:ext cx="4905599" cy="1719791"/>
          </a:xfrm>
        </p:spPr>
        <p:txBody>
          <a:bodyPr>
            <a:noAutofit/>
          </a:bodyPr>
          <a:lstStyle/>
          <a:p>
            <a:r>
              <a:rPr lang="pt-BR" sz="2000" dirty="0"/>
              <a:t>Arquitetura de descoberta de serviços</a:t>
            </a:r>
          </a:p>
          <a:p>
            <a:r>
              <a:rPr lang="pt-BR" sz="2000" dirty="0"/>
              <a:t>Escopo da descoberta de serviços</a:t>
            </a:r>
          </a:p>
          <a:p>
            <a:r>
              <a:rPr lang="pt-BR" sz="2000" dirty="0"/>
              <a:t>Técnicas de descrição de serviços</a:t>
            </a:r>
          </a:p>
          <a:p>
            <a:r>
              <a:rPr lang="pt-BR" sz="2000" dirty="0"/>
              <a:t>Mecanismo de consulta às informações de serviços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7755E6F1-F3ED-48BC-8BFB-1F30DF77D3D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3327" y="3185172"/>
            <a:ext cx="3416320" cy="23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8" dirty="0"/>
              <a:t>Fonte: </a:t>
            </a:r>
            <a:r>
              <a:rPr lang="pt-BR" sz="908" dirty="0" err="1"/>
              <a:t>Endler</a:t>
            </a:r>
            <a:r>
              <a:rPr lang="pt-BR" sz="908" dirty="0"/>
              <a:t> M. et al., Descoberta de Serviço, Minicurso 2009 - SBRC</a:t>
            </a:r>
            <a:endParaRPr lang="en-US" sz="908" dirty="0"/>
          </a:p>
        </p:txBody>
      </p:sp>
    </p:spTree>
    <p:extLst>
      <p:ext uri="{BB962C8B-B14F-4D97-AF65-F5344CB8AC3E}">
        <p14:creationId xmlns:p14="http://schemas.microsoft.com/office/powerpoint/2010/main" val="128797918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ersonalizada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0000"/>
      </a:accent1>
      <a:accent2>
        <a:srgbClr val="3A3838"/>
      </a:accent2>
      <a:accent3>
        <a:srgbClr val="A5A5A5"/>
      </a:accent3>
      <a:accent4>
        <a:srgbClr val="A8D08D"/>
      </a:accent4>
      <a:accent5>
        <a:srgbClr val="0066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1560</TotalTime>
  <Words>1335</Words>
  <Application>Microsoft Office PowerPoint</Application>
  <PresentationFormat>Personalizar</PresentationFormat>
  <Paragraphs>237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56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Times</vt:lpstr>
      <vt:lpstr>Tw Cen MT</vt:lpstr>
      <vt:lpstr>Tw Cen MT Condensed</vt:lpstr>
      <vt:lpstr>Verdana</vt:lpstr>
      <vt:lpstr>Wingdings 2</vt:lpstr>
      <vt:lpstr>Wingdings 3</vt:lpstr>
      <vt:lpstr>HDOfficeLightV0</vt:lpstr>
      <vt:lpstr>1_HDOfficeLightV0</vt:lpstr>
      <vt:lpstr>Integral</vt:lpstr>
      <vt:lpstr>Aula 09</vt:lpstr>
      <vt:lpstr>Descoberta de Serviço - Conceito</vt:lpstr>
      <vt:lpstr>Descoberta de Serviço - Conceito</vt:lpstr>
      <vt:lpstr>QUAL É O PROBLEMA CENTRAL?</vt:lpstr>
      <vt:lpstr>Descoberta de Serviço - Cenários</vt:lpstr>
      <vt:lpstr>Descoberta de Serviço - Cenários</vt:lpstr>
      <vt:lpstr>Descoberta de Serviço - Cenários</vt:lpstr>
      <vt:lpstr>Descoberta de Serviço - Cenários</vt:lpstr>
      <vt:lpstr>Principais Elementos da Descoberta de Serviço</vt:lpstr>
      <vt:lpstr>PRINCIPAIS ELEMENTOS DA DESCOBERTA DE SERVIÇO</vt:lpstr>
      <vt:lpstr>Arquitetura</vt:lpstr>
      <vt:lpstr>Modelo Centralizado – Baseado em Diretório</vt:lpstr>
      <vt:lpstr>Modelo Centralizado – Baseado em Diretório</vt:lpstr>
      <vt:lpstr>Modelo Centralizado – Baseado em Diretório</vt:lpstr>
      <vt:lpstr>Como encontrar o registro?</vt:lpstr>
      <vt:lpstr>DHCP – Exemplo </vt:lpstr>
      <vt:lpstr>DHCP – Exemplo </vt:lpstr>
      <vt:lpstr>DHCP – Exemplo </vt:lpstr>
      <vt:lpstr>Exemplos de Descoberta Centralizada</vt:lpstr>
      <vt:lpstr>RMI – Remote Method Invocation</vt:lpstr>
      <vt:lpstr>Descoberta de Serviço - RMI</vt:lpstr>
      <vt:lpstr>Unindo as partes – Interface Remota</vt:lpstr>
      <vt:lpstr>Unindo as partes - Servidor</vt:lpstr>
      <vt:lpstr>Unindo as partes - Cliente</vt:lpstr>
      <vt:lpstr>Descoberta de Serviço – Web Services W3C</vt:lpstr>
      <vt:lpstr>EuREKA – NETFLIX OSS</vt:lpstr>
      <vt:lpstr>EUREKA – NETFLIX OSS</vt:lpstr>
      <vt:lpstr>Abordagens Descentralizadas?</vt:lpstr>
      <vt:lpstr>Tarefa 01</vt:lpstr>
      <vt:lpstr>UPNP - Universal Plug and Play</vt:lpstr>
      <vt:lpstr>UPNP – Universal Plug and Play</vt:lpstr>
      <vt:lpstr>DESCRIÇÃO DO SERVIÇO/DISPOSITIVO</vt:lpstr>
      <vt:lpstr>REQUISIÇÃO SOAP PARA CONTROLE</vt:lpstr>
      <vt:lpstr>Descoberta de Serviço – BlueTOOTH SerVICE DiscoVery PROTOCOL (SDP)</vt:lpstr>
      <vt:lpstr>Descoberta de Serviço – BlueTOOTH SerVICE DiscoVery PROTOCOL (SDP)</vt:lpstr>
      <vt:lpstr>TAREFA 02 – Sobre o Bluetooth SERVICE DISCOVERY</vt:lpstr>
      <vt:lpstr>ZEROCONF – O QUE É?</vt:lpstr>
      <vt:lpstr>ZeroConf – Implementações</vt:lpstr>
      <vt:lpstr>Zeroconf – tecnologias de descoberta</vt:lpstr>
      <vt:lpstr>Zeroconf –  IPv4 Link-Local Address</vt:lpstr>
      <vt:lpstr>Zeroconf –  IPv4 Link-Local Address</vt:lpstr>
      <vt:lpstr>Zeroconf –  MULTICAST DNS (MDNS)</vt:lpstr>
      <vt:lpstr>Zeroconf –  MULTICAST DNS (MDNS)</vt:lpstr>
      <vt:lpstr>DNS – Service Discovery (DNS-SD)</vt:lpstr>
      <vt:lpstr>ProceSSo de DESCOBERTA</vt:lpstr>
      <vt:lpstr>DNS – Service Discovery (DNS-SD)</vt:lpstr>
      <vt:lpstr>AppLE Bonjour</vt:lpstr>
      <vt:lpstr>APPLE BONJOUR</vt:lpstr>
      <vt:lpstr>AppLE Bonjour - Consulta</vt:lpstr>
      <vt:lpstr>AppLE Bonjour - Consulta</vt:lpstr>
      <vt:lpstr>AppLE Bonjour - DesCOBERTA</vt:lpstr>
      <vt:lpstr>AppLE Bonjour - DesCOBERTA</vt:lpstr>
      <vt:lpstr>DESCOBERTA DE SERVIÇO EM ANDROID</vt:lpstr>
      <vt:lpstr>Registro</vt:lpstr>
      <vt:lpstr>Descoberta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Especiais III   Internet das Coisas</dc:title>
  <dc:creator>Prof. Marcio E. F. Maia</dc:creator>
  <cp:lastModifiedBy>Windson Viana</cp:lastModifiedBy>
  <cp:revision>51</cp:revision>
  <dcterms:created xsi:type="dcterms:W3CDTF">2017-09-18T03:00:33Z</dcterms:created>
  <dcterms:modified xsi:type="dcterms:W3CDTF">2018-05-18T19:15:35Z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2017-09-18T00:00:00Z</vt:filetime>
  </property>
</Properties>
</file>