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74" r:id="rId1"/>
  </p:sldMasterIdLst>
  <p:notesMasterIdLst>
    <p:notesMasterId r:id="rId61"/>
  </p:notesMasterIdLst>
  <p:handoutMasterIdLst>
    <p:handoutMasterId r:id="rId62"/>
  </p:handoutMasterIdLst>
  <p:sldIdLst>
    <p:sldId id="348" r:id="rId2"/>
    <p:sldId id="269" r:id="rId3"/>
    <p:sldId id="270" r:id="rId4"/>
    <p:sldId id="271" r:id="rId5"/>
    <p:sldId id="349" r:id="rId6"/>
    <p:sldId id="350" r:id="rId7"/>
    <p:sldId id="273" r:id="rId8"/>
    <p:sldId id="274" r:id="rId9"/>
    <p:sldId id="275" r:id="rId10"/>
    <p:sldId id="278" r:id="rId11"/>
    <p:sldId id="351" r:id="rId12"/>
    <p:sldId id="352" r:id="rId13"/>
    <p:sldId id="353" r:id="rId14"/>
    <p:sldId id="298" r:id="rId15"/>
    <p:sldId id="281" r:id="rId16"/>
    <p:sldId id="300" r:id="rId17"/>
    <p:sldId id="354" r:id="rId18"/>
    <p:sldId id="299" r:id="rId19"/>
    <p:sldId id="302" r:id="rId20"/>
    <p:sldId id="303" r:id="rId21"/>
    <p:sldId id="329" r:id="rId22"/>
    <p:sldId id="338" r:id="rId23"/>
    <p:sldId id="331" r:id="rId24"/>
    <p:sldId id="332" r:id="rId25"/>
    <p:sldId id="343" r:id="rId26"/>
    <p:sldId id="334" r:id="rId27"/>
    <p:sldId id="335" r:id="rId28"/>
    <p:sldId id="336" r:id="rId29"/>
    <p:sldId id="337" r:id="rId30"/>
    <p:sldId id="344" r:id="rId31"/>
    <p:sldId id="304" r:id="rId32"/>
    <p:sldId id="355" r:id="rId33"/>
    <p:sldId id="340" r:id="rId34"/>
    <p:sldId id="341" r:id="rId35"/>
    <p:sldId id="342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56" r:id="rId44"/>
    <p:sldId id="312" r:id="rId45"/>
    <p:sldId id="314" r:id="rId46"/>
    <p:sldId id="315" r:id="rId47"/>
    <p:sldId id="316" r:id="rId48"/>
    <p:sldId id="318" r:id="rId49"/>
    <p:sldId id="319" r:id="rId50"/>
    <p:sldId id="357" r:id="rId51"/>
    <p:sldId id="358" r:id="rId52"/>
    <p:sldId id="321" r:id="rId53"/>
    <p:sldId id="322" r:id="rId54"/>
    <p:sldId id="323" r:id="rId55"/>
    <p:sldId id="359" r:id="rId56"/>
    <p:sldId id="361" r:id="rId57"/>
    <p:sldId id="360" r:id="rId58"/>
    <p:sldId id="362" r:id="rId59"/>
    <p:sldId id="363" r:id="rId6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41" autoAdjust="0"/>
    <p:restoredTop sz="90929"/>
  </p:normalViewPr>
  <p:slideViewPr>
    <p:cSldViewPr>
      <p:cViewPr varScale="1">
        <p:scale>
          <a:sx n="68" d="100"/>
          <a:sy n="68" d="100"/>
        </p:scale>
        <p:origin x="25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ヒラギノ明朝 ProN W3"/>
                <a:cs typeface="ヒラギノ明朝 ProN W3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ヒラギノ明朝 ProN W3"/>
                <a:cs typeface="ヒラギノ明朝 ProN W3"/>
              </a:defRPr>
            </a:lvl1pPr>
          </a:lstStyle>
          <a:p>
            <a:pPr>
              <a:defRPr/>
            </a:pPr>
            <a:fld id="{B0865490-8E11-4CB6-8139-E194AF673D3D}" type="datetimeFigureOut">
              <a:rPr lang="pt-BR"/>
              <a:pPr>
                <a:defRPr/>
              </a:pPr>
              <a:t>28/01/2019</a:t>
            </a:fld>
            <a:endParaRPr lang="pt-BR"/>
          </a:p>
        </p:txBody>
      </p:sp>
      <p:sp>
        <p:nvSpPr>
          <p:cNvPr id="4" name="Espaço Reservado para Rodapé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ヒラギノ明朝 ProN W3"/>
                <a:cs typeface="ヒラギノ明朝 ProN W3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163621-B898-44F9-AA42-049D43FD103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/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" pitchFamily="60" charset="0"/>
                <a:ea typeface="ヒラギノ明朝 ProN W3" pitchFamily="60" charset="-128"/>
                <a:cs typeface="+mn-cs"/>
                <a:sym typeface="Times" pitchFamily="6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/>
          </p:cNvPr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" pitchFamily="60" charset="0"/>
                <a:ea typeface="ヒラギノ明朝 ProN W3" pitchFamily="60" charset="-128"/>
                <a:cs typeface="+mn-cs"/>
                <a:sym typeface="Times" pitchFamily="6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>
            <a:extLst/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/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" pitchFamily="60" charset="0"/>
                <a:ea typeface="ヒラギノ明朝 ProN W3" pitchFamily="60" charset="-128"/>
                <a:cs typeface="+mn-cs"/>
                <a:sym typeface="Times" pitchFamily="6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/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424E5E6-0930-4169-A208-1D056CB9727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4E055-D0AA-4EEF-A665-19D74FDBF58A}" type="slidenum">
              <a:rPr lang="pt-BR" altLang="en-US" smtClean="0"/>
              <a:pPr/>
              <a:t>2</a:t>
            </a:fld>
            <a:endParaRPr lang="pt-BR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BF7B5-91CF-4516-924A-3C38DC990389}" type="slidenum">
              <a:rPr lang="pt-BR" altLang="en-US" smtClean="0"/>
              <a:pPr/>
              <a:t>9</a:t>
            </a:fld>
            <a:endParaRPr lang="pt-BR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92FDE5-2512-41B2-A1F3-AFF9494E2F7D}" type="slidenum">
              <a:rPr lang="pt-BR" altLang="en-US" smtClean="0"/>
              <a:pPr/>
              <a:t>33</a:t>
            </a:fld>
            <a:endParaRPr lang="pt-BR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AA435-9DE8-4792-8278-D46B82242F1F}" type="slidenum">
              <a:rPr lang="pt-BR" altLang="en-US" smtClean="0"/>
              <a:pPr/>
              <a:t>34</a:t>
            </a:fld>
            <a:endParaRPr lang="pt-BR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550D9-5D41-4144-A33A-908E44F3FCCA}" type="slidenum">
              <a:rPr lang="pt-BR" altLang="en-US" smtClean="0"/>
              <a:pPr/>
              <a:t>35</a:t>
            </a:fld>
            <a:endParaRPr lang="pt-BR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4B315-1A1C-4538-A014-EC6ECCDD8990}" type="slidenum">
              <a:rPr lang="pt-BR" altLang="en-US" smtClean="0"/>
              <a:pPr/>
              <a:t>52</a:t>
            </a:fld>
            <a:endParaRPr lang="pt-BR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D2F54-FC22-4B75-A72C-7B3533011FA5}" type="slidenum">
              <a:rPr lang="pt-BR" altLang="en-US" smtClean="0"/>
              <a:pPr/>
              <a:t>53</a:t>
            </a:fld>
            <a:endParaRPr lang="pt-BR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6145A-2FB0-42A8-B82F-60A3A0221225}" type="slidenum">
              <a:rPr lang="pt-BR" altLang="en-US" smtClean="0"/>
              <a:pPr/>
              <a:t>54</a:t>
            </a:fld>
            <a:endParaRPr lang="pt-BR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4EFB3-4F35-431C-A354-8C4C808F9656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B8834-D185-4345-8230-C35FD815BDF7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73CDEB-4E02-467B-B6F2-098E90346772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153EA-6A55-4523-8A05-5331F62D6C86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045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190EC3-4B19-4A01-986D-6AAAE9CD31BA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FD7C5-8F4C-4B52-A7F3-6BDA887CFDDF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39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FD36F1-1320-47E3-9415-FA783CA65E24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444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6A2177-FF74-475D-98BC-918B935C0055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589E3-4BD7-475E-9F10-C303224776E0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0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CFCF2D-CBC3-4D16-8FD8-C36F38BBA437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B6554-6A38-4FF8-95F8-3FBD028DA50F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4533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95B1FD-ADA5-4A27-86B5-2B7A3B2A8108}" type="datetime1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B596A-5FD6-4A7D-9A63-6492B7C117E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906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91D44-F24D-4734-AED3-9D90483290C0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3288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B366F-2EA1-4600-B886-DCDEB37C4269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46DFD-9B33-46AB-BFD1-3F873BC472EB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3178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227913-9518-400B-A8B5-6368FC844CF5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BB75F4-1905-4E91-B413-E1F18831F8DC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155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C0EFD-FC35-4A82-8968-BD5EDBD5CFA8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0F6ED-0D7C-41CE-9316-79D4388A1A45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2126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F8710A-2739-45CD-966E-671A6DF9DEB2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BB75F4-1905-4E91-B413-E1F18831F8DC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media.com.br/concurrency-utilities-threads-em-java/31275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wiley.com/WileyCDA/WileyTitle/productCd-047143230X,miniSiteCd-IEEE2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400" y="319934"/>
            <a:ext cx="11836400" cy="2172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/>
              <a:t>CKP7500 - SISTEMAS DISTRIBUÍDOS E REDES DE COMUNICAÇÃO</a:t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SMD0050 - SISTEMAS DISTRIBUÍDOS - T02</a:t>
            </a:r>
            <a:endParaRPr lang="pt-BR" sz="40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100051" y="3999785"/>
            <a:ext cx="10058400" cy="365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 sz="2000" dirty="0"/>
              <a:t>Slides são baseados nos slides do </a:t>
            </a:r>
            <a:r>
              <a:rPr lang="pt-BR" altLang="en-US" sz="2000" dirty="0" err="1"/>
              <a:t>Couloris</a:t>
            </a:r>
            <a:r>
              <a:rPr lang="pt-BR" altLang="en-US" sz="2000" dirty="0"/>
              <a:t> e </a:t>
            </a:r>
            <a:r>
              <a:rPr lang="pt-BR" altLang="en-US" sz="2000" dirty="0" err="1"/>
              <a:t>Tanenbaum</a:t>
            </a:r>
            <a:endParaRPr lang="pt-BR" sz="20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52400" y="2883024"/>
            <a:ext cx="11836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solidFill>
                  <a:srgbClr val="39639D">
                    <a:lumMod val="75000"/>
                  </a:srgbClr>
                </a:solidFill>
                <a:latin typeface="Times" pitchFamily="60" charset="0"/>
                <a:sym typeface="Times" pitchFamily="60" charset="0"/>
              </a:rPr>
              <a:t>Processos e Threads</a:t>
            </a:r>
            <a:endParaRPr lang="pt-BR" sz="4000" dirty="0"/>
          </a:p>
        </p:txBody>
      </p:sp>
      <p:pic>
        <p:nvPicPr>
          <p:cNvPr id="10" name="Picture 2" descr="http://www.palantir.com/wp-content/static/techblog/2008/10/pg-distri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12" y="4397382"/>
            <a:ext cx="1634976" cy="191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8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35"/>
          <p:cNvSpPr txBox="1">
            <a:spLocks/>
          </p:cNvSpPr>
          <p:nvPr/>
        </p:nvSpPr>
        <p:spPr>
          <a:xfrm>
            <a:off x="1363663" y="1125538"/>
            <a:ext cx="109728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pt-BR" sz="2800" dirty="0">
              <a:latin typeface="+mn-lt"/>
            </a:endParaRPr>
          </a:p>
        </p:txBody>
      </p:sp>
      <p:sp>
        <p:nvSpPr>
          <p:cNvPr id="27651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operacional</a:t>
            </a:r>
          </a:p>
        </p:txBody>
      </p:sp>
      <p:sp>
        <p:nvSpPr>
          <p:cNvPr id="27652" name="Espaço Reservado para Conteúdo 5"/>
          <p:cNvSpPr>
            <a:spLocks noGrp="1"/>
          </p:cNvSpPr>
          <p:nvPr>
            <p:ph idx="1"/>
          </p:nvPr>
        </p:nvSpPr>
        <p:spPr>
          <a:xfrm>
            <a:off x="1097280" y="1773238"/>
            <a:ext cx="10058400" cy="4138612"/>
          </a:xfrm>
        </p:spPr>
        <p:txBody>
          <a:bodyPr/>
          <a:lstStyle/>
          <a:p>
            <a:r>
              <a:rPr lang="pt-BR" sz="2400" dirty="0"/>
              <a:t>O ambiente de execução é a unidade de gerenciamento de recursos</a:t>
            </a:r>
          </a:p>
          <a:p>
            <a:pPr lvl="1"/>
            <a:r>
              <a:rPr lang="pt-BR" sz="2000" dirty="0"/>
              <a:t>Um conjunto de recursos locais gerenciados pelo núcleo</a:t>
            </a:r>
          </a:p>
          <a:p>
            <a:pPr lvl="1"/>
            <a:r>
              <a:rPr lang="pt-BR" sz="2000" dirty="0"/>
              <a:t>Ciclo de vida</a:t>
            </a:r>
          </a:p>
          <a:p>
            <a:pPr lvl="1"/>
            <a:endParaRPr lang="pt-BR" sz="2000" dirty="0"/>
          </a:p>
          <a:p>
            <a:endParaRPr lang="pt-BR" sz="2400" dirty="0" smtClean="0"/>
          </a:p>
          <a:p>
            <a:r>
              <a:rPr lang="pt-BR" sz="2400" dirty="0" smtClean="0"/>
              <a:t>Um </a:t>
            </a:r>
            <a:r>
              <a:rPr lang="pt-BR" sz="2400" dirty="0"/>
              <a:t>ambiente de execução consiste em</a:t>
            </a:r>
          </a:p>
          <a:p>
            <a:pPr lvl="1"/>
            <a:r>
              <a:rPr lang="pt-BR" sz="2000" dirty="0"/>
              <a:t>um espaço de endereçamento</a:t>
            </a:r>
          </a:p>
          <a:p>
            <a:pPr lvl="1"/>
            <a:r>
              <a:rPr lang="pt-BR" sz="2000" dirty="0"/>
              <a:t>recursos de sincronização e comunicação entre threads, como semáforos e interfaces de comunicação</a:t>
            </a:r>
          </a:p>
          <a:p>
            <a:pPr lvl="1"/>
            <a:r>
              <a:rPr lang="pt-BR" sz="2000" dirty="0"/>
              <a:t>recursos de nível mais alto, como arquivos</a:t>
            </a:r>
          </a:p>
          <a:p>
            <a:endParaRPr lang="pt-BR" dirty="0"/>
          </a:p>
        </p:txBody>
      </p:sp>
      <p:pic>
        <p:nvPicPr>
          <p:cNvPr id="11" name="Picture 2" descr="Resultado de imagem para process operating syste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43126" y="2632435"/>
            <a:ext cx="4513933" cy="1512168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10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de endereçamento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582896" cy="4023360"/>
          </a:xfrm>
        </p:spPr>
        <p:txBody>
          <a:bodyPr/>
          <a:lstStyle/>
          <a:p>
            <a:r>
              <a:rPr lang="pt-BR" sz="2400" dirty="0"/>
              <a:t>Um espaço de endereçamento é a unidade de gerenciamento da memória virtual de um processo </a:t>
            </a:r>
          </a:p>
          <a:p>
            <a:pPr lvl="1"/>
            <a:r>
              <a:rPr lang="pt-BR" sz="2000" dirty="0"/>
              <a:t>Extensão da memória</a:t>
            </a:r>
          </a:p>
          <a:p>
            <a:pPr lvl="1"/>
            <a:r>
              <a:rPr lang="pt-BR" sz="2000" dirty="0"/>
              <a:t>Permissões de leitura/gravação e execução</a:t>
            </a:r>
          </a:p>
          <a:p>
            <a:pPr lvl="1"/>
            <a:r>
              <a:rPr lang="pt-BR" sz="2000" dirty="0"/>
              <a:t>Pilha de execução</a:t>
            </a:r>
          </a:p>
          <a:p>
            <a:pPr lvl="1"/>
            <a:r>
              <a:rPr lang="pt-BR" sz="2000" dirty="0"/>
              <a:t>Valores dos registradores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11</a:t>
            </a:fld>
            <a:endParaRPr lang="en-US" altLang="pt-BR"/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61821" y="1869083"/>
            <a:ext cx="294428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29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478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S.O. garante transparência sobre uso de CPU e dispositivos de I/O concorrentemente. Para isso é usado o escalonamento de processos</a:t>
            </a:r>
          </a:p>
          <a:p>
            <a:pPr lvl="1"/>
            <a:r>
              <a:rPr lang="pt-BR" sz="2000" dirty="0"/>
              <a:t>Uso demasiado de chaveamento no modo dual (usuário/monitor);</a:t>
            </a:r>
          </a:p>
          <a:p>
            <a:pPr lvl="1"/>
            <a:r>
              <a:rPr lang="pt-BR" sz="2000" dirty="0"/>
              <a:t>Uso demasiado de chaveamento entre processos;</a:t>
            </a:r>
          </a:p>
          <a:p>
            <a:pPr lvl="1"/>
            <a:r>
              <a:rPr lang="pt-BR" sz="2000" dirty="0"/>
              <a:t>Modificações constantes no MMU (</a:t>
            </a:r>
            <a:r>
              <a:rPr lang="pt-BR" sz="2000" dirty="0" err="1"/>
              <a:t>Memory</a:t>
            </a:r>
            <a:r>
              <a:rPr lang="pt-BR" sz="2000" dirty="0"/>
              <a:t> Management Unit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12</a:t>
            </a:fld>
            <a:endParaRPr lang="en-US" altLang="pt-BR"/>
          </a:p>
        </p:txBody>
      </p:sp>
      <p:pic>
        <p:nvPicPr>
          <p:cNvPr id="6" name="Picture 3" descr="Resultado de imagem para escalonamento de processo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34881" y="2098141"/>
            <a:ext cx="4277602" cy="3518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95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Regiões Compartilhadas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necessidade de compartilhar memória entre processos, ou entre processos e o núcleo, é um dos  fatores que leva ao usos de regiões compartilhadas</a:t>
            </a:r>
          </a:p>
          <a:p>
            <a:pPr lvl="1"/>
            <a:r>
              <a:rPr lang="pt-BR" sz="2000" dirty="0"/>
              <a:t>Bibliotecas</a:t>
            </a:r>
          </a:p>
          <a:p>
            <a:pPr lvl="1"/>
            <a:r>
              <a:rPr lang="pt-BR" sz="2000" dirty="0" smtClean="0"/>
              <a:t>Núcleo</a:t>
            </a:r>
          </a:p>
          <a:p>
            <a:pPr lvl="1"/>
            <a:r>
              <a:rPr lang="pt-BR" sz="2000" dirty="0" smtClean="0"/>
              <a:t>Compartilhamento </a:t>
            </a:r>
            <a:r>
              <a:rPr lang="pt-BR" sz="2000" dirty="0"/>
              <a:t>de dados e </a:t>
            </a:r>
            <a:r>
              <a:rPr lang="pt-BR" sz="2000" dirty="0" smtClean="0"/>
              <a:t>comunicação</a:t>
            </a:r>
          </a:p>
          <a:p>
            <a:pPr lvl="1"/>
            <a:r>
              <a:rPr lang="pt-BR" sz="2000" dirty="0" smtClean="0"/>
              <a:t>Hardware</a:t>
            </a: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13</a:t>
            </a:fld>
            <a:endParaRPr lang="en-US" altLang="pt-BR"/>
          </a:p>
        </p:txBody>
      </p:sp>
      <p:pic>
        <p:nvPicPr>
          <p:cNvPr id="5" name="Picture 2" descr="Resultado de imagem para resource sh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730" y="3157644"/>
            <a:ext cx="467995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84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Tarefa</a:t>
            </a:r>
          </a:p>
        </p:txBody>
      </p:sp>
      <p:sp>
        <p:nvSpPr>
          <p:cNvPr id="31747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Quais os problemas de compartilhar recursos entre processos?</a:t>
            </a:r>
          </a:p>
          <a:p>
            <a:r>
              <a:rPr lang="pt-BR" sz="2400" dirty="0"/>
              <a:t>Como a estratégia de escalonamento pode causar os seguintes problemas?</a:t>
            </a:r>
          </a:p>
          <a:p>
            <a:pPr lvl="1"/>
            <a:r>
              <a:rPr lang="pt-BR" sz="2000" dirty="0" err="1"/>
              <a:t>Deadlock</a:t>
            </a:r>
            <a:endParaRPr lang="pt-BR" sz="2000" dirty="0"/>
          </a:p>
          <a:p>
            <a:pPr lvl="1"/>
            <a:r>
              <a:rPr lang="pt-BR" sz="2000" dirty="0"/>
              <a:t>Inanição (</a:t>
            </a:r>
            <a:r>
              <a:rPr lang="pt-BR" sz="2000" dirty="0" err="1"/>
              <a:t>Starvation</a:t>
            </a:r>
            <a:r>
              <a:rPr lang="pt-BR" sz="2000" dirty="0"/>
              <a:t>)</a:t>
            </a:r>
          </a:p>
        </p:txBody>
      </p:sp>
      <p:sp>
        <p:nvSpPr>
          <p:cNvPr id="3174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E50335-FEDB-4F5E-9EED-C4A5F27452BC}" type="slidenum">
              <a:rPr lang="en-US" altLang="pt-BR" smtClean="0"/>
              <a:pPr/>
              <a:t>14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5"/>
          <p:cNvSpPr txBox="1">
            <a:spLocks/>
          </p:cNvSpPr>
          <p:nvPr/>
        </p:nvSpPr>
        <p:spPr>
          <a:xfrm>
            <a:off x="1219200" y="928688"/>
            <a:ext cx="10972800" cy="4829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pt-BR" sz="2800" dirty="0">
              <a:latin typeface="+mn-lt"/>
            </a:endParaRPr>
          </a:p>
          <a:p>
            <a:pPr algn="just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pt-BR" sz="2800" dirty="0">
              <a:latin typeface="+mn-lt"/>
            </a:endParaRPr>
          </a:p>
        </p:txBody>
      </p:sp>
      <p:sp>
        <p:nvSpPr>
          <p:cNvPr id="32771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Problemas da concorrência de recursos</a:t>
            </a:r>
          </a:p>
        </p:txBody>
      </p:sp>
      <p:sp>
        <p:nvSpPr>
          <p:cNvPr id="32772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Processos podem compartilhar variáveis e recursos cujo uso concorrente pode levar a um estado de inconsistência</a:t>
            </a:r>
          </a:p>
          <a:p>
            <a:pPr lvl="1"/>
            <a:r>
              <a:rPr lang="pt-BR" sz="2000" dirty="0"/>
              <a:t>Dois processos enviados bytes via serial</a:t>
            </a:r>
          </a:p>
          <a:p>
            <a:pPr lvl="1"/>
            <a:r>
              <a:rPr lang="pt-BR" sz="2000" dirty="0"/>
              <a:t>Dois processos alterando um mesmo arquivo</a:t>
            </a:r>
          </a:p>
          <a:p>
            <a:pPr lvl="1"/>
            <a:r>
              <a:rPr lang="pt-BR" sz="2000" dirty="0"/>
              <a:t>Dois processos  acessando a câmera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15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5"/>
          <p:cNvSpPr txBox="1">
            <a:spLocks/>
          </p:cNvSpPr>
          <p:nvPr/>
        </p:nvSpPr>
        <p:spPr>
          <a:xfrm>
            <a:off x="1219200" y="928688"/>
            <a:ext cx="10972800" cy="4829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pt-BR" sz="2800" dirty="0">
              <a:latin typeface="+mn-lt"/>
            </a:endParaRPr>
          </a:p>
          <a:p>
            <a:pPr algn="just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pt-BR" sz="2800" dirty="0">
              <a:latin typeface="+mn-lt"/>
            </a:endParaRPr>
          </a:p>
        </p:txBody>
      </p:sp>
      <p:sp>
        <p:nvSpPr>
          <p:cNvPr id="3481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Deadlock</a:t>
            </a:r>
          </a:p>
        </p:txBody>
      </p:sp>
      <p:sp>
        <p:nvSpPr>
          <p:cNvPr id="34820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Efeito colateral do uso de reserva de recursos que pode afetar a execução de processos</a:t>
            </a:r>
          </a:p>
          <a:p>
            <a:pPr lvl="1"/>
            <a:r>
              <a:rPr lang="pt-BR" sz="2000" dirty="0"/>
              <a:t>A pede recurso r1 =&gt; bloqueia recurso</a:t>
            </a:r>
          </a:p>
          <a:p>
            <a:pPr lvl="1"/>
            <a:r>
              <a:rPr lang="pt-BR" sz="2000" dirty="0"/>
              <a:t>B pede recurso r2 =&gt; bloqueia recurso</a:t>
            </a:r>
          </a:p>
          <a:p>
            <a:pPr lvl="1"/>
            <a:r>
              <a:rPr lang="pt-BR" sz="2000" dirty="0"/>
              <a:t>A pede recurso r2 =&gt; espera</a:t>
            </a:r>
          </a:p>
          <a:p>
            <a:pPr lvl="1"/>
            <a:r>
              <a:rPr lang="pt-BR" sz="2000" dirty="0"/>
              <a:t>B pede recurso r1 =&gt; espera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Picture 2" descr="http://upload.wikimedia.org/wikipedia/commons/thumb/9/99/DeadlockGraph.svg/336px-DeadlockGraph.sv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84032" y="2547726"/>
            <a:ext cx="3331096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16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Starvation</a:t>
            </a:r>
            <a:r>
              <a:rPr lang="pt-BR" dirty="0"/>
              <a:t>-Inanição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582896" cy="439157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Escalonamento</a:t>
            </a:r>
          </a:p>
          <a:p>
            <a:pPr lvl="1"/>
            <a:r>
              <a:rPr lang="pt-BR" sz="2000" dirty="0"/>
              <a:t>Não-</a:t>
            </a:r>
            <a:r>
              <a:rPr lang="pt-BR" sz="2000" dirty="0" err="1"/>
              <a:t>preemptivo</a:t>
            </a:r>
            <a:r>
              <a:rPr lang="pt-BR" sz="2000" dirty="0"/>
              <a:t>, FIFO</a:t>
            </a:r>
          </a:p>
          <a:p>
            <a:pPr lvl="1"/>
            <a:r>
              <a:rPr lang="pt-BR" sz="2000" dirty="0"/>
              <a:t>Uso de fila de prioridades</a:t>
            </a:r>
          </a:p>
          <a:p>
            <a:r>
              <a:rPr lang="pt-BR" sz="2400" dirty="0"/>
              <a:t>Efeito colateral de um algoritmo de escalamento que pode causar a não execução de um processo ou thread</a:t>
            </a:r>
          </a:p>
          <a:p>
            <a:pPr lvl="1"/>
            <a:r>
              <a:rPr lang="pt-BR" sz="2000" dirty="0"/>
              <a:t>Soluções</a:t>
            </a:r>
          </a:p>
          <a:p>
            <a:r>
              <a:rPr lang="pt-BR" sz="2400" dirty="0"/>
              <a:t>Round-</a:t>
            </a:r>
            <a:r>
              <a:rPr lang="pt-BR" sz="2400" dirty="0" err="1"/>
              <a:t>robin</a:t>
            </a:r>
            <a:endParaRPr lang="pt-BR" sz="2400" dirty="0"/>
          </a:p>
          <a:p>
            <a:r>
              <a:rPr lang="pt-BR" sz="2400" dirty="0"/>
              <a:t>Aumento da prioridade com tempo</a:t>
            </a:r>
          </a:p>
          <a:p>
            <a:r>
              <a:rPr lang="pt-BR" sz="2400" dirty="0" err="1"/>
              <a:t>Process-Aging</a:t>
            </a:r>
            <a:endParaRPr lang="pt-BR" sz="2400" dirty="0"/>
          </a:p>
          <a:p>
            <a:r>
              <a:rPr lang="pt-BR" sz="2400" dirty="0" err="1"/>
              <a:t>Completely</a:t>
            </a:r>
            <a:r>
              <a:rPr lang="pt-BR" sz="2400" dirty="0"/>
              <a:t> Fair </a:t>
            </a:r>
            <a:r>
              <a:rPr lang="pt-BR" sz="2400" dirty="0" err="1"/>
              <a:t>Scheduler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17</a:t>
            </a:fld>
            <a:endParaRPr lang="en-US" altLang="pt-BR"/>
          </a:p>
        </p:txBody>
      </p:sp>
      <p:pic>
        <p:nvPicPr>
          <p:cNvPr id="5" name="Picture 2" descr="Round Robin Schedu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70" y="3789040"/>
            <a:ext cx="4126210" cy="226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2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5"/>
          <p:cNvSpPr txBox="1">
            <a:spLocks/>
          </p:cNvSpPr>
          <p:nvPr/>
        </p:nvSpPr>
        <p:spPr>
          <a:xfrm>
            <a:off x="1219200" y="928688"/>
            <a:ext cx="10972800" cy="4829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pt-BR" sz="2800" dirty="0">
              <a:latin typeface="+mn-lt"/>
            </a:endParaRPr>
          </a:p>
          <a:p>
            <a:pPr algn="just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pt-BR" sz="2800" dirty="0">
              <a:latin typeface="+mn-lt"/>
            </a:endParaRPr>
          </a:p>
        </p:txBody>
      </p:sp>
      <p:sp>
        <p:nvSpPr>
          <p:cNvPr id="33795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Região Crítica</a:t>
            </a:r>
          </a:p>
        </p:txBody>
      </p:sp>
      <p:sp>
        <p:nvSpPr>
          <p:cNvPr id="33796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região crítica é uma área de código de um algoritmo que acessa um recurso compartilhado </a:t>
            </a:r>
          </a:p>
          <a:p>
            <a:pPr lvl="1"/>
            <a:r>
              <a:rPr lang="pt-BR" sz="2000" dirty="0"/>
              <a:t>Não pode ser acessado concorrentemente por mais de uma linha de execução</a:t>
            </a:r>
          </a:p>
          <a:p>
            <a:r>
              <a:rPr lang="pt-BR" sz="2400" dirty="0"/>
              <a:t>Uso de técnicas para controlar a concorrência</a:t>
            </a:r>
          </a:p>
          <a:p>
            <a:pPr lvl="1"/>
            <a:r>
              <a:rPr lang="pt-BR" sz="2000" dirty="0"/>
              <a:t>Semáforos, interrupções, bloqueio/reserva de recursos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3799" name="Picture 7" descr="Resultado de imagem para critical secti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02517" y="3894561"/>
            <a:ext cx="2447925" cy="1971676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18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Introdução a Concorrência em Java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B8834-D185-4345-8230-C35FD815BDF7}" type="slidenum">
              <a:rPr lang="en-US" altLang="pt-BR" smtClean="0"/>
              <a:pPr>
                <a:defRPr/>
              </a:pPr>
              <a:t>19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1295400" y="0"/>
            <a:ext cx="10896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altLang="en-US" sz="3000" b="1">
              <a:solidFill>
                <a:srgbClr val="DF3027"/>
              </a:solidFill>
            </a:endParaRPr>
          </a:p>
        </p:txBody>
      </p:sp>
      <p:pic>
        <p:nvPicPr>
          <p:cNvPr id="19459" name="Picture 6" descr="cap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4338" y="1988840"/>
            <a:ext cx="3328987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9191625" y="2060575"/>
            <a:ext cx="1468438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en-US" sz="20000">
                <a:solidFill>
                  <a:srgbClr val="4089C4"/>
                </a:solidFill>
              </a:rPr>
              <a:t>3</a:t>
            </a:r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9264650" y="2198688"/>
            <a:ext cx="1173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en-US">
                <a:solidFill>
                  <a:srgbClr val="4089C4"/>
                </a:solidFill>
              </a:rPr>
              <a:t>capítulo</a:t>
            </a:r>
          </a:p>
        </p:txBody>
      </p:sp>
      <p:sp>
        <p:nvSpPr>
          <p:cNvPr id="19462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2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Definindo um Programa Concorrente</a:t>
            </a: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1602316" y="2780928"/>
            <a:ext cx="9048328" cy="213904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altLang="pt-BR" sz="2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“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concurrent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program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has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multiple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threads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of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control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allowing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it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perform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multiple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computations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in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parallel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and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to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control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multiple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external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activities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which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occur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at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same</a:t>
            </a:r>
            <a:r>
              <a:rPr lang="pt-BR" altLang="pt-BR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time.</a:t>
            </a:r>
            <a:r>
              <a:rPr lang="pt-BR" altLang="pt-BR" sz="2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” (</a:t>
            </a:r>
            <a:r>
              <a:rPr lang="pt-BR" altLang="pt-BR" sz="22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Magee</a:t>
            </a:r>
            <a:r>
              <a:rPr lang="pt-BR" altLang="pt-BR" sz="2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2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and</a:t>
            </a:r>
            <a:r>
              <a:rPr lang="pt-BR" altLang="pt-BR" sz="2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Kramer, 2000</a:t>
            </a:r>
            <a:r>
              <a:rPr lang="pt-BR" altLang="pt-BR" sz="2200" dirty="0" smtClean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)</a:t>
            </a:r>
            <a:endParaRPr lang="pt-BR" altLang="pt-BR" sz="2500" dirty="0" smtClean="0">
              <a:solidFill>
                <a:schemeClr val="bg1"/>
              </a:solidFill>
              <a:latin typeface="Akrobat" pitchFamily="50" charset="0"/>
              <a:ea typeface="Avenir Roman"/>
              <a:cs typeface="Avenir Roman"/>
            </a:endParaRPr>
          </a:p>
          <a:p>
            <a:pPr algn="just"/>
            <a:endParaRPr lang="pt-BR" altLang="pt-BR" sz="2500" dirty="0">
              <a:solidFill>
                <a:schemeClr val="bg1"/>
              </a:solidFill>
              <a:latin typeface="Akrobat" pitchFamily="50" charset="0"/>
              <a:ea typeface="Avenir Roman"/>
              <a:cs typeface="Avenir Roman"/>
            </a:endParaRPr>
          </a:p>
          <a:p>
            <a:pPr algn="just"/>
            <a:r>
              <a:rPr lang="pt-BR" altLang="pt-BR" sz="1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Referência: Jeff </a:t>
            </a:r>
            <a:r>
              <a:rPr lang="pt-BR" altLang="pt-BR" sz="12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Magee</a:t>
            </a:r>
            <a:r>
              <a:rPr lang="pt-BR" altLang="pt-BR" sz="1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and</a:t>
            </a:r>
            <a:r>
              <a:rPr lang="pt-BR" altLang="pt-BR" sz="1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Jeff Kramer. 2000. </a:t>
            </a:r>
            <a:r>
              <a:rPr lang="pt-BR" altLang="pt-BR" sz="12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Concurrency</a:t>
            </a:r>
            <a:r>
              <a:rPr lang="pt-BR" altLang="pt-BR" sz="1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: </a:t>
            </a:r>
            <a:r>
              <a:rPr lang="pt-BR" altLang="pt-BR" sz="12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State</a:t>
            </a:r>
            <a:r>
              <a:rPr lang="pt-BR" altLang="pt-BR" sz="1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Models</a:t>
            </a:r>
            <a:r>
              <a:rPr lang="pt-BR" altLang="pt-BR" sz="1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&amp; Java </a:t>
            </a:r>
            <a:r>
              <a:rPr lang="pt-BR" altLang="pt-BR" sz="12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Programs</a:t>
            </a:r>
            <a:r>
              <a:rPr lang="pt-BR" altLang="pt-BR" sz="1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. John </a:t>
            </a:r>
            <a:r>
              <a:rPr lang="pt-BR" altLang="pt-BR" sz="12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Wiley</a:t>
            </a:r>
            <a:r>
              <a:rPr lang="pt-BR" altLang="pt-BR" sz="12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&amp; Sons, Inc., New York, NY, USA</a:t>
            </a:r>
            <a:r>
              <a:rPr lang="pt-BR" altLang="pt-BR" sz="1200" dirty="0" smtClean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.</a:t>
            </a:r>
            <a:endParaRPr lang="pt-BR" altLang="pt-BR" sz="1200" dirty="0">
              <a:solidFill>
                <a:schemeClr val="bg1"/>
              </a:solidFill>
              <a:latin typeface="Akrobat" pitchFamily="50" charset="0"/>
              <a:ea typeface="Avenir Roman"/>
              <a:cs typeface="Avenir Roman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20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280" y="4426140"/>
            <a:ext cx="1005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chemeClr val="accent3"/>
                </a:solidFill>
                <a:latin typeface="Avenir Book"/>
                <a:cs typeface="Avenir Book"/>
              </a:rPr>
              <a:t>Paralelismo, </a:t>
            </a:r>
            <a:r>
              <a:rPr lang="pt-BR" sz="5000" dirty="0">
                <a:solidFill>
                  <a:schemeClr val="tx2"/>
                </a:solidFill>
                <a:latin typeface="Avenir Book"/>
                <a:cs typeface="Avenir Book"/>
              </a:rPr>
              <a:t>Concorrência</a:t>
            </a:r>
            <a:r>
              <a:rPr lang="pt-BR" sz="5000" dirty="0">
                <a:solidFill>
                  <a:schemeClr val="accent3"/>
                </a:solidFill>
                <a:latin typeface="Avenir Book"/>
                <a:cs typeface="Avenir Book"/>
              </a:rPr>
              <a:t> e </a:t>
            </a:r>
          </a:p>
          <a:p>
            <a:pPr algn="ctr"/>
            <a:r>
              <a:rPr lang="pt-BR" sz="5000" dirty="0">
                <a:solidFill>
                  <a:schemeClr val="accent1"/>
                </a:solidFill>
                <a:latin typeface="Avenir Book"/>
                <a:cs typeface="Avenir Book"/>
              </a:rPr>
              <a:t>Distribuição</a:t>
            </a:r>
          </a:p>
        </p:txBody>
      </p:sp>
      <p:pic>
        <p:nvPicPr>
          <p:cNvPr id="139266" name="Picture 2" descr="Resultado de imagem para qual Ã© a diferenÃ§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83355" y="1124744"/>
            <a:ext cx="428625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0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Notação</a:t>
            </a:r>
          </a:p>
        </p:txBody>
      </p:sp>
      <p:grpSp>
        <p:nvGrpSpPr>
          <p:cNvPr id="5" name="Group 2"/>
          <p:cNvGrpSpPr/>
          <p:nvPr/>
        </p:nvGrpSpPr>
        <p:grpSpPr>
          <a:xfrm>
            <a:off x="3969772" y="1988840"/>
            <a:ext cx="4320480" cy="3672408"/>
            <a:chOff x="2987824" y="404664"/>
            <a:chExt cx="1368152" cy="1584176"/>
          </a:xfrm>
        </p:grpSpPr>
        <p:sp>
          <p:nvSpPr>
            <p:cNvPr id="10" name="Rectangle 44"/>
            <p:cNvSpPr/>
            <p:nvPr/>
          </p:nvSpPr>
          <p:spPr>
            <a:xfrm>
              <a:off x="2987824" y="404664"/>
              <a:ext cx="1368152" cy="15841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grpSp>
          <p:nvGrpSpPr>
            <p:cNvPr id="11" name="Group 37"/>
            <p:cNvGrpSpPr/>
            <p:nvPr/>
          </p:nvGrpSpPr>
          <p:grpSpPr>
            <a:xfrm>
              <a:off x="3264959" y="634726"/>
              <a:ext cx="874993" cy="1210098"/>
              <a:chOff x="4561103" y="1786854"/>
              <a:chExt cx="874993" cy="1210098"/>
            </a:xfrm>
          </p:grpSpPr>
          <p:sp>
            <p:nvSpPr>
              <p:cNvPr id="12" name="Rectangle 33"/>
              <p:cNvSpPr/>
              <p:nvPr/>
            </p:nvSpPr>
            <p:spPr>
              <a:xfrm>
                <a:off x="4561103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13" name="Oval 34"/>
              <p:cNvSpPr/>
              <p:nvPr/>
            </p:nvSpPr>
            <p:spPr>
              <a:xfrm>
                <a:off x="4758344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Rectangle 35"/>
              <p:cNvSpPr/>
              <p:nvPr/>
            </p:nvSpPr>
            <p:spPr>
              <a:xfrm>
                <a:off x="4561104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15" name="Straight Connector 36"/>
              <p:cNvCxnSpPr>
                <a:stCxn id="12" idx="2"/>
                <a:endCxn id="14" idx="0"/>
              </p:cNvCxnSpPr>
              <p:nvPr/>
            </p:nvCxnSpPr>
            <p:spPr>
              <a:xfrm>
                <a:off x="4998600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9"/>
          <p:cNvSpPr txBox="1"/>
          <p:nvPr/>
        </p:nvSpPr>
        <p:spPr>
          <a:xfrm>
            <a:off x="3901748" y="1979548"/>
            <a:ext cx="32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  <a:cs typeface="Avenir Roman"/>
              </a:rPr>
              <a:t>Computador</a:t>
            </a:r>
          </a:p>
        </p:txBody>
      </p:sp>
      <p:sp>
        <p:nvSpPr>
          <p:cNvPr id="7" name="TextBox 70"/>
          <p:cNvSpPr txBox="1"/>
          <p:nvPr/>
        </p:nvSpPr>
        <p:spPr>
          <a:xfrm>
            <a:off x="4765844" y="2483604"/>
            <a:ext cx="23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  <a:cs typeface="Avenir Roman"/>
              </a:rPr>
              <a:t>Processador</a:t>
            </a:r>
          </a:p>
        </p:txBody>
      </p:sp>
      <p:sp>
        <p:nvSpPr>
          <p:cNvPr id="8" name="TextBox 71"/>
          <p:cNvSpPr txBox="1"/>
          <p:nvPr/>
        </p:nvSpPr>
        <p:spPr>
          <a:xfrm>
            <a:off x="5361791" y="3244204"/>
            <a:ext cx="170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  <a:cs typeface="Avenir Roman"/>
              </a:rPr>
              <a:t>Processo</a:t>
            </a:r>
          </a:p>
        </p:txBody>
      </p:sp>
      <p:sp>
        <p:nvSpPr>
          <p:cNvPr id="9" name="TextBox 72"/>
          <p:cNvSpPr txBox="1"/>
          <p:nvPr/>
        </p:nvSpPr>
        <p:spPr>
          <a:xfrm>
            <a:off x="5370455" y="4869160"/>
            <a:ext cx="171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  <a:cs typeface="Avenir Roman"/>
              </a:rPr>
              <a:t>Memória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22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Paralelos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9416" y="260648"/>
            <a:ext cx="4800533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oup 16"/>
          <p:cNvGrpSpPr/>
          <p:nvPr/>
        </p:nvGrpSpPr>
        <p:grpSpPr>
          <a:xfrm>
            <a:off x="1208929" y="562718"/>
            <a:ext cx="1166657" cy="1210098"/>
            <a:chOff x="2328855" y="1786854"/>
            <a:chExt cx="874993" cy="1210098"/>
          </a:xfrm>
        </p:grpSpPr>
        <p:sp>
          <p:nvSpPr>
            <p:cNvPr id="2" name="Rectangle 1"/>
            <p:cNvSpPr/>
            <p:nvPr/>
          </p:nvSpPr>
          <p:spPr>
            <a:xfrm>
              <a:off x="2328855" y="1786854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26096" y="1947041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28856" y="2780928"/>
              <a:ext cx="87499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>
              <a:stCxn id="2" idx="2"/>
              <a:endCxn id="8" idx="0"/>
            </p:cNvCxnSpPr>
            <p:nvPr/>
          </p:nvCxnSpPr>
          <p:spPr>
            <a:xfrm>
              <a:off x="2766352" y="2564904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7"/>
          <p:cNvGrpSpPr/>
          <p:nvPr/>
        </p:nvGrpSpPr>
        <p:grpSpPr>
          <a:xfrm>
            <a:off x="2698131" y="562718"/>
            <a:ext cx="1166657" cy="1210098"/>
            <a:chOff x="3445756" y="1786854"/>
            <a:chExt cx="874993" cy="1210098"/>
          </a:xfrm>
        </p:grpSpPr>
        <p:sp>
          <p:nvSpPr>
            <p:cNvPr id="30" name="Rectangle 29"/>
            <p:cNvSpPr/>
            <p:nvPr/>
          </p:nvSpPr>
          <p:spPr>
            <a:xfrm>
              <a:off x="3445756" y="1786854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30"/>
            <p:cNvSpPr/>
            <p:nvPr/>
          </p:nvSpPr>
          <p:spPr>
            <a:xfrm>
              <a:off x="3642997" y="1947041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45757" y="2780928"/>
              <a:ext cx="87499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Straight Connector 32"/>
            <p:cNvCxnSpPr>
              <a:stCxn id="30" idx="2"/>
              <a:endCxn id="32" idx="0"/>
            </p:cNvCxnSpPr>
            <p:nvPr/>
          </p:nvCxnSpPr>
          <p:spPr>
            <a:xfrm>
              <a:off x="3883253" y="2564904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185260" y="562718"/>
            <a:ext cx="1166657" cy="1210098"/>
            <a:chOff x="4561103" y="1786854"/>
            <a:chExt cx="874993" cy="1210098"/>
          </a:xfrm>
        </p:grpSpPr>
        <p:sp>
          <p:nvSpPr>
            <p:cNvPr id="34" name="Rectangle 33"/>
            <p:cNvSpPr/>
            <p:nvPr/>
          </p:nvSpPr>
          <p:spPr>
            <a:xfrm>
              <a:off x="4561103" y="1786854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34"/>
            <p:cNvSpPr/>
            <p:nvPr/>
          </p:nvSpPr>
          <p:spPr>
            <a:xfrm>
              <a:off x="4758344" y="1947041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1104" y="2780928"/>
              <a:ext cx="874992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>
              <a:stCxn id="34" idx="2"/>
              <a:endCxn id="36" idx="0"/>
            </p:cNvCxnSpPr>
            <p:nvPr/>
          </p:nvCxnSpPr>
          <p:spPr>
            <a:xfrm>
              <a:off x="4998600" y="2564904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Left Brace 65"/>
          <p:cNvSpPr/>
          <p:nvPr/>
        </p:nvSpPr>
        <p:spPr>
          <a:xfrm>
            <a:off x="6604248" y="260648"/>
            <a:ext cx="768085" cy="1656184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latin typeface="Akrobat" pitchFamily="50" charset="0"/>
              <a:cs typeface="Avenir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68141" y="275164"/>
            <a:ext cx="404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krobat" pitchFamily="50" charset="0"/>
                <a:cs typeface="Avenir Book"/>
              </a:rPr>
              <a:t>Processos executando em processadores distintos e acessando espaço de memória distintos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9416" y="2334909"/>
            <a:ext cx="4800533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47"/>
          <p:cNvSpPr/>
          <p:nvPr/>
        </p:nvSpPr>
        <p:spPr>
          <a:xfrm>
            <a:off x="1208929" y="2636979"/>
            <a:ext cx="1166657" cy="778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Oval 48"/>
          <p:cNvSpPr/>
          <p:nvPr/>
        </p:nvSpPr>
        <p:spPr>
          <a:xfrm>
            <a:off x="1471917" y="2797166"/>
            <a:ext cx="640680" cy="48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08931" y="3631053"/>
            <a:ext cx="4142986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ctangle 52"/>
          <p:cNvSpPr/>
          <p:nvPr/>
        </p:nvSpPr>
        <p:spPr>
          <a:xfrm>
            <a:off x="2698131" y="2636979"/>
            <a:ext cx="1166657" cy="778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/>
          <p:cNvSpPr/>
          <p:nvPr/>
        </p:nvSpPr>
        <p:spPr>
          <a:xfrm>
            <a:off x="2961119" y="2797166"/>
            <a:ext cx="640680" cy="48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cxnSp>
        <p:nvCxnSpPr>
          <p:cNvPr id="56" name="Straight Connector 55"/>
          <p:cNvCxnSpPr>
            <a:stCxn id="53" idx="2"/>
            <a:endCxn id="55" idx="0"/>
          </p:cNvCxnSpPr>
          <p:nvPr/>
        </p:nvCxnSpPr>
        <p:spPr>
          <a:xfrm flipH="1">
            <a:off x="3280424" y="3415029"/>
            <a:ext cx="1036" cy="21602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185260" y="2636979"/>
            <a:ext cx="1166657" cy="778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Oval 58"/>
          <p:cNvSpPr/>
          <p:nvPr/>
        </p:nvSpPr>
        <p:spPr>
          <a:xfrm>
            <a:off x="4448248" y="2797166"/>
            <a:ext cx="640680" cy="48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68589" y="3415029"/>
            <a:ext cx="0" cy="21602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2"/>
          </p:cNvCxnSpPr>
          <p:nvPr/>
        </p:nvCxnSpPr>
        <p:spPr>
          <a:xfrm>
            <a:off x="1792259" y="3415029"/>
            <a:ext cx="0" cy="21602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Left Brace 79"/>
          <p:cNvSpPr/>
          <p:nvPr/>
        </p:nvSpPr>
        <p:spPr>
          <a:xfrm>
            <a:off x="6604248" y="2334909"/>
            <a:ext cx="768085" cy="1656184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ln w="28575" cmpd="sng">
                <a:solidFill>
                  <a:schemeClr val="tx1"/>
                </a:solidFill>
              </a:ln>
              <a:latin typeface="Akrobat" pitchFamily="50" charset="0"/>
              <a:cs typeface="Avenir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68141" y="2348880"/>
            <a:ext cx="404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krobat" pitchFamily="50" charset="0"/>
                <a:cs typeface="Avenir Book"/>
              </a:rPr>
              <a:t>Processos executando em processadores distintos e acessando espaço de memória compartilhado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9416" y="4409169"/>
            <a:ext cx="4800533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Oval 41"/>
          <p:cNvSpPr/>
          <p:nvPr/>
        </p:nvSpPr>
        <p:spPr>
          <a:xfrm>
            <a:off x="1471917" y="4871426"/>
            <a:ext cx="640680" cy="48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08930" y="5705313"/>
            <a:ext cx="4142987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/>
          <p:cNvSpPr/>
          <p:nvPr/>
        </p:nvSpPr>
        <p:spPr>
          <a:xfrm>
            <a:off x="1208930" y="4711239"/>
            <a:ext cx="4142987" cy="778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Oval 46"/>
          <p:cNvSpPr/>
          <p:nvPr/>
        </p:nvSpPr>
        <p:spPr>
          <a:xfrm>
            <a:off x="2961118" y="4871426"/>
            <a:ext cx="640680" cy="48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cxnSp>
        <p:nvCxnSpPr>
          <p:cNvPr id="50" name="Straight Connector 49"/>
          <p:cNvCxnSpPr>
            <a:stCxn id="44" idx="2"/>
            <a:endCxn id="43" idx="0"/>
          </p:cNvCxnSpPr>
          <p:nvPr/>
        </p:nvCxnSpPr>
        <p:spPr>
          <a:xfrm>
            <a:off x="3280424" y="5489289"/>
            <a:ext cx="0" cy="21602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48248" y="4871426"/>
            <a:ext cx="640680" cy="48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768589" y="5489289"/>
            <a:ext cx="0" cy="21602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92258" y="5489289"/>
            <a:ext cx="0" cy="21602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>
            <a:off x="6604835" y="4409169"/>
            <a:ext cx="768085" cy="1656184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latin typeface="Akrobat" pitchFamily="50" charset="0"/>
              <a:cs typeface="Avenir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68728" y="4481177"/>
            <a:ext cx="36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krobat" pitchFamily="50" charset="0"/>
                <a:cs typeface="Avenir Book"/>
              </a:rPr>
              <a:t>Processos executando no mesmo processador e acessando espaço de memória compartilhado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50338" y="722905"/>
            <a:ext cx="609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krobat" pitchFamily="50" charset="0"/>
                <a:cs typeface="Avenir Roman"/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0338" y="2803314"/>
            <a:ext cx="673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krobat" pitchFamily="50" charset="0"/>
                <a:cs typeface="Avenir Roman"/>
              </a:rPr>
              <a:t>(2)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50338" y="4871426"/>
            <a:ext cx="67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krobat" pitchFamily="50" charset="0"/>
                <a:cs typeface="Avenir Roman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7544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Distribuídos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0" name="Group 64"/>
          <p:cNvGrpSpPr/>
          <p:nvPr/>
        </p:nvGrpSpPr>
        <p:grpSpPr>
          <a:xfrm>
            <a:off x="681000" y="849820"/>
            <a:ext cx="3610001" cy="1252079"/>
            <a:chOff x="2051720" y="1484784"/>
            <a:chExt cx="3600400" cy="1656184"/>
          </a:xfrm>
        </p:grpSpPr>
        <p:sp>
          <p:nvSpPr>
            <p:cNvPr id="45" name="Rectangle 44"/>
            <p:cNvSpPr/>
            <p:nvPr/>
          </p:nvSpPr>
          <p:spPr>
            <a:xfrm>
              <a:off x="2051720" y="1484784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oup 16"/>
            <p:cNvGrpSpPr/>
            <p:nvPr/>
          </p:nvGrpSpPr>
          <p:grpSpPr>
            <a:xfrm>
              <a:off x="2328855" y="1786854"/>
              <a:ext cx="874993" cy="1210098"/>
              <a:chOff x="2328855" y="1786854"/>
              <a:chExt cx="874993" cy="121009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328855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26096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28856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>
                <a:stCxn id="2" idx="2"/>
                <a:endCxn id="8" idx="0"/>
              </p:cNvCxnSpPr>
              <p:nvPr/>
            </p:nvCxnSpPr>
            <p:spPr>
              <a:xfrm>
                <a:off x="2766352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17"/>
            <p:cNvGrpSpPr/>
            <p:nvPr/>
          </p:nvGrpSpPr>
          <p:grpSpPr>
            <a:xfrm>
              <a:off x="3445756" y="1786854"/>
              <a:ext cx="874993" cy="1210098"/>
              <a:chOff x="3445756" y="1786854"/>
              <a:chExt cx="874993" cy="121009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445756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642997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445757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" name="Straight Connector 32"/>
              <p:cNvCxnSpPr>
                <a:stCxn id="30" idx="2"/>
                <a:endCxn id="32" idx="0"/>
              </p:cNvCxnSpPr>
              <p:nvPr/>
            </p:nvCxnSpPr>
            <p:spPr>
              <a:xfrm>
                <a:off x="3883253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37"/>
            <p:cNvGrpSpPr/>
            <p:nvPr/>
          </p:nvGrpSpPr>
          <p:grpSpPr>
            <a:xfrm>
              <a:off x="4561103" y="1786854"/>
              <a:ext cx="874993" cy="1210098"/>
              <a:chOff x="4561103" y="1786854"/>
              <a:chExt cx="874993" cy="121009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561103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758344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61104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>
                <a:stCxn id="34" idx="2"/>
                <a:endCxn id="36" idx="0"/>
              </p:cNvCxnSpPr>
              <p:nvPr/>
            </p:nvCxnSpPr>
            <p:spPr>
              <a:xfrm>
                <a:off x="4998600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Plaque 51"/>
          <p:cNvSpPr/>
          <p:nvPr/>
        </p:nvSpPr>
        <p:spPr>
          <a:xfrm>
            <a:off x="5652114" y="2852936"/>
            <a:ext cx="887773" cy="549212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Connector 14"/>
          <p:cNvCxnSpPr>
            <a:stCxn id="45" idx="2"/>
            <a:endCxn id="52" idx="1"/>
          </p:cNvCxnSpPr>
          <p:nvPr/>
        </p:nvCxnSpPr>
        <p:spPr>
          <a:xfrm>
            <a:off x="2486001" y="2101898"/>
            <a:ext cx="3166113" cy="102564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2" idx="2"/>
          </p:cNvCxnSpPr>
          <p:nvPr/>
        </p:nvCxnSpPr>
        <p:spPr>
          <a:xfrm>
            <a:off x="6096000" y="3402149"/>
            <a:ext cx="0" cy="1079029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4757" y="2504596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venir Roman"/>
                <a:cs typeface="Avenir Roman"/>
              </a:rPr>
              <a:t>Elemento de Conexão</a:t>
            </a:r>
          </a:p>
        </p:txBody>
      </p:sp>
      <p:grpSp>
        <p:nvGrpSpPr>
          <p:cNvPr id="60" name="Group 64"/>
          <p:cNvGrpSpPr/>
          <p:nvPr/>
        </p:nvGrpSpPr>
        <p:grpSpPr>
          <a:xfrm>
            <a:off x="7824192" y="808769"/>
            <a:ext cx="3610001" cy="1252079"/>
            <a:chOff x="2051720" y="1484784"/>
            <a:chExt cx="3600400" cy="1656184"/>
          </a:xfrm>
        </p:grpSpPr>
        <p:sp>
          <p:nvSpPr>
            <p:cNvPr id="61" name="Rectangle 44"/>
            <p:cNvSpPr/>
            <p:nvPr/>
          </p:nvSpPr>
          <p:spPr>
            <a:xfrm>
              <a:off x="2051720" y="1484784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Group 16"/>
            <p:cNvGrpSpPr/>
            <p:nvPr/>
          </p:nvGrpSpPr>
          <p:grpSpPr>
            <a:xfrm>
              <a:off x="2328855" y="1786854"/>
              <a:ext cx="874993" cy="1210098"/>
              <a:chOff x="2328855" y="1786854"/>
              <a:chExt cx="874993" cy="1210098"/>
            </a:xfrm>
          </p:grpSpPr>
          <p:sp>
            <p:nvSpPr>
              <p:cNvPr id="99" name="Rectangle 1"/>
              <p:cNvSpPr/>
              <p:nvPr/>
            </p:nvSpPr>
            <p:spPr>
              <a:xfrm>
                <a:off x="2328855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val 8"/>
              <p:cNvSpPr/>
              <p:nvPr/>
            </p:nvSpPr>
            <p:spPr>
              <a:xfrm>
                <a:off x="2526096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1" name="Rectangle 7"/>
              <p:cNvSpPr/>
              <p:nvPr/>
            </p:nvSpPr>
            <p:spPr>
              <a:xfrm>
                <a:off x="2328856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2" name="Straight Connector 10"/>
              <p:cNvCxnSpPr>
                <a:stCxn id="99" idx="2"/>
                <a:endCxn id="101" idx="0"/>
              </p:cNvCxnSpPr>
              <p:nvPr/>
            </p:nvCxnSpPr>
            <p:spPr>
              <a:xfrm>
                <a:off x="2766352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17"/>
            <p:cNvGrpSpPr/>
            <p:nvPr/>
          </p:nvGrpSpPr>
          <p:grpSpPr>
            <a:xfrm>
              <a:off x="3445756" y="1786854"/>
              <a:ext cx="874993" cy="1210098"/>
              <a:chOff x="3445756" y="1786854"/>
              <a:chExt cx="874993" cy="1210098"/>
            </a:xfrm>
          </p:grpSpPr>
          <p:sp>
            <p:nvSpPr>
              <p:cNvPr id="83" name="Rectangle 29"/>
              <p:cNvSpPr/>
              <p:nvPr/>
            </p:nvSpPr>
            <p:spPr>
              <a:xfrm>
                <a:off x="3445756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Oval 30"/>
              <p:cNvSpPr/>
              <p:nvPr/>
            </p:nvSpPr>
            <p:spPr>
              <a:xfrm>
                <a:off x="3642997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Rectangle 31"/>
              <p:cNvSpPr/>
              <p:nvPr/>
            </p:nvSpPr>
            <p:spPr>
              <a:xfrm>
                <a:off x="3445757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Straight Connector 32"/>
              <p:cNvCxnSpPr>
                <a:stCxn id="83" idx="2"/>
                <a:endCxn id="85" idx="0"/>
              </p:cNvCxnSpPr>
              <p:nvPr/>
            </p:nvCxnSpPr>
            <p:spPr>
              <a:xfrm>
                <a:off x="3883253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37"/>
            <p:cNvGrpSpPr/>
            <p:nvPr/>
          </p:nvGrpSpPr>
          <p:grpSpPr>
            <a:xfrm>
              <a:off x="4561103" y="1786854"/>
              <a:ext cx="874993" cy="1210098"/>
              <a:chOff x="4561103" y="1786854"/>
              <a:chExt cx="874993" cy="1210098"/>
            </a:xfrm>
          </p:grpSpPr>
          <p:sp>
            <p:nvSpPr>
              <p:cNvPr id="66" name="Rectangle 33"/>
              <p:cNvSpPr/>
              <p:nvPr/>
            </p:nvSpPr>
            <p:spPr>
              <a:xfrm>
                <a:off x="4561103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Oval 34"/>
              <p:cNvSpPr/>
              <p:nvPr/>
            </p:nvSpPr>
            <p:spPr>
              <a:xfrm>
                <a:off x="4758344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ctangle 35"/>
              <p:cNvSpPr/>
              <p:nvPr/>
            </p:nvSpPr>
            <p:spPr>
              <a:xfrm>
                <a:off x="4561104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1" name="Straight Connector 36"/>
              <p:cNvCxnSpPr>
                <a:stCxn id="66" idx="2"/>
                <a:endCxn id="68" idx="0"/>
              </p:cNvCxnSpPr>
              <p:nvPr/>
            </p:nvCxnSpPr>
            <p:spPr>
              <a:xfrm>
                <a:off x="4998600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64"/>
          <p:cNvGrpSpPr/>
          <p:nvPr/>
        </p:nvGrpSpPr>
        <p:grpSpPr>
          <a:xfrm>
            <a:off x="4295800" y="4509120"/>
            <a:ext cx="3610001" cy="1252079"/>
            <a:chOff x="2051720" y="1484784"/>
            <a:chExt cx="3600400" cy="1656184"/>
          </a:xfrm>
        </p:grpSpPr>
        <p:sp>
          <p:nvSpPr>
            <p:cNvPr id="104" name="Rectangle 44"/>
            <p:cNvSpPr/>
            <p:nvPr/>
          </p:nvSpPr>
          <p:spPr>
            <a:xfrm>
              <a:off x="2051720" y="1484784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5" name="Group 16"/>
            <p:cNvGrpSpPr/>
            <p:nvPr/>
          </p:nvGrpSpPr>
          <p:grpSpPr>
            <a:xfrm>
              <a:off x="2328855" y="1786854"/>
              <a:ext cx="874993" cy="1210098"/>
              <a:chOff x="2328855" y="1786854"/>
              <a:chExt cx="874993" cy="1210098"/>
            </a:xfrm>
          </p:grpSpPr>
          <p:sp>
            <p:nvSpPr>
              <p:cNvPr id="116" name="Rectangle 1"/>
              <p:cNvSpPr/>
              <p:nvPr/>
            </p:nvSpPr>
            <p:spPr>
              <a:xfrm>
                <a:off x="2328855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8"/>
              <p:cNvSpPr/>
              <p:nvPr/>
            </p:nvSpPr>
            <p:spPr>
              <a:xfrm>
                <a:off x="2526096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8" name="Rectangle 7"/>
              <p:cNvSpPr/>
              <p:nvPr/>
            </p:nvSpPr>
            <p:spPr>
              <a:xfrm>
                <a:off x="2328856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9" name="Straight Connector 10"/>
              <p:cNvCxnSpPr>
                <a:stCxn id="116" idx="2"/>
                <a:endCxn id="118" idx="0"/>
              </p:cNvCxnSpPr>
              <p:nvPr/>
            </p:nvCxnSpPr>
            <p:spPr>
              <a:xfrm>
                <a:off x="2766352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7"/>
            <p:cNvGrpSpPr/>
            <p:nvPr/>
          </p:nvGrpSpPr>
          <p:grpSpPr>
            <a:xfrm>
              <a:off x="3445756" y="1786854"/>
              <a:ext cx="874993" cy="1210098"/>
              <a:chOff x="3445756" y="1786854"/>
              <a:chExt cx="874993" cy="1210098"/>
            </a:xfrm>
          </p:grpSpPr>
          <p:sp>
            <p:nvSpPr>
              <p:cNvPr id="112" name="Rectangle 29"/>
              <p:cNvSpPr/>
              <p:nvPr/>
            </p:nvSpPr>
            <p:spPr>
              <a:xfrm>
                <a:off x="3445756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30"/>
              <p:cNvSpPr/>
              <p:nvPr/>
            </p:nvSpPr>
            <p:spPr>
              <a:xfrm>
                <a:off x="3642997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4" name="Rectangle 31"/>
              <p:cNvSpPr/>
              <p:nvPr/>
            </p:nvSpPr>
            <p:spPr>
              <a:xfrm>
                <a:off x="3445757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5" name="Straight Connector 32"/>
              <p:cNvCxnSpPr>
                <a:stCxn id="112" idx="2"/>
                <a:endCxn id="114" idx="0"/>
              </p:cNvCxnSpPr>
              <p:nvPr/>
            </p:nvCxnSpPr>
            <p:spPr>
              <a:xfrm>
                <a:off x="3883253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37"/>
            <p:cNvGrpSpPr/>
            <p:nvPr/>
          </p:nvGrpSpPr>
          <p:grpSpPr>
            <a:xfrm>
              <a:off x="4561103" y="1786854"/>
              <a:ext cx="874993" cy="1210098"/>
              <a:chOff x="4561103" y="1786854"/>
              <a:chExt cx="874993" cy="1210098"/>
            </a:xfrm>
          </p:grpSpPr>
          <p:sp>
            <p:nvSpPr>
              <p:cNvPr id="108" name="Rectangle 33"/>
              <p:cNvSpPr/>
              <p:nvPr/>
            </p:nvSpPr>
            <p:spPr>
              <a:xfrm>
                <a:off x="4561103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34"/>
              <p:cNvSpPr/>
              <p:nvPr/>
            </p:nvSpPr>
            <p:spPr>
              <a:xfrm>
                <a:off x="4758344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Rectangle 35"/>
              <p:cNvSpPr/>
              <p:nvPr/>
            </p:nvSpPr>
            <p:spPr>
              <a:xfrm>
                <a:off x="4561104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1" name="Straight Connector 36"/>
              <p:cNvCxnSpPr>
                <a:stCxn id="108" idx="2"/>
                <a:endCxn id="110" idx="0"/>
              </p:cNvCxnSpPr>
              <p:nvPr/>
            </p:nvCxnSpPr>
            <p:spPr>
              <a:xfrm>
                <a:off x="4998600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>
            <a:stCxn id="61" idx="2"/>
            <a:endCxn id="52" idx="3"/>
          </p:cNvCxnSpPr>
          <p:nvPr/>
        </p:nvCxnSpPr>
        <p:spPr>
          <a:xfrm flipH="1">
            <a:off x="6539887" y="2060848"/>
            <a:ext cx="3089306" cy="106669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>
          <a:xfrm>
            <a:off x="4286199" y="4509120"/>
            <a:ext cx="3610001" cy="1252079"/>
            <a:chOff x="755576" y="2406917"/>
            <a:chExt cx="3600400" cy="1656184"/>
          </a:xfrm>
        </p:grpSpPr>
        <p:sp>
          <p:nvSpPr>
            <p:cNvPr id="77" name="Rectangle 76"/>
            <p:cNvSpPr/>
            <p:nvPr/>
          </p:nvSpPr>
          <p:spPr>
            <a:xfrm>
              <a:off x="755576" y="2406917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2711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Oval 78"/>
            <p:cNvSpPr/>
            <p:nvPr/>
          </p:nvSpPr>
          <p:spPr>
            <a:xfrm>
              <a:off x="1229952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32712" y="3703061"/>
              <a:ext cx="3107240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49612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2346853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3" name="Straight Connector 82"/>
            <p:cNvCxnSpPr>
              <a:stCxn id="81" idx="2"/>
              <a:endCxn id="80" idx="0"/>
            </p:cNvCxnSpPr>
            <p:nvPr/>
          </p:nvCxnSpPr>
          <p:spPr>
            <a:xfrm flipH="1">
              <a:off x="2586332" y="3487037"/>
              <a:ext cx="777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3264959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3462200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702456" y="348703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8" idx="2"/>
            </p:cNvCxnSpPr>
            <p:nvPr/>
          </p:nvCxnSpPr>
          <p:spPr>
            <a:xfrm>
              <a:off x="1470208" y="348703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2"/>
          <p:cNvGrpSpPr/>
          <p:nvPr/>
        </p:nvGrpSpPr>
        <p:grpSpPr>
          <a:xfrm>
            <a:off x="681000" y="849820"/>
            <a:ext cx="3610001" cy="1252079"/>
            <a:chOff x="755576" y="2406917"/>
            <a:chExt cx="3600400" cy="1656184"/>
          </a:xfrm>
        </p:grpSpPr>
        <p:sp>
          <p:nvSpPr>
            <p:cNvPr id="64" name="Rectangle 63"/>
            <p:cNvSpPr/>
            <p:nvPr/>
          </p:nvSpPr>
          <p:spPr>
            <a:xfrm>
              <a:off x="755576" y="2406917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32711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229952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32712" y="3703061"/>
              <a:ext cx="3107240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49612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2346853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1" name="Straight Connector 70"/>
            <p:cNvCxnSpPr>
              <a:stCxn id="69" idx="2"/>
              <a:endCxn id="68" idx="0"/>
            </p:cNvCxnSpPr>
            <p:nvPr/>
          </p:nvCxnSpPr>
          <p:spPr>
            <a:xfrm flipH="1">
              <a:off x="2586332" y="3487037"/>
              <a:ext cx="777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264959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3462200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702456" y="348703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6" idx="2"/>
            </p:cNvCxnSpPr>
            <p:nvPr/>
          </p:nvCxnSpPr>
          <p:spPr>
            <a:xfrm>
              <a:off x="1470208" y="348703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"/>
          <p:cNvGrpSpPr/>
          <p:nvPr/>
        </p:nvGrpSpPr>
        <p:grpSpPr>
          <a:xfrm>
            <a:off x="7824192" y="808769"/>
            <a:ext cx="3610001" cy="1252079"/>
            <a:chOff x="755576" y="2406917"/>
            <a:chExt cx="3600400" cy="1656184"/>
          </a:xfrm>
        </p:grpSpPr>
        <p:sp>
          <p:nvSpPr>
            <p:cNvPr id="46" name="Rectangle 45"/>
            <p:cNvSpPr/>
            <p:nvPr/>
          </p:nvSpPr>
          <p:spPr>
            <a:xfrm>
              <a:off x="755576" y="2406917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32711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1229952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32712" y="3703061"/>
              <a:ext cx="3107240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49612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2346853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6" name="Straight Connector 55"/>
            <p:cNvCxnSpPr>
              <a:stCxn id="53" idx="2"/>
              <a:endCxn id="55" idx="0"/>
            </p:cNvCxnSpPr>
            <p:nvPr/>
          </p:nvCxnSpPr>
          <p:spPr>
            <a:xfrm flipH="1">
              <a:off x="2586332" y="3487037"/>
              <a:ext cx="777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3264959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200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702456" y="348703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2"/>
            </p:cNvCxnSpPr>
            <p:nvPr/>
          </p:nvCxnSpPr>
          <p:spPr>
            <a:xfrm>
              <a:off x="1470208" y="348703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aque 51"/>
          <p:cNvSpPr/>
          <p:nvPr/>
        </p:nvSpPr>
        <p:spPr>
          <a:xfrm>
            <a:off x="5652114" y="2852936"/>
            <a:ext cx="887773" cy="549212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>
            <a:stCxn id="46" idx="2"/>
            <a:endCxn id="52" idx="3"/>
          </p:cNvCxnSpPr>
          <p:nvPr/>
        </p:nvCxnSpPr>
        <p:spPr>
          <a:xfrm flipH="1">
            <a:off x="6539887" y="2060848"/>
            <a:ext cx="3089306" cy="106669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5" idx="2"/>
            <a:endCxn id="52" idx="1"/>
          </p:cNvCxnSpPr>
          <p:nvPr/>
        </p:nvCxnSpPr>
        <p:spPr>
          <a:xfrm>
            <a:off x="2486001" y="2101898"/>
            <a:ext cx="3166113" cy="102564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2" idx="2"/>
            <a:endCxn id="40" idx="0"/>
          </p:cNvCxnSpPr>
          <p:nvPr/>
        </p:nvCxnSpPr>
        <p:spPr>
          <a:xfrm>
            <a:off x="6096001" y="3402149"/>
            <a:ext cx="1" cy="1079029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974757" y="2504596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venir Roman"/>
                <a:cs typeface="Avenir Roman"/>
              </a:rPr>
              <a:t>Elemento de Conexão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096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/>
          <p:nvPr/>
        </p:nvGrpSpPr>
        <p:grpSpPr>
          <a:xfrm>
            <a:off x="7824192" y="808769"/>
            <a:ext cx="3610001" cy="1252079"/>
            <a:chOff x="755576" y="4481177"/>
            <a:chExt cx="3600400" cy="1656184"/>
          </a:xfrm>
        </p:grpSpPr>
        <p:sp>
          <p:nvSpPr>
            <p:cNvPr id="75" name="Rectangle 74"/>
            <p:cNvSpPr/>
            <p:nvPr/>
          </p:nvSpPr>
          <p:spPr>
            <a:xfrm>
              <a:off x="755576" y="4481177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/>
            <p:cNvSpPr/>
            <p:nvPr/>
          </p:nvSpPr>
          <p:spPr>
            <a:xfrm>
              <a:off x="1229952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32712" y="5777321"/>
              <a:ext cx="3107240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2712" y="4783247"/>
              <a:ext cx="3107240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Oval 78"/>
            <p:cNvSpPr/>
            <p:nvPr/>
          </p:nvSpPr>
          <p:spPr>
            <a:xfrm>
              <a:off x="2346853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0" name="Straight Connector 79"/>
            <p:cNvCxnSpPr>
              <a:stCxn id="78" idx="2"/>
              <a:endCxn id="77" idx="0"/>
            </p:cNvCxnSpPr>
            <p:nvPr/>
          </p:nvCxnSpPr>
          <p:spPr>
            <a:xfrm>
              <a:off x="2586332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3462200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702456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470208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2"/>
          <p:cNvGrpSpPr/>
          <p:nvPr/>
        </p:nvGrpSpPr>
        <p:grpSpPr>
          <a:xfrm>
            <a:off x="681000" y="849820"/>
            <a:ext cx="3610001" cy="1252079"/>
            <a:chOff x="755576" y="4481177"/>
            <a:chExt cx="3600400" cy="1656184"/>
          </a:xfrm>
        </p:grpSpPr>
        <p:sp>
          <p:nvSpPr>
            <p:cNvPr id="64" name="Rectangle 63"/>
            <p:cNvSpPr/>
            <p:nvPr/>
          </p:nvSpPr>
          <p:spPr>
            <a:xfrm>
              <a:off x="755576" y="4481177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229952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32712" y="5777321"/>
              <a:ext cx="3107240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32712" y="4783247"/>
              <a:ext cx="3107240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2346853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0" name="Straight Connector 69"/>
            <p:cNvCxnSpPr>
              <a:stCxn id="68" idx="2"/>
              <a:endCxn id="67" idx="0"/>
            </p:cNvCxnSpPr>
            <p:nvPr/>
          </p:nvCxnSpPr>
          <p:spPr>
            <a:xfrm>
              <a:off x="2586332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462200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702456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470208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291001" y="4481178"/>
            <a:ext cx="3610001" cy="1252079"/>
            <a:chOff x="755576" y="4481177"/>
            <a:chExt cx="3600400" cy="1656184"/>
          </a:xfrm>
        </p:grpSpPr>
        <p:sp>
          <p:nvSpPr>
            <p:cNvPr id="40" name="Rectangle 39"/>
            <p:cNvSpPr/>
            <p:nvPr/>
          </p:nvSpPr>
          <p:spPr>
            <a:xfrm>
              <a:off x="755576" y="4481177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/>
            <p:cNvSpPr/>
            <p:nvPr/>
          </p:nvSpPr>
          <p:spPr>
            <a:xfrm>
              <a:off x="1229952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2712" y="5777321"/>
              <a:ext cx="3107240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2712" y="4783247"/>
              <a:ext cx="3107240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2346853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0" name="Straight Connector 49"/>
            <p:cNvCxnSpPr>
              <a:stCxn id="44" idx="2"/>
              <a:endCxn id="43" idx="0"/>
            </p:cNvCxnSpPr>
            <p:nvPr/>
          </p:nvCxnSpPr>
          <p:spPr>
            <a:xfrm>
              <a:off x="2586332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462200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702456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470208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aque 51"/>
          <p:cNvSpPr/>
          <p:nvPr/>
        </p:nvSpPr>
        <p:spPr>
          <a:xfrm>
            <a:off x="5652114" y="2852936"/>
            <a:ext cx="887773" cy="549212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Connector 14"/>
          <p:cNvCxnSpPr>
            <a:stCxn id="45" idx="2"/>
            <a:endCxn id="52" idx="1"/>
          </p:cNvCxnSpPr>
          <p:nvPr/>
        </p:nvCxnSpPr>
        <p:spPr>
          <a:xfrm>
            <a:off x="2486001" y="2101898"/>
            <a:ext cx="3166113" cy="102564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2" idx="2"/>
            <a:endCxn id="40" idx="0"/>
          </p:cNvCxnSpPr>
          <p:nvPr/>
        </p:nvCxnSpPr>
        <p:spPr>
          <a:xfrm>
            <a:off x="6096001" y="3402149"/>
            <a:ext cx="1" cy="1079029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974757" y="2504596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venir Roman"/>
                <a:cs typeface="Avenir Roman"/>
              </a:rPr>
              <a:t>Elemento de Conexão</a:t>
            </a:r>
          </a:p>
        </p:txBody>
      </p:sp>
      <p:cxnSp>
        <p:nvCxnSpPr>
          <p:cNvPr id="13" name="Straight Connector 12"/>
          <p:cNvCxnSpPr>
            <a:stCxn id="75" idx="2"/>
            <a:endCxn id="52" idx="3"/>
          </p:cNvCxnSpPr>
          <p:nvPr/>
        </p:nvCxnSpPr>
        <p:spPr>
          <a:xfrm flipH="1">
            <a:off x="6539887" y="2060848"/>
            <a:ext cx="3089306" cy="106669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347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681000" y="849820"/>
            <a:ext cx="3610001" cy="1252079"/>
            <a:chOff x="2051720" y="1484784"/>
            <a:chExt cx="3600400" cy="1656184"/>
          </a:xfrm>
        </p:grpSpPr>
        <p:sp>
          <p:nvSpPr>
            <p:cNvPr id="45" name="Rectangle 44"/>
            <p:cNvSpPr/>
            <p:nvPr/>
          </p:nvSpPr>
          <p:spPr>
            <a:xfrm>
              <a:off x="2051720" y="1484784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oup 16"/>
            <p:cNvGrpSpPr/>
            <p:nvPr/>
          </p:nvGrpSpPr>
          <p:grpSpPr>
            <a:xfrm>
              <a:off x="2328855" y="1786854"/>
              <a:ext cx="874993" cy="1210098"/>
              <a:chOff x="2328855" y="1786854"/>
              <a:chExt cx="874993" cy="121009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328855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26096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28856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>
                <a:stCxn id="2" idx="2"/>
                <a:endCxn id="8" idx="0"/>
              </p:cNvCxnSpPr>
              <p:nvPr/>
            </p:nvCxnSpPr>
            <p:spPr>
              <a:xfrm>
                <a:off x="2766352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7"/>
            <p:cNvGrpSpPr/>
            <p:nvPr/>
          </p:nvGrpSpPr>
          <p:grpSpPr>
            <a:xfrm>
              <a:off x="3445756" y="1786854"/>
              <a:ext cx="874993" cy="1210098"/>
              <a:chOff x="3445756" y="1786854"/>
              <a:chExt cx="874993" cy="121009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445756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642997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445757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" name="Straight Connector 32"/>
              <p:cNvCxnSpPr>
                <a:stCxn id="30" idx="2"/>
                <a:endCxn id="32" idx="0"/>
              </p:cNvCxnSpPr>
              <p:nvPr/>
            </p:nvCxnSpPr>
            <p:spPr>
              <a:xfrm>
                <a:off x="3883253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37"/>
            <p:cNvGrpSpPr/>
            <p:nvPr/>
          </p:nvGrpSpPr>
          <p:grpSpPr>
            <a:xfrm>
              <a:off x="4561103" y="1786854"/>
              <a:ext cx="874993" cy="1210098"/>
              <a:chOff x="4561103" y="1786854"/>
              <a:chExt cx="874993" cy="121009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561103" y="1786854"/>
                <a:ext cx="874993" cy="77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758344" y="1947041"/>
                <a:ext cx="480510" cy="4805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61104" y="2780928"/>
                <a:ext cx="87499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>
                <a:stCxn id="34" idx="2"/>
                <a:endCxn id="36" idx="0"/>
              </p:cNvCxnSpPr>
              <p:nvPr/>
            </p:nvCxnSpPr>
            <p:spPr>
              <a:xfrm>
                <a:off x="4998600" y="2564904"/>
                <a:ext cx="0" cy="21602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2"/>
          <p:cNvGrpSpPr/>
          <p:nvPr/>
        </p:nvGrpSpPr>
        <p:grpSpPr>
          <a:xfrm>
            <a:off x="7824192" y="808769"/>
            <a:ext cx="3610001" cy="1252079"/>
            <a:chOff x="755576" y="2406917"/>
            <a:chExt cx="3600400" cy="1656184"/>
          </a:xfrm>
        </p:grpSpPr>
        <p:sp>
          <p:nvSpPr>
            <p:cNvPr id="46" name="Rectangle 45"/>
            <p:cNvSpPr/>
            <p:nvPr/>
          </p:nvSpPr>
          <p:spPr>
            <a:xfrm>
              <a:off x="755576" y="2406917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32711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1229952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32712" y="3703061"/>
              <a:ext cx="3107240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49612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2346853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6" name="Straight Connector 55"/>
            <p:cNvCxnSpPr>
              <a:stCxn id="53" idx="2"/>
              <a:endCxn id="55" idx="0"/>
            </p:cNvCxnSpPr>
            <p:nvPr/>
          </p:nvCxnSpPr>
          <p:spPr>
            <a:xfrm flipH="1">
              <a:off x="2586332" y="3487037"/>
              <a:ext cx="777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3264959" y="2708987"/>
              <a:ext cx="874993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200" y="286917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702456" y="348703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2"/>
            </p:cNvCxnSpPr>
            <p:nvPr/>
          </p:nvCxnSpPr>
          <p:spPr>
            <a:xfrm>
              <a:off x="1470208" y="348703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5"/>
          <p:cNvGrpSpPr/>
          <p:nvPr/>
        </p:nvGrpSpPr>
        <p:grpSpPr>
          <a:xfrm>
            <a:off x="4291001" y="4481178"/>
            <a:ext cx="3610001" cy="1252079"/>
            <a:chOff x="755576" y="4481177"/>
            <a:chExt cx="3600400" cy="1656184"/>
          </a:xfrm>
        </p:grpSpPr>
        <p:sp>
          <p:nvSpPr>
            <p:cNvPr id="40" name="Rectangle 39"/>
            <p:cNvSpPr/>
            <p:nvPr/>
          </p:nvSpPr>
          <p:spPr>
            <a:xfrm>
              <a:off x="755576" y="4481177"/>
              <a:ext cx="3600400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/>
            <p:cNvSpPr/>
            <p:nvPr/>
          </p:nvSpPr>
          <p:spPr>
            <a:xfrm>
              <a:off x="1229952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2712" y="5777321"/>
              <a:ext cx="3107240" cy="216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2712" y="4783247"/>
              <a:ext cx="3107240" cy="778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2346853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0" name="Straight Connector 49"/>
            <p:cNvCxnSpPr>
              <a:stCxn id="44" idx="2"/>
              <a:endCxn id="43" idx="0"/>
            </p:cNvCxnSpPr>
            <p:nvPr/>
          </p:nvCxnSpPr>
          <p:spPr>
            <a:xfrm>
              <a:off x="2586332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462200" y="4943434"/>
              <a:ext cx="480510" cy="4805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702456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470208" y="5561297"/>
              <a:ext cx="0" cy="216024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aque 51"/>
          <p:cNvSpPr/>
          <p:nvPr/>
        </p:nvSpPr>
        <p:spPr>
          <a:xfrm>
            <a:off x="5652114" y="2852936"/>
            <a:ext cx="887773" cy="549212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>
            <a:stCxn id="46" idx="2"/>
            <a:endCxn id="52" idx="3"/>
          </p:cNvCxnSpPr>
          <p:nvPr/>
        </p:nvCxnSpPr>
        <p:spPr>
          <a:xfrm flipH="1">
            <a:off x="6539887" y="2060848"/>
            <a:ext cx="3089306" cy="106669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5" idx="2"/>
            <a:endCxn id="52" idx="1"/>
          </p:cNvCxnSpPr>
          <p:nvPr/>
        </p:nvCxnSpPr>
        <p:spPr>
          <a:xfrm>
            <a:off x="2486001" y="2101898"/>
            <a:ext cx="3166113" cy="1025644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2" idx="2"/>
            <a:endCxn id="40" idx="0"/>
          </p:cNvCxnSpPr>
          <p:nvPr/>
        </p:nvCxnSpPr>
        <p:spPr>
          <a:xfrm>
            <a:off x="6096001" y="3402149"/>
            <a:ext cx="1" cy="1079029"/>
          </a:xfrm>
          <a:prstGeom prst="line">
            <a:avLst/>
          </a:prstGeom>
          <a:ln w="6350" cmpd="sng"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4757" y="2504596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venir Roman"/>
                <a:cs typeface="Avenir Roman"/>
              </a:rPr>
              <a:t>Elemento de Conexão</a:t>
            </a:r>
          </a:p>
        </p:txBody>
      </p:sp>
    </p:spTree>
    <p:extLst>
      <p:ext uri="{BB962C8B-B14F-4D97-AF65-F5344CB8AC3E}">
        <p14:creationId xmlns:p14="http://schemas.microsoft.com/office/powerpoint/2010/main" val="23489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1"/>
          <p:cNvSpPr txBox="1">
            <a:spLocks/>
          </p:cNvSpPr>
          <p:nvPr/>
        </p:nvSpPr>
        <p:spPr>
          <a:xfrm>
            <a:off x="1047750" y="0"/>
            <a:ext cx="10363200" cy="928688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pt-BR" sz="44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</a:t>
            </a:r>
            <a:r>
              <a:rPr lang="pt-BR" dirty="0" smtClean="0"/>
              <a:t>Operacional</a:t>
            </a:r>
            <a:endParaRPr lang="pt-BR" dirty="0"/>
          </a:p>
        </p:txBody>
      </p:sp>
      <p:sp>
        <p:nvSpPr>
          <p:cNvPr id="20484" name="Espaço Reservado para Conteúdo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US" sz="2400" dirty="0"/>
              <a:t>Um dos principais aspectos de sistemas distribuídos  é o compartilhamento de </a:t>
            </a:r>
            <a:r>
              <a:rPr lang="pt-BR" altLang="en-US" sz="2400" dirty="0" smtClean="0"/>
              <a:t>recursos</a:t>
            </a:r>
            <a:endParaRPr lang="pt-BR" altLang="en-US" sz="2400" dirty="0"/>
          </a:p>
          <a:p>
            <a:r>
              <a:rPr lang="pt-BR" altLang="en-US" sz="2400" dirty="0"/>
              <a:t>Os aplicativos clientes invocam operações em recursos que frequentemente estão em outro nó, ou pelo menos em outro </a:t>
            </a:r>
            <a:r>
              <a:rPr lang="pt-BR" altLang="en-US" sz="2400" dirty="0" smtClean="0"/>
              <a:t>processo</a:t>
            </a:r>
            <a:endParaRPr lang="pt-BR" altLang="en-US" sz="2400" dirty="0"/>
          </a:p>
          <a:p>
            <a:r>
              <a:rPr lang="pt-BR" altLang="en-US" sz="2400" dirty="0"/>
              <a:t>Aplicativos e serviços usam a camada de middleware para suas interações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Tipos de Concorrência em Programas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6342" y="2100990"/>
            <a:ext cx="9820275" cy="3170099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“</a:t>
            </a:r>
            <a:r>
              <a:rPr lang="pt-BR" altLang="pt-BR" b="1" dirty="0" err="1">
                <a:solidFill>
                  <a:schemeClr val="accent6">
                    <a:lumMod val="10000"/>
                  </a:schemeClr>
                </a:solidFill>
                <a:latin typeface="Akrobat" pitchFamily="50" charset="0"/>
                <a:ea typeface="Avenir Roman"/>
                <a:cs typeface="Avenir Roman"/>
              </a:rPr>
              <a:t>Competitive</a:t>
            </a:r>
            <a:r>
              <a:rPr lang="pt-BR" altLang="pt-BR" b="1" dirty="0">
                <a:solidFill>
                  <a:schemeClr val="accent6">
                    <a:lumMod val="10000"/>
                  </a:schemeClr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b="1" dirty="0" err="1">
                <a:solidFill>
                  <a:schemeClr val="accent6">
                    <a:lumMod val="10000"/>
                  </a:schemeClr>
                </a:solidFill>
                <a:latin typeface="Akrobat" pitchFamily="50" charset="0"/>
                <a:ea typeface="Avenir Roman"/>
                <a:cs typeface="Avenir Roman"/>
              </a:rPr>
              <a:t>concurrency</a:t>
            </a:r>
            <a:r>
              <a:rPr lang="pt-BR" altLang="pt-BR" dirty="0">
                <a:solidFill>
                  <a:schemeClr val="accent6">
                    <a:lumMod val="10000"/>
                  </a:schemeClr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exists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when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two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more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active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components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are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designed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separately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, are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not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aware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of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each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other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,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but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use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same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passive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components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.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former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have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to compete for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latter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and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keep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them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their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disposal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until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there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is no more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need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in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them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.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Normally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,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components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compete for a resource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which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knows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nothing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about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components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that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can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use it</a:t>
            </a:r>
            <a:r>
              <a:rPr lang="pt-BR" altLang="pt-BR" sz="2000" dirty="0" smtClean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.</a:t>
            </a:r>
          </a:p>
          <a:p>
            <a:pPr algn="just"/>
            <a:endParaRPr lang="pt-BR" altLang="pt-BR" sz="2000" dirty="0" smtClean="0">
              <a:solidFill>
                <a:schemeClr val="bg1"/>
              </a:solidFill>
              <a:latin typeface="Akrobat" pitchFamily="50" charset="0"/>
              <a:ea typeface="Avenir Roman"/>
              <a:cs typeface="Avenir Roman"/>
            </a:endParaRPr>
          </a:p>
          <a:p>
            <a:pPr algn="just"/>
            <a:endParaRPr lang="pt-BR" altLang="pt-BR" sz="2000" dirty="0" smtClean="0">
              <a:solidFill>
                <a:schemeClr val="bg1"/>
              </a:solidFill>
              <a:latin typeface="Akrobat" pitchFamily="50" charset="0"/>
              <a:ea typeface="Avenir Roman"/>
              <a:cs typeface="Avenir Roman"/>
            </a:endParaRPr>
          </a:p>
          <a:p>
            <a:pPr algn="just"/>
            <a:endParaRPr lang="pt-BR" altLang="pt-BR" sz="2000" dirty="0">
              <a:solidFill>
                <a:schemeClr val="bg1"/>
              </a:solidFill>
              <a:latin typeface="Akrobat" pitchFamily="50" charset="0"/>
              <a:ea typeface="Avenir Roman"/>
              <a:cs typeface="Avenir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6341" y="4653136"/>
            <a:ext cx="9820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altLang="pt-BR" sz="1200" dirty="0" smtClean="0">
                <a:latin typeface="Avenir Roman"/>
                <a:ea typeface="Avenir Roman"/>
                <a:cs typeface="Avenir Roman"/>
              </a:rPr>
              <a:t>Fonte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: Alexander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Romanovsky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.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On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Structuring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Cooperative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and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Competitive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Concurrent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Systems.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The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Computer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Journal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(1999) 42 (8): 627-637. Link: http://comjnl.oxfordjournals.org/content/42/8/627.short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30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Tipos de Concorrência em Programas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0027" y="1916832"/>
            <a:ext cx="9820275" cy="42165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sz="28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“</a:t>
            </a:r>
            <a:r>
              <a:rPr lang="pt-BR" altLang="pt-BR" b="1" dirty="0" err="1">
                <a:solidFill>
                  <a:schemeClr val="accent6">
                    <a:lumMod val="10000"/>
                  </a:schemeClr>
                </a:solidFill>
                <a:latin typeface="Akrobat" pitchFamily="50" charset="0"/>
                <a:ea typeface="Avenir Roman"/>
                <a:cs typeface="Avenir Roman"/>
              </a:rPr>
              <a:t>Cooperative</a:t>
            </a:r>
            <a:r>
              <a:rPr lang="pt-BR" altLang="pt-BR" b="1" dirty="0">
                <a:solidFill>
                  <a:schemeClr val="accent6">
                    <a:lumMod val="10000"/>
                  </a:schemeClr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b="1" dirty="0" err="1">
                <a:solidFill>
                  <a:schemeClr val="accent6">
                    <a:lumMod val="10000"/>
                  </a:schemeClr>
                </a:solidFill>
                <a:latin typeface="Akrobat" pitchFamily="50" charset="0"/>
                <a:ea typeface="Avenir Roman"/>
                <a:cs typeface="Avenir Roman"/>
              </a:rPr>
              <a:t>concurrency</a:t>
            </a:r>
            <a:r>
              <a:rPr lang="pt-BR" altLang="pt-BR" b="1" dirty="0">
                <a:solidFill>
                  <a:schemeClr val="accent6">
                    <a:lumMod val="10000"/>
                  </a:schemeClr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exists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when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several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components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cooperate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, i.e. do some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job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together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and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are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aware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of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this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.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can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communicate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by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resource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sharing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explicitly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,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but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important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thing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is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that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have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been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designed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together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so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that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would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cooperate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to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achieve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their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joint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goal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and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use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each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other's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help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and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results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.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synchronise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their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execution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and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can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wait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for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information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computed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by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another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cooperating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component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.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This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is a joint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activity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of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several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concurrent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components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with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equal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rights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which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are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aware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of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each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other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.” (</a:t>
            </a:r>
            <a:r>
              <a:rPr lang="pt-BR" altLang="pt-BR" sz="2000" dirty="0" err="1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Romanovsky</a:t>
            </a:r>
            <a:r>
              <a:rPr lang="pt-BR" altLang="pt-BR" sz="2000" dirty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, 1999</a:t>
            </a:r>
            <a:r>
              <a:rPr lang="pt-BR" altLang="pt-BR" sz="2000" dirty="0" smtClean="0">
                <a:solidFill>
                  <a:schemeClr val="bg1"/>
                </a:solidFill>
                <a:latin typeface="Akrobat" pitchFamily="50" charset="0"/>
                <a:ea typeface="Avenir Roman"/>
                <a:cs typeface="Avenir Roman"/>
              </a:rPr>
              <a:t>)</a:t>
            </a:r>
          </a:p>
          <a:p>
            <a:pPr algn="just"/>
            <a:endParaRPr lang="pt-BR" altLang="pt-BR" sz="2000" dirty="0">
              <a:solidFill>
                <a:schemeClr val="bg1"/>
              </a:solidFill>
              <a:latin typeface="Akrobat" pitchFamily="50" charset="0"/>
              <a:ea typeface="Avenir Roman"/>
              <a:cs typeface="Avenir Roman"/>
            </a:endParaRPr>
          </a:p>
          <a:p>
            <a:pPr algn="just"/>
            <a:endParaRPr lang="pt-BR" altLang="pt-BR" sz="2000" dirty="0" smtClean="0">
              <a:solidFill>
                <a:schemeClr val="bg1"/>
              </a:solidFill>
              <a:latin typeface="Akrobat" pitchFamily="50" charset="0"/>
              <a:ea typeface="Avenir Roman"/>
              <a:cs typeface="Avenir Roman"/>
            </a:endParaRPr>
          </a:p>
          <a:p>
            <a:pPr algn="just"/>
            <a:endParaRPr lang="pt-BR" altLang="pt-BR" sz="2000" dirty="0">
              <a:solidFill>
                <a:schemeClr val="bg1"/>
              </a:solidFill>
              <a:latin typeface="Akrobat" pitchFamily="50" charset="0"/>
              <a:ea typeface="Avenir Roman"/>
              <a:cs typeface="Avenir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30026" y="5445224"/>
            <a:ext cx="9820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Fonte: Alexander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Romanovsky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.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On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Structuring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Cooperative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and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Competitive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Concurrent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Systems.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The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Computer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200" dirty="0" err="1">
                <a:latin typeface="Avenir Roman"/>
                <a:ea typeface="Avenir Roman"/>
                <a:cs typeface="Avenir Roman"/>
              </a:rPr>
              <a:t>Journal</a:t>
            </a:r>
            <a:r>
              <a:rPr lang="pt-BR" altLang="pt-BR" sz="1200" dirty="0">
                <a:latin typeface="Avenir Roman"/>
                <a:ea typeface="Avenir Roman"/>
                <a:cs typeface="Avenir Roman"/>
              </a:rPr>
              <a:t> (1999) 42 (8): 627-637. Link: http://comjnl.oxfordjournals.org/content/42/8/627.short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31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Threads - Uso em sistemas não distribuídos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Distribuição de várias tarefas concorrentes sem que o processo inteiro seja bloqueado em espera a determinada resposta</a:t>
            </a:r>
          </a:p>
          <a:p>
            <a:pPr lvl="1"/>
            <a:r>
              <a:rPr lang="pt-BR" sz="2000" dirty="0"/>
              <a:t>Em sistemas </a:t>
            </a:r>
            <a:r>
              <a:rPr lang="pt-BR" sz="2000" dirty="0" err="1"/>
              <a:t>multi-core</a:t>
            </a:r>
            <a:r>
              <a:rPr lang="pt-BR" sz="2000" dirty="0"/>
              <a:t>, cada thread pode ser executada ao mesmo tempo em processadores distintos</a:t>
            </a:r>
          </a:p>
          <a:p>
            <a:r>
              <a:rPr lang="pt-BR" sz="2400" dirty="0"/>
              <a:t>Cooperação entre programas através do uso de IPC (</a:t>
            </a:r>
            <a:r>
              <a:rPr lang="pt-BR" sz="2400" dirty="0" err="1"/>
              <a:t>InterProcess</a:t>
            </a:r>
            <a:r>
              <a:rPr lang="pt-BR" sz="2400" dirty="0"/>
              <a:t> Communication)</a:t>
            </a:r>
          </a:p>
          <a:p>
            <a:pPr lvl="1"/>
            <a:r>
              <a:rPr lang="pt-BR" sz="2000" dirty="0"/>
              <a:t>Comunicação requer chaveamento de contexto em 3 pontos diferentes</a:t>
            </a:r>
          </a:p>
          <a:p>
            <a:pPr lvl="1"/>
            <a:r>
              <a:rPr lang="pt-BR" sz="2000" dirty="0"/>
              <a:t>Threads não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006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Implementação de Thread - SO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z="2400" dirty="0"/>
              <a:t>Construir uma biblioteca de threads que é executada inteiramente em modo usuário</a:t>
            </a:r>
          </a:p>
          <a:p>
            <a:pPr lvl="1"/>
            <a:r>
              <a:rPr lang="pt-BR" altLang="en-US" sz="2000" dirty="0"/>
              <a:t>Criar e terminar threads é barato</a:t>
            </a:r>
          </a:p>
          <a:p>
            <a:pPr lvl="1"/>
            <a:r>
              <a:rPr lang="pt-BR" altLang="en-US" sz="2000" dirty="0"/>
              <a:t>Escalonamento é feito internamente</a:t>
            </a:r>
          </a:p>
          <a:p>
            <a:pPr lvl="1"/>
            <a:r>
              <a:rPr lang="pt-BR" altLang="en-US" sz="2000" dirty="0"/>
              <a:t>Uma chamada bloqueadora bloqueia todo o processo.</a:t>
            </a:r>
          </a:p>
          <a:p>
            <a:r>
              <a:rPr lang="pt-BR" altLang="en-US" sz="2400" dirty="0"/>
              <a:t>Fazer com que o núcleo fique ciente dos threads e os escalone</a:t>
            </a:r>
          </a:p>
          <a:p>
            <a:pPr lvl="1"/>
            <a:r>
              <a:rPr lang="pt-BR" altLang="en-US" sz="2000" dirty="0"/>
              <a:t>Criar e terminar threads tem alto custo</a:t>
            </a:r>
          </a:p>
          <a:p>
            <a:pPr lvl="1"/>
            <a:r>
              <a:rPr lang="pt-BR" altLang="en-US" sz="2000" dirty="0"/>
              <a:t>Escalonamento feito pelo </a:t>
            </a:r>
            <a:r>
              <a:rPr lang="pt-BR" altLang="en-US" sz="2000" dirty="0" err="1"/>
              <a:t>S.O.</a:t>
            </a:r>
            <a:endParaRPr lang="pt-BR" altLang="en-US" sz="2000" dirty="0"/>
          </a:p>
          <a:p>
            <a:pPr lvl="1"/>
            <a:endParaRPr lang="pt-BR" alt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33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Implementação de Thread </a:t>
            </a:r>
            <a:r>
              <a:rPr lang="pt-BR" altLang="en-US" dirty="0" err="1"/>
              <a:t>LWPs</a:t>
            </a:r>
            <a:endParaRPr lang="pt-BR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US" sz="2400" dirty="0"/>
              <a:t>Abordagem híbrida: LWP (</a:t>
            </a:r>
            <a:r>
              <a:rPr lang="pt-BR" altLang="en-US" sz="2400" dirty="0" err="1"/>
              <a:t>Lightweight</a:t>
            </a:r>
            <a:r>
              <a:rPr lang="pt-BR" altLang="en-US" sz="2400" dirty="0"/>
              <a:t> </a:t>
            </a:r>
            <a:r>
              <a:rPr lang="pt-BR" altLang="en-US" sz="2400" dirty="0" err="1"/>
              <a:t>Process</a:t>
            </a:r>
            <a:r>
              <a:rPr lang="pt-BR" altLang="en-US" sz="2400" dirty="0"/>
              <a:t>)</a:t>
            </a:r>
          </a:p>
          <a:p>
            <a:pPr lvl="1"/>
            <a:r>
              <a:rPr lang="pt-BR" altLang="en-US" sz="2000" dirty="0"/>
              <a:t>Executa em um único contexto (pesado)</a:t>
            </a:r>
          </a:p>
          <a:p>
            <a:pPr lvl="1"/>
            <a:r>
              <a:rPr lang="pt-BR" altLang="en-US" sz="2000" dirty="0"/>
              <a:t>Vários </a:t>
            </a:r>
            <a:r>
              <a:rPr lang="pt-BR" altLang="en-US" sz="2000" dirty="0" err="1"/>
              <a:t>LWPs</a:t>
            </a:r>
            <a:r>
              <a:rPr lang="pt-BR" altLang="en-US" sz="2000" dirty="0"/>
              <a:t> por processo</a:t>
            </a:r>
          </a:p>
          <a:p>
            <a:r>
              <a:rPr lang="pt-BR" altLang="en-US" sz="2400" dirty="0"/>
              <a:t>Todas operações em threads são realizadas sem intervenção do núcleo</a:t>
            </a:r>
          </a:p>
          <a:p>
            <a:pPr lvl="1"/>
            <a:r>
              <a:rPr lang="pt-BR" altLang="en-US" sz="2000" dirty="0"/>
              <a:t>Sincronização entre </a:t>
            </a:r>
            <a:r>
              <a:rPr lang="pt-BR" altLang="en-US" sz="2000" dirty="0" err="1"/>
              <a:t>LWPs</a:t>
            </a:r>
            <a:r>
              <a:rPr lang="pt-BR" altLang="en-US" sz="2000" dirty="0"/>
              <a:t> não requer intervenção do núcleo</a:t>
            </a:r>
          </a:p>
          <a:p>
            <a:pPr lvl="1"/>
            <a:r>
              <a:rPr lang="pt-BR" altLang="en-US" sz="2000" dirty="0"/>
              <a:t>Uma chamada </a:t>
            </a:r>
            <a:r>
              <a:rPr lang="pt-BR" altLang="en-US" sz="2000" dirty="0" err="1"/>
              <a:t>bloqueante</a:t>
            </a:r>
            <a:r>
              <a:rPr lang="pt-BR" altLang="en-US" sz="2000" dirty="0"/>
              <a:t> bloqueia um LWP, mas não os outros </a:t>
            </a:r>
            <a:r>
              <a:rPr lang="pt-BR" altLang="en-US" sz="2000" dirty="0" err="1"/>
              <a:t>LWPs</a:t>
            </a:r>
            <a:r>
              <a:rPr lang="pt-BR" altLang="en-US" sz="2000" dirty="0"/>
              <a:t>, que compartilham a tabela de threads entre si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34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41328" y="2204864"/>
            <a:ext cx="8770304" cy="311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Uso de LWPs para implementação de threads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35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Threads em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400" dirty="0"/>
              <a:t>Podem ser entendidas como </a:t>
            </a:r>
            <a:r>
              <a:rPr lang="pt-BR" sz="2400" i="1" dirty="0" err="1"/>
              <a:t>lightweight</a:t>
            </a:r>
            <a:r>
              <a:rPr lang="pt-BR" sz="2400" i="1" dirty="0"/>
              <a:t> </a:t>
            </a:r>
            <a:r>
              <a:rPr lang="pt-BR" sz="2400" i="1" dirty="0" smtClean="0"/>
              <a:t>processes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pt-BR" sz="2400" dirty="0"/>
              <a:t>Todo processo Java possui, pelo menos, uma </a:t>
            </a:r>
            <a:r>
              <a:rPr lang="pt-BR" sz="2400" i="1" dirty="0"/>
              <a:t>thread</a:t>
            </a:r>
            <a:r>
              <a:rPr lang="pt-BR" sz="2400" dirty="0"/>
              <a:t> em </a:t>
            </a:r>
            <a:r>
              <a:rPr lang="pt-BR" sz="2400" dirty="0" smtClean="0"/>
              <a:t>execução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pt-BR" sz="2400" dirty="0"/>
              <a:t>As </a:t>
            </a:r>
            <a:r>
              <a:rPr lang="pt-BR" sz="2400" i="1" dirty="0"/>
              <a:t>threads</a:t>
            </a:r>
            <a:r>
              <a:rPr lang="pt-BR" sz="2400" dirty="0"/>
              <a:t> compartilham os recursos (memória e arquivos abertos) do </a:t>
            </a:r>
            <a:r>
              <a:rPr lang="pt-BR" sz="2400" dirty="0" smtClean="0"/>
              <a:t>processo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pt-BR" sz="2400" dirty="0"/>
              <a:t>Aumenta a eficiência, mas impõem cuidados durante o desenvolvimento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36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Definindo e Iniciando uma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Em Java existem duas formas de implementar uma thread</a:t>
            </a:r>
          </a:p>
          <a:p>
            <a:pPr lvl="1"/>
            <a:r>
              <a:rPr lang="pt-BR" sz="2000" dirty="0"/>
              <a:t>Estender da classe Thread</a:t>
            </a:r>
          </a:p>
          <a:p>
            <a:pPr lvl="1"/>
            <a:r>
              <a:rPr lang="pt-BR" sz="2000" dirty="0"/>
              <a:t>Implementar a interface </a:t>
            </a:r>
            <a:r>
              <a:rPr lang="pt-BR" sz="2000" dirty="0" err="1"/>
              <a:t>Runnable</a:t>
            </a:r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Se o primeiro caso é utilizado, basta chamar o método start da thread para iniciar a execução</a:t>
            </a:r>
          </a:p>
          <a:p>
            <a:pPr lvl="2"/>
            <a:endParaRPr lang="pt-BR" sz="1800" dirty="0"/>
          </a:p>
          <a:p>
            <a:r>
              <a:rPr lang="pt-BR" sz="2400" dirty="0"/>
              <a:t>No segundo caso, é preciso instanciar a classe que implementa </a:t>
            </a:r>
            <a:r>
              <a:rPr lang="pt-BR" sz="2400" dirty="0" err="1"/>
              <a:t>Runnable</a:t>
            </a:r>
            <a:r>
              <a:rPr lang="pt-BR" sz="2400" dirty="0"/>
              <a:t>, passa-la como argumento do construtor de uma instância da classe Thread e, em seguida, chamar o método start desta última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37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Definindo e Iniciando uma Thread</a:t>
            </a:r>
          </a:p>
        </p:txBody>
      </p:sp>
      <p:sp>
        <p:nvSpPr>
          <p:cNvPr id="55299" name="TextBox 6"/>
          <p:cNvSpPr txBox="1">
            <a:spLocks noChangeArrowheads="1"/>
          </p:cNvSpPr>
          <p:nvPr/>
        </p:nvSpPr>
        <p:spPr bwMode="auto">
          <a:xfrm>
            <a:off x="1909286" y="1787933"/>
            <a:ext cx="8434388" cy="224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public class HelloRunnable implements Runnable {</a:t>
            </a:r>
          </a:p>
          <a:p>
            <a:endParaRPr lang="pt-BR" altLang="pt-BR" sz="1400">
              <a:latin typeface="Courier New" pitchFamily="49" charset="0"/>
              <a:cs typeface="Courier New" pitchFamily="49" charset="0"/>
            </a:endParaRP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    System.out.println("Hello from a thread!");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BR" altLang="pt-BR" sz="1400">
              <a:latin typeface="Courier New" pitchFamily="49" charset="0"/>
              <a:cs typeface="Courier New" pitchFamily="49" charset="0"/>
            </a:endParaRP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public static void main(String args[]) {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    (new Thread(new HelloRunnable())).start();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1909286" y="4077072"/>
            <a:ext cx="8434388" cy="224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public class HelloThread extends Thread {</a:t>
            </a:r>
          </a:p>
          <a:p>
            <a:endParaRPr lang="pt-BR" altLang="pt-BR" sz="1400">
              <a:latin typeface="Courier New" pitchFamily="49" charset="0"/>
              <a:cs typeface="Courier New" pitchFamily="49" charset="0"/>
            </a:endParaRP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    System.out.println("Hello from a thread!");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BR" altLang="pt-BR" sz="1400">
              <a:latin typeface="Courier New" pitchFamily="49" charset="0"/>
              <a:cs typeface="Courier New" pitchFamily="49" charset="0"/>
            </a:endParaRP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public static void main(String args[]) {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    (new HelloThread()).start();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altLang="pt-BR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38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Ciclo de Vida de uma Thread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95638" y="2852738"/>
            <a:ext cx="2690812" cy="7207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  <a:latin typeface="Akrobat" pitchFamily="50" charset="0"/>
                <a:cs typeface="Avenir Roman"/>
              </a:rPr>
              <a:t>Created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78888" y="2852738"/>
            <a:ext cx="2690812" cy="7207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  <a:latin typeface="Akrobat" pitchFamily="50" charset="0"/>
                <a:cs typeface="Avenir Roman"/>
              </a:rPr>
              <a:t>Alive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878888" y="5084763"/>
            <a:ext cx="2690812" cy="7207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  <a:latin typeface="Akrobat" pitchFamily="50" charset="0"/>
                <a:cs typeface="Avenir Roman"/>
              </a:rPr>
              <a:t>Terminated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886450" y="3213100"/>
            <a:ext cx="2992438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0225088" y="3573463"/>
            <a:ext cx="0" cy="15113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1"/>
          </p:cNvCxnSpPr>
          <p:nvPr/>
        </p:nvCxnSpPr>
        <p:spPr>
          <a:xfrm>
            <a:off x="4540250" y="3573463"/>
            <a:ext cx="4338638" cy="187166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29" name="TextBox 16"/>
          <p:cNvSpPr txBox="1">
            <a:spLocks noChangeArrowheads="1"/>
          </p:cNvSpPr>
          <p:nvPr/>
        </p:nvSpPr>
        <p:spPr bwMode="auto">
          <a:xfrm>
            <a:off x="6653213" y="2847975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800">
                <a:latin typeface="Courier New" pitchFamily="49" charset="0"/>
                <a:cs typeface="Courier New" pitchFamily="49" charset="0"/>
              </a:rPr>
              <a:t>start()</a:t>
            </a:r>
          </a:p>
        </p:txBody>
      </p:sp>
      <p:sp>
        <p:nvSpPr>
          <p:cNvPr id="56330" name="TextBox 17"/>
          <p:cNvSpPr txBox="1">
            <a:spLocks noChangeArrowheads="1"/>
          </p:cNvSpPr>
          <p:nvPr/>
        </p:nvSpPr>
        <p:spPr bwMode="auto">
          <a:xfrm rot="1815452">
            <a:off x="6425912" y="4197628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800">
                <a:latin typeface="Courier New" pitchFamily="49" charset="0"/>
                <a:cs typeface="Courier New" pitchFamily="49" charset="0"/>
              </a:rPr>
              <a:t>stop()</a:t>
            </a:r>
          </a:p>
        </p:txBody>
      </p:sp>
      <p:sp>
        <p:nvSpPr>
          <p:cNvPr id="56331" name="TextBox 18"/>
          <p:cNvSpPr txBox="1">
            <a:spLocks noChangeArrowheads="1"/>
          </p:cNvSpPr>
          <p:nvPr/>
        </p:nvSpPr>
        <p:spPr bwMode="auto">
          <a:xfrm rot="5400000">
            <a:off x="9977149" y="4103966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800">
                <a:latin typeface="Courier New" pitchFamily="49" charset="0"/>
                <a:cs typeface="Courier New" pitchFamily="49" charset="0"/>
              </a:rPr>
              <a:t>stop()</a:t>
            </a:r>
          </a:p>
        </p:txBody>
      </p:sp>
      <p:sp>
        <p:nvSpPr>
          <p:cNvPr id="56332" name="TextBox 19"/>
          <p:cNvSpPr txBox="1">
            <a:spLocks noChangeArrowheads="1"/>
          </p:cNvSpPr>
          <p:nvPr/>
        </p:nvSpPr>
        <p:spPr bwMode="auto">
          <a:xfrm>
            <a:off x="10653713" y="3860800"/>
            <a:ext cx="15382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800">
                <a:latin typeface="Courier New" pitchFamily="49" charset="0"/>
                <a:ea typeface="Avenir Roman"/>
                <a:cs typeface="Courier New" pitchFamily="49" charset="0"/>
              </a:rPr>
              <a:t>ou retorno de</a:t>
            </a: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run()</a:t>
            </a:r>
          </a:p>
        </p:txBody>
      </p:sp>
      <p:sp>
        <p:nvSpPr>
          <p:cNvPr id="56333" name="Rectangle 20"/>
          <p:cNvSpPr>
            <a:spLocks noChangeArrowheads="1"/>
          </p:cNvSpPr>
          <p:nvPr/>
        </p:nvSpPr>
        <p:spPr bwMode="auto">
          <a:xfrm>
            <a:off x="5879976" y="1846565"/>
            <a:ext cx="5278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800" dirty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pt-BR" altLang="pt-BR" sz="1800" dirty="0">
                <a:latin typeface="Courier New" pitchFamily="49" charset="0"/>
                <a:ea typeface="Avenir Roman"/>
                <a:cs typeface="Courier New" pitchFamily="49" charset="0"/>
              </a:rPr>
              <a:t> faz com que a </a:t>
            </a:r>
            <a:r>
              <a:rPr lang="pt-BR" altLang="pt-BR" sz="1800" i="1" dirty="0">
                <a:latin typeface="Courier New" pitchFamily="49" charset="0"/>
                <a:ea typeface="Avenir Roman"/>
                <a:cs typeface="Courier New" pitchFamily="49" charset="0"/>
              </a:rPr>
              <a:t>thread</a:t>
            </a:r>
            <a:r>
              <a:rPr lang="pt-BR" altLang="pt-BR" sz="1800" dirty="0">
                <a:latin typeface="Courier New" pitchFamily="49" charset="0"/>
                <a:ea typeface="Avenir Roman"/>
                <a:cs typeface="Courier New" pitchFamily="49" charset="0"/>
              </a:rPr>
              <a:t> invoque seu próprio método </a:t>
            </a:r>
            <a:r>
              <a:rPr lang="pt-BR" altLang="pt-BR" sz="18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altLang="pt-BR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1257300" y="5049203"/>
            <a:ext cx="5613400" cy="95410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sz="1800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Nota: O método </a:t>
            </a:r>
            <a:r>
              <a:rPr lang="pt-BR" altLang="pt-BR" sz="2000" b="1" dirty="0" err="1">
                <a:solidFill>
                  <a:schemeClr val="bg1"/>
                </a:solidFill>
                <a:latin typeface="Avenir Roman"/>
                <a:cs typeface="Courier New" pitchFamily="49" charset="0"/>
              </a:rPr>
              <a:t>isAlive</a:t>
            </a:r>
            <a:r>
              <a:rPr lang="pt-BR" altLang="pt-BR" sz="2000" b="1" dirty="0">
                <a:solidFill>
                  <a:schemeClr val="bg1"/>
                </a:solidFill>
                <a:latin typeface="Avenir Roman"/>
                <a:cs typeface="Courier New" pitchFamily="49" charset="0"/>
              </a:rPr>
              <a:t>()</a:t>
            </a:r>
            <a:r>
              <a:rPr lang="pt-BR" altLang="pt-BR" sz="1800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 pode ser invocado para saber se a thread foi iniciada, mas não terminada. Uma vez terminada, ela não pode ser reiniciada.</a:t>
            </a:r>
            <a:endParaRPr lang="pt-BR" altLang="pt-BR" sz="1800" b="1" dirty="0">
              <a:solidFill>
                <a:schemeClr val="bg1"/>
              </a:solidFill>
              <a:latin typeface="Avenir Roman"/>
              <a:cs typeface="Courier New" pitchFamily="49" charset="0"/>
            </a:endParaRPr>
          </a:p>
        </p:txBody>
      </p: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1487488" y="3213100"/>
            <a:ext cx="170815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36" name="TextBox 25"/>
          <p:cNvSpPr txBox="1">
            <a:spLocks noChangeArrowheads="1"/>
          </p:cNvSpPr>
          <p:nvPr/>
        </p:nvSpPr>
        <p:spPr bwMode="auto">
          <a:xfrm>
            <a:off x="1257300" y="2780928"/>
            <a:ext cx="1838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altLang="pt-BR" sz="1800" dirty="0">
                <a:latin typeface="Courier New" pitchFamily="49" charset="0"/>
                <a:cs typeface="Courier New" pitchFamily="49" charset="0"/>
              </a:rPr>
              <a:t> Thread()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39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</a:t>
            </a:r>
            <a:r>
              <a:rPr lang="pt-BR" dirty="0" smtClean="0"/>
              <a:t>Operacional</a:t>
            </a:r>
            <a:endParaRPr lang="pt-BR" dirty="0"/>
          </a:p>
        </p:txBody>
      </p:sp>
      <p:sp>
        <p:nvSpPr>
          <p:cNvPr id="21507" name="Espaço Reservado para Tex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z="2400" dirty="0"/>
              <a:t>Abaixo da camada de middleware está a camada do sistema operacional (SO</a:t>
            </a:r>
            <a:r>
              <a:rPr lang="pt-BR" altLang="en-US" sz="2400" dirty="0" smtClean="0"/>
              <a:t>)</a:t>
            </a:r>
            <a:endParaRPr lang="pt-BR" altLang="en-US" sz="2400" dirty="0"/>
          </a:p>
          <a:p>
            <a:r>
              <a:rPr lang="pt-BR" altLang="en-US" sz="2400" dirty="0"/>
              <a:t>A tarefa de qualquer sistema operacional é fornecer abstrações dos recursos físicos </a:t>
            </a:r>
            <a:r>
              <a:rPr lang="pt-BR" altLang="en-US" sz="2400" dirty="0" smtClean="0"/>
              <a:t>subjacentes</a:t>
            </a:r>
            <a:endParaRPr lang="pt-BR" altLang="en-US" sz="2400" dirty="0"/>
          </a:p>
          <a:p>
            <a:r>
              <a:rPr lang="pt-BR" altLang="en-US" sz="2400" dirty="0"/>
              <a:t>Ex.: processadores, memória, comunicação e mídias de armazenamento, rede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847528" y="1844824"/>
            <a:ext cx="9840913" cy="3451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 dirty="0">
              <a:solidFill>
                <a:schemeClr val="tx1"/>
              </a:solidFill>
              <a:latin typeface="Akrobat" pitchFamily="50" charset="0"/>
              <a:cs typeface="Avenir Roman"/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Ciclo de Vida de uma Thread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55591" y="2205187"/>
            <a:ext cx="2911475" cy="7191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  <a:latin typeface="Akrobat" pitchFamily="50" charset="0"/>
                <a:cs typeface="Avenir Roman"/>
              </a:rPr>
              <a:t>Running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005441" y="4216549"/>
            <a:ext cx="2914650" cy="7191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  <a:latin typeface="Akrobat" pitchFamily="50" charset="0"/>
                <a:cs typeface="Avenir Roman"/>
              </a:rPr>
              <a:t>Non-Runnable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42891" y="4216549"/>
            <a:ext cx="2911475" cy="7191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  <a:latin typeface="Akrobat" pitchFamily="50" charset="0"/>
                <a:cs typeface="Avenir Roman"/>
              </a:rPr>
              <a:t>Runnable</a:t>
            </a:r>
          </a:p>
        </p:txBody>
      </p:sp>
      <p:sp>
        <p:nvSpPr>
          <p:cNvPr id="57351" name="TextBox 16"/>
          <p:cNvSpPr txBox="1">
            <a:spLocks noChangeArrowheads="1"/>
          </p:cNvSpPr>
          <p:nvPr/>
        </p:nvSpPr>
        <p:spPr bwMode="auto">
          <a:xfrm rot="1878690">
            <a:off x="6964130" y="2982237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latin typeface="Courier New" pitchFamily="49" charset="0"/>
                <a:cs typeface="Courier New" pitchFamily="49" charset="0"/>
              </a:rPr>
              <a:t>sleep()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5291" y="4570562"/>
            <a:ext cx="1392237" cy="476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53" name="TextBox 26"/>
          <p:cNvSpPr txBox="1">
            <a:spLocks noChangeArrowheads="1"/>
          </p:cNvSpPr>
          <p:nvPr/>
        </p:nvSpPr>
        <p:spPr bwMode="auto">
          <a:xfrm>
            <a:off x="366391" y="4211787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start()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54366" y="4361012"/>
            <a:ext cx="2251075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754366" y="4792812"/>
            <a:ext cx="2251075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38178" y="2924324"/>
            <a:ext cx="0" cy="129222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51141" y="2924324"/>
            <a:ext cx="0" cy="129222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58" name="TextBox 31"/>
          <p:cNvSpPr txBox="1">
            <a:spLocks noChangeArrowheads="1"/>
          </p:cNvSpPr>
          <p:nvPr/>
        </p:nvSpPr>
        <p:spPr bwMode="auto">
          <a:xfrm>
            <a:off x="2073132" y="3387874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yield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7359" name="TextBox 12"/>
          <p:cNvSpPr txBox="1">
            <a:spLocks noChangeArrowheads="1"/>
          </p:cNvSpPr>
          <p:nvPr/>
        </p:nvSpPr>
        <p:spPr bwMode="auto">
          <a:xfrm>
            <a:off x="5351141" y="3387874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i="1">
                <a:latin typeface="Courier New" pitchFamily="49" charset="0"/>
                <a:ea typeface="Avenir Roman"/>
                <a:cs typeface="Courier New" pitchFamily="49" charset="0"/>
              </a:rPr>
              <a:t>dispatch</a:t>
            </a:r>
          </a:p>
        </p:txBody>
      </p:sp>
      <p:cxnSp>
        <p:nvCxnSpPr>
          <p:cNvPr id="16" name="Straight Arrow Connector 15"/>
          <p:cNvCxnSpPr>
            <a:stCxn id="6" idx="3"/>
            <a:endCxn id="7" idx="0"/>
          </p:cNvCxnSpPr>
          <p:nvPr/>
        </p:nvCxnSpPr>
        <p:spPr>
          <a:xfrm>
            <a:off x="5767066" y="2565549"/>
            <a:ext cx="3695700" cy="16510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480228" y="5300812"/>
            <a:ext cx="11113" cy="10160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62" name="TextBox 34"/>
          <p:cNvSpPr txBox="1">
            <a:spLocks noChangeArrowheads="1"/>
          </p:cNvSpPr>
          <p:nvPr/>
        </p:nvSpPr>
        <p:spPr bwMode="auto">
          <a:xfrm rot="5400000">
            <a:off x="9182612" y="5608756"/>
            <a:ext cx="1107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latin typeface="Courier New" pitchFamily="49" charset="0"/>
                <a:cs typeface="Courier New" pitchFamily="49" charset="0"/>
              </a:rPr>
              <a:t>stop()</a:t>
            </a:r>
          </a:p>
        </p:txBody>
      </p:sp>
      <p:sp>
        <p:nvSpPr>
          <p:cNvPr id="57363" name="TextBox 35"/>
          <p:cNvSpPr txBox="1">
            <a:spLocks noChangeArrowheads="1"/>
          </p:cNvSpPr>
          <p:nvPr/>
        </p:nvSpPr>
        <p:spPr bwMode="auto">
          <a:xfrm>
            <a:off x="9907266" y="5373837"/>
            <a:ext cx="1966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>
                <a:latin typeface="Courier New" pitchFamily="49" charset="0"/>
                <a:ea typeface="Avenir Roman"/>
                <a:cs typeface="Courier New" pitchFamily="49" charset="0"/>
              </a:rPr>
              <a:t>ou retorno de</a:t>
            </a: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run()</a:t>
            </a:r>
          </a:p>
        </p:txBody>
      </p:sp>
      <p:sp>
        <p:nvSpPr>
          <p:cNvPr id="57364" name="Rectangle 37"/>
          <p:cNvSpPr>
            <a:spLocks noChangeArrowheads="1"/>
          </p:cNvSpPr>
          <p:nvPr/>
        </p:nvSpPr>
        <p:spPr bwMode="auto">
          <a:xfrm>
            <a:off x="1097280" y="5616080"/>
            <a:ext cx="6120680" cy="646331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altLang="pt-BR" sz="1800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Nota: O método </a:t>
            </a:r>
            <a:r>
              <a:rPr lang="pt-BR" altLang="pt-BR" sz="1800" b="1" dirty="0" err="1">
                <a:solidFill>
                  <a:schemeClr val="bg1"/>
                </a:solidFill>
                <a:latin typeface="Avenir Roman"/>
                <a:cs typeface="Courier New" pitchFamily="49" charset="0"/>
              </a:rPr>
              <a:t>wait</a:t>
            </a:r>
            <a:r>
              <a:rPr lang="pt-BR" altLang="pt-BR" sz="1800" b="1" dirty="0">
                <a:solidFill>
                  <a:schemeClr val="bg1"/>
                </a:solidFill>
                <a:latin typeface="Avenir Roman"/>
                <a:cs typeface="Courier New" pitchFamily="49" charset="0"/>
              </a:rPr>
              <a:t>()</a:t>
            </a:r>
            <a:r>
              <a:rPr lang="pt-BR" altLang="pt-BR" sz="1800" b="1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800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torna a </a:t>
            </a:r>
            <a:r>
              <a:rPr lang="pt-BR" altLang="pt-BR" sz="1800" i="1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thread</a:t>
            </a:r>
            <a:r>
              <a:rPr lang="pt-BR" altLang="pt-BR" sz="1800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 </a:t>
            </a:r>
            <a:r>
              <a:rPr lang="pt-BR" altLang="pt-BR" sz="1800" dirty="0" err="1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Non-Runnable</a:t>
            </a:r>
            <a:r>
              <a:rPr lang="pt-BR" altLang="pt-BR" sz="1800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 e </a:t>
            </a:r>
            <a:r>
              <a:rPr lang="pt-BR" altLang="pt-BR" sz="1800" dirty="0" err="1">
                <a:solidFill>
                  <a:schemeClr val="bg1"/>
                </a:solidFill>
                <a:latin typeface="Avenir Roman"/>
                <a:cs typeface="Courier New" pitchFamily="49" charset="0"/>
              </a:rPr>
              <a:t>notify</a:t>
            </a:r>
            <a:r>
              <a:rPr lang="pt-BR" altLang="pt-BR" sz="1800" dirty="0">
                <a:solidFill>
                  <a:schemeClr val="bg1"/>
                </a:solidFill>
                <a:latin typeface="Avenir Roman"/>
                <a:cs typeface="Courier New" pitchFamily="49" charset="0"/>
              </a:rPr>
              <a:t>()</a:t>
            </a:r>
            <a:r>
              <a:rPr lang="pt-BR" altLang="pt-BR" sz="1800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 a torna </a:t>
            </a:r>
            <a:r>
              <a:rPr lang="pt-BR" altLang="pt-BR" sz="1800" dirty="0" err="1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Runnable</a:t>
            </a:r>
            <a:r>
              <a:rPr lang="pt-BR" altLang="pt-BR" sz="1800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.</a:t>
            </a:r>
            <a:endParaRPr lang="pt-BR" altLang="pt-BR" sz="1800" dirty="0">
              <a:solidFill>
                <a:schemeClr val="bg1"/>
              </a:solidFill>
              <a:latin typeface="Avenir Roman"/>
              <a:cs typeface="Courier New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858641" y="4570562"/>
            <a:ext cx="984250" cy="47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66" name="TextBox 44"/>
          <p:cNvSpPr txBox="1">
            <a:spLocks noChangeArrowheads="1"/>
          </p:cNvSpPr>
          <p:nvPr/>
        </p:nvSpPr>
        <p:spPr bwMode="auto">
          <a:xfrm>
            <a:off x="9850116" y="1973412"/>
            <a:ext cx="9589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600" dirty="0" err="1">
                <a:solidFill>
                  <a:schemeClr val="tx2"/>
                </a:solidFill>
                <a:latin typeface="Akrobat" pitchFamily="50" charset="0"/>
              </a:rPr>
              <a:t>Alive</a:t>
            </a:r>
            <a:endParaRPr lang="pt-BR" altLang="pt-BR" sz="3600" dirty="0">
              <a:solidFill>
                <a:schemeClr val="tx2"/>
              </a:solidFill>
              <a:latin typeface="Akrobat" pitchFamily="50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40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Principais Métodos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50199"/>
              </p:ext>
            </p:extLst>
          </p:nvPr>
        </p:nvGraphicFramePr>
        <p:xfrm>
          <a:off x="1097280" y="1844822"/>
          <a:ext cx="1005840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3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7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Método</a:t>
                      </a:r>
                      <a:endParaRPr lang="pt-BR" b="0" i="0" dirty="0">
                        <a:latin typeface="Avenir Roman"/>
                        <a:cs typeface="Avenir Roman"/>
                      </a:endParaRPr>
                    </a:p>
                  </a:txBody>
                  <a:tcPr marL="121928" marR="121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  <a:endParaRPr lang="pt-BR" b="0" i="0" dirty="0">
                        <a:latin typeface="Avenir Roman"/>
                        <a:cs typeface="Avenir Roman"/>
                      </a:endParaRPr>
                    </a:p>
                  </a:txBody>
                  <a:tcPr marL="121928" marR="1219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508">
                <a:tc>
                  <a:txBody>
                    <a:bodyPr/>
                    <a:lstStyle/>
                    <a:p>
                      <a:r>
                        <a:rPr lang="pt-BR" dirty="0"/>
                        <a:t>run()</a:t>
                      </a:r>
                      <a:endParaRPr lang="pt-BR" b="1" i="0" dirty="0">
                        <a:latin typeface="Courier New"/>
                        <a:cs typeface="Courier New"/>
                      </a:endParaRPr>
                    </a:p>
                  </a:txBody>
                  <a:tcPr marL="121928" marR="121928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Encapsula o código que irá executar de fato e precisa</a:t>
                      </a:r>
                      <a:r>
                        <a:rPr lang="pt-BR" baseline="0" dirty="0"/>
                        <a:t> estar presente em toda thread</a:t>
                      </a:r>
                      <a:endParaRPr lang="pt-BR" b="0" i="1" dirty="0">
                        <a:latin typeface="Avenir Roman"/>
                        <a:cs typeface="Avenir Roman"/>
                      </a:endParaRPr>
                    </a:p>
                  </a:txBody>
                  <a:tcPr marL="121928" marR="1219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39">
                <a:tc>
                  <a:txBody>
                    <a:bodyPr/>
                    <a:lstStyle/>
                    <a:p>
                      <a:r>
                        <a:rPr lang="pt-BR" dirty="0"/>
                        <a:t>start()</a:t>
                      </a:r>
                      <a:endParaRPr lang="pt-BR" b="1" i="0" dirty="0">
                        <a:latin typeface="Courier New"/>
                        <a:cs typeface="Courier New"/>
                      </a:endParaRPr>
                    </a:p>
                  </a:txBody>
                  <a:tcPr marL="121928" marR="121928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Registra a thread no thread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scheduler</a:t>
                      </a:r>
                      <a:endParaRPr lang="pt-BR" b="0" i="1" dirty="0">
                        <a:latin typeface="Avenir Roman"/>
                        <a:cs typeface="Avenir Roman"/>
                      </a:endParaRPr>
                    </a:p>
                  </a:txBody>
                  <a:tcPr marL="121928" marR="1219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508">
                <a:tc>
                  <a:txBody>
                    <a:bodyPr/>
                    <a:lstStyle/>
                    <a:p>
                      <a:r>
                        <a:rPr lang="pt-BR" dirty="0"/>
                        <a:t>yield() </a:t>
                      </a:r>
                      <a:endParaRPr lang="pt-BR" b="1" i="0" dirty="0">
                        <a:latin typeface="Courier New"/>
                        <a:cs typeface="Courier New"/>
                      </a:endParaRPr>
                    </a:p>
                  </a:txBody>
                  <a:tcPr marL="121928" marR="121928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 com que a thread corrente pause, possibilitando que outra thread seja despachada</a:t>
                      </a:r>
                      <a:endParaRPr lang="pt-BR" b="0" i="0" dirty="0">
                        <a:latin typeface="Avenir Roman"/>
                        <a:cs typeface="Avenir Roman"/>
                      </a:endParaRPr>
                    </a:p>
                  </a:txBody>
                  <a:tcPr marL="121928" marR="1219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508">
                <a:tc>
                  <a:txBody>
                    <a:bodyPr/>
                    <a:lstStyle/>
                    <a:p>
                      <a:r>
                        <a:rPr lang="pt-BR" dirty="0"/>
                        <a:t>sleep()</a:t>
                      </a:r>
                      <a:endParaRPr lang="pt-BR" b="1" i="0" dirty="0">
                        <a:latin typeface="Courier New"/>
                        <a:cs typeface="Courier New"/>
                      </a:endParaRPr>
                    </a:p>
                  </a:txBody>
                  <a:tcPr marL="121928" marR="121928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 com que a thread fique em estado de espera uma quantidade mínima de tempo, em milissegundos</a:t>
                      </a:r>
                      <a:endParaRPr lang="pt-BR" b="0" i="1" dirty="0">
                        <a:latin typeface="Avenir Roman"/>
                        <a:cs typeface="Avenir Roman"/>
                      </a:endParaRPr>
                    </a:p>
                  </a:txBody>
                  <a:tcPr marL="121928" marR="1219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39">
                <a:tc>
                  <a:txBody>
                    <a:bodyPr/>
                    <a:lstStyle/>
                    <a:p>
                      <a:r>
                        <a:rPr lang="pt-BR" dirty="0"/>
                        <a:t>stop()</a:t>
                      </a:r>
                      <a:endParaRPr lang="pt-BR" b="1" i="0" dirty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121928" marR="121928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Finaliza a thread (depreciado no Java)</a:t>
                      </a:r>
                      <a:endParaRPr lang="pt-BR" b="0" i="0" dirty="0">
                        <a:latin typeface="Avenir Roman"/>
                        <a:cs typeface="Avenir Roman"/>
                      </a:endParaRPr>
                    </a:p>
                  </a:txBody>
                  <a:tcPr marL="121928" marR="1219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739">
                <a:tc>
                  <a:txBody>
                    <a:bodyPr/>
                    <a:lstStyle/>
                    <a:p>
                      <a:r>
                        <a:rPr lang="pt-BR" dirty="0"/>
                        <a:t>interrupt()</a:t>
                      </a:r>
                      <a:endParaRPr lang="pt-BR" b="1" i="0" dirty="0">
                        <a:latin typeface="Courier New"/>
                        <a:cs typeface="Courier New"/>
                      </a:endParaRPr>
                    </a:p>
                  </a:txBody>
                  <a:tcPr marL="121928" marR="121928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Atribui à thread o estado de interrompível</a:t>
                      </a:r>
                      <a:endParaRPr lang="pt-BR" b="0" i="0" dirty="0">
                        <a:latin typeface="Avenir Roman"/>
                        <a:cs typeface="Avenir Roman"/>
                      </a:endParaRPr>
                    </a:p>
                  </a:txBody>
                  <a:tcPr marL="121928" marR="1219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41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Interleaving de Threads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ordem do processamento das instruções de duas ou mais threads que executam em paralelo não é determinístico!</a:t>
            </a:r>
          </a:p>
          <a:p>
            <a:endParaRPr lang="pt-BR" dirty="0"/>
          </a:p>
        </p:txBody>
      </p:sp>
      <p:pic>
        <p:nvPicPr>
          <p:cNvPr id="59397" name="Picture 5" descr="Resultado de imagem para threads interleavi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12024" y="2348880"/>
            <a:ext cx="4089370" cy="386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42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para </a:t>
            </a:r>
            <a:r>
              <a:rPr lang="pt-BR" dirty="0" smtClean="0"/>
              <a:t>entregar - 01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BR" sz="2400" dirty="0" smtClean="0"/>
              <a:t>Crie </a:t>
            </a:r>
            <a:r>
              <a:rPr lang="pt-BR" sz="2400" dirty="0"/>
              <a:t>uma classe </a:t>
            </a:r>
            <a:r>
              <a:rPr lang="pt-BR" sz="2400" dirty="0" err="1"/>
              <a:t>Racer</a:t>
            </a:r>
            <a:r>
              <a:rPr lang="pt-BR" sz="2400" dirty="0"/>
              <a:t> que possui um “</a:t>
            </a:r>
            <a:r>
              <a:rPr lang="pt-BR" sz="2400" dirty="0" err="1"/>
              <a:t>while</a:t>
            </a:r>
            <a:r>
              <a:rPr lang="pt-BR" sz="2400" dirty="0"/>
              <a:t> (</a:t>
            </a:r>
            <a:r>
              <a:rPr lang="pt-BR" sz="2400" dirty="0" err="1"/>
              <a:t>true</a:t>
            </a:r>
            <a:r>
              <a:rPr lang="pt-BR" sz="2400" dirty="0"/>
              <a:t>)” e imprime a frase “</a:t>
            </a:r>
            <a:r>
              <a:rPr lang="pt-BR" sz="2400" dirty="0" err="1"/>
              <a:t>Racer</a:t>
            </a:r>
            <a:r>
              <a:rPr lang="pt-BR" sz="2400" dirty="0"/>
              <a:t> i – imprimindo” onde i deve ser um parâmetro do seu construtor. Transforme esta classe em uma Thread usando uma das formas de criação e </a:t>
            </a:r>
            <a:r>
              <a:rPr lang="pt-BR" sz="2400" dirty="0" err="1"/>
              <a:t>instaciação</a:t>
            </a:r>
            <a:r>
              <a:rPr lang="pt-BR" sz="2400" dirty="0"/>
              <a:t> </a:t>
            </a:r>
            <a:r>
              <a:rPr lang="pt-BR" sz="24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400" dirty="0" smtClean="0"/>
              <a:t>Crie </a:t>
            </a:r>
            <a:r>
              <a:rPr lang="pt-BR" sz="2400" dirty="0"/>
              <a:t>uma classe </a:t>
            </a:r>
            <a:r>
              <a:rPr lang="pt-BR" sz="2400" dirty="0" err="1"/>
              <a:t>Race</a:t>
            </a:r>
            <a:r>
              <a:rPr lang="pt-BR" sz="2400" dirty="0"/>
              <a:t> que cria e executa10 </a:t>
            </a:r>
            <a:r>
              <a:rPr lang="pt-BR" sz="2400" dirty="0" err="1"/>
              <a:t>racers</a:t>
            </a:r>
            <a:r>
              <a:rPr lang="pt-BR" sz="2400" dirty="0"/>
              <a:t> (identificadores de 1 a 10). </a:t>
            </a:r>
            <a:endParaRPr lang="pt-BR" sz="2400" dirty="0" smtClean="0"/>
          </a:p>
          <a:p>
            <a:pPr marL="635508" lvl="1" indent="-342900">
              <a:buFont typeface="+mj-lt"/>
              <a:buAutoNum type="alphaLcParenR"/>
            </a:pPr>
            <a:r>
              <a:rPr lang="pt-BR" sz="2000" dirty="0" smtClean="0"/>
              <a:t>Como </a:t>
            </a:r>
            <a:r>
              <a:rPr lang="pt-BR" sz="2000" dirty="0"/>
              <a:t>se deu o comportamento dos </a:t>
            </a:r>
            <a:r>
              <a:rPr lang="pt-BR" sz="2000" dirty="0" err="1" smtClean="0"/>
              <a:t>prints</a:t>
            </a:r>
            <a:r>
              <a:rPr lang="pt-BR" sz="2000" dirty="0" smtClean="0"/>
              <a:t>?</a:t>
            </a:r>
          </a:p>
          <a:p>
            <a:pPr marL="635508" lvl="1" indent="-342900">
              <a:buFont typeface="+mj-lt"/>
              <a:buAutoNum type="alphaLcParenR"/>
            </a:pPr>
            <a:r>
              <a:rPr lang="pt-BR" sz="2000" dirty="0" smtClean="0"/>
              <a:t>Adiciona </a:t>
            </a:r>
            <a:r>
              <a:rPr lang="pt-BR" sz="2000" dirty="0"/>
              <a:t>um tempo de espera (usando o método </a:t>
            </a:r>
            <a:r>
              <a:rPr lang="pt-BR" sz="2000" dirty="0" err="1"/>
              <a:t>sleep</a:t>
            </a:r>
            <a:r>
              <a:rPr lang="pt-BR" sz="2000" dirty="0"/>
              <a:t>) nos </a:t>
            </a:r>
            <a:r>
              <a:rPr lang="pt-BR" sz="2000" dirty="0" err="1"/>
              <a:t>Racers</a:t>
            </a:r>
            <a:r>
              <a:rPr lang="pt-BR" sz="2000" dirty="0"/>
              <a:t>, o que houve com comportamento do sistema? </a:t>
            </a:r>
            <a:endParaRPr lang="pt-BR" sz="2000" dirty="0" smtClean="0"/>
          </a:p>
          <a:p>
            <a:pPr marL="635508" lvl="1" indent="-342900">
              <a:buFont typeface="+mj-lt"/>
              <a:buAutoNum type="alphaLcParenR"/>
            </a:pPr>
            <a:r>
              <a:rPr lang="pt-BR" sz="2000" dirty="0" smtClean="0"/>
              <a:t>Utilize </a:t>
            </a:r>
            <a:r>
              <a:rPr lang="pt-BR" sz="2000" dirty="0"/>
              <a:t>o método </a:t>
            </a:r>
            <a:r>
              <a:rPr lang="pt-BR" sz="2000" dirty="0" err="1"/>
              <a:t>setPriority</a:t>
            </a:r>
            <a:r>
              <a:rPr lang="pt-BR" sz="2000" dirty="0"/>
              <a:t> para definir as condições de corrida. Houve mudanças na execução? Se sim, </a:t>
            </a:r>
            <a:r>
              <a:rPr lang="pt-BR" sz="2000" dirty="0" smtClean="0"/>
              <a:t>descreva-as.</a:t>
            </a:r>
          </a:p>
          <a:p>
            <a:pPr marL="342900" indent="-342900">
              <a:buFont typeface="+mj-lt"/>
              <a:buAutoNum type="arabicParenR"/>
            </a:pPr>
            <a:r>
              <a:rPr lang="pt-BR" sz="2400" dirty="0" smtClean="0"/>
              <a:t>Modifique </a:t>
            </a:r>
            <a:r>
              <a:rPr lang="pt-BR" sz="2400" dirty="0"/>
              <a:t>a classe </a:t>
            </a:r>
            <a:r>
              <a:rPr lang="pt-BR" sz="2400" dirty="0" err="1"/>
              <a:t>Racer</a:t>
            </a:r>
            <a:r>
              <a:rPr lang="pt-BR" sz="2400" dirty="0"/>
              <a:t> para que ela imprima apenas 1000 vezes. Em seguida, modifique a classe </a:t>
            </a:r>
            <a:r>
              <a:rPr lang="pt-BR" sz="2400" dirty="0" err="1"/>
              <a:t>Race</a:t>
            </a:r>
            <a:r>
              <a:rPr lang="pt-BR" sz="2400" dirty="0"/>
              <a:t> para que os carros pares só iniciem suas corridas quando os ímpares terminarem. Use o método </a:t>
            </a:r>
            <a:r>
              <a:rPr lang="pt-BR" sz="2400" dirty="0" err="1"/>
              <a:t>join</a:t>
            </a:r>
            <a:r>
              <a:rPr lang="pt-BR" sz="2400" dirty="0"/>
              <a:t> para tal tarefa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679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Condições de Corrida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dirty="0"/>
              <a:t>São situações onde duas ou mais threads estão acessando recursos compartilhados, e o resultado final do processamento depende de quem executa e quando executa</a:t>
            </a:r>
          </a:p>
          <a:p>
            <a:r>
              <a:rPr lang="pt-BR" altLang="pt-BR" sz="2400" dirty="0"/>
              <a:t>A região do código fonte do programa onde o acesso a recursos compartilhados é feito é denominada de Região Crítica</a:t>
            </a:r>
          </a:p>
          <a:p>
            <a:r>
              <a:rPr lang="pt-BR" altLang="pt-BR" sz="2400" dirty="0"/>
              <a:t>Como evitar?</a:t>
            </a:r>
          </a:p>
          <a:p>
            <a:pPr lvl="1"/>
            <a:r>
              <a:rPr lang="pt-BR" altLang="pt-BR" sz="2000" dirty="0"/>
              <a:t>Exclusão Mútua</a:t>
            </a:r>
          </a:p>
          <a:p>
            <a:pPr lvl="1"/>
            <a:r>
              <a:rPr lang="pt-BR" altLang="pt-BR" sz="2000" dirty="0"/>
              <a:t>Em Java isso é feito usando sincronização de processos (</a:t>
            </a:r>
            <a:r>
              <a:rPr lang="pt-BR" altLang="pt-BR" sz="2000" dirty="0" err="1"/>
              <a:t>synchronized</a:t>
            </a:r>
            <a:r>
              <a:rPr lang="pt-BR" altLang="pt-BR" sz="2000" dirty="0"/>
              <a:t>)</a:t>
            </a:r>
          </a:p>
          <a:p>
            <a:pPr lvl="1">
              <a:buNone/>
            </a:pPr>
            <a:endParaRPr lang="pt-BR" altLang="pt-BR" dirty="0"/>
          </a:p>
          <a:p>
            <a:pPr lvl="1"/>
            <a:endParaRPr lang="pt-BR" altLang="pt-BR" dirty="0"/>
          </a:p>
          <a:p>
            <a:endParaRPr lang="pt-BR" altLang="pt-BR" dirty="0"/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44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Exclusão Mútua</a:t>
            </a:r>
          </a:p>
        </p:txBody>
      </p:sp>
      <p:pic>
        <p:nvPicPr>
          <p:cNvPr id="62468" name="Picture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70268" y="2132856"/>
            <a:ext cx="9912424" cy="360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45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Problema do Produtor/Consumidor</a:t>
            </a:r>
          </a:p>
        </p:txBody>
      </p:sp>
      <p:grpSp>
        <p:nvGrpSpPr>
          <p:cNvPr id="63491" name="Group 12"/>
          <p:cNvGrpSpPr>
            <a:grpSpLocks/>
          </p:cNvGrpSpPr>
          <p:nvPr/>
        </p:nvGrpSpPr>
        <p:grpSpPr bwMode="auto">
          <a:xfrm>
            <a:off x="844867" y="2259578"/>
            <a:ext cx="10563225" cy="755650"/>
            <a:chOff x="755576" y="2820670"/>
            <a:chExt cx="7920880" cy="755257"/>
          </a:xfrm>
          <a:solidFill>
            <a:srgbClr val="00B0F0"/>
          </a:solidFill>
        </p:grpSpPr>
        <p:sp>
          <p:nvSpPr>
            <p:cNvPr id="6" name="Rounded Rectangle 5"/>
            <p:cNvSpPr/>
            <p:nvPr/>
          </p:nvSpPr>
          <p:spPr>
            <a:xfrm>
              <a:off x="755576" y="2855577"/>
              <a:ext cx="2016527" cy="72035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200" dirty="0">
                  <a:solidFill>
                    <a:schemeClr val="tx1"/>
                  </a:solidFill>
                  <a:latin typeface="Avenir Roman"/>
                  <a:cs typeface="Avenir Roman"/>
                </a:rPr>
                <a:t>Produtor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07752" y="2855577"/>
              <a:ext cx="2016527" cy="72035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200" dirty="0">
                  <a:solidFill>
                    <a:schemeClr val="tx1"/>
                  </a:solidFill>
                  <a:latin typeface="Avenir Roman"/>
                  <a:cs typeface="Avenir Roman"/>
                </a:rPr>
                <a:t>Buffer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772103" y="3214165"/>
              <a:ext cx="935649" cy="3173"/>
            </a:xfrm>
            <a:prstGeom prst="straightConnector1">
              <a:avLst/>
            </a:prstGeom>
            <a:grpFill/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6659929" y="2855577"/>
              <a:ext cx="2016527" cy="72035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200" dirty="0">
                  <a:solidFill>
                    <a:schemeClr val="tx1"/>
                  </a:solidFill>
                  <a:latin typeface="Avenir Roman"/>
                  <a:cs typeface="Avenir Roman"/>
                </a:rPr>
                <a:t>Consumidor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724280" y="3215752"/>
              <a:ext cx="935649" cy="0"/>
            </a:xfrm>
            <a:prstGeom prst="straightConnector1">
              <a:avLst/>
            </a:prstGeom>
            <a:grpFill/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498" name="TextBox 10"/>
            <p:cNvSpPr txBox="1">
              <a:spLocks noChangeArrowheads="1"/>
            </p:cNvSpPr>
            <p:nvPr/>
          </p:nvSpPr>
          <p:spPr bwMode="auto">
            <a:xfrm>
              <a:off x="2891648" y="2852936"/>
              <a:ext cx="553224" cy="4614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 b="1">
                  <a:latin typeface="Courier New" pitchFamily="49" charset="0"/>
                  <a:cs typeface="Courier New" pitchFamily="49" charset="0"/>
                </a:rPr>
                <a:t>w()</a:t>
              </a:r>
            </a:p>
          </p:txBody>
        </p:sp>
        <p:sp>
          <p:nvSpPr>
            <p:cNvPr id="63499" name="TextBox 11"/>
            <p:cNvSpPr txBox="1">
              <a:spLocks noChangeArrowheads="1"/>
            </p:cNvSpPr>
            <p:nvPr/>
          </p:nvSpPr>
          <p:spPr bwMode="auto">
            <a:xfrm>
              <a:off x="5968902" y="2820670"/>
              <a:ext cx="553224" cy="4614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 b="1">
                  <a:latin typeface="Courier New" pitchFamily="49" charset="0"/>
                  <a:cs typeface="Courier New" pitchFamily="49" charset="0"/>
                </a:rPr>
                <a:t>r()</a:t>
              </a:r>
            </a:p>
          </p:txBody>
        </p:sp>
      </p:grpSp>
      <p:sp>
        <p:nvSpPr>
          <p:cNvPr id="63492" name="Rectangle 13"/>
          <p:cNvSpPr>
            <a:spLocks noChangeArrowheads="1"/>
          </p:cNvSpPr>
          <p:nvPr/>
        </p:nvSpPr>
        <p:spPr bwMode="auto">
          <a:xfrm>
            <a:off x="1097281" y="4293096"/>
            <a:ext cx="10058399" cy="10156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altLang="pt-BR" sz="2000" dirty="0">
                <a:solidFill>
                  <a:schemeClr val="bg1"/>
                </a:solidFill>
                <a:latin typeface="Avenir Roman"/>
                <a:ea typeface="Avenir Roman"/>
                <a:cs typeface="Avenir Roman"/>
              </a:rPr>
              <a:t>O problema consiste em garantir que o consumidor só leia quando houver dados para ler e que o produtor só escreva quando o buffer tiver espaço livre, i.e., depois que o consumidor tenha lido.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46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Tarefa II - Produtor/Consumidor em Java</a:t>
            </a:r>
          </a:p>
        </p:txBody>
      </p:sp>
      <p:pic>
        <p:nvPicPr>
          <p:cNvPr id="64515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16480" y="2132856"/>
            <a:ext cx="76200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47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Indo além....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589E3-4BD7-475E-9F10-C303224776E0}" type="slidenum">
              <a:rPr lang="en-US" altLang="pt-BR" smtClean="0"/>
              <a:pPr>
                <a:defRPr/>
              </a:pPr>
              <a:t>48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Pacote de Concorrência do Java</a:t>
            </a:r>
          </a:p>
        </p:txBody>
      </p:sp>
      <p:sp>
        <p:nvSpPr>
          <p:cNvPr id="675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pic>
        <p:nvPicPr>
          <p:cNvPr id="67588" name="Picture 5" descr="Captura de Tela 2015-09-02 às 15.42.3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643990"/>
            <a:ext cx="10801200" cy="495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49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Operacional Distribuído?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214744" cy="4023360"/>
          </a:xfrm>
        </p:spPr>
        <p:txBody>
          <a:bodyPr/>
          <a:lstStyle/>
          <a:p>
            <a:r>
              <a:rPr lang="pt-BR" sz="2400" dirty="0"/>
              <a:t>Um sistema operacional de rede não escalona os processos nos vários </a:t>
            </a:r>
            <a:r>
              <a:rPr lang="pt-BR" sz="2400" dirty="0" smtClean="0"/>
              <a:t>nós</a:t>
            </a:r>
            <a:endParaRPr lang="pt-BR" sz="2400" dirty="0"/>
          </a:p>
          <a:p>
            <a:r>
              <a:rPr lang="pt-BR" sz="2400" dirty="0"/>
              <a:t>Um sistema operacional com uma única imagem do sistema com controle sobre todos os nós seria um sistema operacional distribuído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</a:t>
            </a:fld>
            <a:endParaRPr lang="en-US" altLang="pt-BR"/>
          </a:p>
        </p:txBody>
      </p:sp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3278"/>
          <a:stretch>
            <a:fillRect/>
          </a:stretch>
        </p:blipFill>
        <p:spPr bwMode="auto">
          <a:xfrm>
            <a:off x="6312024" y="1845734"/>
            <a:ext cx="4941638" cy="3389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2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Java Futures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/>
          <a:lstStyle/>
          <a:p>
            <a:r>
              <a:rPr lang="pt-BR" dirty="0"/>
              <a:t>Inspirado no </a:t>
            </a:r>
            <a:r>
              <a:rPr lang="pt-BR" dirty="0" err="1"/>
              <a:t>Coroutines</a:t>
            </a:r>
            <a:r>
              <a:rPr lang="pt-BR" dirty="0"/>
              <a:t> do </a:t>
            </a:r>
            <a:r>
              <a:rPr lang="pt-BR" dirty="0" err="1"/>
              <a:t>Kotlin</a:t>
            </a:r>
            <a:endParaRPr lang="pt-BR" dirty="0"/>
          </a:p>
          <a:p>
            <a:r>
              <a:rPr lang="pt-BR" dirty="0"/>
              <a:t>Future: Classe que encapsula uma chamada feita em paralelo</a:t>
            </a:r>
          </a:p>
          <a:p>
            <a:pPr lvl="1"/>
            <a:r>
              <a:rPr lang="pt-BR" sz="1600" dirty="0"/>
              <a:t>Cancelar a execução de uma tarefa, </a:t>
            </a:r>
          </a:p>
          <a:p>
            <a:pPr lvl="1"/>
            <a:r>
              <a:rPr lang="pt-BR" sz="1600" dirty="0"/>
              <a:t>Descobrir se a execução já terminou com sucesso ou erro, entre outras operações;</a:t>
            </a:r>
          </a:p>
          <a:p>
            <a:r>
              <a:rPr lang="pt-BR" dirty="0" err="1"/>
              <a:t>FutureTask</a:t>
            </a:r>
            <a:r>
              <a:rPr lang="pt-BR" dirty="0"/>
              <a:t>: É uma implementação da interface Future a ser executada numa chamada em paralelo. </a:t>
            </a:r>
          </a:p>
          <a:p>
            <a:r>
              <a:rPr lang="pt-BR" dirty="0" err="1"/>
              <a:t>Callable</a:t>
            </a:r>
            <a:r>
              <a:rPr lang="pt-BR" dirty="0"/>
              <a:t>: Interface para a implementação de uma execução em paralelo. </a:t>
            </a:r>
          </a:p>
          <a:p>
            <a:pPr lvl="1"/>
            <a:r>
              <a:rPr lang="pt-BR" sz="1600" dirty="0"/>
              <a:t>Similar a interface </a:t>
            </a:r>
            <a:r>
              <a:rPr lang="pt-BR" sz="1600" dirty="0" err="1"/>
              <a:t>Runnable</a:t>
            </a:r>
            <a:r>
              <a:rPr lang="pt-BR" sz="1600" dirty="0"/>
              <a:t> </a:t>
            </a:r>
          </a:p>
          <a:p>
            <a:pPr lvl="1"/>
            <a:r>
              <a:rPr lang="pt-BR" sz="1600" dirty="0"/>
              <a:t>A </a:t>
            </a:r>
            <a:r>
              <a:rPr lang="pt-BR" sz="1600" dirty="0" err="1"/>
              <a:t>Callable</a:t>
            </a:r>
            <a:r>
              <a:rPr lang="pt-BR" sz="1600" dirty="0"/>
              <a:t> deve retornar um valor ao final da execução;</a:t>
            </a:r>
          </a:p>
          <a:p>
            <a:r>
              <a:rPr lang="pt-BR" dirty="0" err="1"/>
              <a:t>ExecutorService</a:t>
            </a:r>
            <a:r>
              <a:rPr lang="pt-BR" dirty="0"/>
              <a:t>: Classe para o gerenciamento de execuções em paralelo</a:t>
            </a:r>
          </a:p>
          <a:p>
            <a:pPr lvl="1"/>
            <a:r>
              <a:rPr lang="pt-BR" sz="1600" dirty="0"/>
              <a:t>Cria um </a:t>
            </a:r>
            <a:r>
              <a:rPr lang="pt-BR" sz="1600" dirty="0">
                <a:hlinkClick r:id="rId2"/>
              </a:rPr>
              <a:t>pool de threads</a:t>
            </a:r>
            <a:r>
              <a:rPr lang="pt-BR" sz="1600" dirty="0"/>
              <a:t>, iniciando e cancelando as execuções. </a:t>
            </a:r>
          </a:p>
          <a:p>
            <a:pPr lvl="1"/>
            <a:r>
              <a:rPr lang="pt-BR" sz="1600" dirty="0"/>
              <a:t>Também é possível cancelar este, evitando assim a criação de novas tarefas.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230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 de Livro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94864" cy="4425240"/>
          </a:xfrm>
        </p:spPr>
        <p:txBody>
          <a:bodyPr>
            <a:normAutofit/>
          </a:bodyPr>
          <a:lstStyle/>
          <a:p>
            <a:r>
              <a:rPr lang="pt-BR" sz="2400" dirty="0"/>
              <a:t>O livro aborda questões práticas de concorrência e distribuição usando Java.</a:t>
            </a:r>
          </a:p>
          <a:p>
            <a:endParaRPr lang="pt-BR" sz="2400" dirty="0"/>
          </a:p>
          <a:p>
            <a:r>
              <a:rPr lang="pt-BR" sz="2400" dirty="0"/>
              <a:t>Muita Thread e Socket</a:t>
            </a:r>
            <a:r>
              <a:rPr lang="pt-BR" sz="2400" dirty="0" smtClean="0"/>
              <a:t>!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Fonte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www.wiley.com/WileyCDA/WileyTitle/productCd-047143230X,miniSiteCd-IEEE2.html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51</a:t>
            </a:fld>
            <a:endParaRPr lang="en-US" altLang="pt-BR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168" y="1916832"/>
            <a:ext cx="3577853" cy="428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92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Threads em Sistemas Distribuídos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US" sz="2400" dirty="0"/>
              <a:t>Proporcionam um meio conveniente para permitir chamadas bloqueadoras de sistema sem bloquear o processo inteiro no qual o thread está executando;</a:t>
            </a:r>
          </a:p>
          <a:p>
            <a:r>
              <a:rPr lang="pt-BR" altLang="en-US" sz="2400" dirty="0"/>
              <a:t>Imagine um processo </a:t>
            </a:r>
            <a:r>
              <a:rPr lang="pt-BR" altLang="en-US" sz="2400" dirty="0" err="1"/>
              <a:t>monothread</a:t>
            </a:r>
            <a:r>
              <a:rPr lang="pt-BR" altLang="en-US" sz="2400" dirty="0"/>
              <a:t>: O que aconteceria com o processo quando a interrupção da placa de rede é feita para envio/recebimento de dados?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52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Clientes Multithread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US" sz="2400" dirty="0"/>
              <a:t>Usados para ocultar latências de comunicação, separando threads de envio/recebimento de dados com threads de processamento da interface.</a:t>
            </a:r>
          </a:p>
          <a:p>
            <a:pPr lvl="1"/>
            <a:r>
              <a:rPr lang="pt-BR" altLang="en-US" sz="2000" dirty="0"/>
              <a:t>Torna possível recebimento de vários arquivos de uma página WEB ao mesmo tempo;</a:t>
            </a:r>
          </a:p>
          <a:p>
            <a:pPr lvl="1"/>
            <a:r>
              <a:rPr lang="pt-BR" altLang="en-US" sz="2000" dirty="0"/>
              <a:t>Torna possível acesso a vários servidores (redundantes), que servirão os dados independentemente, gerando maior velocidade.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53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Servidores Multithread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US" sz="2400" dirty="0"/>
              <a:t>Além de simplificar o código do servidor, explora paralelismo para obter alto desempenho, mesmo em sistemas </a:t>
            </a:r>
            <a:r>
              <a:rPr lang="pt-BR" altLang="en-US" sz="2400" dirty="0" err="1"/>
              <a:t>monoprocessadores</a:t>
            </a:r>
            <a:r>
              <a:rPr lang="pt-BR" altLang="en-US" sz="2400" dirty="0"/>
              <a:t>;</a:t>
            </a:r>
          </a:p>
          <a:p>
            <a:pPr lvl="1"/>
            <a:r>
              <a:rPr lang="pt-BR" altLang="en-US" sz="2000" dirty="0"/>
              <a:t>Um thread despachante cria a divisão de vários threads com tarefas distintas, como ler disco, receber dados de socket, enviar dados para socket, atender N usuários simultaneamente;</a:t>
            </a:r>
          </a:p>
          <a:p>
            <a:pPr lvl="1"/>
            <a:r>
              <a:rPr lang="pt-BR" altLang="en-US" sz="2000" dirty="0"/>
              <a:t>O thread despachante atribui a requisição a um thread operário ocioso (bloqueado).</a:t>
            </a:r>
          </a:p>
          <a:p>
            <a:r>
              <a:rPr lang="pt-BR" altLang="en-US" sz="2400" dirty="0"/>
              <a:t>Servidores </a:t>
            </a:r>
            <a:r>
              <a:rPr lang="pt-BR" altLang="en-US" sz="2400" dirty="0" err="1"/>
              <a:t>Monothread</a:t>
            </a:r>
            <a:r>
              <a:rPr lang="pt-BR" altLang="en-US" sz="2400" dirty="0"/>
              <a:t> não poderiam atender a um segundo usuário enquanto lê disco!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54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Cliente-Servidor com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55</a:t>
            </a:fld>
            <a:endParaRPr lang="en-US" altLang="pt-BR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154168" y="4725268"/>
            <a:ext cx="427038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Server</a:t>
            </a:r>
          </a:p>
        </p:txBody>
      </p:sp>
      <p:sp>
        <p:nvSpPr>
          <p:cNvPr id="6" name="Oval 6"/>
          <p:cNvSpPr>
            <a:spLocks/>
          </p:cNvSpPr>
          <p:nvPr/>
        </p:nvSpPr>
        <p:spPr bwMode="auto">
          <a:xfrm>
            <a:off x="7331843" y="3086968"/>
            <a:ext cx="2185988" cy="15081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8049393" y="4309343"/>
            <a:ext cx="649288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N threads</a:t>
            </a:r>
          </a:p>
        </p:txBody>
      </p:sp>
      <p:sp>
        <p:nvSpPr>
          <p:cNvPr id="8" name="Rectangle 10"/>
          <p:cNvSpPr>
            <a:spLocks/>
          </p:cNvSpPr>
          <p:nvPr/>
        </p:nvSpPr>
        <p:spPr bwMode="auto">
          <a:xfrm>
            <a:off x="9363843" y="3233018"/>
            <a:ext cx="836613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Input-output</a:t>
            </a: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8000181" y="3472730"/>
            <a:ext cx="158750" cy="92075"/>
          </a:xfrm>
          <a:custGeom>
            <a:avLst/>
            <a:gdLst>
              <a:gd name="T0" fmla="*/ 13 w 21600"/>
              <a:gd name="T1" fmla="*/ 57 h 21600"/>
              <a:gd name="T2" fmla="*/ 0 w 21600"/>
              <a:gd name="T3" fmla="*/ 29 h 21600"/>
              <a:gd name="T4" fmla="*/ 93 w 21600"/>
              <a:gd name="T5" fmla="*/ 0 h 21600"/>
              <a:gd name="T6" fmla="*/ 40 w 21600"/>
              <a:gd name="T7" fmla="*/ 86 h 21600"/>
              <a:gd name="T8" fmla="*/ 13 w 21600"/>
              <a:gd name="T9" fmla="*/ 57 h 21600"/>
              <a:gd name="T10" fmla="*/ 13 w 21600"/>
              <a:gd name="T11" fmla="*/ 5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3024" y="14316"/>
                </a:moveTo>
                <a:lnTo>
                  <a:pt x="0" y="7284"/>
                </a:lnTo>
                <a:lnTo>
                  <a:pt x="21600" y="0"/>
                </a:lnTo>
                <a:lnTo>
                  <a:pt x="9288" y="21600"/>
                </a:lnTo>
                <a:lnTo>
                  <a:pt x="3024" y="14316"/>
                </a:lnTo>
                <a:close/>
                <a:moveTo>
                  <a:pt x="3024" y="14316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rot="10800000" flipH="1">
            <a:off x="7509643" y="3534643"/>
            <a:ext cx="512763" cy="24606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7958906" y="3748955"/>
            <a:ext cx="176212" cy="61913"/>
          </a:xfrm>
          <a:custGeom>
            <a:avLst/>
            <a:gdLst>
              <a:gd name="T0" fmla="*/ 13 w 21600"/>
              <a:gd name="T1" fmla="*/ 29 h 21600"/>
              <a:gd name="T2" fmla="*/ 0 w 21600"/>
              <a:gd name="T3" fmla="*/ 0 h 21600"/>
              <a:gd name="T4" fmla="*/ 104 w 21600"/>
              <a:gd name="T5" fmla="*/ 0 h 21600"/>
              <a:gd name="T6" fmla="*/ 13 w 21600"/>
              <a:gd name="T7" fmla="*/ 57 h 21600"/>
              <a:gd name="T8" fmla="*/ 13 w 21600"/>
              <a:gd name="T9" fmla="*/ 29 h 21600"/>
              <a:gd name="T10" fmla="*/ 13 w 21600"/>
              <a:gd name="T11" fmla="*/ 2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676" y="10989"/>
                </a:moveTo>
                <a:lnTo>
                  <a:pt x="0" y="0"/>
                </a:lnTo>
                <a:lnTo>
                  <a:pt x="21600" y="0"/>
                </a:lnTo>
                <a:lnTo>
                  <a:pt x="2676" y="21600"/>
                </a:lnTo>
                <a:lnTo>
                  <a:pt x="2676" y="10989"/>
                </a:lnTo>
                <a:close/>
                <a:moveTo>
                  <a:pt x="2676" y="10989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rot="10800000" flipH="1">
            <a:off x="7531868" y="3780705"/>
            <a:ext cx="427038" cy="61913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7958906" y="4072805"/>
            <a:ext cx="176212" cy="76200"/>
          </a:xfrm>
          <a:custGeom>
            <a:avLst/>
            <a:gdLst>
              <a:gd name="T0" fmla="*/ 26 w 21600"/>
              <a:gd name="T1" fmla="*/ 29 h 21600"/>
              <a:gd name="T2" fmla="*/ 39 w 21600"/>
              <a:gd name="T3" fmla="*/ 0 h 21600"/>
              <a:gd name="T4" fmla="*/ 104 w 21600"/>
              <a:gd name="T5" fmla="*/ 71 h 21600"/>
              <a:gd name="T6" fmla="*/ 0 w 21600"/>
              <a:gd name="T7" fmla="*/ 57 h 21600"/>
              <a:gd name="T8" fmla="*/ 26 w 21600"/>
              <a:gd name="T9" fmla="*/ 29 h 21600"/>
              <a:gd name="T10" fmla="*/ 26 w 21600"/>
              <a:gd name="T11" fmla="*/ 2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5352" y="8823"/>
                </a:moveTo>
                <a:lnTo>
                  <a:pt x="8028" y="0"/>
                </a:lnTo>
                <a:lnTo>
                  <a:pt x="21600" y="21600"/>
                </a:lnTo>
                <a:lnTo>
                  <a:pt x="0" y="17341"/>
                </a:lnTo>
                <a:lnTo>
                  <a:pt x="5352" y="8823"/>
                </a:lnTo>
                <a:close/>
                <a:moveTo>
                  <a:pt x="5352" y="8823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7509643" y="3902943"/>
            <a:ext cx="469900" cy="20002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8871718" y="3072680"/>
            <a:ext cx="179388" cy="92075"/>
          </a:xfrm>
          <a:custGeom>
            <a:avLst/>
            <a:gdLst>
              <a:gd name="T0" fmla="*/ 13 w 21600"/>
              <a:gd name="T1" fmla="*/ 57 h 21600"/>
              <a:gd name="T2" fmla="*/ 0 w 21600"/>
              <a:gd name="T3" fmla="*/ 29 h 21600"/>
              <a:gd name="T4" fmla="*/ 105 w 21600"/>
              <a:gd name="T5" fmla="*/ 0 h 21600"/>
              <a:gd name="T6" fmla="*/ 26 w 21600"/>
              <a:gd name="T7" fmla="*/ 86 h 21600"/>
              <a:gd name="T8" fmla="*/ 13 w 21600"/>
              <a:gd name="T9" fmla="*/ 57 h 21600"/>
              <a:gd name="T10" fmla="*/ 13 w 21600"/>
              <a:gd name="T11" fmla="*/ 5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653" y="14316"/>
                </a:moveTo>
                <a:lnTo>
                  <a:pt x="0" y="7284"/>
                </a:lnTo>
                <a:lnTo>
                  <a:pt x="21600" y="0"/>
                </a:lnTo>
                <a:lnTo>
                  <a:pt x="5305" y="21600"/>
                </a:lnTo>
                <a:lnTo>
                  <a:pt x="2653" y="14316"/>
                </a:lnTo>
                <a:close/>
                <a:moveTo>
                  <a:pt x="2653" y="14316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8560568" y="3134593"/>
            <a:ext cx="333375" cy="1381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9051106" y="3102843"/>
            <a:ext cx="153987" cy="107950"/>
          </a:xfrm>
          <a:custGeom>
            <a:avLst/>
            <a:gdLst>
              <a:gd name="T0" fmla="*/ 26 w 21600"/>
              <a:gd name="T1" fmla="*/ 85 h 21600"/>
              <a:gd name="T2" fmla="*/ 0 w 21600"/>
              <a:gd name="T3" fmla="*/ 57 h 21600"/>
              <a:gd name="T4" fmla="*/ 91 w 21600"/>
              <a:gd name="T5" fmla="*/ 0 h 21600"/>
              <a:gd name="T6" fmla="*/ 51 w 21600"/>
              <a:gd name="T7" fmla="*/ 99 h 21600"/>
              <a:gd name="T8" fmla="*/ 26 w 21600"/>
              <a:gd name="T9" fmla="*/ 85 h 21600"/>
              <a:gd name="T10" fmla="*/ 26 w 21600"/>
              <a:gd name="T11" fmla="*/ 8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6109" y="18545"/>
                </a:moveTo>
                <a:lnTo>
                  <a:pt x="0" y="12436"/>
                </a:lnTo>
                <a:lnTo>
                  <a:pt x="21600" y="0"/>
                </a:lnTo>
                <a:lnTo>
                  <a:pt x="12218" y="21600"/>
                </a:lnTo>
                <a:lnTo>
                  <a:pt x="6109" y="18545"/>
                </a:lnTo>
                <a:close/>
                <a:moveTo>
                  <a:pt x="6109" y="18545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8560568" y="3194918"/>
            <a:ext cx="534988" cy="4476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9182868" y="3180630"/>
            <a:ext cx="112713" cy="106363"/>
          </a:xfrm>
          <a:custGeom>
            <a:avLst/>
            <a:gdLst>
              <a:gd name="T0" fmla="*/ 26 w 21600"/>
              <a:gd name="T1" fmla="*/ 85 h 21600"/>
              <a:gd name="T2" fmla="*/ 0 w 21600"/>
              <a:gd name="T3" fmla="*/ 71 h 21600"/>
              <a:gd name="T4" fmla="*/ 66 w 21600"/>
              <a:gd name="T5" fmla="*/ 0 h 21600"/>
              <a:gd name="T6" fmla="*/ 53 w 21600"/>
              <a:gd name="T7" fmla="*/ 99 h 21600"/>
              <a:gd name="T8" fmla="*/ 26 w 21600"/>
              <a:gd name="T9" fmla="*/ 85 h 21600"/>
              <a:gd name="T10" fmla="*/ 26 w 21600"/>
              <a:gd name="T11" fmla="*/ 8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8518" y="18545"/>
                </a:moveTo>
                <a:lnTo>
                  <a:pt x="0" y="15491"/>
                </a:lnTo>
                <a:lnTo>
                  <a:pt x="21600" y="0"/>
                </a:lnTo>
                <a:lnTo>
                  <a:pt x="17341" y="21600"/>
                </a:lnTo>
                <a:lnTo>
                  <a:pt x="8518" y="18545"/>
                </a:lnTo>
                <a:close/>
                <a:moveTo>
                  <a:pt x="8518" y="18545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8514531" y="3286993"/>
            <a:ext cx="690562" cy="8159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8447856" y="3702918"/>
            <a:ext cx="66675" cy="77787"/>
          </a:xfrm>
          <a:custGeom>
            <a:avLst/>
            <a:gdLst>
              <a:gd name="T0" fmla="*/ 14 w 21600"/>
              <a:gd name="T1" fmla="*/ 71 h 21600"/>
              <a:gd name="T2" fmla="*/ 0 w 21600"/>
              <a:gd name="T3" fmla="*/ 71 h 21600"/>
              <a:gd name="T4" fmla="*/ 26 w 21600"/>
              <a:gd name="T5" fmla="*/ 0 h 21600"/>
              <a:gd name="T6" fmla="*/ 39 w 21600"/>
              <a:gd name="T7" fmla="*/ 71 h 21600"/>
              <a:gd name="T8" fmla="*/ 14 w 21600"/>
              <a:gd name="T9" fmla="*/ 71 h 21600"/>
              <a:gd name="T10" fmla="*/ 14 w 21600"/>
              <a:gd name="T11" fmla="*/ 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7535" y="21600"/>
                </a:moveTo>
                <a:lnTo>
                  <a:pt x="0" y="21600"/>
                </a:lnTo>
                <a:lnTo>
                  <a:pt x="14567" y="0"/>
                </a:lnTo>
                <a:lnTo>
                  <a:pt x="21600" y="21600"/>
                </a:lnTo>
                <a:lnTo>
                  <a:pt x="7535" y="21600"/>
                </a:lnTo>
                <a:close/>
                <a:moveTo>
                  <a:pt x="7535" y="21600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8246243" y="3625130"/>
            <a:ext cx="223838" cy="200025"/>
          </a:xfrm>
          <a:custGeom>
            <a:avLst/>
            <a:gdLst>
              <a:gd name="T0" fmla="*/ 132 w 21600"/>
              <a:gd name="T1" fmla="*/ 157 h 21600"/>
              <a:gd name="T2" fmla="*/ 132 w 21600"/>
              <a:gd name="T3" fmla="*/ 157 h 21600"/>
              <a:gd name="T4" fmla="*/ 132 w 21600"/>
              <a:gd name="T5" fmla="*/ 157 h 21600"/>
              <a:gd name="T6" fmla="*/ 92 w 21600"/>
              <a:gd name="T7" fmla="*/ 185 h 21600"/>
              <a:gd name="T8" fmla="*/ 27 w 21600"/>
              <a:gd name="T9" fmla="*/ 171 h 21600"/>
              <a:gd name="T10" fmla="*/ 0 w 21600"/>
              <a:gd name="T11" fmla="*/ 129 h 21600"/>
              <a:gd name="T12" fmla="*/ 0 w 21600"/>
              <a:gd name="T13" fmla="*/ 72 h 21600"/>
              <a:gd name="T14" fmla="*/ 27 w 21600"/>
              <a:gd name="T15" fmla="*/ 29 h 21600"/>
              <a:gd name="T16" fmla="*/ 79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8331"/>
                </a:moveTo>
                <a:lnTo>
                  <a:pt x="21600" y="18331"/>
                </a:lnTo>
                <a:lnTo>
                  <a:pt x="15105" y="21600"/>
                </a:lnTo>
                <a:lnTo>
                  <a:pt x="4380" y="19965"/>
                </a:lnTo>
                <a:lnTo>
                  <a:pt x="0" y="15062"/>
                </a:lnTo>
                <a:lnTo>
                  <a:pt x="0" y="8406"/>
                </a:lnTo>
                <a:lnTo>
                  <a:pt x="4380" y="3386"/>
                </a:lnTo>
                <a:lnTo>
                  <a:pt x="1299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8425631" y="4164880"/>
            <a:ext cx="66675" cy="77788"/>
          </a:xfrm>
          <a:custGeom>
            <a:avLst/>
            <a:gdLst>
              <a:gd name="T0" fmla="*/ 26 w 21600"/>
              <a:gd name="T1" fmla="*/ 57 h 21600"/>
              <a:gd name="T2" fmla="*/ 0 w 21600"/>
              <a:gd name="T3" fmla="*/ 57 h 21600"/>
              <a:gd name="T4" fmla="*/ 26 w 21600"/>
              <a:gd name="T5" fmla="*/ 0 h 21600"/>
              <a:gd name="T6" fmla="*/ 39 w 21600"/>
              <a:gd name="T7" fmla="*/ 72 h 21600"/>
              <a:gd name="T8" fmla="*/ 26 w 21600"/>
              <a:gd name="T9" fmla="*/ 57 h 21600"/>
              <a:gd name="T10" fmla="*/ 26 w 21600"/>
              <a:gd name="T11" fmla="*/ 5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14567" y="17100"/>
                </a:moveTo>
                <a:lnTo>
                  <a:pt x="0" y="17100"/>
                </a:lnTo>
                <a:lnTo>
                  <a:pt x="14567" y="0"/>
                </a:lnTo>
                <a:lnTo>
                  <a:pt x="21600" y="21600"/>
                </a:lnTo>
                <a:lnTo>
                  <a:pt x="14567" y="17100"/>
                </a:lnTo>
                <a:close/>
                <a:moveTo>
                  <a:pt x="14567" y="17100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8246243" y="4087093"/>
            <a:ext cx="201613" cy="185737"/>
          </a:xfrm>
          <a:custGeom>
            <a:avLst/>
            <a:gdLst>
              <a:gd name="T0" fmla="*/ 119 w 21600"/>
              <a:gd name="T1" fmla="*/ 143 h 21600"/>
              <a:gd name="T2" fmla="*/ 119 w 21600"/>
              <a:gd name="T3" fmla="*/ 143 h 21600"/>
              <a:gd name="T4" fmla="*/ 119 w 21600"/>
              <a:gd name="T5" fmla="*/ 143 h 21600"/>
              <a:gd name="T6" fmla="*/ 80 w 21600"/>
              <a:gd name="T7" fmla="*/ 171 h 21600"/>
              <a:gd name="T8" fmla="*/ 27 w 21600"/>
              <a:gd name="T9" fmla="*/ 157 h 21600"/>
              <a:gd name="T10" fmla="*/ 0 w 21600"/>
              <a:gd name="T11" fmla="*/ 114 h 21600"/>
              <a:gd name="T12" fmla="*/ 0 w 21600"/>
              <a:gd name="T13" fmla="*/ 57 h 21600"/>
              <a:gd name="T14" fmla="*/ 27 w 21600"/>
              <a:gd name="T15" fmla="*/ 15 h 21600"/>
              <a:gd name="T16" fmla="*/ 67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8063"/>
                </a:moveTo>
                <a:lnTo>
                  <a:pt x="21600" y="18063"/>
                </a:lnTo>
                <a:lnTo>
                  <a:pt x="14512" y="21600"/>
                </a:lnTo>
                <a:lnTo>
                  <a:pt x="4894" y="19832"/>
                </a:lnTo>
                <a:lnTo>
                  <a:pt x="0" y="14400"/>
                </a:lnTo>
                <a:lnTo>
                  <a:pt x="0" y="7200"/>
                </a:lnTo>
                <a:lnTo>
                  <a:pt x="4894" y="1895"/>
                </a:lnTo>
                <a:lnTo>
                  <a:pt x="1215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8447856" y="3334618"/>
            <a:ext cx="66675" cy="76200"/>
          </a:xfrm>
          <a:custGeom>
            <a:avLst/>
            <a:gdLst>
              <a:gd name="T0" fmla="*/ 14 w 21600"/>
              <a:gd name="T1" fmla="*/ 71 h 21600"/>
              <a:gd name="T2" fmla="*/ 0 w 21600"/>
              <a:gd name="T3" fmla="*/ 71 h 21600"/>
              <a:gd name="T4" fmla="*/ 26 w 21600"/>
              <a:gd name="T5" fmla="*/ 0 h 21600"/>
              <a:gd name="T6" fmla="*/ 39 w 21600"/>
              <a:gd name="T7" fmla="*/ 71 h 21600"/>
              <a:gd name="T8" fmla="*/ 14 w 21600"/>
              <a:gd name="T9" fmla="*/ 71 h 21600"/>
              <a:gd name="T10" fmla="*/ 14 w 21600"/>
              <a:gd name="T11" fmla="*/ 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7535" y="21600"/>
                </a:moveTo>
                <a:lnTo>
                  <a:pt x="0" y="21600"/>
                </a:lnTo>
                <a:lnTo>
                  <a:pt x="14567" y="0"/>
                </a:lnTo>
                <a:lnTo>
                  <a:pt x="21600" y="21600"/>
                </a:lnTo>
                <a:lnTo>
                  <a:pt x="7535" y="21600"/>
                </a:lnTo>
                <a:close/>
                <a:moveTo>
                  <a:pt x="7535" y="21600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8246243" y="3256830"/>
            <a:ext cx="223838" cy="185738"/>
          </a:xfrm>
          <a:custGeom>
            <a:avLst/>
            <a:gdLst>
              <a:gd name="T0" fmla="*/ 132 w 21600"/>
              <a:gd name="T1" fmla="*/ 142 h 21600"/>
              <a:gd name="T2" fmla="*/ 132 w 21600"/>
              <a:gd name="T3" fmla="*/ 142 h 21600"/>
              <a:gd name="T4" fmla="*/ 132 w 21600"/>
              <a:gd name="T5" fmla="*/ 142 h 21600"/>
              <a:gd name="T6" fmla="*/ 92 w 21600"/>
              <a:gd name="T7" fmla="*/ 171 h 21600"/>
              <a:gd name="T8" fmla="*/ 27 w 21600"/>
              <a:gd name="T9" fmla="*/ 171 h 21600"/>
              <a:gd name="T10" fmla="*/ 0 w 21600"/>
              <a:gd name="T11" fmla="*/ 128 h 21600"/>
              <a:gd name="T12" fmla="*/ 0 w 21600"/>
              <a:gd name="T13" fmla="*/ 71 h 21600"/>
              <a:gd name="T14" fmla="*/ 27 w 21600"/>
              <a:gd name="T15" fmla="*/ 14 h 21600"/>
              <a:gd name="T16" fmla="*/ 79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7937"/>
                </a:moveTo>
                <a:lnTo>
                  <a:pt x="21600" y="17937"/>
                </a:lnTo>
                <a:lnTo>
                  <a:pt x="15105" y="21600"/>
                </a:lnTo>
                <a:lnTo>
                  <a:pt x="4380" y="21600"/>
                </a:lnTo>
                <a:lnTo>
                  <a:pt x="0" y="16168"/>
                </a:lnTo>
                <a:lnTo>
                  <a:pt x="0" y="8968"/>
                </a:lnTo>
                <a:lnTo>
                  <a:pt x="4380" y="1768"/>
                </a:lnTo>
                <a:lnTo>
                  <a:pt x="1299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7087368" y="3625130"/>
            <a:ext cx="133350" cy="12382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3361506" y="3718793"/>
            <a:ext cx="847725" cy="15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9" name="Rectangle 31"/>
          <p:cNvSpPr>
            <a:spLocks/>
          </p:cNvSpPr>
          <p:nvPr/>
        </p:nvSpPr>
        <p:spPr bwMode="auto">
          <a:xfrm>
            <a:off x="3686943" y="4525243"/>
            <a:ext cx="373063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Client</a:t>
            </a:r>
          </a:p>
        </p:txBody>
      </p:sp>
      <p:sp>
        <p:nvSpPr>
          <p:cNvPr id="30" name="Rectangle 32"/>
          <p:cNvSpPr>
            <a:spLocks/>
          </p:cNvSpPr>
          <p:nvPr/>
        </p:nvSpPr>
        <p:spPr bwMode="auto">
          <a:xfrm>
            <a:off x="5064893" y="2852018"/>
            <a:ext cx="10541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Thread 2 makes</a:t>
            </a:r>
          </a:p>
        </p:txBody>
      </p:sp>
      <p:sp>
        <p:nvSpPr>
          <p:cNvPr id="31" name="Rectangle 33"/>
          <p:cNvSpPr>
            <a:spLocks/>
          </p:cNvSpPr>
          <p:nvPr/>
        </p:nvSpPr>
        <p:spPr bwMode="auto">
          <a:xfrm>
            <a:off x="3218631" y="3910880"/>
            <a:ext cx="122237" cy="214313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T1</a:t>
            </a:r>
          </a:p>
        </p:txBody>
      </p:sp>
      <p:sp>
        <p:nvSpPr>
          <p:cNvPr id="32" name="Oval 34"/>
          <p:cNvSpPr>
            <a:spLocks/>
          </p:cNvSpPr>
          <p:nvPr/>
        </p:nvSpPr>
        <p:spPr bwMode="auto">
          <a:xfrm>
            <a:off x="2804293" y="2872655"/>
            <a:ext cx="2185988" cy="15081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33" name="Rectangle 35"/>
          <p:cNvSpPr>
            <a:spLocks/>
          </p:cNvSpPr>
          <p:nvPr/>
        </p:nvSpPr>
        <p:spPr bwMode="auto">
          <a:xfrm>
            <a:off x="1653356" y="3496543"/>
            <a:ext cx="55086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Thread 1</a:t>
            </a:r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4790256" y="3656880"/>
            <a:ext cx="44450" cy="77788"/>
          </a:xfrm>
          <a:custGeom>
            <a:avLst/>
            <a:gdLst>
              <a:gd name="T0" fmla="*/ 13 w 21600"/>
              <a:gd name="T1" fmla="*/ 71 h 21600"/>
              <a:gd name="T2" fmla="*/ 0 w 21600"/>
              <a:gd name="T3" fmla="*/ 71 h 21600"/>
              <a:gd name="T4" fmla="*/ 26 w 21600"/>
              <a:gd name="T5" fmla="*/ 0 h 21600"/>
              <a:gd name="T6" fmla="*/ 26 w 21600"/>
              <a:gd name="T7" fmla="*/ 71 h 21600"/>
              <a:gd name="T8" fmla="*/ 13 w 21600"/>
              <a:gd name="T9" fmla="*/ 71 h 21600"/>
              <a:gd name="T10" fmla="*/ 13 w 21600"/>
              <a:gd name="T11" fmla="*/ 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108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lnTo>
                  <a:pt x="10800" y="21600"/>
                </a:lnTo>
                <a:close/>
                <a:moveTo>
                  <a:pt x="10800" y="21600"/>
                </a:moveTo>
              </a:path>
            </a:pathLst>
          </a:custGeom>
          <a:solidFill>
            <a:srgbClr val="000000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35" name="Freeform 37"/>
          <p:cNvSpPr>
            <a:spLocks/>
          </p:cNvSpPr>
          <p:nvPr/>
        </p:nvSpPr>
        <p:spPr bwMode="auto">
          <a:xfrm>
            <a:off x="4590231" y="3580680"/>
            <a:ext cx="222250" cy="184150"/>
          </a:xfrm>
          <a:custGeom>
            <a:avLst/>
            <a:gdLst>
              <a:gd name="T0" fmla="*/ 131 w 21600"/>
              <a:gd name="T1" fmla="*/ 142 h 21600"/>
              <a:gd name="T2" fmla="*/ 131 w 21600"/>
              <a:gd name="T3" fmla="*/ 142 h 21600"/>
              <a:gd name="T4" fmla="*/ 131 w 21600"/>
              <a:gd name="T5" fmla="*/ 142 h 21600"/>
              <a:gd name="T6" fmla="*/ 78 w 21600"/>
              <a:gd name="T7" fmla="*/ 171 h 21600"/>
              <a:gd name="T8" fmla="*/ 39 w 21600"/>
              <a:gd name="T9" fmla="*/ 156 h 21600"/>
              <a:gd name="T10" fmla="*/ 0 w 21600"/>
              <a:gd name="T11" fmla="*/ 114 h 21600"/>
              <a:gd name="T12" fmla="*/ 0 w 21600"/>
              <a:gd name="T13" fmla="*/ 71 h 21600"/>
              <a:gd name="T14" fmla="*/ 26 w 21600"/>
              <a:gd name="T15" fmla="*/ 28 h 21600"/>
              <a:gd name="T16" fmla="*/ 78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7937"/>
                </a:moveTo>
                <a:lnTo>
                  <a:pt x="21600" y="17937"/>
                </a:lnTo>
                <a:lnTo>
                  <a:pt x="12930" y="21600"/>
                </a:lnTo>
                <a:lnTo>
                  <a:pt x="6389" y="19705"/>
                </a:lnTo>
                <a:lnTo>
                  <a:pt x="0" y="14400"/>
                </a:lnTo>
                <a:lnTo>
                  <a:pt x="0" y="8968"/>
                </a:lnTo>
                <a:lnTo>
                  <a:pt x="4259" y="3537"/>
                </a:lnTo>
                <a:lnTo>
                  <a:pt x="1293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36" name="Rectangle 38"/>
          <p:cNvSpPr>
            <a:spLocks/>
          </p:cNvSpPr>
          <p:nvPr/>
        </p:nvSpPr>
        <p:spPr bwMode="auto">
          <a:xfrm>
            <a:off x="3383731" y="3625130"/>
            <a:ext cx="201612" cy="936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37" name="Rectangle 39"/>
          <p:cNvSpPr>
            <a:spLocks/>
          </p:cNvSpPr>
          <p:nvPr/>
        </p:nvSpPr>
        <p:spPr bwMode="auto">
          <a:xfrm>
            <a:off x="3383731" y="3625130"/>
            <a:ext cx="223837" cy="10953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38" name="Freeform 40"/>
          <p:cNvSpPr>
            <a:spLocks/>
          </p:cNvSpPr>
          <p:nvPr/>
        </p:nvSpPr>
        <p:spPr bwMode="auto">
          <a:xfrm>
            <a:off x="3183706" y="3656880"/>
            <a:ext cx="65087" cy="77788"/>
          </a:xfrm>
          <a:custGeom>
            <a:avLst/>
            <a:gdLst>
              <a:gd name="T0" fmla="*/ 14 w 21600"/>
              <a:gd name="T1" fmla="*/ 71 h 21600"/>
              <a:gd name="T2" fmla="*/ 0 w 21600"/>
              <a:gd name="T3" fmla="*/ 71 h 21600"/>
              <a:gd name="T4" fmla="*/ 26 w 21600"/>
              <a:gd name="T5" fmla="*/ 0 h 21600"/>
              <a:gd name="T6" fmla="*/ 39 w 21600"/>
              <a:gd name="T7" fmla="*/ 71 h 21600"/>
              <a:gd name="T8" fmla="*/ 14 w 21600"/>
              <a:gd name="T9" fmla="*/ 71 h 21600"/>
              <a:gd name="T10" fmla="*/ 14 w 21600"/>
              <a:gd name="T11" fmla="*/ 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7535" y="21600"/>
                </a:moveTo>
                <a:lnTo>
                  <a:pt x="0" y="21600"/>
                </a:lnTo>
                <a:lnTo>
                  <a:pt x="14567" y="0"/>
                </a:lnTo>
                <a:lnTo>
                  <a:pt x="21600" y="21600"/>
                </a:lnTo>
                <a:lnTo>
                  <a:pt x="7535" y="21600"/>
                </a:lnTo>
                <a:close/>
                <a:moveTo>
                  <a:pt x="7535" y="21600"/>
                </a:moveTo>
              </a:path>
            </a:pathLst>
          </a:custGeom>
          <a:solidFill>
            <a:srgbClr val="000000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39" name="Freeform 41"/>
          <p:cNvSpPr>
            <a:spLocks/>
          </p:cNvSpPr>
          <p:nvPr/>
        </p:nvSpPr>
        <p:spPr bwMode="auto">
          <a:xfrm>
            <a:off x="2980506" y="3580680"/>
            <a:ext cx="223837" cy="184150"/>
          </a:xfrm>
          <a:custGeom>
            <a:avLst/>
            <a:gdLst>
              <a:gd name="T0" fmla="*/ 132 w 21600"/>
              <a:gd name="T1" fmla="*/ 142 h 21600"/>
              <a:gd name="T2" fmla="*/ 132 w 21600"/>
              <a:gd name="T3" fmla="*/ 142 h 21600"/>
              <a:gd name="T4" fmla="*/ 132 w 21600"/>
              <a:gd name="T5" fmla="*/ 142 h 21600"/>
              <a:gd name="T6" fmla="*/ 92 w 21600"/>
              <a:gd name="T7" fmla="*/ 171 h 21600"/>
              <a:gd name="T8" fmla="*/ 40 w 21600"/>
              <a:gd name="T9" fmla="*/ 156 h 21600"/>
              <a:gd name="T10" fmla="*/ 14 w 21600"/>
              <a:gd name="T11" fmla="*/ 114 h 21600"/>
              <a:gd name="T12" fmla="*/ 0 w 21600"/>
              <a:gd name="T13" fmla="*/ 71 h 21600"/>
              <a:gd name="T14" fmla="*/ 40 w 21600"/>
              <a:gd name="T15" fmla="*/ 28 h 21600"/>
              <a:gd name="T16" fmla="*/ 79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7937"/>
                </a:moveTo>
                <a:lnTo>
                  <a:pt x="21600" y="17937"/>
                </a:lnTo>
                <a:lnTo>
                  <a:pt x="15105" y="21600"/>
                </a:lnTo>
                <a:lnTo>
                  <a:pt x="6495" y="19705"/>
                </a:lnTo>
                <a:lnTo>
                  <a:pt x="2266" y="14400"/>
                </a:lnTo>
                <a:lnTo>
                  <a:pt x="0" y="8968"/>
                </a:lnTo>
                <a:lnTo>
                  <a:pt x="6495" y="3537"/>
                </a:lnTo>
                <a:lnTo>
                  <a:pt x="1299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0" name="Rectangle 42"/>
          <p:cNvSpPr>
            <a:spLocks/>
          </p:cNvSpPr>
          <p:nvPr/>
        </p:nvSpPr>
        <p:spPr bwMode="auto">
          <a:xfrm>
            <a:off x="3829818" y="3625130"/>
            <a:ext cx="201613" cy="936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41" name="Rectangle 43"/>
          <p:cNvSpPr>
            <a:spLocks/>
          </p:cNvSpPr>
          <p:nvPr/>
        </p:nvSpPr>
        <p:spPr bwMode="auto">
          <a:xfrm>
            <a:off x="3829818" y="3625130"/>
            <a:ext cx="222250" cy="10953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42" name="Rectangle 44"/>
          <p:cNvSpPr>
            <a:spLocks/>
          </p:cNvSpPr>
          <p:nvPr/>
        </p:nvSpPr>
        <p:spPr bwMode="auto">
          <a:xfrm>
            <a:off x="4253681" y="3625130"/>
            <a:ext cx="200025" cy="936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43" name="Rectangle 45"/>
          <p:cNvSpPr>
            <a:spLocks/>
          </p:cNvSpPr>
          <p:nvPr/>
        </p:nvSpPr>
        <p:spPr bwMode="auto">
          <a:xfrm>
            <a:off x="4253681" y="3625130"/>
            <a:ext cx="222250" cy="10953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44" name="Freeform 46"/>
          <p:cNvSpPr>
            <a:spLocks/>
          </p:cNvSpPr>
          <p:nvPr/>
        </p:nvSpPr>
        <p:spPr bwMode="auto">
          <a:xfrm>
            <a:off x="6998468" y="3794993"/>
            <a:ext cx="177800" cy="61912"/>
          </a:xfrm>
          <a:custGeom>
            <a:avLst/>
            <a:gdLst>
              <a:gd name="T0" fmla="*/ 0 w 21600"/>
              <a:gd name="T1" fmla="*/ 28 h 21600"/>
              <a:gd name="T2" fmla="*/ 13 w 21600"/>
              <a:gd name="T3" fmla="*/ 0 h 21600"/>
              <a:gd name="T4" fmla="*/ 105 w 21600"/>
              <a:gd name="T5" fmla="*/ 28 h 21600"/>
              <a:gd name="T6" fmla="*/ 0 w 21600"/>
              <a:gd name="T7" fmla="*/ 57 h 21600"/>
              <a:gd name="T8" fmla="*/ 0 w 21600"/>
              <a:gd name="T9" fmla="*/ 28 h 21600"/>
              <a:gd name="T10" fmla="*/ 0 w 21600"/>
              <a:gd name="T11" fmla="*/ 2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10611"/>
                </a:moveTo>
                <a:lnTo>
                  <a:pt x="2653" y="0"/>
                </a:lnTo>
                <a:lnTo>
                  <a:pt x="21600" y="10611"/>
                </a:lnTo>
                <a:lnTo>
                  <a:pt x="0" y="21600"/>
                </a:lnTo>
                <a:lnTo>
                  <a:pt x="0" y="10611"/>
                </a:lnTo>
                <a:close/>
                <a:moveTo>
                  <a:pt x="0" y="10611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4990281" y="3672755"/>
            <a:ext cx="2008187" cy="15240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6" name="Freeform 48"/>
          <p:cNvSpPr>
            <a:spLocks/>
          </p:cNvSpPr>
          <p:nvPr/>
        </p:nvSpPr>
        <p:spPr bwMode="auto">
          <a:xfrm>
            <a:off x="3718693" y="3642593"/>
            <a:ext cx="66675" cy="44450"/>
          </a:xfrm>
          <a:custGeom>
            <a:avLst/>
            <a:gdLst>
              <a:gd name="T0" fmla="*/ 0 w 21600"/>
              <a:gd name="T1" fmla="*/ 14 h 21600"/>
              <a:gd name="T2" fmla="*/ 0 w 21600"/>
              <a:gd name="T3" fmla="*/ 0 h 21600"/>
              <a:gd name="T4" fmla="*/ 40 w 21600"/>
              <a:gd name="T5" fmla="*/ 14 h 21600"/>
              <a:gd name="T6" fmla="*/ 0 w 21600"/>
              <a:gd name="T7" fmla="*/ 42 h 21600"/>
              <a:gd name="T8" fmla="*/ 0 w 21600"/>
              <a:gd name="T9" fmla="*/ 14 h 21600"/>
              <a:gd name="T10" fmla="*/ 0 w 21600"/>
              <a:gd name="T11" fmla="*/ 1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7200"/>
                </a:moveTo>
                <a:lnTo>
                  <a:pt x="0" y="0"/>
                </a:lnTo>
                <a:lnTo>
                  <a:pt x="21600" y="7200"/>
                </a:lnTo>
                <a:lnTo>
                  <a:pt x="0" y="21600"/>
                </a:lnTo>
                <a:lnTo>
                  <a:pt x="0" y="7200"/>
                </a:lnTo>
                <a:close/>
                <a:moveTo>
                  <a:pt x="0" y="7200"/>
                </a:moveTo>
              </a:path>
            </a:pathLst>
          </a:custGeom>
          <a:solidFill>
            <a:srgbClr val="000000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3607568" y="3656880"/>
            <a:ext cx="111125" cy="15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8" name="Freeform 50"/>
          <p:cNvSpPr>
            <a:spLocks/>
          </p:cNvSpPr>
          <p:nvPr/>
        </p:nvSpPr>
        <p:spPr bwMode="auto">
          <a:xfrm>
            <a:off x="4163193" y="3642593"/>
            <a:ext cx="46038" cy="44450"/>
          </a:xfrm>
          <a:custGeom>
            <a:avLst/>
            <a:gdLst>
              <a:gd name="T0" fmla="*/ 0 w 21600"/>
              <a:gd name="T1" fmla="*/ 14 h 21600"/>
              <a:gd name="T2" fmla="*/ 0 w 21600"/>
              <a:gd name="T3" fmla="*/ 0 h 21600"/>
              <a:gd name="T4" fmla="*/ 27 w 21600"/>
              <a:gd name="T5" fmla="*/ 14 h 21600"/>
              <a:gd name="T6" fmla="*/ 0 w 21600"/>
              <a:gd name="T7" fmla="*/ 42 h 21600"/>
              <a:gd name="T8" fmla="*/ 0 w 21600"/>
              <a:gd name="T9" fmla="*/ 14 h 21600"/>
              <a:gd name="T10" fmla="*/ 0 w 21600"/>
              <a:gd name="T11" fmla="*/ 1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7200"/>
                </a:moveTo>
                <a:lnTo>
                  <a:pt x="0" y="0"/>
                </a:lnTo>
                <a:lnTo>
                  <a:pt x="21600" y="7200"/>
                </a:lnTo>
                <a:lnTo>
                  <a:pt x="0" y="21600"/>
                </a:lnTo>
                <a:lnTo>
                  <a:pt x="0" y="7200"/>
                </a:lnTo>
                <a:close/>
                <a:moveTo>
                  <a:pt x="0" y="7200"/>
                </a:moveTo>
              </a:path>
            </a:pathLst>
          </a:custGeom>
          <a:solidFill>
            <a:srgbClr val="000000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4031431" y="3656880"/>
            <a:ext cx="111125" cy="15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0" name="Rectangle 52"/>
          <p:cNvSpPr>
            <a:spLocks/>
          </p:cNvSpPr>
          <p:nvPr/>
        </p:nvSpPr>
        <p:spPr bwMode="auto">
          <a:xfrm>
            <a:off x="4987106" y="3069505"/>
            <a:ext cx="12192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requests to server</a:t>
            </a:r>
          </a:p>
        </p:txBody>
      </p:sp>
      <p:sp>
        <p:nvSpPr>
          <p:cNvPr id="51" name="Rectangle 53"/>
          <p:cNvSpPr>
            <a:spLocks/>
          </p:cNvSpPr>
          <p:nvPr/>
        </p:nvSpPr>
        <p:spPr bwMode="auto">
          <a:xfrm>
            <a:off x="1653356" y="3636243"/>
            <a:ext cx="714375" cy="214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generates </a:t>
            </a:r>
          </a:p>
        </p:txBody>
      </p:sp>
      <p:sp>
        <p:nvSpPr>
          <p:cNvPr id="52" name="Rectangle 54"/>
          <p:cNvSpPr>
            <a:spLocks/>
          </p:cNvSpPr>
          <p:nvPr/>
        </p:nvSpPr>
        <p:spPr bwMode="auto">
          <a:xfrm>
            <a:off x="1653356" y="3790230"/>
            <a:ext cx="455612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results</a:t>
            </a: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2604268" y="3580680"/>
            <a:ext cx="333375" cy="61913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 rot="10800000" flipH="1">
            <a:off x="4834706" y="3272705"/>
            <a:ext cx="331787" cy="29210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5" name="Freeform 57"/>
          <p:cNvSpPr>
            <a:spLocks/>
          </p:cNvSpPr>
          <p:nvPr/>
        </p:nvSpPr>
        <p:spPr bwMode="auto">
          <a:xfrm>
            <a:off x="6998468" y="3902943"/>
            <a:ext cx="153988" cy="61912"/>
          </a:xfrm>
          <a:custGeom>
            <a:avLst/>
            <a:gdLst>
              <a:gd name="T0" fmla="*/ 0 w 21600"/>
              <a:gd name="T1" fmla="*/ 28 h 21600"/>
              <a:gd name="T2" fmla="*/ 0 w 21600"/>
              <a:gd name="T3" fmla="*/ 0 h 21600"/>
              <a:gd name="T4" fmla="*/ 91 w 21600"/>
              <a:gd name="T5" fmla="*/ 14 h 21600"/>
              <a:gd name="T6" fmla="*/ 0 w 21600"/>
              <a:gd name="T7" fmla="*/ 56 h 21600"/>
              <a:gd name="T8" fmla="*/ 0 w 21600"/>
              <a:gd name="T9" fmla="*/ 28 h 21600"/>
              <a:gd name="T10" fmla="*/ 0 w 21600"/>
              <a:gd name="T11" fmla="*/ 2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0" y="0"/>
                </a:lnTo>
                <a:lnTo>
                  <a:pt x="21600" y="5400"/>
                </a:lnTo>
                <a:lnTo>
                  <a:pt x="0" y="21600"/>
                </a:lnTo>
                <a:lnTo>
                  <a:pt x="0" y="10800"/>
                </a:lnTo>
                <a:close/>
                <a:moveTo>
                  <a:pt x="0" y="10800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 rot="10800000" flipH="1">
            <a:off x="6395218" y="3934693"/>
            <a:ext cx="581025" cy="904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7" name="Freeform 59"/>
          <p:cNvSpPr>
            <a:spLocks/>
          </p:cNvSpPr>
          <p:nvPr/>
        </p:nvSpPr>
        <p:spPr bwMode="auto">
          <a:xfrm>
            <a:off x="6998468" y="4025180"/>
            <a:ext cx="153988" cy="93663"/>
          </a:xfrm>
          <a:custGeom>
            <a:avLst/>
            <a:gdLst>
              <a:gd name="T0" fmla="*/ 13 w 21600"/>
              <a:gd name="T1" fmla="*/ 72 h 21600"/>
              <a:gd name="T2" fmla="*/ 0 w 21600"/>
              <a:gd name="T3" fmla="*/ 43 h 21600"/>
              <a:gd name="T4" fmla="*/ 91 w 21600"/>
              <a:gd name="T5" fmla="*/ 0 h 21600"/>
              <a:gd name="T6" fmla="*/ 40 w 21600"/>
              <a:gd name="T7" fmla="*/ 86 h 21600"/>
              <a:gd name="T8" fmla="*/ 13 w 21600"/>
              <a:gd name="T9" fmla="*/ 72 h 21600"/>
              <a:gd name="T10" fmla="*/ 13 w 21600"/>
              <a:gd name="T11" fmla="*/ 7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3055" y="18084"/>
                </a:moveTo>
                <a:lnTo>
                  <a:pt x="0" y="10800"/>
                </a:lnTo>
                <a:lnTo>
                  <a:pt x="21600" y="0"/>
                </a:lnTo>
                <a:lnTo>
                  <a:pt x="9382" y="21600"/>
                </a:lnTo>
                <a:lnTo>
                  <a:pt x="3055" y="18084"/>
                </a:lnTo>
                <a:close/>
                <a:moveTo>
                  <a:pt x="3055" y="18084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 rot="10800000" flipH="1">
            <a:off x="6819081" y="4102968"/>
            <a:ext cx="201612" cy="12223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9" name="Line 61"/>
          <p:cNvSpPr>
            <a:spLocks noChangeShapeType="1"/>
          </p:cNvSpPr>
          <p:nvPr/>
        </p:nvSpPr>
        <p:spPr bwMode="auto">
          <a:xfrm flipH="1">
            <a:off x="6663506" y="3980730"/>
            <a:ext cx="4445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 flipH="1">
            <a:off x="6550793" y="3995018"/>
            <a:ext cx="23813" cy="15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H="1">
            <a:off x="6417443" y="4010893"/>
            <a:ext cx="44450" cy="15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>
            <a:off x="6304731" y="4025180"/>
            <a:ext cx="22225" cy="15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flipH="1">
            <a:off x="6195193" y="4042643"/>
            <a:ext cx="22225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4" name="Line 66"/>
          <p:cNvSpPr>
            <a:spLocks noChangeShapeType="1"/>
          </p:cNvSpPr>
          <p:nvPr/>
        </p:nvSpPr>
        <p:spPr bwMode="auto">
          <a:xfrm flipH="1">
            <a:off x="6885756" y="4164880"/>
            <a:ext cx="22225" cy="158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 flipH="1">
            <a:off x="6796856" y="4225205"/>
            <a:ext cx="22225" cy="15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6" name="Line 68"/>
          <p:cNvSpPr>
            <a:spLocks noChangeShapeType="1"/>
          </p:cNvSpPr>
          <p:nvPr/>
        </p:nvSpPr>
        <p:spPr bwMode="auto">
          <a:xfrm flipH="1">
            <a:off x="6707956" y="4272830"/>
            <a:ext cx="22225" cy="142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7" name="Line 69"/>
          <p:cNvSpPr>
            <a:spLocks noChangeShapeType="1"/>
          </p:cNvSpPr>
          <p:nvPr/>
        </p:nvSpPr>
        <p:spPr bwMode="auto">
          <a:xfrm flipH="1">
            <a:off x="6617468" y="4333155"/>
            <a:ext cx="22225" cy="158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8" name="Line 70"/>
          <p:cNvSpPr>
            <a:spLocks noChangeShapeType="1"/>
          </p:cNvSpPr>
          <p:nvPr/>
        </p:nvSpPr>
        <p:spPr bwMode="auto">
          <a:xfrm flipH="1">
            <a:off x="6530156" y="4380780"/>
            <a:ext cx="20637" cy="142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9" name="Line 71"/>
          <p:cNvSpPr>
            <a:spLocks noChangeShapeType="1"/>
          </p:cNvSpPr>
          <p:nvPr/>
        </p:nvSpPr>
        <p:spPr bwMode="auto">
          <a:xfrm flipH="1">
            <a:off x="6439668" y="4442693"/>
            <a:ext cx="22225" cy="142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70" name="Line 72"/>
          <p:cNvSpPr>
            <a:spLocks noChangeShapeType="1"/>
          </p:cNvSpPr>
          <p:nvPr/>
        </p:nvSpPr>
        <p:spPr bwMode="auto">
          <a:xfrm flipH="1">
            <a:off x="6349181" y="4487143"/>
            <a:ext cx="23812" cy="158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71" name="Rectangle 73"/>
          <p:cNvSpPr>
            <a:spLocks/>
          </p:cNvSpPr>
          <p:nvPr/>
        </p:nvSpPr>
        <p:spPr bwMode="auto">
          <a:xfrm>
            <a:off x="5934843" y="4126780"/>
            <a:ext cx="611188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Requests</a:t>
            </a:r>
          </a:p>
        </p:txBody>
      </p:sp>
      <p:sp>
        <p:nvSpPr>
          <p:cNvPr id="72" name="Rectangle 74"/>
          <p:cNvSpPr>
            <a:spLocks/>
          </p:cNvSpPr>
          <p:nvPr/>
        </p:nvSpPr>
        <p:spPr bwMode="auto">
          <a:xfrm>
            <a:off x="7242943" y="3718793"/>
            <a:ext cx="223838" cy="306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73" name="Rectangle 75"/>
          <p:cNvSpPr>
            <a:spLocks/>
          </p:cNvSpPr>
          <p:nvPr/>
        </p:nvSpPr>
        <p:spPr bwMode="auto">
          <a:xfrm>
            <a:off x="6633343" y="3294930"/>
            <a:ext cx="638175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Receipt &amp;</a:t>
            </a:r>
          </a:p>
        </p:txBody>
      </p:sp>
      <p:sp>
        <p:nvSpPr>
          <p:cNvPr id="74" name="Rectangle 76"/>
          <p:cNvSpPr>
            <a:spLocks/>
          </p:cNvSpPr>
          <p:nvPr/>
        </p:nvSpPr>
        <p:spPr bwMode="auto">
          <a:xfrm>
            <a:off x="6633343" y="3433043"/>
            <a:ext cx="530225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queuing</a:t>
            </a: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86824" y="2492151"/>
            <a:ext cx="783531" cy="7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03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Servidores </a:t>
            </a:r>
            <a:r>
              <a:rPr lang="pt-BR" altLang="en-US" dirty="0" err="1"/>
              <a:t>Multithread</a:t>
            </a:r>
            <a:r>
              <a:rPr lang="pt-BR" altLang="en-US" dirty="0"/>
              <a:t/>
            </a:r>
            <a:br>
              <a:rPr lang="pt-BR" altLang="en-US" dirty="0"/>
            </a:br>
            <a:r>
              <a:rPr lang="pt-BR" altLang="en-US" dirty="0"/>
              <a:t>Modelo despachante/operário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56</a:t>
            </a:fld>
            <a:endParaRPr lang="en-US" altLang="pt-BR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266"/>
          <a:stretch>
            <a:fillRect/>
          </a:stretch>
        </p:blipFill>
        <p:spPr bwMode="auto">
          <a:xfrm>
            <a:off x="2315631" y="2008380"/>
            <a:ext cx="7621064" cy="369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46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Cliente-Servidor com Thread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57</a:t>
            </a:fld>
            <a:endParaRPr lang="en-US" altLang="pt-BR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89901" y="2884929"/>
            <a:ext cx="9673158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4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Servidores </a:t>
            </a:r>
            <a:r>
              <a:rPr lang="pt-BR" altLang="en-US" dirty="0" err="1"/>
              <a:t>Multithread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terceira alternativa seria usar uma máquina de estados finitos, que consiste em apenas um thread que usa chamadas não bloqueadoras como </a:t>
            </a:r>
            <a:r>
              <a:rPr lang="pt-BR" sz="2400" dirty="0" err="1"/>
              <a:t>send</a:t>
            </a:r>
            <a:r>
              <a:rPr lang="pt-BR" sz="2400" dirty="0"/>
              <a:t> e </a:t>
            </a:r>
            <a:r>
              <a:rPr lang="pt-BR" sz="2400" dirty="0" err="1"/>
              <a:t>receive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58</a:t>
            </a:fld>
            <a:endParaRPr lang="en-US" alt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6780" y="2924944"/>
            <a:ext cx="7899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5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59</a:t>
            </a:fld>
            <a:endParaRPr lang="en-US" alt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19600" y="469900"/>
            <a:ext cx="3015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accent2"/>
                </a:solidFill>
              </a:rPr>
              <a:t>Dúvidas?</a:t>
            </a:r>
            <a:endParaRPr lang="pt-BR" sz="6000" dirty="0">
              <a:solidFill>
                <a:schemeClr val="accent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12" y="1689100"/>
            <a:ext cx="353934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Operacional Distribuído?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58760" cy="4023360"/>
          </a:xfrm>
        </p:spPr>
        <p:txBody>
          <a:bodyPr/>
          <a:lstStyle/>
          <a:p>
            <a:r>
              <a:rPr lang="pt-BR" sz="2400" dirty="0"/>
              <a:t>Funcionar como uma máquina </a:t>
            </a:r>
            <a:r>
              <a:rPr lang="pt-BR" sz="2400" dirty="0" smtClean="0"/>
              <a:t>única</a:t>
            </a:r>
          </a:p>
          <a:p>
            <a:pPr lvl="1"/>
            <a:r>
              <a:rPr lang="pt-BR" sz="2000" dirty="0" err="1" smtClean="0"/>
              <a:t>MicroKernel</a:t>
            </a:r>
            <a:r>
              <a:rPr lang="pt-BR" sz="2000" dirty="0" smtClean="0"/>
              <a:t> </a:t>
            </a:r>
            <a:r>
              <a:rPr lang="pt-BR" sz="2000" dirty="0"/>
              <a:t>e </a:t>
            </a:r>
            <a:r>
              <a:rPr lang="pt-BR" sz="2000" dirty="0" err="1" smtClean="0"/>
              <a:t>MultiThread</a:t>
            </a:r>
            <a:endParaRPr lang="pt-BR" sz="2000" dirty="0" smtClean="0"/>
          </a:p>
          <a:p>
            <a:pPr lvl="1"/>
            <a:r>
              <a:rPr lang="pt-BR" sz="2000" dirty="0" smtClean="0"/>
              <a:t>Comunicação </a:t>
            </a:r>
            <a:r>
              <a:rPr lang="pt-BR" sz="2000" dirty="0"/>
              <a:t>via RPC</a:t>
            </a:r>
          </a:p>
          <a:p>
            <a:r>
              <a:rPr lang="pt-BR" sz="2400" dirty="0"/>
              <a:t>Os nós funcionam como terminais e um deles executa um pool de processos para decidir onde ocorrerá a </a:t>
            </a:r>
            <a:r>
              <a:rPr lang="pt-BR" sz="2400" dirty="0" err="1"/>
              <a:t>exceução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6</a:t>
            </a:fld>
            <a:endParaRPr lang="en-US" altLang="pt-BR"/>
          </a:p>
        </p:txBody>
      </p:sp>
      <p:pic>
        <p:nvPicPr>
          <p:cNvPr id="5" name="Picture 5" descr="Resultado de imagem para Amoeba architecture operating system"/>
          <p:cNvPicPr>
            <a:picLocks noChangeAspect="1" noChangeArrowheads="1"/>
          </p:cNvPicPr>
          <p:nvPr/>
        </p:nvPicPr>
        <p:blipFill>
          <a:blip r:embed="rId2" cstate="print"/>
          <a:srcRect b="11920"/>
          <a:stretch>
            <a:fillRect/>
          </a:stretch>
        </p:blipFill>
        <p:spPr bwMode="auto">
          <a:xfrm>
            <a:off x="6548939" y="1845734"/>
            <a:ext cx="4684464" cy="309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o 13"/>
          <p:cNvGrpSpPr>
            <a:grpSpLocks/>
          </p:cNvGrpSpPr>
          <p:nvPr/>
        </p:nvGrpSpPr>
        <p:grpSpPr bwMode="auto">
          <a:xfrm>
            <a:off x="1553686" y="4955380"/>
            <a:ext cx="9145587" cy="1368425"/>
            <a:chOff x="2783632" y="5013176"/>
            <a:chExt cx="9145016" cy="1368152"/>
          </a:xfrm>
        </p:grpSpPr>
        <p:pic>
          <p:nvPicPr>
            <p:cNvPr id="8" name="Picture 9" descr="Resultado de imagem para laÂ´vem histÃ³ria"/>
            <p:cNvPicPr>
              <a:picLocks noChangeAspect="1" noChangeArrowheads="1"/>
            </p:cNvPicPr>
            <p:nvPr/>
          </p:nvPicPr>
          <p:blipFill>
            <a:blip r:embed="rId3" cstate="print"/>
            <a:srcRect t="9276" b="2603"/>
            <a:stretch>
              <a:fillRect/>
            </a:stretch>
          </p:blipFill>
          <p:spPr bwMode="auto">
            <a:xfrm>
              <a:off x="2783632" y="5013176"/>
              <a:ext cx="2952750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CaixaDeTexto 8"/>
            <p:cNvSpPr txBox="1"/>
            <p:nvPr/>
          </p:nvSpPr>
          <p:spPr>
            <a:xfrm>
              <a:off x="5736198" y="5030636"/>
              <a:ext cx="6192450" cy="132371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endParaRPr lang="pt-BR" sz="1600" dirty="0"/>
            </a:p>
            <a:p>
              <a:pPr algn="ctr">
                <a:defRPr/>
              </a:pPr>
              <a:r>
                <a:rPr lang="pt-BR" sz="1600" dirty="0"/>
                <a:t>Amoeba foi desenvolvido pelo Andrew S. Tanenbaum </a:t>
              </a:r>
            </a:p>
            <a:p>
              <a:pPr algn="ctr">
                <a:defRPr/>
              </a:pPr>
              <a:endParaRPr lang="pt-BR" sz="1600" dirty="0"/>
            </a:p>
            <a:p>
              <a:pPr algn="ctr">
                <a:defRPr/>
              </a:pPr>
              <a:r>
                <a:rPr lang="pt-BR" sz="1600" dirty="0"/>
                <a:t>Python foi desenvolvido inicialmente pare esse S O</a:t>
              </a:r>
            </a:p>
            <a:p>
              <a:pPr algn="ctr">
                <a:defRPr/>
              </a:pP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01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Razões para não termos SO distribuídos</a:t>
            </a:r>
            <a:endParaRPr lang="pt-BR"/>
          </a:p>
        </p:txBody>
      </p:sp>
      <p:sp>
        <p:nvSpPr>
          <p:cNvPr id="24579" name="Espaço Reservado para Conteúdo 35"/>
          <p:cNvSpPr>
            <a:spLocks noGrp="1"/>
          </p:cNvSpPr>
          <p:nvPr>
            <p:ph idx="1"/>
          </p:nvPr>
        </p:nvSpPr>
        <p:spPr>
          <a:xfrm>
            <a:off x="1097281" y="1844824"/>
            <a:ext cx="10058400" cy="2015976"/>
          </a:xfrm>
        </p:spPr>
        <p:txBody>
          <a:bodyPr>
            <a:normAutofit/>
          </a:bodyPr>
          <a:lstStyle/>
          <a:p>
            <a:r>
              <a:rPr lang="pt-BR" altLang="en-US" sz="2400" dirty="0"/>
              <a:t>Exigência de homogeneidade</a:t>
            </a:r>
          </a:p>
          <a:p>
            <a:pPr lvl="1"/>
            <a:r>
              <a:rPr lang="pt-BR" altLang="en-US" sz="2000" dirty="0"/>
              <a:t>Investimentos feitos em softwares aplicativos específicos</a:t>
            </a:r>
          </a:p>
          <a:p>
            <a:r>
              <a:rPr lang="pt-BR" altLang="en-US" sz="2400" dirty="0"/>
              <a:t>Desempenho ruim </a:t>
            </a:r>
          </a:p>
          <a:p>
            <a:pPr lvl="1"/>
            <a:r>
              <a:rPr lang="pt-BR" altLang="en-US" sz="2000" dirty="0"/>
              <a:t>Afetado pela rede</a:t>
            </a:r>
          </a:p>
        </p:txBody>
      </p:sp>
      <p:grpSp>
        <p:nvGrpSpPr>
          <p:cNvPr id="2" name="Grupo 8"/>
          <p:cNvGrpSpPr>
            <a:grpSpLocks/>
          </p:cNvGrpSpPr>
          <p:nvPr/>
        </p:nvGrpSpPr>
        <p:grpSpPr bwMode="auto">
          <a:xfrm>
            <a:off x="1458436" y="4437112"/>
            <a:ext cx="9336088" cy="1354138"/>
            <a:chOff x="2495600" y="4340096"/>
            <a:chExt cx="9336360" cy="1355059"/>
          </a:xfrm>
        </p:grpSpPr>
        <p:sp>
          <p:nvSpPr>
            <p:cNvPr id="6" name="Retângulo 5"/>
            <p:cNvSpPr/>
            <p:nvPr/>
          </p:nvSpPr>
          <p:spPr>
            <a:xfrm>
              <a:off x="5735782" y="4346450"/>
              <a:ext cx="6096178" cy="1323287"/>
            </a:xfrm>
            <a:prstGeom prst="rect">
              <a:avLst/>
            </a:prstGeom>
            <a:solidFill>
              <a:srgbClr val="002060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altLang="en-US" sz="2000" dirty="0">
                  <a:solidFill>
                    <a:schemeClr val="bg1"/>
                  </a:solidFill>
                  <a:latin typeface="+mn-lt"/>
                </a:rPr>
                <a:t>A combinação de </a:t>
              </a:r>
              <a:r>
                <a:rPr lang="pt-BR" altLang="en-US" sz="2000" dirty="0" err="1">
                  <a:solidFill>
                    <a:schemeClr val="bg1"/>
                  </a:solidFill>
                  <a:latin typeface="+mn-lt"/>
                </a:rPr>
                <a:t>middleware</a:t>
              </a:r>
              <a:r>
                <a:rPr lang="pt-BR" altLang="en-US" sz="2000" dirty="0">
                  <a:solidFill>
                    <a:schemeClr val="bg1"/>
                  </a:solidFill>
                  <a:latin typeface="+mn-lt"/>
                </a:rPr>
                <a:t> e SO de rede proporciona um equilíbrio aceitável entre os requisitos de autonomia e o acesso aos recursos</a:t>
              </a:r>
            </a:p>
          </p:txBody>
        </p:sp>
        <p:pic>
          <p:nvPicPr>
            <p:cNvPr id="24582" name="Picture 2" descr="Resultado de imagem para soluÃ§Ã£o"/>
            <p:cNvPicPr>
              <a:picLocks noChangeAspect="1" noChangeArrowheads="1"/>
            </p:cNvPicPr>
            <p:nvPr/>
          </p:nvPicPr>
          <p:blipFill>
            <a:blip r:embed="rId2" cstate="print"/>
            <a:srcRect l="14000" r="-1999" b="-2315"/>
            <a:stretch>
              <a:fillRect/>
            </a:stretch>
          </p:blipFill>
          <p:spPr bwMode="auto">
            <a:xfrm>
              <a:off x="2495600" y="4340096"/>
              <a:ext cx="3312368" cy="1355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7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50383" y="2022362"/>
            <a:ext cx="10557933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047750" y="0"/>
            <a:ext cx="10363200" cy="928688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pt-BR" sz="44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25604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Operacional e </a:t>
            </a:r>
            <a:r>
              <a:rPr lang="pt-BR" dirty="0" smtClean="0"/>
              <a:t>Middleware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8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Processos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2301312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en-US" sz="2400" dirty="0"/>
              <a:t>Diferentes tipos de processos desempenham papel crucial em sistemas distribuídos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Programas em execução em cada 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ID, Ciclo de vida e espaço de memória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sz="2400" dirty="0"/>
              <a:t>Usar processos </a:t>
            </a:r>
            <a:r>
              <a:rPr lang="pt-BR" altLang="en-US" sz="2400" dirty="0" err="1"/>
              <a:t>multithreading</a:t>
            </a:r>
            <a:r>
              <a:rPr lang="pt-BR" altLang="en-US" sz="2400" dirty="0"/>
              <a:t> auxiliam em melhoria de desempenho em sistemas cliente-servidor</a:t>
            </a:r>
          </a:p>
        </p:txBody>
      </p:sp>
      <p:sp>
        <p:nvSpPr>
          <p:cNvPr id="26628" name="Rectangle 5"/>
          <p:cNvSpPr>
            <a:spLocks/>
          </p:cNvSpPr>
          <p:nvPr/>
        </p:nvSpPr>
        <p:spPr bwMode="auto">
          <a:xfrm>
            <a:off x="7794128" y="6093420"/>
            <a:ext cx="427038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Server</a:t>
            </a:r>
          </a:p>
        </p:txBody>
      </p:sp>
      <p:sp>
        <p:nvSpPr>
          <p:cNvPr id="6" name="Oval 6"/>
          <p:cNvSpPr>
            <a:spLocks/>
          </p:cNvSpPr>
          <p:nvPr/>
        </p:nvSpPr>
        <p:spPr bwMode="auto">
          <a:xfrm>
            <a:off x="6971803" y="4455120"/>
            <a:ext cx="2185988" cy="15081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26630" name="Rectangle 7"/>
          <p:cNvSpPr>
            <a:spLocks/>
          </p:cNvSpPr>
          <p:nvPr/>
        </p:nvSpPr>
        <p:spPr bwMode="auto">
          <a:xfrm>
            <a:off x="7689353" y="5677495"/>
            <a:ext cx="649288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N threads</a:t>
            </a:r>
          </a:p>
        </p:txBody>
      </p:sp>
      <p:sp>
        <p:nvSpPr>
          <p:cNvPr id="26631" name="Rectangle 10"/>
          <p:cNvSpPr>
            <a:spLocks/>
          </p:cNvSpPr>
          <p:nvPr/>
        </p:nvSpPr>
        <p:spPr bwMode="auto">
          <a:xfrm>
            <a:off x="9003803" y="4601170"/>
            <a:ext cx="836613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Input-output</a:t>
            </a: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7640141" y="4840882"/>
            <a:ext cx="158750" cy="92075"/>
          </a:xfrm>
          <a:custGeom>
            <a:avLst/>
            <a:gdLst>
              <a:gd name="T0" fmla="*/ 13 w 21600"/>
              <a:gd name="T1" fmla="*/ 57 h 21600"/>
              <a:gd name="T2" fmla="*/ 0 w 21600"/>
              <a:gd name="T3" fmla="*/ 29 h 21600"/>
              <a:gd name="T4" fmla="*/ 93 w 21600"/>
              <a:gd name="T5" fmla="*/ 0 h 21600"/>
              <a:gd name="T6" fmla="*/ 40 w 21600"/>
              <a:gd name="T7" fmla="*/ 86 h 21600"/>
              <a:gd name="T8" fmla="*/ 13 w 21600"/>
              <a:gd name="T9" fmla="*/ 57 h 21600"/>
              <a:gd name="T10" fmla="*/ 13 w 21600"/>
              <a:gd name="T11" fmla="*/ 5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3024" y="14316"/>
                </a:moveTo>
                <a:lnTo>
                  <a:pt x="0" y="7284"/>
                </a:lnTo>
                <a:lnTo>
                  <a:pt x="21600" y="0"/>
                </a:lnTo>
                <a:lnTo>
                  <a:pt x="9288" y="21600"/>
                </a:lnTo>
                <a:lnTo>
                  <a:pt x="3024" y="14316"/>
                </a:lnTo>
                <a:close/>
                <a:moveTo>
                  <a:pt x="3024" y="14316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rot="10800000" flipH="1">
            <a:off x="7149603" y="4902795"/>
            <a:ext cx="512763" cy="24606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7598866" y="5117107"/>
            <a:ext cx="176212" cy="61913"/>
          </a:xfrm>
          <a:custGeom>
            <a:avLst/>
            <a:gdLst>
              <a:gd name="T0" fmla="*/ 13 w 21600"/>
              <a:gd name="T1" fmla="*/ 29 h 21600"/>
              <a:gd name="T2" fmla="*/ 0 w 21600"/>
              <a:gd name="T3" fmla="*/ 0 h 21600"/>
              <a:gd name="T4" fmla="*/ 104 w 21600"/>
              <a:gd name="T5" fmla="*/ 0 h 21600"/>
              <a:gd name="T6" fmla="*/ 13 w 21600"/>
              <a:gd name="T7" fmla="*/ 57 h 21600"/>
              <a:gd name="T8" fmla="*/ 13 w 21600"/>
              <a:gd name="T9" fmla="*/ 29 h 21600"/>
              <a:gd name="T10" fmla="*/ 13 w 21600"/>
              <a:gd name="T11" fmla="*/ 2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676" y="10989"/>
                </a:moveTo>
                <a:lnTo>
                  <a:pt x="0" y="0"/>
                </a:lnTo>
                <a:lnTo>
                  <a:pt x="21600" y="0"/>
                </a:lnTo>
                <a:lnTo>
                  <a:pt x="2676" y="21600"/>
                </a:lnTo>
                <a:lnTo>
                  <a:pt x="2676" y="10989"/>
                </a:lnTo>
                <a:close/>
                <a:moveTo>
                  <a:pt x="2676" y="10989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rot="10800000" flipH="1">
            <a:off x="7171828" y="5148857"/>
            <a:ext cx="427038" cy="61913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7598866" y="5440957"/>
            <a:ext cx="176212" cy="76200"/>
          </a:xfrm>
          <a:custGeom>
            <a:avLst/>
            <a:gdLst>
              <a:gd name="T0" fmla="*/ 26 w 21600"/>
              <a:gd name="T1" fmla="*/ 29 h 21600"/>
              <a:gd name="T2" fmla="*/ 39 w 21600"/>
              <a:gd name="T3" fmla="*/ 0 h 21600"/>
              <a:gd name="T4" fmla="*/ 104 w 21600"/>
              <a:gd name="T5" fmla="*/ 71 h 21600"/>
              <a:gd name="T6" fmla="*/ 0 w 21600"/>
              <a:gd name="T7" fmla="*/ 57 h 21600"/>
              <a:gd name="T8" fmla="*/ 26 w 21600"/>
              <a:gd name="T9" fmla="*/ 29 h 21600"/>
              <a:gd name="T10" fmla="*/ 26 w 21600"/>
              <a:gd name="T11" fmla="*/ 2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5352" y="8823"/>
                </a:moveTo>
                <a:lnTo>
                  <a:pt x="8028" y="0"/>
                </a:lnTo>
                <a:lnTo>
                  <a:pt x="21600" y="21600"/>
                </a:lnTo>
                <a:lnTo>
                  <a:pt x="0" y="17341"/>
                </a:lnTo>
                <a:lnTo>
                  <a:pt x="5352" y="8823"/>
                </a:lnTo>
                <a:close/>
                <a:moveTo>
                  <a:pt x="5352" y="8823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7149603" y="5271095"/>
            <a:ext cx="469900" cy="20002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8511678" y="4440832"/>
            <a:ext cx="179388" cy="92075"/>
          </a:xfrm>
          <a:custGeom>
            <a:avLst/>
            <a:gdLst>
              <a:gd name="T0" fmla="*/ 13 w 21600"/>
              <a:gd name="T1" fmla="*/ 57 h 21600"/>
              <a:gd name="T2" fmla="*/ 0 w 21600"/>
              <a:gd name="T3" fmla="*/ 29 h 21600"/>
              <a:gd name="T4" fmla="*/ 105 w 21600"/>
              <a:gd name="T5" fmla="*/ 0 h 21600"/>
              <a:gd name="T6" fmla="*/ 26 w 21600"/>
              <a:gd name="T7" fmla="*/ 86 h 21600"/>
              <a:gd name="T8" fmla="*/ 13 w 21600"/>
              <a:gd name="T9" fmla="*/ 57 h 21600"/>
              <a:gd name="T10" fmla="*/ 13 w 21600"/>
              <a:gd name="T11" fmla="*/ 5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653" y="14316"/>
                </a:moveTo>
                <a:lnTo>
                  <a:pt x="0" y="7284"/>
                </a:lnTo>
                <a:lnTo>
                  <a:pt x="21600" y="0"/>
                </a:lnTo>
                <a:lnTo>
                  <a:pt x="5305" y="21600"/>
                </a:lnTo>
                <a:lnTo>
                  <a:pt x="2653" y="14316"/>
                </a:lnTo>
                <a:close/>
                <a:moveTo>
                  <a:pt x="2653" y="14316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8200528" y="4502745"/>
            <a:ext cx="333375" cy="1381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8691066" y="4470995"/>
            <a:ext cx="153987" cy="107950"/>
          </a:xfrm>
          <a:custGeom>
            <a:avLst/>
            <a:gdLst>
              <a:gd name="T0" fmla="*/ 26 w 21600"/>
              <a:gd name="T1" fmla="*/ 85 h 21600"/>
              <a:gd name="T2" fmla="*/ 0 w 21600"/>
              <a:gd name="T3" fmla="*/ 57 h 21600"/>
              <a:gd name="T4" fmla="*/ 91 w 21600"/>
              <a:gd name="T5" fmla="*/ 0 h 21600"/>
              <a:gd name="T6" fmla="*/ 51 w 21600"/>
              <a:gd name="T7" fmla="*/ 99 h 21600"/>
              <a:gd name="T8" fmla="*/ 26 w 21600"/>
              <a:gd name="T9" fmla="*/ 85 h 21600"/>
              <a:gd name="T10" fmla="*/ 26 w 21600"/>
              <a:gd name="T11" fmla="*/ 8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6109" y="18545"/>
                </a:moveTo>
                <a:lnTo>
                  <a:pt x="0" y="12436"/>
                </a:lnTo>
                <a:lnTo>
                  <a:pt x="21600" y="0"/>
                </a:lnTo>
                <a:lnTo>
                  <a:pt x="12218" y="21600"/>
                </a:lnTo>
                <a:lnTo>
                  <a:pt x="6109" y="18545"/>
                </a:lnTo>
                <a:close/>
                <a:moveTo>
                  <a:pt x="6109" y="18545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8200528" y="4563070"/>
            <a:ext cx="534988" cy="4476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8822828" y="4548782"/>
            <a:ext cx="112713" cy="106363"/>
          </a:xfrm>
          <a:custGeom>
            <a:avLst/>
            <a:gdLst>
              <a:gd name="T0" fmla="*/ 26 w 21600"/>
              <a:gd name="T1" fmla="*/ 85 h 21600"/>
              <a:gd name="T2" fmla="*/ 0 w 21600"/>
              <a:gd name="T3" fmla="*/ 71 h 21600"/>
              <a:gd name="T4" fmla="*/ 66 w 21600"/>
              <a:gd name="T5" fmla="*/ 0 h 21600"/>
              <a:gd name="T6" fmla="*/ 53 w 21600"/>
              <a:gd name="T7" fmla="*/ 99 h 21600"/>
              <a:gd name="T8" fmla="*/ 26 w 21600"/>
              <a:gd name="T9" fmla="*/ 85 h 21600"/>
              <a:gd name="T10" fmla="*/ 26 w 21600"/>
              <a:gd name="T11" fmla="*/ 8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8518" y="18545"/>
                </a:moveTo>
                <a:lnTo>
                  <a:pt x="0" y="15491"/>
                </a:lnTo>
                <a:lnTo>
                  <a:pt x="21600" y="0"/>
                </a:lnTo>
                <a:lnTo>
                  <a:pt x="17341" y="21600"/>
                </a:lnTo>
                <a:lnTo>
                  <a:pt x="8518" y="18545"/>
                </a:lnTo>
                <a:close/>
                <a:moveTo>
                  <a:pt x="8518" y="18545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8154491" y="4655145"/>
            <a:ext cx="690562" cy="8159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8087816" y="5071070"/>
            <a:ext cx="66675" cy="77787"/>
          </a:xfrm>
          <a:custGeom>
            <a:avLst/>
            <a:gdLst>
              <a:gd name="T0" fmla="*/ 14 w 21600"/>
              <a:gd name="T1" fmla="*/ 71 h 21600"/>
              <a:gd name="T2" fmla="*/ 0 w 21600"/>
              <a:gd name="T3" fmla="*/ 71 h 21600"/>
              <a:gd name="T4" fmla="*/ 26 w 21600"/>
              <a:gd name="T5" fmla="*/ 0 h 21600"/>
              <a:gd name="T6" fmla="*/ 39 w 21600"/>
              <a:gd name="T7" fmla="*/ 71 h 21600"/>
              <a:gd name="T8" fmla="*/ 14 w 21600"/>
              <a:gd name="T9" fmla="*/ 71 h 21600"/>
              <a:gd name="T10" fmla="*/ 14 w 21600"/>
              <a:gd name="T11" fmla="*/ 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7535" y="21600"/>
                </a:moveTo>
                <a:lnTo>
                  <a:pt x="0" y="21600"/>
                </a:lnTo>
                <a:lnTo>
                  <a:pt x="14567" y="0"/>
                </a:lnTo>
                <a:lnTo>
                  <a:pt x="21600" y="21600"/>
                </a:lnTo>
                <a:lnTo>
                  <a:pt x="7535" y="21600"/>
                </a:lnTo>
                <a:close/>
                <a:moveTo>
                  <a:pt x="7535" y="21600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7886203" y="4993282"/>
            <a:ext cx="223838" cy="200025"/>
          </a:xfrm>
          <a:custGeom>
            <a:avLst/>
            <a:gdLst>
              <a:gd name="T0" fmla="*/ 132 w 21600"/>
              <a:gd name="T1" fmla="*/ 157 h 21600"/>
              <a:gd name="T2" fmla="*/ 132 w 21600"/>
              <a:gd name="T3" fmla="*/ 157 h 21600"/>
              <a:gd name="T4" fmla="*/ 132 w 21600"/>
              <a:gd name="T5" fmla="*/ 157 h 21600"/>
              <a:gd name="T6" fmla="*/ 92 w 21600"/>
              <a:gd name="T7" fmla="*/ 185 h 21600"/>
              <a:gd name="T8" fmla="*/ 27 w 21600"/>
              <a:gd name="T9" fmla="*/ 171 h 21600"/>
              <a:gd name="T10" fmla="*/ 0 w 21600"/>
              <a:gd name="T11" fmla="*/ 129 h 21600"/>
              <a:gd name="T12" fmla="*/ 0 w 21600"/>
              <a:gd name="T13" fmla="*/ 72 h 21600"/>
              <a:gd name="T14" fmla="*/ 27 w 21600"/>
              <a:gd name="T15" fmla="*/ 29 h 21600"/>
              <a:gd name="T16" fmla="*/ 79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8331"/>
                </a:moveTo>
                <a:lnTo>
                  <a:pt x="21600" y="18331"/>
                </a:lnTo>
                <a:lnTo>
                  <a:pt x="15105" y="21600"/>
                </a:lnTo>
                <a:lnTo>
                  <a:pt x="4380" y="19965"/>
                </a:lnTo>
                <a:lnTo>
                  <a:pt x="0" y="15062"/>
                </a:lnTo>
                <a:lnTo>
                  <a:pt x="0" y="8406"/>
                </a:lnTo>
                <a:lnTo>
                  <a:pt x="4380" y="3386"/>
                </a:lnTo>
                <a:lnTo>
                  <a:pt x="1299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8065591" y="5533032"/>
            <a:ext cx="66675" cy="77788"/>
          </a:xfrm>
          <a:custGeom>
            <a:avLst/>
            <a:gdLst>
              <a:gd name="T0" fmla="*/ 26 w 21600"/>
              <a:gd name="T1" fmla="*/ 57 h 21600"/>
              <a:gd name="T2" fmla="*/ 0 w 21600"/>
              <a:gd name="T3" fmla="*/ 57 h 21600"/>
              <a:gd name="T4" fmla="*/ 26 w 21600"/>
              <a:gd name="T5" fmla="*/ 0 h 21600"/>
              <a:gd name="T6" fmla="*/ 39 w 21600"/>
              <a:gd name="T7" fmla="*/ 72 h 21600"/>
              <a:gd name="T8" fmla="*/ 26 w 21600"/>
              <a:gd name="T9" fmla="*/ 57 h 21600"/>
              <a:gd name="T10" fmla="*/ 26 w 21600"/>
              <a:gd name="T11" fmla="*/ 5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14567" y="17100"/>
                </a:moveTo>
                <a:lnTo>
                  <a:pt x="0" y="17100"/>
                </a:lnTo>
                <a:lnTo>
                  <a:pt x="14567" y="0"/>
                </a:lnTo>
                <a:lnTo>
                  <a:pt x="21600" y="21600"/>
                </a:lnTo>
                <a:lnTo>
                  <a:pt x="14567" y="17100"/>
                </a:lnTo>
                <a:close/>
                <a:moveTo>
                  <a:pt x="14567" y="17100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7886203" y="5455245"/>
            <a:ext cx="201613" cy="185737"/>
          </a:xfrm>
          <a:custGeom>
            <a:avLst/>
            <a:gdLst>
              <a:gd name="T0" fmla="*/ 119 w 21600"/>
              <a:gd name="T1" fmla="*/ 143 h 21600"/>
              <a:gd name="T2" fmla="*/ 119 w 21600"/>
              <a:gd name="T3" fmla="*/ 143 h 21600"/>
              <a:gd name="T4" fmla="*/ 119 w 21600"/>
              <a:gd name="T5" fmla="*/ 143 h 21600"/>
              <a:gd name="T6" fmla="*/ 80 w 21600"/>
              <a:gd name="T7" fmla="*/ 171 h 21600"/>
              <a:gd name="T8" fmla="*/ 27 w 21600"/>
              <a:gd name="T9" fmla="*/ 157 h 21600"/>
              <a:gd name="T10" fmla="*/ 0 w 21600"/>
              <a:gd name="T11" fmla="*/ 114 h 21600"/>
              <a:gd name="T12" fmla="*/ 0 w 21600"/>
              <a:gd name="T13" fmla="*/ 57 h 21600"/>
              <a:gd name="T14" fmla="*/ 27 w 21600"/>
              <a:gd name="T15" fmla="*/ 15 h 21600"/>
              <a:gd name="T16" fmla="*/ 67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8063"/>
                </a:moveTo>
                <a:lnTo>
                  <a:pt x="21600" y="18063"/>
                </a:lnTo>
                <a:lnTo>
                  <a:pt x="14512" y="21600"/>
                </a:lnTo>
                <a:lnTo>
                  <a:pt x="4894" y="19832"/>
                </a:lnTo>
                <a:lnTo>
                  <a:pt x="0" y="14400"/>
                </a:lnTo>
                <a:lnTo>
                  <a:pt x="0" y="7200"/>
                </a:lnTo>
                <a:lnTo>
                  <a:pt x="4894" y="1895"/>
                </a:lnTo>
                <a:lnTo>
                  <a:pt x="1215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8087816" y="4702770"/>
            <a:ext cx="66675" cy="76200"/>
          </a:xfrm>
          <a:custGeom>
            <a:avLst/>
            <a:gdLst>
              <a:gd name="T0" fmla="*/ 14 w 21600"/>
              <a:gd name="T1" fmla="*/ 71 h 21600"/>
              <a:gd name="T2" fmla="*/ 0 w 21600"/>
              <a:gd name="T3" fmla="*/ 71 h 21600"/>
              <a:gd name="T4" fmla="*/ 26 w 21600"/>
              <a:gd name="T5" fmla="*/ 0 h 21600"/>
              <a:gd name="T6" fmla="*/ 39 w 21600"/>
              <a:gd name="T7" fmla="*/ 71 h 21600"/>
              <a:gd name="T8" fmla="*/ 14 w 21600"/>
              <a:gd name="T9" fmla="*/ 71 h 21600"/>
              <a:gd name="T10" fmla="*/ 14 w 21600"/>
              <a:gd name="T11" fmla="*/ 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7535" y="21600"/>
                </a:moveTo>
                <a:lnTo>
                  <a:pt x="0" y="21600"/>
                </a:lnTo>
                <a:lnTo>
                  <a:pt x="14567" y="0"/>
                </a:lnTo>
                <a:lnTo>
                  <a:pt x="21600" y="21600"/>
                </a:lnTo>
                <a:lnTo>
                  <a:pt x="7535" y="21600"/>
                </a:lnTo>
                <a:close/>
                <a:moveTo>
                  <a:pt x="7535" y="21600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7886203" y="4624982"/>
            <a:ext cx="223838" cy="185738"/>
          </a:xfrm>
          <a:custGeom>
            <a:avLst/>
            <a:gdLst>
              <a:gd name="T0" fmla="*/ 132 w 21600"/>
              <a:gd name="T1" fmla="*/ 142 h 21600"/>
              <a:gd name="T2" fmla="*/ 132 w 21600"/>
              <a:gd name="T3" fmla="*/ 142 h 21600"/>
              <a:gd name="T4" fmla="*/ 132 w 21600"/>
              <a:gd name="T5" fmla="*/ 142 h 21600"/>
              <a:gd name="T6" fmla="*/ 92 w 21600"/>
              <a:gd name="T7" fmla="*/ 171 h 21600"/>
              <a:gd name="T8" fmla="*/ 27 w 21600"/>
              <a:gd name="T9" fmla="*/ 171 h 21600"/>
              <a:gd name="T10" fmla="*/ 0 w 21600"/>
              <a:gd name="T11" fmla="*/ 128 h 21600"/>
              <a:gd name="T12" fmla="*/ 0 w 21600"/>
              <a:gd name="T13" fmla="*/ 71 h 21600"/>
              <a:gd name="T14" fmla="*/ 27 w 21600"/>
              <a:gd name="T15" fmla="*/ 14 h 21600"/>
              <a:gd name="T16" fmla="*/ 79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7937"/>
                </a:moveTo>
                <a:lnTo>
                  <a:pt x="21600" y="17937"/>
                </a:lnTo>
                <a:lnTo>
                  <a:pt x="15105" y="21600"/>
                </a:lnTo>
                <a:lnTo>
                  <a:pt x="4380" y="21600"/>
                </a:lnTo>
                <a:lnTo>
                  <a:pt x="0" y="16168"/>
                </a:lnTo>
                <a:lnTo>
                  <a:pt x="0" y="8968"/>
                </a:lnTo>
                <a:lnTo>
                  <a:pt x="4380" y="1768"/>
                </a:lnTo>
                <a:lnTo>
                  <a:pt x="1299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6727328" y="4993282"/>
            <a:ext cx="133350" cy="12382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3001466" y="5086945"/>
            <a:ext cx="847725" cy="15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6652" name="Rectangle 31"/>
          <p:cNvSpPr>
            <a:spLocks/>
          </p:cNvSpPr>
          <p:nvPr/>
        </p:nvSpPr>
        <p:spPr bwMode="auto">
          <a:xfrm>
            <a:off x="3326903" y="5893395"/>
            <a:ext cx="373063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Client</a:t>
            </a:r>
          </a:p>
        </p:txBody>
      </p:sp>
      <p:sp>
        <p:nvSpPr>
          <p:cNvPr id="26653" name="Rectangle 32"/>
          <p:cNvSpPr>
            <a:spLocks/>
          </p:cNvSpPr>
          <p:nvPr/>
        </p:nvSpPr>
        <p:spPr bwMode="auto">
          <a:xfrm>
            <a:off x="4704853" y="4220170"/>
            <a:ext cx="10541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Thread 2 makes</a:t>
            </a:r>
          </a:p>
        </p:txBody>
      </p:sp>
      <p:sp>
        <p:nvSpPr>
          <p:cNvPr id="31" name="Rectangle 33"/>
          <p:cNvSpPr>
            <a:spLocks/>
          </p:cNvSpPr>
          <p:nvPr/>
        </p:nvSpPr>
        <p:spPr bwMode="auto">
          <a:xfrm>
            <a:off x="2858591" y="5279032"/>
            <a:ext cx="122237" cy="214313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T1</a:t>
            </a:r>
          </a:p>
        </p:txBody>
      </p:sp>
      <p:sp>
        <p:nvSpPr>
          <p:cNvPr id="32" name="Oval 34"/>
          <p:cNvSpPr>
            <a:spLocks/>
          </p:cNvSpPr>
          <p:nvPr/>
        </p:nvSpPr>
        <p:spPr bwMode="auto">
          <a:xfrm>
            <a:off x="2444253" y="4240807"/>
            <a:ext cx="2185988" cy="15081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26656" name="Rectangle 35"/>
          <p:cNvSpPr>
            <a:spLocks/>
          </p:cNvSpPr>
          <p:nvPr/>
        </p:nvSpPr>
        <p:spPr bwMode="auto">
          <a:xfrm>
            <a:off x="1293316" y="4864695"/>
            <a:ext cx="55086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Thread 1</a:t>
            </a:r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4430216" y="5025032"/>
            <a:ext cx="44450" cy="77788"/>
          </a:xfrm>
          <a:custGeom>
            <a:avLst/>
            <a:gdLst>
              <a:gd name="T0" fmla="*/ 13 w 21600"/>
              <a:gd name="T1" fmla="*/ 71 h 21600"/>
              <a:gd name="T2" fmla="*/ 0 w 21600"/>
              <a:gd name="T3" fmla="*/ 71 h 21600"/>
              <a:gd name="T4" fmla="*/ 26 w 21600"/>
              <a:gd name="T5" fmla="*/ 0 h 21600"/>
              <a:gd name="T6" fmla="*/ 26 w 21600"/>
              <a:gd name="T7" fmla="*/ 71 h 21600"/>
              <a:gd name="T8" fmla="*/ 13 w 21600"/>
              <a:gd name="T9" fmla="*/ 71 h 21600"/>
              <a:gd name="T10" fmla="*/ 13 w 21600"/>
              <a:gd name="T11" fmla="*/ 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108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lnTo>
                  <a:pt x="10800" y="21600"/>
                </a:lnTo>
                <a:close/>
                <a:moveTo>
                  <a:pt x="10800" y="21600"/>
                </a:moveTo>
              </a:path>
            </a:pathLst>
          </a:custGeom>
          <a:solidFill>
            <a:srgbClr val="000000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35" name="Freeform 37"/>
          <p:cNvSpPr>
            <a:spLocks/>
          </p:cNvSpPr>
          <p:nvPr/>
        </p:nvSpPr>
        <p:spPr bwMode="auto">
          <a:xfrm>
            <a:off x="4230191" y="4948832"/>
            <a:ext cx="222250" cy="184150"/>
          </a:xfrm>
          <a:custGeom>
            <a:avLst/>
            <a:gdLst>
              <a:gd name="T0" fmla="*/ 131 w 21600"/>
              <a:gd name="T1" fmla="*/ 142 h 21600"/>
              <a:gd name="T2" fmla="*/ 131 w 21600"/>
              <a:gd name="T3" fmla="*/ 142 h 21600"/>
              <a:gd name="T4" fmla="*/ 131 w 21600"/>
              <a:gd name="T5" fmla="*/ 142 h 21600"/>
              <a:gd name="T6" fmla="*/ 78 w 21600"/>
              <a:gd name="T7" fmla="*/ 171 h 21600"/>
              <a:gd name="T8" fmla="*/ 39 w 21600"/>
              <a:gd name="T9" fmla="*/ 156 h 21600"/>
              <a:gd name="T10" fmla="*/ 0 w 21600"/>
              <a:gd name="T11" fmla="*/ 114 h 21600"/>
              <a:gd name="T12" fmla="*/ 0 w 21600"/>
              <a:gd name="T13" fmla="*/ 71 h 21600"/>
              <a:gd name="T14" fmla="*/ 26 w 21600"/>
              <a:gd name="T15" fmla="*/ 28 h 21600"/>
              <a:gd name="T16" fmla="*/ 78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7937"/>
                </a:moveTo>
                <a:lnTo>
                  <a:pt x="21600" y="17937"/>
                </a:lnTo>
                <a:lnTo>
                  <a:pt x="12930" y="21600"/>
                </a:lnTo>
                <a:lnTo>
                  <a:pt x="6389" y="19705"/>
                </a:lnTo>
                <a:lnTo>
                  <a:pt x="0" y="14400"/>
                </a:lnTo>
                <a:lnTo>
                  <a:pt x="0" y="8968"/>
                </a:lnTo>
                <a:lnTo>
                  <a:pt x="4259" y="3537"/>
                </a:lnTo>
                <a:lnTo>
                  <a:pt x="1293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36" name="Rectangle 38"/>
          <p:cNvSpPr>
            <a:spLocks/>
          </p:cNvSpPr>
          <p:nvPr/>
        </p:nvSpPr>
        <p:spPr bwMode="auto">
          <a:xfrm>
            <a:off x="3023691" y="4993282"/>
            <a:ext cx="201612" cy="936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37" name="Rectangle 39"/>
          <p:cNvSpPr>
            <a:spLocks/>
          </p:cNvSpPr>
          <p:nvPr/>
        </p:nvSpPr>
        <p:spPr bwMode="auto">
          <a:xfrm>
            <a:off x="3023691" y="4993282"/>
            <a:ext cx="223837" cy="10953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38" name="Freeform 40"/>
          <p:cNvSpPr>
            <a:spLocks/>
          </p:cNvSpPr>
          <p:nvPr/>
        </p:nvSpPr>
        <p:spPr bwMode="auto">
          <a:xfrm>
            <a:off x="2823666" y="5025032"/>
            <a:ext cx="65087" cy="77788"/>
          </a:xfrm>
          <a:custGeom>
            <a:avLst/>
            <a:gdLst>
              <a:gd name="T0" fmla="*/ 14 w 21600"/>
              <a:gd name="T1" fmla="*/ 71 h 21600"/>
              <a:gd name="T2" fmla="*/ 0 w 21600"/>
              <a:gd name="T3" fmla="*/ 71 h 21600"/>
              <a:gd name="T4" fmla="*/ 26 w 21600"/>
              <a:gd name="T5" fmla="*/ 0 h 21600"/>
              <a:gd name="T6" fmla="*/ 39 w 21600"/>
              <a:gd name="T7" fmla="*/ 71 h 21600"/>
              <a:gd name="T8" fmla="*/ 14 w 21600"/>
              <a:gd name="T9" fmla="*/ 71 h 21600"/>
              <a:gd name="T10" fmla="*/ 14 w 21600"/>
              <a:gd name="T11" fmla="*/ 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7535" y="21600"/>
                </a:moveTo>
                <a:lnTo>
                  <a:pt x="0" y="21600"/>
                </a:lnTo>
                <a:lnTo>
                  <a:pt x="14567" y="0"/>
                </a:lnTo>
                <a:lnTo>
                  <a:pt x="21600" y="21600"/>
                </a:lnTo>
                <a:lnTo>
                  <a:pt x="7535" y="21600"/>
                </a:lnTo>
                <a:close/>
                <a:moveTo>
                  <a:pt x="7535" y="21600"/>
                </a:moveTo>
              </a:path>
            </a:pathLst>
          </a:custGeom>
          <a:solidFill>
            <a:srgbClr val="000000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39" name="Freeform 41"/>
          <p:cNvSpPr>
            <a:spLocks/>
          </p:cNvSpPr>
          <p:nvPr/>
        </p:nvSpPr>
        <p:spPr bwMode="auto">
          <a:xfrm>
            <a:off x="2620466" y="4948832"/>
            <a:ext cx="223837" cy="184150"/>
          </a:xfrm>
          <a:custGeom>
            <a:avLst/>
            <a:gdLst>
              <a:gd name="T0" fmla="*/ 132 w 21600"/>
              <a:gd name="T1" fmla="*/ 142 h 21600"/>
              <a:gd name="T2" fmla="*/ 132 w 21600"/>
              <a:gd name="T3" fmla="*/ 142 h 21600"/>
              <a:gd name="T4" fmla="*/ 132 w 21600"/>
              <a:gd name="T5" fmla="*/ 142 h 21600"/>
              <a:gd name="T6" fmla="*/ 92 w 21600"/>
              <a:gd name="T7" fmla="*/ 171 h 21600"/>
              <a:gd name="T8" fmla="*/ 40 w 21600"/>
              <a:gd name="T9" fmla="*/ 156 h 21600"/>
              <a:gd name="T10" fmla="*/ 14 w 21600"/>
              <a:gd name="T11" fmla="*/ 114 h 21600"/>
              <a:gd name="T12" fmla="*/ 0 w 21600"/>
              <a:gd name="T13" fmla="*/ 71 h 21600"/>
              <a:gd name="T14" fmla="*/ 40 w 21600"/>
              <a:gd name="T15" fmla="*/ 28 h 21600"/>
              <a:gd name="T16" fmla="*/ 79 w 21600"/>
              <a:gd name="T17" fmla="*/ 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21600" y="17937"/>
                </a:moveTo>
                <a:lnTo>
                  <a:pt x="21600" y="17937"/>
                </a:lnTo>
                <a:lnTo>
                  <a:pt x="15105" y="21600"/>
                </a:lnTo>
                <a:lnTo>
                  <a:pt x="6495" y="19705"/>
                </a:lnTo>
                <a:lnTo>
                  <a:pt x="2266" y="14400"/>
                </a:lnTo>
                <a:lnTo>
                  <a:pt x="0" y="8968"/>
                </a:lnTo>
                <a:lnTo>
                  <a:pt x="6495" y="3537"/>
                </a:lnTo>
                <a:lnTo>
                  <a:pt x="12990" y="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0" name="Rectangle 42"/>
          <p:cNvSpPr>
            <a:spLocks/>
          </p:cNvSpPr>
          <p:nvPr/>
        </p:nvSpPr>
        <p:spPr bwMode="auto">
          <a:xfrm>
            <a:off x="3469778" y="4993282"/>
            <a:ext cx="201613" cy="936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41" name="Rectangle 43"/>
          <p:cNvSpPr>
            <a:spLocks/>
          </p:cNvSpPr>
          <p:nvPr/>
        </p:nvSpPr>
        <p:spPr bwMode="auto">
          <a:xfrm>
            <a:off x="3469778" y="4993282"/>
            <a:ext cx="222250" cy="10953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42" name="Rectangle 44"/>
          <p:cNvSpPr>
            <a:spLocks/>
          </p:cNvSpPr>
          <p:nvPr/>
        </p:nvSpPr>
        <p:spPr bwMode="auto">
          <a:xfrm>
            <a:off x="3893641" y="4993282"/>
            <a:ext cx="200025" cy="936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43" name="Rectangle 45"/>
          <p:cNvSpPr>
            <a:spLocks/>
          </p:cNvSpPr>
          <p:nvPr/>
        </p:nvSpPr>
        <p:spPr bwMode="auto">
          <a:xfrm>
            <a:off x="3893641" y="4993282"/>
            <a:ext cx="222250" cy="10953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44" name="Freeform 46"/>
          <p:cNvSpPr>
            <a:spLocks/>
          </p:cNvSpPr>
          <p:nvPr/>
        </p:nvSpPr>
        <p:spPr bwMode="auto">
          <a:xfrm>
            <a:off x="6638428" y="5163145"/>
            <a:ext cx="177800" cy="61912"/>
          </a:xfrm>
          <a:custGeom>
            <a:avLst/>
            <a:gdLst>
              <a:gd name="T0" fmla="*/ 0 w 21600"/>
              <a:gd name="T1" fmla="*/ 28 h 21600"/>
              <a:gd name="T2" fmla="*/ 13 w 21600"/>
              <a:gd name="T3" fmla="*/ 0 h 21600"/>
              <a:gd name="T4" fmla="*/ 105 w 21600"/>
              <a:gd name="T5" fmla="*/ 28 h 21600"/>
              <a:gd name="T6" fmla="*/ 0 w 21600"/>
              <a:gd name="T7" fmla="*/ 57 h 21600"/>
              <a:gd name="T8" fmla="*/ 0 w 21600"/>
              <a:gd name="T9" fmla="*/ 28 h 21600"/>
              <a:gd name="T10" fmla="*/ 0 w 21600"/>
              <a:gd name="T11" fmla="*/ 2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10611"/>
                </a:moveTo>
                <a:lnTo>
                  <a:pt x="2653" y="0"/>
                </a:lnTo>
                <a:lnTo>
                  <a:pt x="21600" y="10611"/>
                </a:lnTo>
                <a:lnTo>
                  <a:pt x="0" y="21600"/>
                </a:lnTo>
                <a:lnTo>
                  <a:pt x="0" y="10611"/>
                </a:lnTo>
                <a:close/>
                <a:moveTo>
                  <a:pt x="0" y="10611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4630241" y="5040907"/>
            <a:ext cx="2008187" cy="15240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6" name="Freeform 48"/>
          <p:cNvSpPr>
            <a:spLocks/>
          </p:cNvSpPr>
          <p:nvPr/>
        </p:nvSpPr>
        <p:spPr bwMode="auto">
          <a:xfrm>
            <a:off x="3358653" y="5010745"/>
            <a:ext cx="66675" cy="44450"/>
          </a:xfrm>
          <a:custGeom>
            <a:avLst/>
            <a:gdLst>
              <a:gd name="T0" fmla="*/ 0 w 21600"/>
              <a:gd name="T1" fmla="*/ 14 h 21600"/>
              <a:gd name="T2" fmla="*/ 0 w 21600"/>
              <a:gd name="T3" fmla="*/ 0 h 21600"/>
              <a:gd name="T4" fmla="*/ 40 w 21600"/>
              <a:gd name="T5" fmla="*/ 14 h 21600"/>
              <a:gd name="T6" fmla="*/ 0 w 21600"/>
              <a:gd name="T7" fmla="*/ 42 h 21600"/>
              <a:gd name="T8" fmla="*/ 0 w 21600"/>
              <a:gd name="T9" fmla="*/ 14 h 21600"/>
              <a:gd name="T10" fmla="*/ 0 w 21600"/>
              <a:gd name="T11" fmla="*/ 1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7200"/>
                </a:moveTo>
                <a:lnTo>
                  <a:pt x="0" y="0"/>
                </a:lnTo>
                <a:lnTo>
                  <a:pt x="21600" y="7200"/>
                </a:lnTo>
                <a:lnTo>
                  <a:pt x="0" y="21600"/>
                </a:lnTo>
                <a:lnTo>
                  <a:pt x="0" y="7200"/>
                </a:lnTo>
                <a:close/>
                <a:moveTo>
                  <a:pt x="0" y="7200"/>
                </a:moveTo>
              </a:path>
            </a:pathLst>
          </a:custGeom>
          <a:solidFill>
            <a:srgbClr val="000000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3247528" y="5025032"/>
            <a:ext cx="111125" cy="15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8" name="Freeform 50"/>
          <p:cNvSpPr>
            <a:spLocks/>
          </p:cNvSpPr>
          <p:nvPr/>
        </p:nvSpPr>
        <p:spPr bwMode="auto">
          <a:xfrm>
            <a:off x="3803153" y="5010745"/>
            <a:ext cx="46038" cy="44450"/>
          </a:xfrm>
          <a:custGeom>
            <a:avLst/>
            <a:gdLst>
              <a:gd name="T0" fmla="*/ 0 w 21600"/>
              <a:gd name="T1" fmla="*/ 14 h 21600"/>
              <a:gd name="T2" fmla="*/ 0 w 21600"/>
              <a:gd name="T3" fmla="*/ 0 h 21600"/>
              <a:gd name="T4" fmla="*/ 27 w 21600"/>
              <a:gd name="T5" fmla="*/ 14 h 21600"/>
              <a:gd name="T6" fmla="*/ 0 w 21600"/>
              <a:gd name="T7" fmla="*/ 42 h 21600"/>
              <a:gd name="T8" fmla="*/ 0 w 21600"/>
              <a:gd name="T9" fmla="*/ 14 h 21600"/>
              <a:gd name="T10" fmla="*/ 0 w 21600"/>
              <a:gd name="T11" fmla="*/ 1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7200"/>
                </a:moveTo>
                <a:lnTo>
                  <a:pt x="0" y="0"/>
                </a:lnTo>
                <a:lnTo>
                  <a:pt x="21600" y="7200"/>
                </a:lnTo>
                <a:lnTo>
                  <a:pt x="0" y="21600"/>
                </a:lnTo>
                <a:lnTo>
                  <a:pt x="0" y="7200"/>
                </a:lnTo>
                <a:close/>
                <a:moveTo>
                  <a:pt x="0" y="7200"/>
                </a:moveTo>
              </a:path>
            </a:pathLst>
          </a:custGeom>
          <a:solidFill>
            <a:srgbClr val="000000"/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3671391" y="5025032"/>
            <a:ext cx="111125" cy="15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6673" name="Rectangle 52"/>
          <p:cNvSpPr>
            <a:spLocks/>
          </p:cNvSpPr>
          <p:nvPr/>
        </p:nvSpPr>
        <p:spPr bwMode="auto">
          <a:xfrm>
            <a:off x="4627066" y="4437657"/>
            <a:ext cx="12192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requests to server</a:t>
            </a:r>
          </a:p>
        </p:txBody>
      </p:sp>
      <p:sp>
        <p:nvSpPr>
          <p:cNvPr id="26674" name="Rectangle 53"/>
          <p:cNvSpPr>
            <a:spLocks/>
          </p:cNvSpPr>
          <p:nvPr/>
        </p:nvSpPr>
        <p:spPr bwMode="auto">
          <a:xfrm>
            <a:off x="1293316" y="5004395"/>
            <a:ext cx="714375" cy="214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generates </a:t>
            </a:r>
          </a:p>
        </p:txBody>
      </p:sp>
      <p:sp>
        <p:nvSpPr>
          <p:cNvPr id="26675" name="Rectangle 54"/>
          <p:cNvSpPr>
            <a:spLocks/>
          </p:cNvSpPr>
          <p:nvPr/>
        </p:nvSpPr>
        <p:spPr bwMode="auto">
          <a:xfrm>
            <a:off x="1293316" y="5158382"/>
            <a:ext cx="455612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results</a:t>
            </a: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2244228" y="4948832"/>
            <a:ext cx="333375" cy="61913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 rot="10800000" flipH="1">
            <a:off x="4474666" y="4640857"/>
            <a:ext cx="331787" cy="29210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5" name="Freeform 57"/>
          <p:cNvSpPr>
            <a:spLocks/>
          </p:cNvSpPr>
          <p:nvPr/>
        </p:nvSpPr>
        <p:spPr bwMode="auto">
          <a:xfrm>
            <a:off x="6638428" y="5271095"/>
            <a:ext cx="153988" cy="61912"/>
          </a:xfrm>
          <a:custGeom>
            <a:avLst/>
            <a:gdLst>
              <a:gd name="T0" fmla="*/ 0 w 21600"/>
              <a:gd name="T1" fmla="*/ 28 h 21600"/>
              <a:gd name="T2" fmla="*/ 0 w 21600"/>
              <a:gd name="T3" fmla="*/ 0 h 21600"/>
              <a:gd name="T4" fmla="*/ 91 w 21600"/>
              <a:gd name="T5" fmla="*/ 14 h 21600"/>
              <a:gd name="T6" fmla="*/ 0 w 21600"/>
              <a:gd name="T7" fmla="*/ 56 h 21600"/>
              <a:gd name="T8" fmla="*/ 0 w 21600"/>
              <a:gd name="T9" fmla="*/ 28 h 21600"/>
              <a:gd name="T10" fmla="*/ 0 w 21600"/>
              <a:gd name="T11" fmla="*/ 2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0" y="0"/>
                </a:lnTo>
                <a:lnTo>
                  <a:pt x="21600" y="5400"/>
                </a:lnTo>
                <a:lnTo>
                  <a:pt x="0" y="21600"/>
                </a:lnTo>
                <a:lnTo>
                  <a:pt x="0" y="10800"/>
                </a:lnTo>
                <a:close/>
                <a:moveTo>
                  <a:pt x="0" y="10800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 rot="10800000" flipH="1">
            <a:off x="6035178" y="5302845"/>
            <a:ext cx="581025" cy="904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7" name="Freeform 59"/>
          <p:cNvSpPr>
            <a:spLocks/>
          </p:cNvSpPr>
          <p:nvPr/>
        </p:nvSpPr>
        <p:spPr bwMode="auto">
          <a:xfrm>
            <a:off x="6638428" y="5393332"/>
            <a:ext cx="153988" cy="93663"/>
          </a:xfrm>
          <a:custGeom>
            <a:avLst/>
            <a:gdLst>
              <a:gd name="T0" fmla="*/ 13 w 21600"/>
              <a:gd name="T1" fmla="*/ 72 h 21600"/>
              <a:gd name="T2" fmla="*/ 0 w 21600"/>
              <a:gd name="T3" fmla="*/ 43 h 21600"/>
              <a:gd name="T4" fmla="*/ 91 w 21600"/>
              <a:gd name="T5" fmla="*/ 0 h 21600"/>
              <a:gd name="T6" fmla="*/ 40 w 21600"/>
              <a:gd name="T7" fmla="*/ 86 h 21600"/>
              <a:gd name="T8" fmla="*/ 13 w 21600"/>
              <a:gd name="T9" fmla="*/ 72 h 21600"/>
              <a:gd name="T10" fmla="*/ 13 w 21600"/>
              <a:gd name="T11" fmla="*/ 7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3055" y="18084"/>
                </a:moveTo>
                <a:lnTo>
                  <a:pt x="0" y="10800"/>
                </a:lnTo>
                <a:lnTo>
                  <a:pt x="21600" y="0"/>
                </a:lnTo>
                <a:lnTo>
                  <a:pt x="9382" y="21600"/>
                </a:lnTo>
                <a:lnTo>
                  <a:pt x="3055" y="18084"/>
                </a:lnTo>
                <a:close/>
                <a:moveTo>
                  <a:pt x="3055" y="18084"/>
                </a:move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 rot="10800000" flipH="1">
            <a:off x="6459041" y="5471120"/>
            <a:ext cx="201612" cy="12223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59" name="Line 61"/>
          <p:cNvSpPr>
            <a:spLocks noChangeShapeType="1"/>
          </p:cNvSpPr>
          <p:nvPr/>
        </p:nvSpPr>
        <p:spPr bwMode="auto">
          <a:xfrm flipH="1">
            <a:off x="6303466" y="5348882"/>
            <a:ext cx="4445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 flipH="1">
            <a:off x="6190753" y="5363170"/>
            <a:ext cx="23813" cy="15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H="1">
            <a:off x="6057403" y="5379045"/>
            <a:ext cx="44450" cy="15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>
            <a:off x="5944691" y="5393332"/>
            <a:ext cx="22225" cy="15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flipH="1">
            <a:off x="5835153" y="5410795"/>
            <a:ext cx="22225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4" name="Line 66"/>
          <p:cNvSpPr>
            <a:spLocks noChangeShapeType="1"/>
          </p:cNvSpPr>
          <p:nvPr/>
        </p:nvSpPr>
        <p:spPr bwMode="auto">
          <a:xfrm flipH="1">
            <a:off x="6525716" y="5533032"/>
            <a:ext cx="22225" cy="158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 flipH="1">
            <a:off x="6436816" y="5593357"/>
            <a:ext cx="22225" cy="15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6" name="Line 68"/>
          <p:cNvSpPr>
            <a:spLocks noChangeShapeType="1"/>
          </p:cNvSpPr>
          <p:nvPr/>
        </p:nvSpPr>
        <p:spPr bwMode="auto">
          <a:xfrm flipH="1">
            <a:off x="6347916" y="5640982"/>
            <a:ext cx="22225" cy="142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7" name="Line 69"/>
          <p:cNvSpPr>
            <a:spLocks noChangeShapeType="1"/>
          </p:cNvSpPr>
          <p:nvPr/>
        </p:nvSpPr>
        <p:spPr bwMode="auto">
          <a:xfrm flipH="1">
            <a:off x="6257428" y="5701307"/>
            <a:ext cx="22225" cy="158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8" name="Line 70"/>
          <p:cNvSpPr>
            <a:spLocks noChangeShapeType="1"/>
          </p:cNvSpPr>
          <p:nvPr/>
        </p:nvSpPr>
        <p:spPr bwMode="auto">
          <a:xfrm flipH="1">
            <a:off x="6170116" y="5748932"/>
            <a:ext cx="20637" cy="1428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69" name="Line 71"/>
          <p:cNvSpPr>
            <a:spLocks noChangeShapeType="1"/>
          </p:cNvSpPr>
          <p:nvPr/>
        </p:nvSpPr>
        <p:spPr bwMode="auto">
          <a:xfrm flipH="1">
            <a:off x="6079628" y="5810845"/>
            <a:ext cx="22225" cy="1428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70" name="Line 72"/>
          <p:cNvSpPr>
            <a:spLocks noChangeShapeType="1"/>
          </p:cNvSpPr>
          <p:nvPr/>
        </p:nvSpPr>
        <p:spPr bwMode="auto">
          <a:xfrm flipH="1">
            <a:off x="5989141" y="5855295"/>
            <a:ext cx="23812" cy="1587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>
              <a:latin typeface="Akrobat" pitchFamily="50" charset="0"/>
            </a:endParaRPr>
          </a:p>
        </p:txBody>
      </p:sp>
      <p:sp>
        <p:nvSpPr>
          <p:cNvPr id="26694" name="Rectangle 73"/>
          <p:cNvSpPr>
            <a:spLocks/>
          </p:cNvSpPr>
          <p:nvPr/>
        </p:nvSpPr>
        <p:spPr bwMode="auto">
          <a:xfrm>
            <a:off x="5574803" y="5494932"/>
            <a:ext cx="611188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Requests</a:t>
            </a:r>
          </a:p>
        </p:txBody>
      </p:sp>
      <p:sp>
        <p:nvSpPr>
          <p:cNvPr id="72" name="Rectangle 74"/>
          <p:cNvSpPr>
            <a:spLocks/>
          </p:cNvSpPr>
          <p:nvPr/>
        </p:nvSpPr>
        <p:spPr bwMode="auto">
          <a:xfrm>
            <a:off x="6882903" y="5086945"/>
            <a:ext cx="223838" cy="306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pt-BR" altLang="pt-BR" sz="1600">
              <a:latin typeface="Akrobat" pitchFamily="50" charset="0"/>
            </a:endParaRPr>
          </a:p>
        </p:txBody>
      </p:sp>
      <p:sp>
        <p:nvSpPr>
          <p:cNvPr id="26696" name="Rectangle 75"/>
          <p:cNvSpPr>
            <a:spLocks/>
          </p:cNvSpPr>
          <p:nvPr/>
        </p:nvSpPr>
        <p:spPr bwMode="auto">
          <a:xfrm>
            <a:off x="6273303" y="4663082"/>
            <a:ext cx="638175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Receipt &amp;</a:t>
            </a:r>
          </a:p>
        </p:txBody>
      </p:sp>
      <p:sp>
        <p:nvSpPr>
          <p:cNvPr id="26697" name="Rectangle 76"/>
          <p:cNvSpPr>
            <a:spLocks/>
          </p:cNvSpPr>
          <p:nvPr/>
        </p:nvSpPr>
        <p:spPr bwMode="auto">
          <a:xfrm>
            <a:off x="6273303" y="4801195"/>
            <a:ext cx="530225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pt-BR" sz="1400">
                <a:latin typeface="Akrobat" pitchFamily="50" charset="0"/>
                <a:cs typeface="Arial" pitchFamily="34" charset="0"/>
                <a:sym typeface="Arial" pitchFamily="34" charset="0"/>
              </a:rPr>
              <a:t>queuing</a:t>
            </a: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926784" y="3860303"/>
            <a:ext cx="783531" cy="7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9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26687</TotalTime>
  <Pages>0</Pages>
  <Words>2293</Words>
  <Characters>0</Characters>
  <Application>Microsoft Office PowerPoint</Application>
  <PresentationFormat>Widescreen</PresentationFormat>
  <Lines>0</Lines>
  <Paragraphs>395</Paragraphs>
  <Slides>59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9" baseType="lpstr">
      <vt:lpstr>Akrobat</vt:lpstr>
      <vt:lpstr>Arial</vt:lpstr>
      <vt:lpstr>Avenir Book</vt:lpstr>
      <vt:lpstr>Avenir Roman</vt:lpstr>
      <vt:lpstr>Calibri</vt:lpstr>
      <vt:lpstr>Calibri Light</vt:lpstr>
      <vt:lpstr>Courier New</vt:lpstr>
      <vt:lpstr>Times</vt:lpstr>
      <vt:lpstr>ヒラギノ明朝 ProN W3</vt:lpstr>
      <vt:lpstr>Retrospectiva</vt:lpstr>
      <vt:lpstr>Apresentação do PowerPoint</vt:lpstr>
      <vt:lpstr>Processos</vt:lpstr>
      <vt:lpstr>Sistema Operacional</vt:lpstr>
      <vt:lpstr>Sistema Operacional</vt:lpstr>
      <vt:lpstr>Sistema Operacional Distribuído?</vt:lpstr>
      <vt:lpstr>Sistema Operacional Distribuído?</vt:lpstr>
      <vt:lpstr>Razões para não termos SO distribuídos</vt:lpstr>
      <vt:lpstr>Sistema Operacional e Middleware</vt:lpstr>
      <vt:lpstr>Processos</vt:lpstr>
      <vt:lpstr>Sistema operacional</vt:lpstr>
      <vt:lpstr>Espaço de endereçamento</vt:lpstr>
      <vt:lpstr>Processos</vt:lpstr>
      <vt:lpstr>Regiões Compartilhadas</vt:lpstr>
      <vt:lpstr>Tarefa</vt:lpstr>
      <vt:lpstr>Problemas da concorrência de recursos</vt:lpstr>
      <vt:lpstr>Deadlock</vt:lpstr>
      <vt:lpstr>Starvation-Inanição</vt:lpstr>
      <vt:lpstr>Região Crítica</vt:lpstr>
      <vt:lpstr>Threads</vt:lpstr>
      <vt:lpstr>Definindo um Programa Concorrente</vt:lpstr>
      <vt:lpstr>Apresentação do PowerPoint</vt:lpstr>
      <vt:lpstr>Notação</vt:lpstr>
      <vt:lpstr>Processos Paralelos</vt:lpstr>
      <vt:lpstr>Apresentação do PowerPoint</vt:lpstr>
      <vt:lpstr>Processos Distribuídos</vt:lpstr>
      <vt:lpstr>Apresentação do PowerPoint</vt:lpstr>
      <vt:lpstr>Apresentação do PowerPoint</vt:lpstr>
      <vt:lpstr>Apresentação do PowerPoint</vt:lpstr>
      <vt:lpstr>Apresentação do PowerPoint</vt:lpstr>
      <vt:lpstr>Tipos de Concorrência em Programas</vt:lpstr>
      <vt:lpstr>Tipos de Concorrência em Programas</vt:lpstr>
      <vt:lpstr>Threads - Uso em sistemas não distribuídos</vt:lpstr>
      <vt:lpstr>Implementação de Thread - SO</vt:lpstr>
      <vt:lpstr>Implementação de Thread LWPs</vt:lpstr>
      <vt:lpstr>Uso de LWPs para implementação de threads</vt:lpstr>
      <vt:lpstr>Threads em Java</vt:lpstr>
      <vt:lpstr>Definindo e Iniciando uma Thread</vt:lpstr>
      <vt:lpstr>Definindo e Iniciando uma Thread</vt:lpstr>
      <vt:lpstr>Ciclo de Vida de uma Thread</vt:lpstr>
      <vt:lpstr>Ciclo de Vida de uma Thread</vt:lpstr>
      <vt:lpstr>Principais Métodos</vt:lpstr>
      <vt:lpstr>Interleaving de Threads</vt:lpstr>
      <vt:lpstr>Tarefa para entregar - 01</vt:lpstr>
      <vt:lpstr>Condições de Corrida</vt:lpstr>
      <vt:lpstr>Exclusão Mútua</vt:lpstr>
      <vt:lpstr>O Problema do Produtor/Consumidor</vt:lpstr>
      <vt:lpstr>Tarefa II - Produtor/Consumidor em Java</vt:lpstr>
      <vt:lpstr>Indo além....</vt:lpstr>
      <vt:lpstr>Pacote de Concorrência do Java</vt:lpstr>
      <vt:lpstr>Classe Java Futures</vt:lpstr>
      <vt:lpstr>Recomendação de Livro</vt:lpstr>
      <vt:lpstr>Threads em Sistemas Distribuídos</vt:lpstr>
      <vt:lpstr>Clientes Multithread</vt:lpstr>
      <vt:lpstr>Servidores Multithread</vt:lpstr>
      <vt:lpstr>Abordagem Cliente-Servidor com Thread</vt:lpstr>
      <vt:lpstr>Servidores Multithread Modelo despachante/operário</vt:lpstr>
      <vt:lpstr>Abordagem Cliente-Servidor com Thread</vt:lpstr>
      <vt:lpstr>Servidores Multithread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15.1 A distributed multimedia system</dc:title>
  <dc:creator>George Coulouris</dc:creator>
  <cp:lastModifiedBy>Maquison</cp:lastModifiedBy>
  <cp:revision>89</cp:revision>
  <dcterms:modified xsi:type="dcterms:W3CDTF">2019-01-28T23:57:06Z</dcterms:modified>
</cp:coreProperties>
</file>