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9" r:id="rId1"/>
  </p:sldMasterIdLst>
  <p:notesMasterIdLst>
    <p:notesMasterId r:id="rId72"/>
  </p:notesMasterIdLst>
  <p:handoutMasterIdLst>
    <p:handoutMasterId r:id="rId73"/>
  </p:handoutMasterIdLst>
  <p:sldIdLst>
    <p:sldId id="357" r:id="rId2"/>
    <p:sldId id="358" r:id="rId3"/>
    <p:sldId id="269" r:id="rId4"/>
    <p:sldId id="359" r:id="rId5"/>
    <p:sldId id="271" r:id="rId6"/>
    <p:sldId id="272" r:id="rId7"/>
    <p:sldId id="273" r:id="rId8"/>
    <p:sldId id="278" r:id="rId9"/>
    <p:sldId id="323" r:id="rId10"/>
    <p:sldId id="337" r:id="rId11"/>
    <p:sldId id="338" r:id="rId12"/>
    <p:sldId id="324" r:id="rId13"/>
    <p:sldId id="325" r:id="rId14"/>
    <p:sldId id="342" r:id="rId15"/>
    <p:sldId id="340" r:id="rId16"/>
    <p:sldId id="339" r:id="rId17"/>
    <p:sldId id="360" r:id="rId18"/>
    <p:sldId id="274" r:id="rId19"/>
    <p:sldId id="275" r:id="rId20"/>
    <p:sldId id="276" r:id="rId21"/>
    <p:sldId id="277" r:id="rId22"/>
    <p:sldId id="279" r:id="rId23"/>
    <p:sldId id="280" r:id="rId24"/>
    <p:sldId id="281" r:id="rId25"/>
    <p:sldId id="285" r:id="rId26"/>
    <p:sldId id="286" r:id="rId27"/>
    <p:sldId id="288" r:id="rId28"/>
    <p:sldId id="293" r:id="rId29"/>
    <p:sldId id="361" r:id="rId30"/>
    <p:sldId id="362" r:id="rId31"/>
    <p:sldId id="344" r:id="rId32"/>
    <p:sldId id="343" r:id="rId33"/>
    <p:sldId id="363" r:id="rId34"/>
    <p:sldId id="326" r:id="rId35"/>
    <p:sldId id="336" r:id="rId36"/>
    <p:sldId id="364" r:id="rId37"/>
    <p:sldId id="345" r:id="rId38"/>
    <p:sldId id="296" r:id="rId39"/>
    <p:sldId id="297" r:id="rId40"/>
    <p:sldId id="298" r:id="rId41"/>
    <p:sldId id="365" r:id="rId42"/>
    <p:sldId id="299" r:id="rId43"/>
    <p:sldId id="348" r:id="rId44"/>
    <p:sldId id="366" r:id="rId45"/>
    <p:sldId id="367" r:id="rId46"/>
    <p:sldId id="304" r:id="rId47"/>
    <p:sldId id="368" r:id="rId48"/>
    <p:sldId id="351" r:id="rId49"/>
    <p:sldId id="369" r:id="rId50"/>
    <p:sldId id="370" r:id="rId51"/>
    <p:sldId id="333" r:id="rId52"/>
    <p:sldId id="371" r:id="rId53"/>
    <p:sldId id="334" r:id="rId54"/>
    <p:sldId id="314" r:id="rId55"/>
    <p:sldId id="315" r:id="rId56"/>
    <p:sldId id="335" r:id="rId57"/>
    <p:sldId id="372" r:id="rId58"/>
    <p:sldId id="373" r:id="rId59"/>
    <p:sldId id="307" r:id="rId60"/>
    <p:sldId id="319" r:id="rId61"/>
    <p:sldId id="374" r:id="rId62"/>
    <p:sldId id="317" r:id="rId63"/>
    <p:sldId id="352" r:id="rId64"/>
    <p:sldId id="321" r:id="rId65"/>
    <p:sldId id="376" r:id="rId66"/>
    <p:sldId id="354" r:id="rId67"/>
    <p:sldId id="377" r:id="rId68"/>
    <p:sldId id="356" r:id="rId69"/>
    <p:sldId id="378" r:id="rId70"/>
    <p:sldId id="379" r:id="rId71"/>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0929"/>
  </p:normalViewPr>
  <p:slideViewPr>
    <p:cSldViewPr>
      <p:cViewPr varScale="1">
        <p:scale>
          <a:sx n="68" d="100"/>
          <a:sy n="68" d="100"/>
        </p:scale>
        <p:origin x="252"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89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069B0A1-976B-4E82-A9A3-5F9671C900A7}"/>
              </a:ext>
            </a:extLst>
          </p:cNvPr>
          <p:cNvSpPr>
            <a:spLocks noGrp="1"/>
          </p:cNvSpPr>
          <p:nvPr>
            <p:ph type="hdr" sz="quarter"/>
          </p:nvPr>
        </p:nvSpPr>
        <p:spPr>
          <a:xfrm>
            <a:off x="0" y="0"/>
            <a:ext cx="3076575" cy="511175"/>
          </a:xfrm>
          <a:prstGeom prst="rect">
            <a:avLst/>
          </a:prstGeom>
        </p:spPr>
        <p:txBody>
          <a:bodyPr vert="horz" lIns="91440" tIns="45720" rIns="91440" bIns="45720" rtlCol="0"/>
          <a:lstStyle>
            <a:lvl1pPr algn="l" eaLnBrk="1" hangingPunct="1">
              <a:defRPr sz="1200">
                <a:ea typeface="ヒラギノ明朝 ProN W3"/>
                <a:cs typeface="ヒラギノ明朝 ProN W3"/>
              </a:defRPr>
            </a:lvl1pPr>
          </a:lstStyle>
          <a:p>
            <a:pPr>
              <a:defRPr/>
            </a:pPr>
            <a:endParaRPr lang="pt-BR"/>
          </a:p>
        </p:txBody>
      </p:sp>
      <p:sp>
        <p:nvSpPr>
          <p:cNvPr id="3" name="Espaço Reservado para Data 2">
            <a:extLst>
              <a:ext uri="{FF2B5EF4-FFF2-40B4-BE49-F238E27FC236}">
                <a16:creationId xmlns:a16="http://schemas.microsoft.com/office/drawing/2014/main" id="{C3679EFC-8936-4C34-A0A7-5062ACE51CFF}"/>
              </a:ext>
            </a:extLst>
          </p:cNvPr>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eaLnBrk="1" hangingPunct="1">
              <a:defRPr sz="1200">
                <a:ea typeface="ヒラギノ明朝 ProN W3"/>
                <a:cs typeface="ヒラギノ明朝 ProN W3"/>
              </a:defRPr>
            </a:lvl1pPr>
          </a:lstStyle>
          <a:p>
            <a:pPr>
              <a:defRPr/>
            </a:pPr>
            <a:fld id="{5E57CE29-3E2B-487E-A803-18233ADA16C8}" type="datetimeFigureOut">
              <a:rPr lang="pt-BR"/>
              <a:pPr>
                <a:defRPr/>
              </a:pPr>
              <a:t>28/01/2019</a:t>
            </a:fld>
            <a:endParaRPr lang="pt-BR"/>
          </a:p>
        </p:txBody>
      </p:sp>
      <p:sp>
        <p:nvSpPr>
          <p:cNvPr id="4" name="Espaço Reservado para Rodapé 3">
            <a:extLst>
              <a:ext uri="{FF2B5EF4-FFF2-40B4-BE49-F238E27FC236}">
                <a16:creationId xmlns:a16="http://schemas.microsoft.com/office/drawing/2014/main" id="{92934276-570F-4B06-829F-67DA7F2F94E1}"/>
              </a:ext>
            </a:extLst>
          </p:cNvPr>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eaLnBrk="1" hangingPunct="1">
              <a:defRPr sz="1200">
                <a:ea typeface="ヒラギノ明朝 ProN W3"/>
                <a:cs typeface="ヒラギノ明朝 ProN W3"/>
              </a:defRPr>
            </a:lvl1pPr>
          </a:lstStyle>
          <a:p>
            <a:pPr>
              <a:defRPr/>
            </a:pPr>
            <a:endParaRPr lang="pt-BR"/>
          </a:p>
        </p:txBody>
      </p:sp>
      <p:sp>
        <p:nvSpPr>
          <p:cNvPr id="5" name="Espaço Reservado para Número de Slide 4">
            <a:extLst>
              <a:ext uri="{FF2B5EF4-FFF2-40B4-BE49-F238E27FC236}">
                <a16:creationId xmlns:a16="http://schemas.microsoft.com/office/drawing/2014/main" id="{181E3FC9-21EA-4604-BE01-C5C927D90B32}"/>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B870D2A-6155-40CE-AD33-3CD0782729F5}"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287EC04-48D9-4887-87BE-F64CA2CFF53D}"/>
              </a:ext>
            </a:extLst>
          </p:cNvPr>
          <p:cNvSpPr>
            <a:spLocks noGrp="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Times" pitchFamily="60" charset="0"/>
                <a:ea typeface="ヒラギノ明朝 ProN W3" pitchFamily="60" charset="-128"/>
                <a:cs typeface="+mn-cs"/>
                <a:sym typeface="Times" pitchFamily="60" charset="0"/>
              </a:defRPr>
            </a:lvl1pPr>
          </a:lstStyle>
          <a:p>
            <a:pPr>
              <a:defRPr/>
            </a:pPr>
            <a:endParaRPr lang="en-US"/>
          </a:p>
        </p:txBody>
      </p:sp>
      <p:sp>
        <p:nvSpPr>
          <p:cNvPr id="14339" name="Rectangle 3">
            <a:extLst>
              <a:ext uri="{FF2B5EF4-FFF2-40B4-BE49-F238E27FC236}">
                <a16:creationId xmlns:a16="http://schemas.microsoft.com/office/drawing/2014/main" id="{A7985B89-4C22-4F4D-AE58-B074D0D1B31D}"/>
              </a:ext>
            </a:extLst>
          </p:cNvPr>
          <p:cNvSpPr>
            <a:spLocks noGrp="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Times" pitchFamily="60" charset="0"/>
                <a:ea typeface="ヒラギノ明朝 ProN W3" pitchFamily="60" charset="-128"/>
                <a:cs typeface="+mn-cs"/>
                <a:sym typeface="Times" pitchFamily="60" charset="0"/>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5E37DAD3-9609-4BA6-A3F7-BAF88C5C0BD9}"/>
              </a:ext>
            </a:extLst>
          </p:cNvPr>
          <p:cNvSpPr>
            <a:spLocks noGrp="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a:extLst>
              <a:ext uri="{FF2B5EF4-FFF2-40B4-BE49-F238E27FC236}">
                <a16:creationId xmlns:a16="http://schemas.microsoft.com/office/drawing/2014/main" id="{8888FEA9-8E49-40E3-8075-0E3019BC67CF}"/>
              </a:ext>
            </a:extLst>
          </p:cNvPr>
          <p:cNvSpPr>
            <a:spLocks noGrp="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Times" pitchFamily="60" charset="0"/>
                <a:ea typeface="ヒラギノ明朝 ProN W3" pitchFamily="60" charset="-128"/>
                <a:cs typeface="+mn-cs"/>
                <a:sym typeface="Times" pitchFamily="60" charset="0"/>
              </a:defRPr>
            </a:lvl1pPr>
          </a:lstStyle>
          <a:p>
            <a:pPr>
              <a:defRPr/>
            </a:pPr>
            <a:endParaRPr lang="en-US"/>
          </a:p>
        </p:txBody>
      </p:sp>
      <p:sp>
        <p:nvSpPr>
          <p:cNvPr id="14343" name="Rectangle 7">
            <a:extLst>
              <a:ext uri="{FF2B5EF4-FFF2-40B4-BE49-F238E27FC236}">
                <a16:creationId xmlns:a16="http://schemas.microsoft.com/office/drawing/2014/main" id="{8BF623EE-F9C2-436C-AFC8-DFA915C38377}"/>
              </a:ext>
            </a:extLst>
          </p:cNvPr>
          <p:cNvSpPr>
            <a:spLocks noGrp="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275F7A8E-FE96-4AA8-84A0-13B52ABBB947}" type="slidenum">
              <a:rPr lang="en-US" altLang="pt-BR"/>
              <a:pPr>
                <a:defRPr/>
              </a:pPr>
              <a:t>‹nº›</a:t>
            </a:fld>
            <a:endParaRPr lang="en-US"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pitchFamily="60" charset="0"/>
        <a:ea typeface="+mn-ea"/>
        <a:cs typeface="+mn-cs"/>
      </a:defRPr>
    </a:lvl1pPr>
    <a:lvl2pPr marL="457200" algn="l" rtl="0" eaLnBrk="0" fontAlgn="base" hangingPunct="0">
      <a:spcBef>
        <a:spcPct val="0"/>
      </a:spcBef>
      <a:spcAft>
        <a:spcPct val="0"/>
      </a:spcAft>
      <a:defRPr sz="1200" kern="1200">
        <a:solidFill>
          <a:schemeClr val="tx1"/>
        </a:solidFill>
        <a:latin typeface="Times" pitchFamily="60" charset="0"/>
        <a:ea typeface="+mn-ea"/>
        <a:cs typeface="+mn-cs"/>
      </a:defRPr>
    </a:lvl2pPr>
    <a:lvl3pPr marL="914400" algn="l" rtl="0" eaLnBrk="0" fontAlgn="base" hangingPunct="0">
      <a:spcBef>
        <a:spcPct val="0"/>
      </a:spcBef>
      <a:spcAft>
        <a:spcPct val="0"/>
      </a:spcAft>
      <a:defRPr sz="1200" kern="1200">
        <a:solidFill>
          <a:schemeClr val="tx1"/>
        </a:solidFill>
        <a:latin typeface="Times" pitchFamily="60" charset="0"/>
        <a:ea typeface="+mn-ea"/>
        <a:cs typeface="+mn-cs"/>
      </a:defRPr>
    </a:lvl3pPr>
    <a:lvl4pPr marL="1371600" algn="l" rtl="0" eaLnBrk="0" fontAlgn="base" hangingPunct="0">
      <a:spcBef>
        <a:spcPct val="0"/>
      </a:spcBef>
      <a:spcAft>
        <a:spcPct val="0"/>
      </a:spcAft>
      <a:defRPr sz="1200" kern="1200">
        <a:solidFill>
          <a:schemeClr val="tx1"/>
        </a:solidFill>
        <a:latin typeface="Times" pitchFamily="60" charset="0"/>
        <a:ea typeface="+mn-ea"/>
        <a:cs typeface="+mn-cs"/>
      </a:defRPr>
    </a:lvl4pPr>
    <a:lvl5pPr marL="1828800" algn="l" rtl="0" eaLnBrk="0" fontAlgn="base" hangingPunct="0">
      <a:spcBef>
        <a:spcPct val="0"/>
      </a:spcBef>
      <a:spcAft>
        <a:spcPct val="0"/>
      </a:spcAft>
      <a:defRPr sz="1200" kern="1200">
        <a:solidFill>
          <a:schemeClr val="tx1"/>
        </a:solidFill>
        <a:latin typeface="Times" pitchFamily="6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783CD5C9-36AD-4270-8F5F-0ACBA88E678B}" type="slidenum">
              <a:rPr lang="pt-BR" altLang="en-US" sz="1200" smtClean="0"/>
              <a:pPr/>
              <a:t>9</a:t>
            </a:fld>
            <a:endParaRPr lang="pt-BR" alt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64FCD788-993D-4F9F-8E16-7C7DA25D61F5}" type="slidenum">
              <a:rPr lang="pt-BR" altLang="en-US" sz="1200" smtClean="0"/>
              <a:pPr/>
              <a:t>22</a:t>
            </a:fld>
            <a:endParaRPr lang="pt-BR" alt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88F626FC-F320-4463-9846-A31E2342F52B}" type="slidenum">
              <a:rPr lang="pt-BR" altLang="en-US" sz="1200" smtClean="0"/>
              <a:pPr/>
              <a:t>23</a:t>
            </a:fld>
            <a:endParaRPr lang="pt-BR" alt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DB651ED2-EE21-4648-ACEA-36D572704F01}" type="slidenum">
              <a:rPr lang="pt-BR" altLang="en-US" sz="1200" smtClean="0"/>
              <a:pPr/>
              <a:t>24</a:t>
            </a:fld>
            <a:endParaRPr lang="pt-BR" alt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685F9084-6A5A-4496-BA11-75A4B7C0BE18}" type="slidenum">
              <a:rPr lang="pt-BR" altLang="en-US" sz="1200" smtClean="0"/>
              <a:pPr/>
              <a:t>32</a:t>
            </a:fld>
            <a:endParaRPr lang="pt-BR" alt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CC3EC2C2-1D3D-4572-805D-455B125D9ECF}" type="slidenum">
              <a:rPr lang="pt-BR" altLang="en-US" sz="1200" smtClean="0"/>
              <a:pPr/>
              <a:t>38</a:t>
            </a:fld>
            <a:endParaRPr lang="pt-BR" alt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eaLnBrk="1" hangingPunct="1">
              <a:spcBef>
                <a:spcPct val="20000"/>
              </a:spcBef>
            </a:pPr>
            <a:r>
              <a:rPr lang="pt-BR" altLang="en-US" dirty="0" smtClean="0">
                <a:latin typeface="Times" panose="02020603050405020304" pitchFamily="18" charset="0"/>
              </a:rPr>
              <a:t>Normalmente, os operadores estão interessados apenas nas ações de sua carteira. Um sistema para a corretora poderia ser modelado por processos com duas tarefas distintas:</a:t>
            </a:r>
          </a:p>
          <a:p>
            <a:pPr algn="just" eaLnBrk="1" hangingPunct="1">
              <a:spcBef>
                <a:spcPct val="20000"/>
              </a:spcBef>
            </a:pPr>
            <a:endParaRPr lang="pt-BR" altLang="en-US" dirty="0" smtClean="0">
              <a:latin typeface="Times" panose="02020603050405020304" pitchFamily="18" charset="0"/>
            </a:endParaRPr>
          </a:p>
          <a:p>
            <a:pPr algn="just" eaLnBrk="1" hangingPunct="1">
              <a:spcBef>
                <a:spcPct val="20000"/>
              </a:spcBef>
              <a:buFontTx/>
              <a:buChar char="•"/>
            </a:pPr>
            <a:r>
              <a:rPr lang="pt-BR" altLang="en-US" dirty="0" smtClean="0">
                <a:latin typeface="Times" panose="02020603050405020304" pitchFamily="18" charset="0"/>
              </a:rPr>
              <a:t> Um processo provedor de informação;</a:t>
            </a:r>
          </a:p>
          <a:p>
            <a:pPr algn="just" eaLnBrk="1" hangingPunct="1">
              <a:spcBef>
                <a:spcPct val="20000"/>
              </a:spcBef>
              <a:buFontTx/>
              <a:buChar char="•"/>
            </a:pPr>
            <a:r>
              <a:rPr lang="pt-BR" altLang="en-US" dirty="0" smtClean="0">
                <a:latin typeface="Times" panose="02020603050405020304" pitchFamily="18" charset="0"/>
              </a:rPr>
              <a:t> Um processo operador cria um objeto para representar cada ação cuja exibição foi solicitada pelo usuário.</a:t>
            </a:r>
          </a:p>
        </p:txBody>
      </p:sp>
      <p:sp>
        <p:nvSpPr>
          <p:cNvPr id="4" name="Espaço Reservado para Número de Slide 3"/>
          <p:cNvSpPr>
            <a:spLocks noGrp="1"/>
          </p:cNvSpPr>
          <p:nvPr>
            <p:ph type="sldNum" sz="quarter" idx="10"/>
          </p:nvPr>
        </p:nvSpPr>
        <p:spPr/>
        <p:txBody>
          <a:bodyPr/>
          <a:lstStyle/>
          <a:p>
            <a:pPr>
              <a:defRPr/>
            </a:pPr>
            <a:fld id="{275F7A8E-FE96-4AA8-84A0-13B52ABBB947}" type="slidenum">
              <a:rPr lang="en-US" altLang="pt-BR" smtClean="0"/>
              <a:pPr>
                <a:defRPr/>
              </a:pPr>
              <a:t>65</a:t>
            </a:fld>
            <a:endParaRPr lang="en-US" altLang="pt-BR"/>
          </a:p>
        </p:txBody>
      </p:sp>
    </p:spTree>
    <p:extLst>
      <p:ext uri="{BB962C8B-B14F-4D97-AF65-F5344CB8AC3E}">
        <p14:creationId xmlns:p14="http://schemas.microsoft.com/office/powerpoint/2010/main" val="281475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0CC8FA20-01C8-4C0A-AFEF-9B2597A7D82A}" type="slidenum">
              <a:rPr lang="pt-BR" altLang="en-US" sz="1200" smtClean="0"/>
              <a:pPr/>
              <a:t>10</a:t>
            </a:fld>
            <a:endParaRPr lang="pt-BR" alt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12FC6256-4C8C-4D3A-B588-922ABF1D6CDB}" type="slidenum">
              <a:rPr lang="pt-BR" altLang="en-US" sz="1200" smtClean="0"/>
              <a:pPr/>
              <a:t>11</a:t>
            </a:fld>
            <a:endParaRPr lang="pt-BR" alt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FA3EE2E0-5463-4781-95A7-AEE86699716D}" type="slidenum">
              <a:rPr lang="pt-BR" altLang="en-US" sz="1200" smtClean="0"/>
              <a:pPr/>
              <a:t>15</a:t>
            </a:fld>
            <a:endParaRPr lang="pt-BR" alt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A7281C8C-D527-4CA7-B965-2B48E6A47E3A}" type="slidenum">
              <a:rPr lang="pt-BR" altLang="en-US" sz="1200" smtClean="0"/>
              <a:pPr/>
              <a:t>16</a:t>
            </a:fld>
            <a:endParaRPr lang="pt-BR" alt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E5B86F20-B2DA-4740-8695-21FFE9AE5857}" type="slidenum">
              <a:rPr lang="pt-BR" altLang="en-US" sz="1200" smtClean="0"/>
              <a:pPr/>
              <a:t>18</a:t>
            </a:fld>
            <a:endParaRPr lang="pt-BR" alt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A24CA682-ADE5-464C-B883-C2CB3833C62B}" type="slidenum">
              <a:rPr lang="pt-BR" altLang="en-US" sz="1200" smtClean="0"/>
              <a:pPr/>
              <a:t>19</a:t>
            </a:fld>
            <a:endParaRPr lang="pt-BR" alt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143F5B66-1DEE-4CE4-AF3F-68D24C90A2AB}" type="slidenum">
              <a:rPr lang="pt-BR" altLang="en-US" sz="1200" smtClean="0"/>
              <a:pPr/>
              <a:t>20</a:t>
            </a:fld>
            <a:endParaRPr lang="pt-BR" alt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cs typeface="ヒラギノ明朝 ProN W3" charset="0"/>
                <a:sym typeface="Times" panose="02020603050405020304" pitchFamily="18" charset="0"/>
              </a:defRPr>
            </a:lvl1pPr>
            <a:lvl2pPr marL="742950" indent="-285750">
              <a:defRPr sz="2400">
                <a:solidFill>
                  <a:srgbClr val="000000"/>
                </a:solidFill>
                <a:latin typeface="Times" panose="02020603050405020304" pitchFamily="18" charset="0"/>
                <a:cs typeface="ヒラギノ明朝 ProN W3" charset="0"/>
                <a:sym typeface="Times" panose="02020603050405020304" pitchFamily="18" charset="0"/>
              </a:defRPr>
            </a:lvl2pPr>
            <a:lvl3pPr marL="1143000" indent="-228600">
              <a:defRPr sz="2400">
                <a:solidFill>
                  <a:srgbClr val="000000"/>
                </a:solidFill>
                <a:latin typeface="Times" panose="02020603050405020304" pitchFamily="18" charset="0"/>
                <a:cs typeface="ヒラギノ明朝 ProN W3" charset="0"/>
                <a:sym typeface="Times" panose="02020603050405020304" pitchFamily="18" charset="0"/>
              </a:defRPr>
            </a:lvl3pPr>
            <a:lvl4pPr marL="1600200" indent="-228600">
              <a:defRPr sz="2400">
                <a:solidFill>
                  <a:srgbClr val="000000"/>
                </a:solidFill>
                <a:latin typeface="Times" panose="02020603050405020304" pitchFamily="18" charset="0"/>
                <a:cs typeface="ヒラギノ明朝 ProN W3" charset="0"/>
                <a:sym typeface="Times" panose="02020603050405020304" pitchFamily="18" charset="0"/>
              </a:defRPr>
            </a:lvl4pPr>
            <a:lvl5pPr marL="2057400" indent="-228600">
              <a:defRPr sz="2400">
                <a:solidFill>
                  <a:srgbClr val="000000"/>
                </a:solidFill>
                <a:latin typeface="Times" panose="02020603050405020304" pitchFamily="18" charset="0"/>
                <a:cs typeface="ヒラギノ明朝 ProN W3" charset="0"/>
                <a:sym typeface="Times" panose="02020603050405020304" pitchFamily="18" charset="0"/>
              </a:defRPr>
            </a:lvl5pPr>
            <a:lvl6pPr marL="25146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6pPr>
            <a:lvl7pPr marL="29718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7pPr>
            <a:lvl8pPr marL="34290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8pPr>
            <a:lvl9pPr marL="3886200" indent="-228600" eaLnBrk="0" fontAlgn="base" hangingPunct="0">
              <a:spcBef>
                <a:spcPct val="0"/>
              </a:spcBef>
              <a:spcAft>
                <a:spcPct val="0"/>
              </a:spcAft>
              <a:defRPr sz="2400">
                <a:solidFill>
                  <a:srgbClr val="000000"/>
                </a:solidFill>
                <a:latin typeface="Times" panose="02020603050405020304" pitchFamily="18" charset="0"/>
                <a:cs typeface="ヒラギノ明朝 ProN W3" charset="0"/>
                <a:sym typeface="Times" panose="02020603050405020304" pitchFamily="18" charset="0"/>
              </a:defRPr>
            </a:lvl9pPr>
          </a:lstStyle>
          <a:p>
            <a:fld id="{B9D952E5-F0C1-4E1D-BA84-24F0AE9A7B34}" type="slidenum">
              <a:rPr lang="pt-BR" altLang="en-US" sz="1200" smtClean="0"/>
              <a:pPr/>
              <a:t>21</a:t>
            </a:fld>
            <a:endParaRPr lang="pt-BR" alt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pPr>
              <a:defRPr/>
            </a:pPr>
            <a:fld id="{8F90EF5D-0C8C-4B9E-BC6A-CA6496B8B11A}" type="datetime1">
              <a:rPr lang="en-US" smtClean="0"/>
              <a:t>1/28/2019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3BF0FD-1118-421D-A2FD-6ECB77CD8C2F}" type="slidenum">
              <a:rPr lang="en-US" altLang="pt-BR" smtClean="0"/>
              <a:pPr>
                <a:defRPr/>
              </a:pPr>
              <a:t>‹nº›</a:t>
            </a:fld>
            <a:endParaRPr lang="en-US" alt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E0FADA47-3048-4A87-ACE5-7D90AA958EC3}" type="datetime1">
              <a:rPr lang="en-US" smtClean="0"/>
              <a:t>1/28/2019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89CC0DF-6BD1-4D64-BB12-921443220CC6}" type="slidenum">
              <a:rPr lang="en-US" altLang="pt-BR" smtClean="0"/>
              <a:pPr>
                <a:defRPr/>
              </a:pPr>
              <a:t>‹nº›</a:t>
            </a:fld>
            <a:endParaRPr lang="en-US" altLang="pt-BR"/>
          </a:p>
        </p:txBody>
      </p:sp>
    </p:spTree>
    <p:extLst>
      <p:ext uri="{BB962C8B-B14F-4D97-AF65-F5344CB8AC3E}">
        <p14:creationId xmlns:p14="http://schemas.microsoft.com/office/powerpoint/2010/main" val="110315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AB2ED6B1-CB5E-4334-A094-C28609F94254}" type="datetime1">
              <a:rPr lang="en-US" smtClean="0"/>
              <a:t>1/28/2019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187C23-2DA6-4FD9-92E8-F891C60D5162}" type="slidenum">
              <a:rPr lang="en-US" altLang="pt-BR" smtClean="0"/>
              <a:pPr>
                <a:defRPr/>
              </a:pPr>
              <a:t>‹nº›</a:t>
            </a:fld>
            <a:endParaRPr lang="en-US" altLang="pt-BR"/>
          </a:p>
        </p:txBody>
      </p:sp>
    </p:spTree>
    <p:extLst>
      <p:ext uri="{BB962C8B-B14F-4D97-AF65-F5344CB8AC3E}">
        <p14:creationId xmlns:p14="http://schemas.microsoft.com/office/powerpoint/2010/main" val="320286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113E1C92-FE7F-4D2B-8073-79069DC3C81B}" type="datetime1">
              <a:rPr lang="en-US" smtClean="0"/>
              <a:t>1/28/2019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E1E0775-3EC6-4AC1-B00A-01FC3D8A3865}" type="slidenum">
              <a:rPr lang="en-US" altLang="pt-BR" smtClean="0"/>
              <a:pPr>
                <a:defRPr/>
              </a:pPr>
              <a:t>‹nº›</a:t>
            </a:fld>
            <a:endParaRPr lang="en-US" altLang="pt-BR"/>
          </a:p>
        </p:txBody>
      </p:sp>
    </p:spTree>
    <p:extLst>
      <p:ext uri="{BB962C8B-B14F-4D97-AF65-F5344CB8AC3E}">
        <p14:creationId xmlns:p14="http://schemas.microsoft.com/office/powerpoint/2010/main" val="173032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pPr>
              <a:defRPr/>
            </a:pPr>
            <a:fld id="{D2F7D85B-E31A-44AC-B0DA-B967EEFDBF76}" type="datetime1">
              <a:rPr lang="en-US" smtClean="0"/>
              <a:t>1/28/2019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F1B4CEC-B814-419A-A95D-F7EB7A873832}" type="slidenum">
              <a:rPr lang="en-US" altLang="pt-BR" smtClean="0"/>
              <a:pPr>
                <a:defRPr/>
              </a:pPr>
              <a:t>‹nº›</a:t>
            </a:fld>
            <a:endParaRPr lang="en-US" alt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38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pPr>
              <a:defRPr/>
            </a:pPr>
            <a:fld id="{408E89D6-F20F-430F-8BB7-67777639A73F}" type="datetime1">
              <a:rPr lang="en-US" smtClean="0"/>
              <a:t>1/28/2019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7E4FEDF-EB62-450E-BF87-DCEF9695B1DA}" type="slidenum">
              <a:rPr lang="en-US" altLang="pt-BR" smtClean="0"/>
              <a:pPr>
                <a:defRPr/>
              </a:pPr>
              <a:t>‹nº›</a:t>
            </a:fld>
            <a:endParaRPr lang="en-US" altLang="pt-BR"/>
          </a:p>
        </p:txBody>
      </p:sp>
    </p:spTree>
    <p:extLst>
      <p:ext uri="{BB962C8B-B14F-4D97-AF65-F5344CB8AC3E}">
        <p14:creationId xmlns:p14="http://schemas.microsoft.com/office/powerpoint/2010/main" val="138870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pPr>
              <a:defRPr/>
            </a:pPr>
            <a:fld id="{0EF872BD-63C8-4A5C-8DA5-EABBB7E0040B}" type="datetime1">
              <a:rPr lang="en-US" smtClean="0"/>
              <a:t>1/28/2019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A3DB625-BA7C-482D-882F-800447E4977B}" type="slidenum">
              <a:rPr lang="en-US" altLang="pt-BR" smtClean="0"/>
              <a:pPr>
                <a:defRPr/>
              </a:pPr>
              <a:t>‹nº›</a:t>
            </a:fld>
            <a:endParaRPr lang="en-US" altLang="pt-BR"/>
          </a:p>
        </p:txBody>
      </p:sp>
    </p:spTree>
    <p:extLst>
      <p:ext uri="{BB962C8B-B14F-4D97-AF65-F5344CB8AC3E}">
        <p14:creationId xmlns:p14="http://schemas.microsoft.com/office/powerpoint/2010/main" val="192548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pPr>
              <a:defRPr/>
            </a:pPr>
            <a:fld id="{794A338F-C975-4124-ADDD-B6E9CFDA96DE}" type="datetime1">
              <a:rPr lang="en-US" smtClean="0"/>
              <a:t>1/28/2019</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9496C73-7ABA-456F-B490-7B53DBF385F9}" type="slidenum">
              <a:rPr lang="en-US" altLang="pt-BR" smtClean="0"/>
              <a:pPr>
                <a:defRPr/>
              </a:pPr>
              <a:t>‹nº›</a:t>
            </a:fld>
            <a:endParaRPr lang="en-US" altLang="pt-BR"/>
          </a:p>
        </p:txBody>
      </p:sp>
    </p:spTree>
    <p:extLst>
      <p:ext uri="{BB962C8B-B14F-4D97-AF65-F5344CB8AC3E}">
        <p14:creationId xmlns:p14="http://schemas.microsoft.com/office/powerpoint/2010/main" val="28823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E7DCB266-3948-4FDB-932D-B32CB64947D9}" type="datetime1">
              <a:rPr lang="en-US" smtClean="0"/>
              <a:t>1/28/2019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7EDD5FD4-8889-460F-A939-722DBBDB4EBE}" type="slidenum">
              <a:rPr lang="en-US" altLang="pt-BR" smtClean="0"/>
              <a:pPr>
                <a:defRPr/>
              </a:pPr>
              <a:t>‹nº›</a:t>
            </a:fld>
            <a:endParaRPr lang="en-US" altLang="pt-BR"/>
          </a:p>
        </p:txBody>
      </p:sp>
    </p:spTree>
    <p:extLst>
      <p:ext uri="{BB962C8B-B14F-4D97-AF65-F5344CB8AC3E}">
        <p14:creationId xmlns:p14="http://schemas.microsoft.com/office/powerpoint/2010/main" val="298273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A0C4C517-3B92-4F7E-B59F-44F99DC079CF}" type="datetime1">
              <a:rPr lang="en-US" smtClean="0"/>
              <a:t>1/28/2019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6E9AC625-3088-4F05-96D3-592659C1A5B6}" type="slidenum">
              <a:rPr lang="en-US" altLang="pt-BR" smtClean="0"/>
              <a:pPr>
                <a:defRPr/>
              </a:pPr>
              <a:t>‹nº›</a:t>
            </a:fld>
            <a:endParaRPr lang="en-US" altLang="pt-BR"/>
          </a:p>
        </p:txBody>
      </p:sp>
    </p:spTree>
    <p:extLst>
      <p:ext uri="{BB962C8B-B14F-4D97-AF65-F5344CB8AC3E}">
        <p14:creationId xmlns:p14="http://schemas.microsoft.com/office/powerpoint/2010/main" val="429179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pPr>
              <a:defRPr/>
            </a:pPr>
            <a:fld id="{8AEDFADB-D399-4162-BBC9-494D2829E59F}" type="datetime1">
              <a:rPr lang="en-US" smtClean="0"/>
              <a:t>1/28/2019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950D352-8359-4767-BD2D-E6A51FA9B802}" type="slidenum">
              <a:rPr lang="en-US" altLang="pt-BR" smtClean="0"/>
              <a:pPr>
                <a:defRPr/>
              </a:pPr>
              <a:t>‹nº›</a:t>
            </a:fld>
            <a:endParaRPr lang="en-US" altLang="pt-BR"/>
          </a:p>
        </p:txBody>
      </p:sp>
    </p:spTree>
    <p:extLst>
      <p:ext uri="{BB962C8B-B14F-4D97-AF65-F5344CB8AC3E}">
        <p14:creationId xmlns:p14="http://schemas.microsoft.com/office/powerpoint/2010/main" val="193185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55BE6C1-ED1B-45B5-A83C-B3EC5706EA93}" type="datetime1">
              <a:rPr lang="en-US" smtClean="0"/>
              <a:t>1/28/2019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29A3F7D7-3156-4F11-85D6-C513CEE9A3A6}" type="slidenum">
              <a:rPr lang="en-US" altLang="pt-BR" smtClean="0"/>
              <a:pPr>
                <a:defRPr/>
              </a:pPr>
              <a:t>‹nº›</a:t>
            </a:fld>
            <a:endParaRPr lang="en-US" alt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292617"/>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microservices.io/patterns/data/event-driven-architecture.html" TargetMode="External"/><Relationship Id="rId2" Type="http://schemas.openxmlformats.org/officeDocument/2006/relationships/hyperlink" Target="http://microservices.io/patterns/data/database-per-servic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anatomyofandroid.com/tag/rpc/" TargetMode="Externa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ibm.com/developerworks/br/library/iot-mqtt-why-good-for-iot/index.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1</a:t>
            </a:fld>
            <a:endParaRPr lang="en-US" altLang="pt-BR"/>
          </a:p>
        </p:txBody>
      </p:sp>
      <p:sp>
        <p:nvSpPr>
          <p:cNvPr id="7" name="Título 1"/>
          <p:cNvSpPr txBox="1">
            <a:spLocks/>
          </p:cNvSpPr>
          <p:nvPr/>
        </p:nvSpPr>
        <p:spPr>
          <a:xfrm>
            <a:off x="152400" y="319934"/>
            <a:ext cx="11836400" cy="217296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pt-BR" sz="4000" dirty="0" smtClean="0"/>
              <a:t>CKP7500 - SISTEMAS DISTRIBUÍDOS E REDES DE COMUNICAÇÃO</a:t>
            </a:r>
            <a:br>
              <a:rPr lang="pt-BR" sz="4000" dirty="0" smtClean="0"/>
            </a:br>
            <a:r>
              <a:rPr lang="pt-BR" sz="4000" dirty="0" smtClean="0"/>
              <a:t/>
            </a:r>
            <a:br>
              <a:rPr lang="pt-BR" sz="4000" dirty="0" smtClean="0"/>
            </a:br>
            <a:r>
              <a:rPr lang="pt-BR" sz="4000" dirty="0" smtClean="0"/>
              <a:t>SMD0050 - SISTEMAS DISTRIBUÍDOS - T02</a:t>
            </a:r>
            <a:endParaRPr lang="pt-BR" sz="4000" dirty="0"/>
          </a:p>
        </p:txBody>
      </p:sp>
      <p:sp>
        <p:nvSpPr>
          <p:cNvPr id="8" name="Subtítulo 2"/>
          <p:cNvSpPr txBox="1">
            <a:spLocks/>
          </p:cNvSpPr>
          <p:nvPr/>
        </p:nvSpPr>
        <p:spPr>
          <a:xfrm>
            <a:off x="1100051" y="3999785"/>
            <a:ext cx="10058400" cy="36531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pt-BR" altLang="en-US" sz="2000" dirty="0"/>
              <a:t>Slides são baseados nos slides do </a:t>
            </a:r>
            <a:r>
              <a:rPr lang="pt-BR" altLang="en-US" sz="2000" dirty="0" err="1"/>
              <a:t>Couloris</a:t>
            </a:r>
            <a:r>
              <a:rPr lang="pt-BR" altLang="en-US" sz="2000" dirty="0"/>
              <a:t> e </a:t>
            </a:r>
            <a:r>
              <a:rPr lang="pt-BR" altLang="en-US" sz="2000" dirty="0" err="1"/>
              <a:t>Tanenbaum</a:t>
            </a:r>
            <a:endParaRPr lang="pt-BR" sz="2000" dirty="0"/>
          </a:p>
        </p:txBody>
      </p:sp>
      <p:sp>
        <p:nvSpPr>
          <p:cNvPr id="9" name="Subtítulo 2"/>
          <p:cNvSpPr txBox="1">
            <a:spLocks/>
          </p:cNvSpPr>
          <p:nvPr/>
        </p:nvSpPr>
        <p:spPr>
          <a:xfrm>
            <a:off x="152400" y="2883024"/>
            <a:ext cx="11836400" cy="762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pt-BR" sz="4000" dirty="0">
                <a:solidFill>
                  <a:srgbClr val="39639D">
                    <a:lumMod val="75000"/>
                  </a:srgbClr>
                </a:solidFill>
                <a:latin typeface="Times" pitchFamily="60" charset="0"/>
                <a:sym typeface="Times" pitchFamily="60" charset="0"/>
              </a:rPr>
              <a:t>Modelos e Estilos Arquitetônicos</a:t>
            </a:r>
            <a:endParaRPr lang="pt-BR" sz="4000" dirty="0"/>
          </a:p>
        </p:txBody>
      </p:sp>
      <p:pic>
        <p:nvPicPr>
          <p:cNvPr id="10" name="Picture 2" descr="http://www.palantir.com/wp-content/static/techblog/2008/10/pg-distri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112" y="4397382"/>
            <a:ext cx="1634976" cy="191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676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p:cNvSpPr>
          <p:nvPr>
            <p:ph type="title"/>
          </p:nvPr>
        </p:nvSpPr>
        <p:spPr/>
        <p:txBody>
          <a:bodyPr/>
          <a:lstStyle/>
          <a:p>
            <a:r>
              <a:rPr lang="pt-BR" altLang="en-US" smtClean="0"/>
              <a:t>Arquiteturas Centralizadas</a:t>
            </a:r>
          </a:p>
        </p:txBody>
      </p:sp>
      <p:sp>
        <p:nvSpPr>
          <p:cNvPr id="30723" name="Rectangle 6"/>
          <p:cNvSpPr>
            <a:spLocks noGrp="1"/>
          </p:cNvSpPr>
          <p:nvPr>
            <p:ph idx="1"/>
          </p:nvPr>
        </p:nvSpPr>
        <p:spPr/>
        <p:txBody>
          <a:bodyPr>
            <a:normAutofit/>
          </a:bodyPr>
          <a:lstStyle/>
          <a:p>
            <a:r>
              <a:rPr lang="pt-BR" altLang="en-US" sz="2400" dirty="0" smtClean="0"/>
              <a:t>Um exemplo de divisão em 3 níveis:</a:t>
            </a:r>
          </a:p>
          <a:p>
            <a:pPr lvl="1"/>
            <a:r>
              <a:rPr lang="pt-BR" altLang="en-US" sz="2000" dirty="0" smtClean="0"/>
              <a:t>Nível de interface de usuário</a:t>
            </a:r>
          </a:p>
          <a:p>
            <a:pPr lvl="2"/>
            <a:r>
              <a:rPr lang="pt-BR" altLang="en-US" sz="1600" dirty="0" smtClean="0"/>
              <a:t>Contém tudo o que é necessário para fazer interface com o usuário</a:t>
            </a:r>
          </a:p>
          <a:p>
            <a:pPr lvl="1"/>
            <a:r>
              <a:rPr lang="pt-BR" altLang="en-US" sz="2000" dirty="0" smtClean="0"/>
              <a:t>Nível de processamento</a:t>
            </a:r>
          </a:p>
          <a:p>
            <a:pPr lvl="2"/>
            <a:r>
              <a:rPr lang="pt-BR" altLang="en-US" sz="1600" dirty="0" smtClean="0"/>
              <a:t>Contém as aplicações</a:t>
            </a:r>
          </a:p>
          <a:p>
            <a:pPr lvl="1"/>
            <a:r>
              <a:rPr lang="pt-BR" altLang="en-US" sz="2000" dirty="0" smtClean="0"/>
              <a:t>Nível de dados</a:t>
            </a:r>
          </a:p>
          <a:p>
            <a:pPr lvl="2"/>
            <a:r>
              <a:rPr lang="pt-BR" altLang="en-US" sz="1600" dirty="0" smtClean="0"/>
              <a:t>Gerencia os dados propriamente ditos</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10</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pt-BR" altLang="en-US" smtClean="0"/>
              <a:t>Arquiteturas Centralizadas</a:t>
            </a:r>
            <a:br>
              <a:rPr lang="pt-BR" altLang="en-US" smtClean="0"/>
            </a:br>
            <a:r>
              <a:rPr lang="pt-BR" altLang="en-US" smtClean="0"/>
              <a:t>Arquiteturas multidivididas</a:t>
            </a:r>
          </a:p>
        </p:txBody>
      </p:sp>
      <p:sp>
        <p:nvSpPr>
          <p:cNvPr id="32771" name="Rectangle 3"/>
          <p:cNvSpPr>
            <a:spLocks noGrp="1"/>
          </p:cNvSpPr>
          <p:nvPr>
            <p:ph idx="1"/>
          </p:nvPr>
        </p:nvSpPr>
        <p:spPr/>
        <p:txBody>
          <a:bodyPr>
            <a:normAutofit/>
          </a:bodyPr>
          <a:lstStyle/>
          <a:p>
            <a:r>
              <a:rPr lang="pt-BR" altLang="en-US" sz="2400" dirty="0" smtClean="0"/>
              <a:t>Com base na organização de três níveis lógicos discutida anteriormente, </a:t>
            </a:r>
          </a:p>
          <a:p>
            <a:r>
              <a:rPr lang="pt-BR" altLang="en-US" sz="2400" dirty="0" smtClean="0"/>
              <a:t>É necessária a distribuição física. A maneira mais simples, denominada arquitetura de duas divisões (físicas) é distribuída da seguinte forma:</a:t>
            </a:r>
          </a:p>
          <a:p>
            <a:pPr lvl="1"/>
            <a:r>
              <a:rPr lang="pt-BR" altLang="en-US" sz="2000" dirty="0" smtClean="0"/>
              <a:t>Uma máquina cliente que contém apenas os programas que implementam o nível (ou parte do nível) de interface de usuário</a:t>
            </a:r>
          </a:p>
          <a:p>
            <a:pPr lvl="1"/>
            <a:r>
              <a:rPr lang="pt-BR" altLang="en-US" sz="2000" dirty="0" smtClean="0"/>
              <a:t>Uma máquina do servidor que contém todo o resto, ou seja, os níveis de processamento e de dados.</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11</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title"/>
          </p:nvPr>
        </p:nvSpPr>
        <p:spPr>
          <a:xfrm>
            <a:off x="2592388" y="503238"/>
            <a:ext cx="8912225" cy="1279525"/>
          </a:xfrm>
        </p:spPr>
        <p:txBody>
          <a:bodyPr/>
          <a:lstStyle/>
          <a:p>
            <a:pPr eaLnBrk="1" hangingPunct="1"/>
            <a:r>
              <a:rPr lang="en-US" altLang="pt-BR" smtClean="0"/>
              <a:t>Arquitetura Cliente-Servidor</a:t>
            </a:r>
          </a:p>
        </p:txBody>
      </p:sp>
      <p:sp>
        <p:nvSpPr>
          <p:cNvPr id="34820" name="AutoShape 7" descr="Resultado de imagem para cliente servidor arquitetura"/>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endParaRPr lang="pt-BR" altLang="pt-BR">
              <a:solidFill>
                <a:srgbClr val="000000"/>
              </a:solidFill>
              <a:latin typeface="Times" panose="02020603050405020304" pitchFamily="18" charset="0"/>
            </a:endParaRPr>
          </a:p>
        </p:txBody>
      </p:sp>
      <p:pic>
        <p:nvPicPr>
          <p:cNvPr id="34821" name="Imagem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144" y="2378199"/>
            <a:ext cx="69738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12</a:t>
            </a:fld>
            <a:endParaRPr lang="en-US" altLang="pt-BR"/>
          </a:p>
        </p:txBody>
      </p:sp>
      <p:sp>
        <p:nvSpPr>
          <p:cNvPr id="7" name="Rectangle 1"/>
          <p:cNvSpPr>
            <a:spLocks/>
          </p:cNvSpPr>
          <p:nvPr/>
        </p:nvSpPr>
        <p:spPr bwMode="auto">
          <a:xfrm>
            <a:off x="1998998" y="6381328"/>
            <a:ext cx="7128792" cy="3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40" bIns="0" anchor="b"/>
          <a:lstStyle>
            <a:lvl1pPr marL="39688">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ts val="500"/>
              </a:spcBef>
              <a:buClrTx/>
              <a:buFontTx/>
              <a:buNone/>
            </a:pPr>
            <a:r>
              <a:rPr lang="en-US" altLang="pt-BR" sz="1200" dirty="0">
                <a:solidFill>
                  <a:schemeClr val="bg1"/>
                </a:solidFill>
                <a:latin typeface="+mn-lt"/>
              </a:rPr>
              <a:t>Instructor’s Guide for  </a:t>
            </a:r>
            <a:r>
              <a:rPr lang="en-US" altLang="pt-BR" sz="1200" dirty="0" err="1">
                <a:solidFill>
                  <a:schemeClr val="bg1"/>
                </a:solidFill>
                <a:latin typeface="+mn-lt"/>
              </a:rPr>
              <a:t>Coulouris</a:t>
            </a:r>
            <a:r>
              <a:rPr lang="en-US" altLang="pt-BR" sz="1200" dirty="0">
                <a:solidFill>
                  <a:schemeClr val="bg1"/>
                </a:solidFill>
                <a:latin typeface="+mn-lt"/>
              </a:rPr>
              <a:t>, </a:t>
            </a:r>
            <a:r>
              <a:rPr lang="en-US" altLang="pt-BR" sz="1200" dirty="0" err="1">
                <a:solidFill>
                  <a:schemeClr val="bg1"/>
                </a:solidFill>
                <a:latin typeface="+mn-lt"/>
              </a:rPr>
              <a:t>Dollimore</a:t>
            </a:r>
            <a:r>
              <a:rPr lang="en-US" altLang="pt-BR" sz="1200" dirty="0">
                <a:solidFill>
                  <a:schemeClr val="bg1"/>
                </a:solidFill>
                <a:latin typeface="+mn-lt"/>
              </a:rPr>
              <a:t>, </a:t>
            </a:r>
            <a:r>
              <a:rPr lang="en-US" altLang="pt-BR" sz="1200" dirty="0" err="1">
                <a:solidFill>
                  <a:schemeClr val="bg1"/>
                </a:solidFill>
                <a:latin typeface="+mn-lt"/>
              </a:rPr>
              <a:t>Kindberg</a:t>
            </a:r>
            <a:r>
              <a:rPr lang="en-US" altLang="pt-BR" sz="1200" dirty="0">
                <a:solidFill>
                  <a:schemeClr val="bg1"/>
                </a:solidFill>
                <a:latin typeface="+mn-lt"/>
              </a:rPr>
              <a:t> and Blair,  Distributed Systems: Concepts and Design   </a:t>
            </a:r>
            <a:r>
              <a:rPr lang="en-US" altLang="pt-BR" sz="1200" dirty="0" err="1">
                <a:solidFill>
                  <a:schemeClr val="bg1"/>
                </a:solidFill>
                <a:latin typeface="+mn-lt"/>
              </a:rPr>
              <a:t>Edn</a:t>
            </a:r>
            <a:r>
              <a:rPr lang="en-US" altLang="pt-BR" sz="1200" dirty="0">
                <a:solidFill>
                  <a:schemeClr val="bg1"/>
                </a:solidFill>
                <a:latin typeface="+mn-lt"/>
              </a:rPr>
              <a:t>. 5   </a:t>
            </a:r>
            <a:br>
              <a:rPr lang="en-US" altLang="pt-BR" sz="1200" dirty="0">
                <a:solidFill>
                  <a:schemeClr val="bg1"/>
                </a:solidFill>
                <a:latin typeface="+mn-lt"/>
              </a:rPr>
            </a:br>
            <a:r>
              <a:rPr lang="en-US" altLang="pt-BR" sz="1200" dirty="0">
                <a:solidFill>
                  <a:schemeClr val="bg1"/>
                </a:solidFill>
                <a:latin typeface="+mn-lt"/>
              </a:rPr>
              <a:t>©  Pearson Education 2012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type="title"/>
          </p:nvPr>
        </p:nvSpPr>
        <p:spPr/>
        <p:txBody>
          <a:bodyPr/>
          <a:lstStyle/>
          <a:p>
            <a:r>
              <a:rPr lang="en-US" altLang="pt-BR" smtClean="0"/>
              <a:t>Thin client (Cliente “magro”)</a:t>
            </a:r>
          </a:p>
        </p:txBody>
      </p:sp>
      <p:sp>
        <p:nvSpPr>
          <p:cNvPr id="30725" name="Rectangle 4">
            <a:extLst>
              <a:ext uri="{FF2B5EF4-FFF2-40B4-BE49-F238E27FC236}">
                <a16:creationId xmlns:a16="http://schemas.microsoft.com/office/drawing/2014/main" id="{41609BD3-0D54-4EA6-81D3-5798B2EA4ADA}"/>
              </a:ext>
            </a:extLst>
          </p:cNvPr>
          <p:cNvSpPr>
            <a:spLocks/>
          </p:cNvSpPr>
          <p:nvPr/>
        </p:nvSpPr>
        <p:spPr bwMode="auto">
          <a:xfrm>
            <a:off x="2555577" y="3563543"/>
            <a:ext cx="1835150" cy="1289050"/>
          </a:xfrm>
          <a:prstGeom prst="rect">
            <a:avLst/>
          </a:prstGeom>
          <a:solidFill>
            <a:schemeClr val="accent1">
              <a:lumMod val="20000"/>
              <a:lumOff val="80000"/>
            </a:schemeClr>
          </a:solidFill>
          <a:ln w="9525">
            <a:noFill/>
            <a:miter lim="800000"/>
            <a:headEnd/>
            <a:tailEnd/>
          </a:ln>
        </p:spPr>
        <p:txBody>
          <a:bodyPr lIns="0" tIns="0" rIns="0" bIns="0"/>
          <a:lstStyle/>
          <a:p>
            <a:pPr algn="ctr" eaLnBrk="1" hangingPunct="1">
              <a:defRPr/>
            </a:pPr>
            <a:endParaRPr lang="pt-BR" altLang="en-US">
              <a:latin typeface="Akrobat" pitchFamily="50" charset="0"/>
              <a:ea typeface="ヒラギノ明朝 ProN W3"/>
              <a:cs typeface="ヒラギノ明朝 ProN W3"/>
            </a:endParaRPr>
          </a:p>
        </p:txBody>
      </p:sp>
      <p:sp>
        <p:nvSpPr>
          <p:cNvPr id="30726" name="Rectangle 5">
            <a:extLst>
              <a:ext uri="{FF2B5EF4-FFF2-40B4-BE49-F238E27FC236}">
                <a16:creationId xmlns:a16="http://schemas.microsoft.com/office/drawing/2014/main" id="{0A17E3C3-96F8-454C-B686-848955CFAB96}"/>
              </a:ext>
            </a:extLst>
          </p:cNvPr>
          <p:cNvSpPr>
            <a:spLocks/>
          </p:cNvSpPr>
          <p:nvPr/>
        </p:nvSpPr>
        <p:spPr bwMode="auto">
          <a:xfrm>
            <a:off x="7511752" y="3187305"/>
            <a:ext cx="2540000" cy="1951038"/>
          </a:xfrm>
          <a:prstGeom prst="rect">
            <a:avLst/>
          </a:prstGeom>
          <a:solidFill>
            <a:schemeClr val="accent1">
              <a:lumMod val="20000"/>
              <a:lumOff val="80000"/>
            </a:schemeClr>
          </a:solidFill>
          <a:ln w="9525">
            <a:noFill/>
            <a:miter lim="800000"/>
            <a:headEnd/>
            <a:tailEnd/>
          </a:ln>
        </p:spPr>
        <p:txBody>
          <a:bodyPr lIns="0" tIns="0" rIns="0" bIns="0"/>
          <a:lstStyle/>
          <a:p>
            <a:pPr algn="ctr" eaLnBrk="1" hangingPunct="1">
              <a:defRPr/>
            </a:pPr>
            <a:endParaRPr lang="pt-BR" altLang="en-US">
              <a:latin typeface="Akrobat" pitchFamily="50" charset="0"/>
              <a:ea typeface="ヒラギノ明朝 ProN W3"/>
              <a:cs typeface="ヒラギノ明朝 ProN W3"/>
            </a:endParaRPr>
          </a:p>
        </p:txBody>
      </p:sp>
      <p:sp>
        <p:nvSpPr>
          <p:cNvPr id="35846" name="Oval 6"/>
          <p:cNvSpPr>
            <a:spLocks/>
          </p:cNvSpPr>
          <p:nvPr/>
        </p:nvSpPr>
        <p:spPr bwMode="auto">
          <a:xfrm>
            <a:off x="2715915" y="3779443"/>
            <a:ext cx="1512887" cy="871537"/>
          </a:xfrm>
          <a:prstGeom prst="ellipse">
            <a:avLst/>
          </a:prstGeom>
          <a:solidFill>
            <a:srgbClr val="FFFFFF"/>
          </a:solidFill>
          <a:ln w="50800">
            <a:solidFill>
              <a:schemeClr val="accent1"/>
            </a:solidFill>
            <a:round/>
            <a:headEnd/>
            <a:tailEnd/>
          </a:ln>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r" eaLnBrk="1" hangingPunct="1">
              <a:spcBef>
                <a:spcPct val="0"/>
              </a:spcBef>
              <a:buClrTx/>
              <a:buFontTx/>
              <a:buNone/>
            </a:pPr>
            <a:endParaRPr lang="pt-BR" altLang="en-US">
              <a:solidFill>
                <a:srgbClr val="000000"/>
              </a:solidFill>
              <a:latin typeface="Akrobat" pitchFamily="50" charset="0"/>
            </a:endParaRPr>
          </a:p>
        </p:txBody>
      </p:sp>
      <p:sp>
        <p:nvSpPr>
          <p:cNvPr id="35847" name="Rectangle 7"/>
          <p:cNvSpPr>
            <a:spLocks/>
          </p:cNvSpPr>
          <p:nvPr/>
        </p:nvSpPr>
        <p:spPr bwMode="auto">
          <a:xfrm>
            <a:off x="3127077" y="3909618"/>
            <a:ext cx="428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ct val="0"/>
              </a:spcBef>
              <a:buClrTx/>
              <a:buFontTx/>
              <a:buNone/>
            </a:pPr>
            <a:r>
              <a:rPr lang="en-US" altLang="en-US" sz="2200">
                <a:solidFill>
                  <a:schemeClr val="tx1"/>
                </a:solidFill>
                <a:latin typeface="Akrobat" pitchFamily="50" charset="0"/>
                <a:sym typeface="Arial" panose="020B0604020202020204" pitchFamily="34" charset="0"/>
              </a:rPr>
              <a:t>Thin</a:t>
            </a:r>
          </a:p>
        </p:txBody>
      </p:sp>
      <p:sp>
        <p:nvSpPr>
          <p:cNvPr id="35848" name="Rectangle 8"/>
          <p:cNvSpPr>
            <a:spLocks/>
          </p:cNvSpPr>
          <p:nvPr/>
        </p:nvSpPr>
        <p:spPr bwMode="auto">
          <a:xfrm>
            <a:off x="3068340" y="4196955"/>
            <a:ext cx="585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200">
                <a:solidFill>
                  <a:schemeClr val="tx1"/>
                </a:solidFill>
                <a:latin typeface="Akrobat" pitchFamily="50" charset="0"/>
                <a:sym typeface="Arial" panose="020B0604020202020204" pitchFamily="34" charset="0"/>
              </a:rPr>
              <a:t>Client</a:t>
            </a:r>
          </a:p>
        </p:txBody>
      </p:sp>
      <p:sp>
        <p:nvSpPr>
          <p:cNvPr id="35849" name="Oval 9"/>
          <p:cNvSpPr>
            <a:spLocks/>
          </p:cNvSpPr>
          <p:nvPr/>
        </p:nvSpPr>
        <p:spPr bwMode="auto">
          <a:xfrm>
            <a:off x="7961015" y="3709593"/>
            <a:ext cx="1641475" cy="906462"/>
          </a:xfrm>
          <a:prstGeom prst="ellipse">
            <a:avLst/>
          </a:prstGeom>
          <a:solidFill>
            <a:srgbClr val="FFFFFF"/>
          </a:solidFill>
          <a:ln w="50800">
            <a:solidFill>
              <a:schemeClr val="accent1"/>
            </a:solidFill>
            <a:round/>
            <a:headEnd/>
            <a:tailEnd/>
          </a:ln>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r" eaLnBrk="1" hangingPunct="1">
              <a:spcBef>
                <a:spcPct val="0"/>
              </a:spcBef>
              <a:buClrTx/>
              <a:buFontTx/>
              <a:buNone/>
            </a:pPr>
            <a:endParaRPr lang="pt-BR" altLang="en-US">
              <a:solidFill>
                <a:srgbClr val="000000"/>
              </a:solidFill>
              <a:latin typeface="Akrobat" pitchFamily="50" charset="0"/>
            </a:endParaRPr>
          </a:p>
        </p:txBody>
      </p:sp>
      <p:sp>
        <p:nvSpPr>
          <p:cNvPr id="35850" name="Rectangle 10"/>
          <p:cNvSpPr>
            <a:spLocks/>
          </p:cNvSpPr>
          <p:nvPr/>
        </p:nvSpPr>
        <p:spPr bwMode="auto">
          <a:xfrm>
            <a:off x="8168977" y="3847705"/>
            <a:ext cx="1144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ct val="0"/>
              </a:spcBef>
              <a:buClrTx/>
              <a:buFontTx/>
              <a:buNone/>
            </a:pPr>
            <a:r>
              <a:rPr lang="en-US" altLang="en-US" sz="2200">
                <a:solidFill>
                  <a:schemeClr val="tx1"/>
                </a:solidFill>
                <a:latin typeface="Akrobat" pitchFamily="50" charset="0"/>
                <a:sym typeface="Arial" panose="020B0604020202020204" pitchFamily="34" charset="0"/>
              </a:rPr>
              <a:t>Application</a:t>
            </a:r>
          </a:p>
        </p:txBody>
      </p:sp>
      <p:sp>
        <p:nvSpPr>
          <p:cNvPr id="35851" name="Rectangle 11"/>
          <p:cNvSpPr>
            <a:spLocks/>
          </p:cNvSpPr>
          <p:nvPr/>
        </p:nvSpPr>
        <p:spPr bwMode="auto">
          <a:xfrm>
            <a:off x="8313440" y="4208068"/>
            <a:ext cx="831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200">
                <a:solidFill>
                  <a:schemeClr val="tx1"/>
                </a:solidFill>
                <a:latin typeface="Akrobat" pitchFamily="50" charset="0"/>
                <a:sym typeface="Arial" panose="020B0604020202020204" pitchFamily="34" charset="0"/>
              </a:rPr>
              <a:t>Process</a:t>
            </a:r>
          </a:p>
        </p:txBody>
      </p:sp>
      <p:sp>
        <p:nvSpPr>
          <p:cNvPr id="35852" name="Rectangle 12"/>
          <p:cNvSpPr>
            <a:spLocks/>
          </p:cNvSpPr>
          <p:nvPr/>
        </p:nvSpPr>
        <p:spPr bwMode="auto">
          <a:xfrm>
            <a:off x="2050752" y="3028555"/>
            <a:ext cx="2574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200">
                <a:solidFill>
                  <a:schemeClr val="tx1"/>
                </a:solidFill>
                <a:latin typeface="Akrobat" pitchFamily="50" charset="0"/>
                <a:sym typeface="Arial" panose="020B0604020202020204" pitchFamily="34" charset="0"/>
              </a:rPr>
              <a:t>Network computer or PC</a:t>
            </a:r>
          </a:p>
        </p:txBody>
      </p:sp>
      <p:sp>
        <p:nvSpPr>
          <p:cNvPr id="35853" name="Rectangle 13"/>
          <p:cNvSpPr>
            <a:spLocks/>
          </p:cNvSpPr>
          <p:nvPr/>
        </p:nvSpPr>
        <p:spPr bwMode="auto">
          <a:xfrm>
            <a:off x="7876877" y="2784080"/>
            <a:ext cx="166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200">
                <a:solidFill>
                  <a:schemeClr val="tx1"/>
                </a:solidFill>
                <a:latin typeface="Akrobat" pitchFamily="50" charset="0"/>
                <a:sym typeface="Arial" panose="020B0604020202020204" pitchFamily="34" charset="0"/>
              </a:rPr>
              <a:t>Compute server</a:t>
            </a:r>
          </a:p>
        </p:txBody>
      </p:sp>
      <p:sp>
        <p:nvSpPr>
          <p:cNvPr id="35854" name="Freeform 14"/>
          <p:cNvSpPr>
            <a:spLocks/>
          </p:cNvSpPr>
          <p:nvPr/>
        </p:nvSpPr>
        <p:spPr bwMode="auto">
          <a:xfrm>
            <a:off x="4228802" y="4127105"/>
            <a:ext cx="533400" cy="73025"/>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2147483646 w 21600"/>
              <a:gd name="T9" fmla="*/ 2147483646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7200"/>
                </a:moveTo>
                <a:lnTo>
                  <a:pt x="5421" y="0"/>
                </a:lnTo>
                <a:lnTo>
                  <a:pt x="14455" y="7200"/>
                </a:lnTo>
                <a:lnTo>
                  <a:pt x="18068" y="14400"/>
                </a:lnTo>
                <a:lnTo>
                  <a:pt x="21600" y="21600"/>
                </a:lnTo>
              </a:path>
            </a:pathLst>
          </a:custGeom>
          <a:noFill/>
          <a:ln w="50800" cap="flat">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35855" name="Freeform 15"/>
          <p:cNvSpPr>
            <a:spLocks/>
          </p:cNvSpPr>
          <p:nvPr/>
        </p:nvSpPr>
        <p:spPr bwMode="auto">
          <a:xfrm>
            <a:off x="7027565" y="4127105"/>
            <a:ext cx="965200" cy="349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w 21600"/>
              <a:gd name="T9" fmla="*/ 2147483646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600" y="0"/>
                </a:moveTo>
                <a:lnTo>
                  <a:pt x="17273" y="21600"/>
                </a:lnTo>
                <a:lnTo>
                  <a:pt x="9374" y="21600"/>
                </a:lnTo>
                <a:lnTo>
                  <a:pt x="3605" y="21600"/>
                </a:lnTo>
                <a:lnTo>
                  <a:pt x="0" y="21600"/>
                </a:lnTo>
              </a:path>
            </a:pathLst>
          </a:custGeom>
          <a:noFill/>
          <a:ln w="50800" cap="flat">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30737" name="Freeform 16">
            <a:extLst>
              <a:ext uri="{FF2B5EF4-FFF2-40B4-BE49-F238E27FC236}">
                <a16:creationId xmlns:a16="http://schemas.microsoft.com/office/drawing/2014/main" id="{85445145-22B7-4310-B3EE-B17ECBF786F1}"/>
              </a:ext>
            </a:extLst>
          </p:cNvPr>
          <p:cNvSpPr>
            <a:spLocks/>
          </p:cNvSpPr>
          <p:nvPr/>
        </p:nvSpPr>
        <p:spPr bwMode="auto">
          <a:xfrm>
            <a:off x="4655840" y="3500043"/>
            <a:ext cx="2606675" cy="115093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0 h 21600"/>
              <a:gd name="T26" fmla="*/ 2147483647 w 21600"/>
              <a:gd name="T27" fmla="*/ 0 h 21600"/>
              <a:gd name="T28" fmla="*/ 2147483647 w 21600"/>
              <a:gd name="T29" fmla="*/ 0 h 21600"/>
              <a:gd name="T30" fmla="*/ 2147483647 w 21600"/>
              <a:gd name="T31" fmla="*/ 2147483647 h 21600"/>
              <a:gd name="T32" fmla="*/ 2147483647 w 21600"/>
              <a:gd name="T33" fmla="*/ 2147483647 h 21600"/>
              <a:gd name="T34" fmla="*/ 2147483647 w 21600"/>
              <a:gd name="T35" fmla="*/ 2147483647 h 21600"/>
              <a:gd name="T36" fmla="*/ 2147483647 w 21600"/>
              <a:gd name="T37" fmla="*/ 2147483647 h 21600"/>
              <a:gd name="T38" fmla="*/ 2147483647 w 21600"/>
              <a:gd name="T39" fmla="*/ 2147483647 h 21600"/>
              <a:gd name="T40" fmla="*/ 2147483647 w 21600"/>
              <a:gd name="T41" fmla="*/ 2147483647 h 21600"/>
              <a:gd name="T42" fmla="*/ 2147483647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2147483647 w 21600"/>
              <a:gd name="T61" fmla="*/ 2147483647 h 21600"/>
              <a:gd name="T62" fmla="*/ 2147483647 w 21600"/>
              <a:gd name="T63" fmla="*/ 2147483647 h 21600"/>
              <a:gd name="T64" fmla="*/ 2147483647 w 21600"/>
              <a:gd name="T65" fmla="*/ 2147483647 h 21600"/>
              <a:gd name="T66" fmla="*/ 2147483647 w 21600"/>
              <a:gd name="T67" fmla="*/ 2147483647 h 21600"/>
              <a:gd name="T68" fmla="*/ 2147483647 w 21600"/>
              <a:gd name="T69" fmla="*/ 2147483647 h 21600"/>
              <a:gd name="T70" fmla="*/ 2147483647 w 21600"/>
              <a:gd name="T71" fmla="*/ 2147483647 h 21600"/>
              <a:gd name="T72" fmla="*/ 2147483647 w 21600"/>
              <a:gd name="T73" fmla="*/ 2147483647 h 21600"/>
              <a:gd name="T74" fmla="*/ 2147483647 w 21600"/>
              <a:gd name="T75" fmla="*/ 2147483647 h 21600"/>
              <a:gd name="T76" fmla="*/ 2147483647 w 21600"/>
              <a:gd name="T77" fmla="*/ 2147483647 h 21600"/>
              <a:gd name="T78" fmla="*/ 2147483647 w 21600"/>
              <a:gd name="T79" fmla="*/ 2147483647 h 21600"/>
              <a:gd name="T80" fmla="*/ 2147483647 w 21600"/>
              <a:gd name="T81" fmla="*/ 2147483647 h 21600"/>
              <a:gd name="T82" fmla="*/ 2147483647 w 21600"/>
              <a:gd name="T83" fmla="*/ 2147483647 h 21600"/>
              <a:gd name="T84" fmla="*/ 2147483647 w 21600"/>
              <a:gd name="T85" fmla="*/ 2147483647 h 21600"/>
              <a:gd name="T86" fmla="*/ 2147483647 w 21600"/>
              <a:gd name="T87" fmla="*/ 2147483647 h 21600"/>
              <a:gd name="T88" fmla="*/ 0 w 21600"/>
              <a:gd name="T89" fmla="*/ 2147483647 h 21600"/>
              <a:gd name="T90" fmla="*/ 0 w 21600"/>
              <a:gd name="T91" fmla="*/ 2147483647 h 21600"/>
              <a:gd name="T92" fmla="*/ 0 w 21600"/>
              <a:gd name="T93" fmla="*/ 2147483647 h 21600"/>
              <a:gd name="T94" fmla="*/ 2147483647 w 21600"/>
              <a:gd name="T95" fmla="*/ 2147483647 h 21600"/>
              <a:gd name="T96" fmla="*/ 2147483647 w 21600"/>
              <a:gd name="T97" fmla="*/ 2147483647 h 21600"/>
              <a:gd name="T98" fmla="*/ 2147483647 w 21600"/>
              <a:gd name="T99" fmla="*/ 2147483647 h 21600"/>
              <a:gd name="T100" fmla="*/ 2147483647 w 21600"/>
              <a:gd name="T101" fmla="*/ 2147483647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534" y="5244"/>
                </a:moveTo>
                <a:lnTo>
                  <a:pt x="801" y="3933"/>
                </a:lnTo>
                <a:lnTo>
                  <a:pt x="2137" y="1966"/>
                </a:lnTo>
                <a:lnTo>
                  <a:pt x="3473" y="1311"/>
                </a:lnTo>
                <a:lnTo>
                  <a:pt x="4274" y="1311"/>
                </a:lnTo>
                <a:lnTo>
                  <a:pt x="4808" y="655"/>
                </a:lnTo>
                <a:lnTo>
                  <a:pt x="6399" y="1311"/>
                </a:lnTo>
                <a:lnTo>
                  <a:pt x="8001" y="1966"/>
                </a:lnTo>
                <a:lnTo>
                  <a:pt x="9604" y="1966"/>
                </a:lnTo>
                <a:lnTo>
                  <a:pt x="11207" y="1966"/>
                </a:lnTo>
                <a:lnTo>
                  <a:pt x="12263" y="1311"/>
                </a:lnTo>
                <a:lnTo>
                  <a:pt x="13064" y="655"/>
                </a:lnTo>
                <a:lnTo>
                  <a:pt x="14133" y="0"/>
                </a:lnTo>
                <a:lnTo>
                  <a:pt x="15468" y="0"/>
                </a:lnTo>
                <a:lnTo>
                  <a:pt x="16537" y="0"/>
                </a:lnTo>
                <a:lnTo>
                  <a:pt x="17338" y="655"/>
                </a:lnTo>
                <a:lnTo>
                  <a:pt x="17873" y="1311"/>
                </a:lnTo>
                <a:lnTo>
                  <a:pt x="18929" y="1966"/>
                </a:lnTo>
                <a:lnTo>
                  <a:pt x="19997" y="3933"/>
                </a:lnTo>
                <a:lnTo>
                  <a:pt x="21333" y="6554"/>
                </a:lnTo>
                <a:lnTo>
                  <a:pt x="21600" y="10457"/>
                </a:lnTo>
                <a:lnTo>
                  <a:pt x="21600" y="13079"/>
                </a:lnTo>
                <a:lnTo>
                  <a:pt x="21333" y="15046"/>
                </a:lnTo>
                <a:lnTo>
                  <a:pt x="20799" y="18978"/>
                </a:lnTo>
                <a:lnTo>
                  <a:pt x="19730" y="20289"/>
                </a:lnTo>
                <a:lnTo>
                  <a:pt x="18140" y="21600"/>
                </a:lnTo>
                <a:lnTo>
                  <a:pt x="16537" y="20945"/>
                </a:lnTo>
                <a:lnTo>
                  <a:pt x="14934" y="20289"/>
                </a:lnTo>
                <a:lnTo>
                  <a:pt x="13599" y="20289"/>
                </a:lnTo>
                <a:lnTo>
                  <a:pt x="12263" y="19634"/>
                </a:lnTo>
                <a:lnTo>
                  <a:pt x="10673" y="19634"/>
                </a:lnTo>
                <a:lnTo>
                  <a:pt x="9337" y="19634"/>
                </a:lnTo>
                <a:lnTo>
                  <a:pt x="8268" y="20289"/>
                </a:lnTo>
                <a:lnTo>
                  <a:pt x="7200" y="20289"/>
                </a:lnTo>
                <a:lnTo>
                  <a:pt x="6132" y="20289"/>
                </a:lnTo>
                <a:lnTo>
                  <a:pt x="5075" y="20945"/>
                </a:lnTo>
                <a:lnTo>
                  <a:pt x="4007" y="20945"/>
                </a:lnTo>
                <a:lnTo>
                  <a:pt x="3205" y="20945"/>
                </a:lnTo>
                <a:lnTo>
                  <a:pt x="2404" y="20289"/>
                </a:lnTo>
                <a:lnTo>
                  <a:pt x="1870" y="19634"/>
                </a:lnTo>
                <a:lnTo>
                  <a:pt x="1603" y="18978"/>
                </a:lnTo>
                <a:lnTo>
                  <a:pt x="1336" y="18323"/>
                </a:lnTo>
                <a:lnTo>
                  <a:pt x="801" y="17012"/>
                </a:lnTo>
                <a:lnTo>
                  <a:pt x="267" y="14390"/>
                </a:lnTo>
                <a:lnTo>
                  <a:pt x="0" y="12424"/>
                </a:lnTo>
                <a:lnTo>
                  <a:pt x="0" y="10457"/>
                </a:lnTo>
                <a:lnTo>
                  <a:pt x="0" y="8521"/>
                </a:lnTo>
                <a:lnTo>
                  <a:pt x="267" y="6554"/>
                </a:lnTo>
                <a:lnTo>
                  <a:pt x="534" y="5244"/>
                </a:lnTo>
                <a:close/>
                <a:moveTo>
                  <a:pt x="534" y="5244"/>
                </a:moveTo>
              </a:path>
            </a:pathLst>
          </a:custGeom>
          <a:solidFill>
            <a:schemeClr val="accent1">
              <a:lumMod val="20000"/>
              <a:lumOff val="80000"/>
            </a:schemeClr>
          </a:solidFill>
          <a:ln w="50800" cap="flat">
            <a:solidFill>
              <a:srgbClr val="FFDC99"/>
            </a:solidFill>
            <a:prstDash val="solid"/>
            <a:round/>
            <a:headEnd type="none" w="med" len="med"/>
            <a:tailEnd type="none" w="med" len="med"/>
          </a:ln>
        </p:spPr>
        <p:txBody>
          <a:bodyPr lIns="0" tIns="0" rIns="0" bIns="0"/>
          <a:lstStyle/>
          <a:p>
            <a:pPr algn="r">
              <a:defRPr/>
            </a:pPr>
            <a:endParaRPr lang="pt-BR">
              <a:latin typeface="Akrobat" pitchFamily="50" charset="0"/>
              <a:ea typeface="ヒラギノ明朝 ProN W3"/>
              <a:cs typeface="ヒラギノ明朝 ProN W3"/>
            </a:endParaRPr>
          </a:p>
        </p:txBody>
      </p:sp>
      <p:sp>
        <p:nvSpPr>
          <p:cNvPr id="35857" name="Rectangle 17"/>
          <p:cNvSpPr>
            <a:spLocks/>
          </p:cNvSpPr>
          <p:nvPr/>
        </p:nvSpPr>
        <p:spPr bwMode="auto">
          <a:xfrm>
            <a:off x="5465465" y="3917555"/>
            <a:ext cx="85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200">
                <a:solidFill>
                  <a:schemeClr val="tx1"/>
                </a:solidFill>
                <a:latin typeface="Akrobat" pitchFamily="50" charset="0"/>
                <a:sym typeface="Arial" panose="020B0604020202020204" pitchFamily="34" charset="0"/>
              </a:rPr>
              <a:t>network</a:t>
            </a:r>
          </a:p>
        </p:txBody>
      </p:sp>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13</a:t>
            </a:fld>
            <a:endParaRPr lang="en-US" altLang="pt-BR"/>
          </a:p>
        </p:txBody>
      </p:sp>
      <p:sp>
        <p:nvSpPr>
          <p:cNvPr id="19" name="Rectangle 1"/>
          <p:cNvSpPr>
            <a:spLocks/>
          </p:cNvSpPr>
          <p:nvPr/>
        </p:nvSpPr>
        <p:spPr bwMode="auto">
          <a:xfrm>
            <a:off x="1998998" y="6381328"/>
            <a:ext cx="7128792" cy="3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40" bIns="0" anchor="b"/>
          <a:lstStyle>
            <a:lvl1pPr marL="39688">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ts val="500"/>
              </a:spcBef>
              <a:buClrTx/>
              <a:buFontTx/>
              <a:buNone/>
            </a:pPr>
            <a:r>
              <a:rPr lang="en-US" altLang="pt-BR" sz="1200" dirty="0">
                <a:solidFill>
                  <a:schemeClr val="bg1"/>
                </a:solidFill>
                <a:latin typeface="+mn-lt"/>
              </a:rPr>
              <a:t>Instructor’s Guide for  </a:t>
            </a:r>
            <a:r>
              <a:rPr lang="en-US" altLang="pt-BR" sz="1200" dirty="0" err="1">
                <a:solidFill>
                  <a:schemeClr val="bg1"/>
                </a:solidFill>
                <a:latin typeface="+mn-lt"/>
              </a:rPr>
              <a:t>Coulouris</a:t>
            </a:r>
            <a:r>
              <a:rPr lang="en-US" altLang="pt-BR" sz="1200" dirty="0">
                <a:solidFill>
                  <a:schemeClr val="bg1"/>
                </a:solidFill>
                <a:latin typeface="+mn-lt"/>
              </a:rPr>
              <a:t>, </a:t>
            </a:r>
            <a:r>
              <a:rPr lang="en-US" altLang="pt-BR" sz="1200" dirty="0" err="1">
                <a:solidFill>
                  <a:schemeClr val="bg1"/>
                </a:solidFill>
                <a:latin typeface="+mn-lt"/>
              </a:rPr>
              <a:t>Dollimore</a:t>
            </a:r>
            <a:r>
              <a:rPr lang="en-US" altLang="pt-BR" sz="1200" dirty="0">
                <a:solidFill>
                  <a:schemeClr val="bg1"/>
                </a:solidFill>
                <a:latin typeface="+mn-lt"/>
              </a:rPr>
              <a:t>, </a:t>
            </a:r>
            <a:r>
              <a:rPr lang="en-US" altLang="pt-BR" sz="1200" dirty="0" err="1">
                <a:solidFill>
                  <a:schemeClr val="bg1"/>
                </a:solidFill>
                <a:latin typeface="+mn-lt"/>
              </a:rPr>
              <a:t>Kindberg</a:t>
            </a:r>
            <a:r>
              <a:rPr lang="en-US" altLang="pt-BR" sz="1200" dirty="0">
                <a:solidFill>
                  <a:schemeClr val="bg1"/>
                </a:solidFill>
                <a:latin typeface="+mn-lt"/>
              </a:rPr>
              <a:t> and Blair,  Distributed Systems: Concepts and Design   </a:t>
            </a:r>
            <a:r>
              <a:rPr lang="en-US" altLang="pt-BR" sz="1200" dirty="0" err="1">
                <a:solidFill>
                  <a:schemeClr val="bg1"/>
                </a:solidFill>
                <a:latin typeface="+mn-lt"/>
              </a:rPr>
              <a:t>Edn</a:t>
            </a:r>
            <a:r>
              <a:rPr lang="en-US" altLang="pt-BR" sz="1200" dirty="0">
                <a:solidFill>
                  <a:schemeClr val="bg1"/>
                </a:solidFill>
                <a:latin typeface="+mn-lt"/>
              </a:rPr>
              <a:t>. 5   </a:t>
            </a:r>
            <a:br>
              <a:rPr lang="en-US" altLang="pt-BR" sz="1200" dirty="0">
                <a:solidFill>
                  <a:schemeClr val="bg1"/>
                </a:solidFill>
                <a:latin typeface="+mn-lt"/>
              </a:rPr>
            </a:br>
            <a:r>
              <a:rPr lang="en-US" altLang="pt-BR" sz="1200" dirty="0">
                <a:solidFill>
                  <a:schemeClr val="bg1"/>
                </a:solidFill>
                <a:latin typeface="+mn-lt"/>
              </a:rPr>
              <a:t>©  Pearson Education 2012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type="title"/>
          </p:nvPr>
        </p:nvSpPr>
        <p:spPr/>
        <p:txBody>
          <a:bodyPr/>
          <a:lstStyle/>
          <a:p>
            <a:r>
              <a:rPr lang="en-US" altLang="pt-BR" smtClean="0"/>
              <a:t>Thin client (Cliente “magro”) – Terminal Remoto</a:t>
            </a:r>
          </a:p>
        </p:txBody>
      </p:sp>
      <p:pic>
        <p:nvPicPr>
          <p:cNvPr id="36867" name="Picture 2" descr="Resultado de imagem para thin client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55" y="1922177"/>
            <a:ext cx="9112050" cy="43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14</a:t>
            </a:fld>
            <a:endParaRPr lang="en-US" altLang="pt-B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p:cNvSpPr>
          <p:nvPr>
            <p:ph type="title"/>
          </p:nvPr>
        </p:nvSpPr>
        <p:spPr/>
        <p:txBody>
          <a:bodyPr/>
          <a:lstStyle/>
          <a:p>
            <a:r>
              <a:rPr lang="pt-BR" altLang="en-US" smtClean="0"/>
              <a:t>Arquiteturas Centralizadas</a:t>
            </a:r>
            <a:br>
              <a:rPr lang="pt-BR" altLang="en-US" smtClean="0"/>
            </a:br>
            <a:r>
              <a:rPr lang="pt-BR" altLang="en-US" smtClean="0"/>
              <a:t>Arquiteturas multidivididas</a:t>
            </a:r>
          </a:p>
        </p:txBody>
      </p:sp>
      <p:sp>
        <p:nvSpPr>
          <p:cNvPr id="37891" name="Rectangle 6"/>
          <p:cNvSpPr>
            <a:spLocks noGrp="1"/>
          </p:cNvSpPr>
          <p:nvPr>
            <p:ph idx="1"/>
          </p:nvPr>
        </p:nvSpPr>
        <p:spPr/>
        <p:txBody>
          <a:bodyPr>
            <a:normAutofit/>
          </a:bodyPr>
          <a:lstStyle/>
          <a:p>
            <a:r>
              <a:rPr lang="pt-BR" altLang="en-US" sz="2400" dirty="0" smtClean="0"/>
              <a:t>Arquitetura de três divisões (físicas)</a:t>
            </a:r>
          </a:p>
        </p:txBody>
      </p:sp>
      <p:pic>
        <p:nvPicPr>
          <p:cNvPr id="378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017" y="2506840"/>
            <a:ext cx="74009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15</a:t>
            </a:fld>
            <a:endParaRPr lang="en-US" altLang="pt-BR"/>
          </a:p>
        </p:txBody>
      </p:sp>
      <p:sp>
        <p:nvSpPr>
          <p:cNvPr id="7" name="CaixaDeTexto 6"/>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p:cNvSpPr>
          <p:nvPr>
            <p:ph type="title"/>
          </p:nvPr>
        </p:nvSpPr>
        <p:spPr/>
        <p:txBody>
          <a:bodyPr/>
          <a:lstStyle/>
          <a:p>
            <a:r>
              <a:rPr lang="pt-BR" altLang="en-US" smtClean="0"/>
              <a:t>Arquiteturas Centralizadas</a:t>
            </a:r>
            <a:br>
              <a:rPr lang="pt-BR" altLang="en-US" smtClean="0"/>
            </a:br>
            <a:r>
              <a:rPr lang="pt-BR" altLang="en-US" smtClean="0"/>
              <a:t>Arquiteturas multidivididas</a:t>
            </a:r>
          </a:p>
        </p:txBody>
      </p:sp>
      <p:sp>
        <p:nvSpPr>
          <p:cNvPr id="39939" name="Rectangle 7"/>
          <p:cNvSpPr>
            <a:spLocks noGrp="1"/>
          </p:cNvSpPr>
          <p:nvPr>
            <p:ph idx="1"/>
          </p:nvPr>
        </p:nvSpPr>
        <p:spPr/>
        <p:txBody>
          <a:bodyPr>
            <a:normAutofit/>
          </a:bodyPr>
          <a:lstStyle/>
          <a:p>
            <a:r>
              <a:rPr lang="pt-BR" altLang="en-US" sz="2400" dirty="0" smtClean="0"/>
              <a:t>Alternativas de distribuição</a:t>
            </a:r>
          </a:p>
        </p:txBody>
      </p:sp>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311" y="2468669"/>
            <a:ext cx="727233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16</a:t>
            </a:fld>
            <a:endParaRPr lang="en-US" altLang="pt-BR"/>
          </a:p>
        </p:txBody>
      </p:sp>
      <p:sp>
        <p:nvSpPr>
          <p:cNvPr id="7" name="CaixaDeTexto 6"/>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Exercício em Sala de Aula</a:t>
            </a:r>
            <a:endParaRPr lang="pt-BR" dirty="0"/>
          </a:p>
        </p:txBody>
      </p:sp>
      <p:sp>
        <p:nvSpPr>
          <p:cNvPr id="3" name="Espaço Reservado para Conteúdo 2"/>
          <p:cNvSpPr>
            <a:spLocks noGrp="1"/>
          </p:cNvSpPr>
          <p:nvPr>
            <p:ph idx="1"/>
          </p:nvPr>
        </p:nvSpPr>
        <p:spPr/>
        <p:txBody>
          <a:bodyPr/>
          <a:lstStyle/>
          <a:p>
            <a:r>
              <a:rPr lang="pt-BR" sz="2400" dirty="0" smtClean="0"/>
              <a:t>Classifique </a:t>
            </a:r>
            <a:r>
              <a:rPr lang="pt-BR" sz="2400" dirty="0"/>
              <a:t>cada exemplo abaixo em uma arquitetura </a:t>
            </a:r>
            <a:r>
              <a:rPr lang="pt-BR" sz="2400" dirty="0" err="1" smtClean="0"/>
              <a:t>multi-dividida</a:t>
            </a:r>
            <a:endParaRPr lang="pt-BR" sz="2400" dirty="0"/>
          </a:p>
          <a:p>
            <a:pPr lvl="1"/>
            <a:endParaRPr lang="pt-BR" sz="2000" dirty="0" smtClean="0"/>
          </a:p>
          <a:p>
            <a:r>
              <a:rPr lang="pt-BR" sz="2200" dirty="0" smtClean="0"/>
              <a:t>Exemplos</a:t>
            </a:r>
          </a:p>
          <a:p>
            <a:pPr lvl="1"/>
            <a:r>
              <a:rPr lang="pt-BR" sz="2000" dirty="0" err="1" smtClean="0"/>
              <a:t>Progressive</a:t>
            </a:r>
            <a:r>
              <a:rPr lang="pt-BR" sz="2000" dirty="0" smtClean="0"/>
              <a:t> </a:t>
            </a:r>
            <a:r>
              <a:rPr lang="pt-BR" sz="2000" dirty="0"/>
              <a:t>Web </a:t>
            </a:r>
            <a:r>
              <a:rPr lang="pt-BR" sz="2000" dirty="0" err="1" smtClean="0"/>
              <a:t>Applications</a:t>
            </a:r>
            <a:endParaRPr lang="pt-BR" sz="2000" dirty="0" smtClean="0"/>
          </a:p>
          <a:p>
            <a:pPr lvl="1"/>
            <a:r>
              <a:rPr lang="pt-BR" sz="2000" dirty="0" smtClean="0"/>
              <a:t>Aplicações </a:t>
            </a:r>
            <a:r>
              <a:rPr lang="pt-BR" sz="2000" dirty="0"/>
              <a:t>Cross-Platform </a:t>
            </a:r>
            <a:r>
              <a:rPr lang="pt-BR" sz="2000" dirty="0" smtClean="0"/>
              <a:t>Interpretadas</a:t>
            </a:r>
          </a:p>
          <a:p>
            <a:pPr lvl="1"/>
            <a:r>
              <a:rPr lang="pt-BR" sz="2000" dirty="0" err="1" smtClean="0"/>
              <a:t>Wikipedia</a:t>
            </a:r>
            <a:endParaRPr lang="pt-BR" sz="2000" dirty="0" smtClean="0"/>
          </a:p>
          <a:p>
            <a:pPr lvl="1"/>
            <a:r>
              <a:rPr lang="pt-BR" sz="2000" dirty="0" smtClean="0"/>
              <a:t>Aplicativo </a:t>
            </a:r>
            <a:r>
              <a:rPr lang="pt-BR" sz="2000" dirty="0"/>
              <a:t>móvel do </a:t>
            </a:r>
            <a:r>
              <a:rPr lang="pt-BR" sz="2000" dirty="0" err="1" smtClean="0"/>
              <a:t>Facebook</a:t>
            </a:r>
            <a:endParaRPr lang="pt-BR" sz="2000" dirty="0" smtClean="0"/>
          </a:p>
          <a:p>
            <a:pPr lvl="1"/>
            <a:r>
              <a:rPr lang="pt-BR" sz="2000" dirty="0" err="1" smtClean="0"/>
              <a:t>Ifood</a:t>
            </a:r>
            <a:endParaRPr lang="pt-BR" sz="2000" dirty="0" smtClean="0"/>
          </a:p>
          <a:p>
            <a:pPr lvl="1"/>
            <a:r>
              <a:rPr lang="pt-BR" sz="2000" dirty="0" smtClean="0"/>
              <a:t>Plataforma </a:t>
            </a:r>
            <a:r>
              <a:rPr lang="pt-BR" sz="2000" dirty="0"/>
              <a:t>de Jogos </a:t>
            </a:r>
            <a:r>
              <a:rPr lang="pt-BR" sz="2000" dirty="0" err="1"/>
              <a:t>baseda</a:t>
            </a:r>
            <a:r>
              <a:rPr lang="pt-BR" sz="2000" dirty="0"/>
              <a:t> em </a:t>
            </a:r>
            <a:r>
              <a:rPr lang="pt-BR" sz="2000" dirty="0" err="1"/>
              <a:t>Stream</a:t>
            </a:r>
            <a:endParaRPr lang="pt-BR" sz="2000" dirty="0"/>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17</a:t>
            </a:fld>
            <a:endParaRPr lang="en-US" altLang="pt-BR"/>
          </a:p>
        </p:txBody>
      </p:sp>
    </p:spTree>
    <p:extLst>
      <p:ext uri="{BB962C8B-B14F-4D97-AF65-F5344CB8AC3E}">
        <p14:creationId xmlns:p14="http://schemas.microsoft.com/office/powerpoint/2010/main" val="140236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p:cNvSpPr>
          <p:nvPr>
            <p:ph type="ctrTitle"/>
          </p:nvPr>
        </p:nvSpPr>
        <p:spPr/>
        <p:txBody>
          <a:bodyPr/>
          <a:lstStyle/>
          <a:p>
            <a:pPr eaLnBrk="1" hangingPunct="1"/>
            <a:r>
              <a:rPr lang="pt-BR" altLang="en-US" sz="4800" dirty="0" smtClean="0">
                <a:solidFill>
                  <a:schemeClr val="tx2"/>
                </a:solidFill>
              </a:rPr>
              <a:t>Arquiteturas</a:t>
            </a:r>
          </a:p>
        </p:txBody>
      </p:sp>
      <p:sp>
        <p:nvSpPr>
          <p:cNvPr id="7" name="Subtítulo 6">
            <a:extLst>
              <a:ext uri="{FF2B5EF4-FFF2-40B4-BE49-F238E27FC236}">
                <a16:creationId xmlns:a16="http://schemas.microsoft.com/office/drawing/2014/main" id="{84828191-CAE9-482B-B131-402AD9F40E82}"/>
              </a:ext>
            </a:extLst>
          </p:cNvPr>
          <p:cNvSpPr>
            <a:spLocks noGrp="1"/>
          </p:cNvSpPr>
          <p:nvPr>
            <p:ph type="subTitle" idx="1"/>
          </p:nvPr>
        </p:nvSpPr>
        <p:spPr/>
        <p:txBody>
          <a:bodyPr/>
          <a:lstStyle/>
          <a:p>
            <a:pPr>
              <a:defRPr/>
            </a:pPr>
            <a:endParaRPr lang="pt-BR" dirty="0"/>
          </a:p>
        </p:txBody>
      </p:sp>
      <p:pic>
        <p:nvPicPr>
          <p:cNvPr id="43013" name="Picture 10" descr="ca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736" y="260648"/>
            <a:ext cx="275748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1">
            <a:extLst>
              <a:ext uri="{FF2B5EF4-FFF2-40B4-BE49-F238E27FC236}">
                <a16:creationId xmlns:a16="http://schemas.microsoft.com/office/drawing/2014/main" id="{83CAC708-24E2-4536-AE57-2EA258C4C77D}"/>
              </a:ext>
            </a:extLst>
          </p:cNvPr>
          <p:cNvSpPr txBox="1">
            <a:spLocks noChangeArrowheads="1"/>
          </p:cNvSpPr>
          <p:nvPr/>
        </p:nvSpPr>
        <p:spPr bwMode="auto">
          <a:xfrm>
            <a:off x="8759825" y="1873250"/>
            <a:ext cx="1466850" cy="3170238"/>
          </a:xfrm>
          <a:prstGeom prst="rect">
            <a:avLst/>
          </a:prstGeom>
          <a:noFill/>
          <a:ln w="9525">
            <a:noFill/>
            <a:miter lim="800000"/>
            <a:headEnd/>
            <a:tailEnd/>
          </a:ln>
        </p:spPr>
        <p:txBody>
          <a:bodyPr wrap="none">
            <a:spAutoFit/>
          </a:bodyPr>
          <a:lstStyle/>
          <a:p>
            <a:pPr>
              <a:defRPr/>
            </a:pPr>
            <a:r>
              <a:rPr lang="pt-BR" altLang="en-US" sz="20000" dirty="0">
                <a:solidFill>
                  <a:schemeClr val="tx2"/>
                </a:solidFill>
                <a:latin typeface="Times" panose="02020603050405020304" pitchFamily="18" charset="0"/>
                <a:ea typeface="ヒラギノ明朝 ProN W3"/>
                <a:cs typeface="ヒラギノ明朝 ProN W3"/>
                <a:sym typeface="Times" panose="02020603050405020304" pitchFamily="18" charset="0"/>
              </a:rPr>
              <a:t>2</a:t>
            </a:r>
            <a:endParaRPr lang="pt-BR" altLang="en-US" sz="20000" dirty="0">
              <a:solidFill>
                <a:schemeClr val="tx2"/>
              </a:solidFill>
              <a:ea typeface="ヒラギノ明朝 ProN W3"/>
              <a:cs typeface="ヒラギノ明朝 ProN W3"/>
            </a:endParaRPr>
          </a:p>
        </p:txBody>
      </p:sp>
      <p:sp>
        <p:nvSpPr>
          <p:cNvPr id="35846" name="Text Box 12">
            <a:extLst>
              <a:ext uri="{FF2B5EF4-FFF2-40B4-BE49-F238E27FC236}">
                <a16:creationId xmlns:a16="http://schemas.microsoft.com/office/drawing/2014/main" id="{57DFCF8E-AB60-41E3-B250-E9F9D52B301E}"/>
              </a:ext>
            </a:extLst>
          </p:cNvPr>
          <p:cNvSpPr txBox="1">
            <a:spLocks noChangeArrowheads="1"/>
          </p:cNvSpPr>
          <p:nvPr/>
        </p:nvSpPr>
        <p:spPr bwMode="auto">
          <a:xfrm>
            <a:off x="8472488" y="2132856"/>
            <a:ext cx="1173162" cy="461962"/>
          </a:xfrm>
          <a:prstGeom prst="rect">
            <a:avLst/>
          </a:prstGeom>
          <a:noFill/>
          <a:ln w="9525">
            <a:noFill/>
            <a:miter lim="800000"/>
            <a:headEnd/>
            <a:tailEnd/>
          </a:ln>
        </p:spPr>
        <p:txBody>
          <a:bodyPr wrap="none">
            <a:spAutoFit/>
          </a:bodyPr>
          <a:lstStyle/>
          <a:p>
            <a:pPr>
              <a:defRPr/>
            </a:pPr>
            <a:r>
              <a:rPr lang="pt-BR" altLang="en-US" sz="2400" dirty="0">
                <a:solidFill>
                  <a:schemeClr val="tx2"/>
                </a:solidFill>
                <a:latin typeface="Times" panose="02020603050405020304" pitchFamily="18" charset="0"/>
                <a:ea typeface="ヒラギノ明朝 ProN W3"/>
                <a:cs typeface="ヒラギノ明朝 ProN W3"/>
                <a:sym typeface="Times" panose="02020603050405020304" pitchFamily="18" charset="0"/>
              </a:rPr>
              <a:t>capítulo</a:t>
            </a:r>
            <a:endParaRPr lang="pt-BR" altLang="en-US" dirty="0">
              <a:solidFill>
                <a:schemeClr val="tx2"/>
              </a:solidFill>
              <a:ea typeface="ヒラギノ明朝 ProN W3"/>
              <a:cs typeface="ヒラギノ明朝 ProN W3"/>
            </a:endParaRPr>
          </a:p>
        </p:txBody>
      </p:sp>
      <p:sp>
        <p:nvSpPr>
          <p:cNvPr id="3" name="Espaço Reservado para Número de Slide 2"/>
          <p:cNvSpPr>
            <a:spLocks noGrp="1"/>
          </p:cNvSpPr>
          <p:nvPr>
            <p:ph type="sldNum" sz="quarter" idx="12"/>
          </p:nvPr>
        </p:nvSpPr>
        <p:spPr/>
        <p:txBody>
          <a:bodyPr/>
          <a:lstStyle/>
          <a:p>
            <a:pPr>
              <a:defRPr/>
            </a:pPr>
            <a:fld id="{9A3BF0FD-1118-421D-A2FD-6ECB77CD8C2F}" type="slidenum">
              <a:rPr lang="en-US" altLang="pt-BR" smtClean="0"/>
              <a:pPr>
                <a:defRPr/>
              </a:pPr>
              <a:t>18</a:t>
            </a:fld>
            <a:endParaRPr lang="en-US" altLang="pt-B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pt-BR" altLang="en-US" smtClean="0"/>
              <a:t>Estilos Arquitetônicos</a:t>
            </a:r>
          </a:p>
        </p:txBody>
      </p:sp>
      <p:sp>
        <p:nvSpPr>
          <p:cNvPr id="45059" name="Rectangle 3"/>
          <p:cNvSpPr>
            <a:spLocks noGrp="1"/>
          </p:cNvSpPr>
          <p:nvPr>
            <p:ph idx="1"/>
          </p:nvPr>
        </p:nvSpPr>
        <p:spPr/>
        <p:txBody>
          <a:bodyPr>
            <a:normAutofit/>
          </a:bodyPr>
          <a:lstStyle/>
          <a:p>
            <a:r>
              <a:rPr lang="pt-BR" altLang="en-US" sz="2400" dirty="0" smtClean="0"/>
              <a:t>Formado em termos de componentes, do modo como esses componentes estão conectados uns aos outros, dos dados trocados entre componentes e, por fim, da maneira como esses elementos são configurados em conjunto para formar um sistema.</a:t>
            </a:r>
          </a:p>
          <a:p>
            <a:pPr lvl="1"/>
            <a:r>
              <a:rPr lang="pt-BR" altLang="en-US" sz="2000" dirty="0" smtClean="0"/>
              <a:t>Componente é uma unidade modular com interfaces requeridas e fornecidas bem definidas que é substituível dentro de seu ambiente.</a:t>
            </a:r>
          </a:p>
          <a:p>
            <a:pPr lvl="1"/>
            <a:r>
              <a:rPr lang="pt-BR" altLang="en-US" sz="2000" dirty="0" smtClean="0"/>
              <a:t>Conector é um mecanismo mediador da comunicação ou da cooperação entre componentes.</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19</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Modelagem e projeto de um sistema distribuído</a:t>
            </a:r>
            <a:endParaRPr lang="pt-BR" dirty="0"/>
          </a:p>
        </p:txBody>
      </p:sp>
      <p:sp>
        <p:nvSpPr>
          <p:cNvPr id="3" name="Espaço Reservado para Conteúdo 2"/>
          <p:cNvSpPr>
            <a:spLocks noGrp="1"/>
          </p:cNvSpPr>
          <p:nvPr>
            <p:ph idx="1"/>
          </p:nvPr>
        </p:nvSpPr>
        <p:spPr/>
        <p:txBody>
          <a:bodyPr/>
          <a:lstStyle/>
          <a:p>
            <a:r>
              <a:rPr lang="pt-BR" sz="2400" dirty="0"/>
              <a:t>Muitos desafios a serem suplantados</a:t>
            </a:r>
          </a:p>
          <a:p>
            <a:r>
              <a:rPr lang="pt-BR" sz="2400" dirty="0"/>
              <a:t>Projetar um SD em três </a:t>
            </a:r>
            <a:r>
              <a:rPr lang="pt-BR" sz="2400" dirty="0" smtClean="0"/>
              <a:t>perspectivas</a:t>
            </a:r>
          </a:p>
          <a:p>
            <a:pPr lvl="1"/>
            <a:r>
              <a:rPr lang="pt-BR" sz="2000" dirty="0" smtClean="0"/>
              <a:t>Modelos Físicos</a:t>
            </a:r>
          </a:p>
          <a:p>
            <a:pPr lvl="2"/>
            <a:r>
              <a:rPr lang="pt-BR" sz="1600" dirty="0" smtClean="0"/>
              <a:t>Hardware </a:t>
            </a:r>
            <a:r>
              <a:rPr lang="pt-BR" sz="1600" dirty="0"/>
              <a:t>envolvido (rede e dispositivos)</a:t>
            </a:r>
          </a:p>
          <a:p>
            <a:r>
              <a:rPr lang="pt-BR" sz="2400" dirty="0"/>
              <a:t>Modelos </a:t>
            </a:r>
            <a:r>
              <a:rPr lang="pt-BR" sz="2400" dirty="0" smtClean="0"/>
              <a:t>Arquiteturais</a:t>
            </a:r>
          </a:p>
          <a:p>
            <a:pPr lvl="1"/>
            <a:r>
              <a:rPr lang="pt-BR" sz="2000" dirty="0" smtClean="0"/>
              <a:t>Camadas </a:t>
            </a:r>
            <a:r>
              <a:rPr lang="pt-BR" sz="2000" dirty="0"/>
              <a:t>de software e distribuição entre as entidades envolvidas</a:t>
            </a:r>
          </a:p>
          <a:p>
            <a:r>
              <a:rPr lang="pt-BR" sz="2400" dirty="0"/>
              <a:t>Modelos </a:t>
            </a:r>
            <a:r>
              <a:rPr lang="pt-BR" sz="2400" dirty="0" smtClean="0"/>
              <a:t>Fundamentais</a:t>
            </a:r>
          </a:p>
          <a:p>
            <a:pPr lvl="1"/>
            <a:r>
              <a:rPr lang="pt-BR" sz="2000" dirty="0" smtClean="0"/>
              <a:t>Quais </a:t>
            </a:r>
            <a:r>
              <a:rPr lang="pt-BR" sz="2000" dirty="0"/>
              <a:t>estratégias serão utilizadas para garantir a coordenação, a segurança e </a:t>
            </a:r>
            <a:r>
              <a:rPr lang="pt-BR" sz="2000" dirty="0" err="1"/>
              <a:t>dependabilidade</a:t>
            </a:r>
            <a:r>
              <a:rPr lang="pt-BR" sz="2000" dirty="0"/>
              <a:t> do sistema distribuído?</a:t>
            </a:r>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2</a:t>
            </a:fld>
            <a:endParaRPr lang="en-US" altLang="pt-BR"/>
          </a:p>
        </p:txBody>
      </p:sp>
    </p:spTree>
    <p:extLst>
      <p:ext uri="{BB962C8B-B14F-4D97-AF65-F5344CB8AC3E}">
        <p14:creationId xmlns:p14="http://schemas.microsoft.com/office/powerpoint/2010/main" val="1517516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pt-BR" altLang="en-US" smtClean="0"/>
              <a:t>Estilos Arquitetônicos</a:t>
            </a:r>
          </a:p>
        </p:txBody>
      </p:sp>
      <p:sp>
        <p:nvSpPr>
          <p:cNvPr id="47107" name="Rectangle 3"/>
          <p:cNvSpPr>
            <a:spLocks noGrp="1"/>
          </p:cNvSpPr>
          <p:nvPr>
            <p:ph idx="1"/>
          </p:nvPr>
        </p:nvSpPr>
        <p:spPr/>
        <p:txBody>
          <a:bodyPr>
            <a:normAutofit/>
          </a:bodyPr>
          <a:lstStyle/>
          <a:p>
            <a:r>
              <a:rPr lang="pt-BR" altLang="en-US" sz="2400" dirty="0" smtClean="0"/>
              <a:t>Arquitetura em camadas</a:t>
            </a:r>
          </a:p>
          <a:p>
            <a:pPr lvl="1"/>
            <a:r>
              <a:rPr lang="pt-BR" altLang="en-US" sz="2000" dirty="0" smtClean="0"/>
              <a:t>Componentes organizados em camadas, onde componentes da camada Li pode chamar métodos da camada Li-1, mas não o contrário;</a:t>
            </a:r>
          </a:p>
          <a:p>
            <a:r>
              <a:rPr lang="pt-BR" altLang="en-US" sz="2400" dirty="0" smtClean="0"/>
              <a:t>Arquiteturas baseadas em objetos</a:t>
            </a:r>
          </a:p>
          <a:p>
            <a:pPr lvl="1"/>
            <a:r>
              <a:rPr lang="pt-BR" altLang="en-US" sz="2000" dirty="0" smtClean="0"/>
              <a:t>Objetos correspondem às definições de componentes, que são conectados por meio de chamadas de procedimento remotas;</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20</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p:cNvSpPr>
          <p:nvPr>
            <p:ph type="title"/>
          </p:nvPr>
        </p:nvSpPr>
        <p:spPr/>
        <p:txBody>
          <a:bodyPr/>
          <a:lstStyle/>
          <a:p>
            <a:pPr eaLnBrk="1" hangingPunct="1"/>
            <a:r>
              <a:rPr lang="pt-BR" altLang="en-US" smtClean="0"/>
              <a:t>Estilos Arquitetônicos</a:t>
            </a:r>
            <a:br>
              <a:rPr lang="pt-BR" altLang="en-US" smtClean="0"/>
            </a:br>
            <a:endParaRPr lang="pt-BR" altLang="en-US" smtClean="0"/>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592" y="2399630"/>
            <a:ext cx="7343775"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tângulo 10"/>
          <p:cNvSpPr>
            <a:spLocks noChangeArrowheads="1"/>
          </p:cNvSpPr>
          <p:nvPr/>
        </p:nvSpPr>
        <p:spPr bwMode="auto">
          <a:xfrm>
            <a:off x="4090519" y="1821482"/>
            <a:ext cx="4071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a:spcBef>
                <a:spcPct val="0"/>
              </a:spcBef>
              <a:buClrTx/>
              <a:buFontTx/>
              <a:buNone/>
            </a:pPr>
            <a:r>
              <a:rPr lang="pt-BR" altLang="en-US" dirty="0">
                <a:solidFill>
                  <a:srgbClr val="000000"/>
                </a:solidFill>
                <a:latin typeface="Times" panose="02020603050405020304" pitchFamily="18" charset="0"/>
              </a:rPr>
              <a:t>(a) em camadas e  (b) baseado em objetos</a:t>
            </a:r>
            <a:endParaRPr lang="pt-BR" altLang="pt-BR" dirty="0">
              <a:solidFill>
                <a:srgbClr val="000000"/>
              </a:solidFill>
              <a:latin typeface="Times" panose="02020603050405020304" pitchFamily="18" charset="0"/>
            </a:endParaRPr>
          </a:p>
        </p:txBody>
      </p:sp>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21</a:t>
            </a:fld>
            <a:endParaRPr lang="en-US" altLang="pt-BR"/>
          </a:p>
        </p:txBody>
      </p:sp>
      <p:sp>
        <p:nvSpPr>
          <p:cNvPr id="7" name="CaixaDeTexto 6"/>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pt-BR" altLang="en-US" smtClean="0"/>
              <a:t>Estilos Arquitetônicos</a:t>
            </a:r>
          </a:p>
        </p:txBody>
      </p:sp>
      <p:sp>
        <p:nvSpPr>
          <p:cNvPr id="51203" name="Rectangle 3"/>
          <p:cNvSpPr>
            <a:spLocks noGrp="1"/>
          </p:cNvSpPr>
          <p:nvPr>
            <p:ph idx="1"/>
          </p:nvPr>
        </p:nvSpPr>
        <p:spPr/>
        <p:txBody>
          <a:bodyPr/>
          <a:lstStyle/>
          <a:p>
            <a:r>
              <a:rPr lang="pt-BR" altLang="en-US" sz="2400" dirty="0" smtClean="0"/>
              <a:t>Arquiteturas centradas em dados</a:t>
            </a:r>
          </a:p>
          <a:p>
            <a:pPr lvl="1"/>
            <a:r>
              <a:rPr lang="pt-BR" altLang="en-US" sz="2000" dirty="0" smtClean="0"/>
              <a:t>Processos se comunicam por meio de repositório comum (passivo ou ativo);</a:t>
            </a:r>
          </a:p>
          <a:p>
            <a:r>
              <a:rPr lang="pt-BR" altLang="en-US" sz="2400" dirty="0" smtClean="0"/>
              <a:t>Arquiteturas baseadas em eventos</a:t>
            </a:r>
          </a:p>
          <a:p>
            <a:pPr lvl="1"/>
            <a:r>
              <a:rPr lang="pt-BR" altLang="en-US" sz="2000" dirty="0" smtClean="0"/>
              <a:t>Processos se comunicam por meio de propagação de eventos que podem transportar dados;</a:t>
            </a:r>
          </a:p>
          <a:p>
            <a:pPr lvl="1"/>
            <a:r>
              <a:rPr lang="pt-BR" altLang="en-US" sz="2000" dirty="0" smtClean="0"/>
              <a:t>Sistemas Publicar/Subscrever;</a:t>
            </a:r>
          </a:p>
          <a:p>
            <a:pPr lvl="1"/>
            <a:r>
              <a:rPr lang="pt-BR" altLang="en-US" sz="2000" dirty="0" smtClean="0"/>
              <a:t>São referencialmente desacoplados.</a:t>
            </a:r>
          </a:p>
          <a:p>
            <a:pPr lvl="1"/>
            <a:endParaRPr lang="pt-BR" altLang="en-US" dirty="0" smtClean="0"/>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22</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p:cNvSpPr>
          <p:nvPr>
            <p:ph type="title"/>
          </p:nvPr>
        </p:nvSpPr>
        <p:spPr/>
        <p:txBody>
          <a:bodyPr/>
          <a:lstStyle/>
          <a:p>
            <a:pPr eaLnBrk="1" hangingPunct="1"/>
            <a:r>
              <a:rPr lang="pt-BR" altLang="en-US" smtClean="0"/>
              <a:t>Estilos Arquitetônicos</a:t>
            </a: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b="15939"/>
          <a:stretch>
            <a:fillRect/>
          </a:stretch>
        </p:blipFill>
        <p:spPr bwMode="auto">
          <a:xfrm>
            <a:off x="493236" y="2155300"/>
            <a:ext cx="112664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tângulo 4"/>
          <p:cNvSpPr>
            <a:spLocks noChangeArrowheads="1"/>
          </p:cNvSpPr>
          <p:nvPr/>
        </p:nvSpPr>
        <p:spPr bwMode="auto">
          <a:xfrm>
            <a:off x="3702380" y="5569288"/>
            <a:ext cx="484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a:spcBef>
                <a:spcPct val="0"/>
              </a:spcBef>
              <a:buClrTx/>
              <a:buFontTx/>
              <a:buNone/>
            </a:pPr>
            <a:r>
              <a:rPr lang="pt-BR" altLang="en-US" dirty="0">
                <a:solidFill>
                  <a:srgbClr val="000000"/>
                </a:solidFill>
                <a:latin typeface="Times" panose="02020603050405020304" pitchFamily="18" charset="0"/>
              </a:rPr>
              <a:t>(a) baseados em eventos e (b) centradas em dados</a:t>
            </a:r>
            <a:endParaRPr lang="pt-BR" altLang="pt-BR" dirty="0">
              <a:solidFill>
                <a:srgbClr val="000000"/>
              </a:solidFill>
              <a:latin typeface="Times" panose="02020603050405020304" pitchFamily="18" charset="0"/>
            </a:endParaRPr>
          </a:p>
        </p:txBody>
      </p:sp>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23</a:t>
            </a:fld>
            <a:endParaRPr lang="en-US" altLang="pt-BR"/>
          </a:p>
        </p:txBody>
      </p:sp>
      <p:sp>
        <p:nvSpPr>
          <p:cNvPr id="7" name="CaixaDeTexto 6"/>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pt-BR" altLang="en-US" smtClean="0"/>
              <a:t>Estilos Arquitetônicos</a:t>
            </a:r>
          </a:p>
        </p:txBody>
      </p:sp>
      <p:sp>
        <p:nvSpPr>
          <p:cNvPr id="55299" name="Rectangle 3"/>
          <p:cNvSpPr>
            <a:spLocks noGrp="1"/>
          </p:cNvSpPr>
          <p:nvPr>
            <p:ph idx="1"/>
          </p:nvPr>
        </p:nvSpPr>
        <p:spPr/>
        <p:txBody>
          <a:bodyPr>
            <a:normAutofit/>
          </a:bodyPr>
          <a:lstStyle/>
          <a:p>
            <a:r>
              <a:rPr lang="pt-BR" altLang="en-US" sz="2400" dirty="0" smtClean="0"/>
              <a:t>Estilos podem ser híbridos, como arquiteturas baseadas em eventos juntamente com centradas em dados, também conhecidas como espaços compartilhados de dados.</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24</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ítulo 1"/>
          <p:cNvSpPr>
            <a:spLocks noGrp="1"/>
          </p:cNvSpPr>
          <p:nvPr>
            <p:ph type="title"/>
          </p:nvPr>
        </p:nvSpPr>
        <p:spPr/>
        <p:txBody>
          <a:bodyPr/>
          <a:lstStyle/>
          <a:p>
            <a:r>
              <a:rPr lang="pt-BR" altLang="pt-BR" smtClean="0"/>
              <a:t>Padrões Arquiteturais</a:t>
            </a:r>
          </a:p>
        </p:txBody>
      </p:sp>
      <p:sp>
        <p:nvSpPr>
          <p:cNvPr id="57347" name="Espaço Reservado para Conteúdo 2"/>
          <p:cNvSpPr>
            <a:spLocks noGrp="1"/>
          </p:cNvSpPr>
          <p:nvPr>
            <p:ph idx="1"/>
          </p:nvPr>
        </p:nvSpPr>
        <p:spPr/>
        <p:txBody>
          <a:bodyPr>
            <a:normAutofit/>
          </a:bodyPr>
          <a:lstStyle/>
          <a:p>
            <a:r>
              <a:rPr lang="pt-BR" altLang="en-US" sz="2400" dirty="0" smtClean="0"/>
              <a:t>Arquiteturas recorrentes em SD</a:t>
            </a:r>
          </a:p>
          <a:p>
            <a:pPr lvl="1"/>
            <a:r>
              <a:rPr lang="pt-BR" altLang="en-US" sz="2000" dirty="0" smtClean="0"/>
              <a:t>Arquitetura em camadas</a:t>
            </a:r>
          </a:p>
          <a:p>
            <a:pPr lvl="1"/>
            <a:r>
              <a:rPr lang="pt-BR" altLang="en-US" sz="2000" dirty="0" smtClean="0"/>
              <a:t>Arquitetura </a:t>
            </a:r>
            <a:r>
              <a:rPr lang="pt-BR" altLang="en-US" sz="2000" dirty="0" err="1" smtClean="0"/>
              <a:t>Two-Tier</a:t>
            </a:r>
            <a:endParaRPr lang="pt-BR" altLang="en-US" sz="2000" dirty="0" smtClean="0"/>
          </a:p>
          <a:p>
            <a:pPr lvl="1"/>
            <a:r>
              <a:rPr lang="pt-BR" altLang="en-US" sz="2000" dirty="0" smtClean="0"/>
              <a:t>Arquitetura </a:t>
            </a:r>
            <a:r>
              <a:rPr lang="pt-BR" altLang="en-US" sz="2000" dirty="0" err="1" smtClean="0"/>
              <a:t>Three-Tier</a:t>
            </a:r>
            <a:endParaRPr lang="pt-BR" altLang="en-US" sz="2000" dirty="0" smtClean="0"/>
          </a:p>
          <a:p>
            <a:pPr lvl="1"/>
            <a:r>
              <a:rPr lang="pt-BR" altLang="en-US" sz="2000" dirty="0" smtClean="0"/>
              <a:t>Arquitetura Orientada a Serviços</a:t>
            </a:r>
          </a:p>
        </p:txBody>
      </p:sp>
      <p:sp>
        <p:nvSpPr>
          <p:cNvPr id="57348"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B68D2EAB-B1C2-4E6D-84E7-2A8E2CA1C3E6}" type="slidenum">
              <a:rPr lang="en-US" altLang="en-US" smtClean="0">
                <a:solidFill>
                  <a:srgbClr val="FEFFFF"/>
                </a:solidFill>
                <a:latin typeface="Times" panose="02020603050405020304" pitchFamily="18" charset="0"/>
              </a:rPr>
              <a:pPr>
                <a:spcBef>
                  <a:spcPct val="0"/>
                </a:spcBef>
                <a:buClrTx/>
                <a:buFontTx/>
                <a:buNone/>
              </a:pPr>
              <a:t>25</a:t>
            </a:fld>
            <a:endParaRPr lang="en-US" altLang="en-US"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4">
            <a:extLst>
              <a:ext uri="{FF2B5EF4-FFF2-40B4-BE49-F238E27FC236}">
                <a16:creationId xmlns:a16="http://schemas.microsoft.com/office/drawing/2014/main" id="{A95F7951-4B24-486B-AB39-64FBAD85F711}"/>
              </a:ext>
            </a:extLst>
          </p:cNvPr>
          <p:cNvPicPr>
            <a:picLocks noChangeArrowheads="1"/>
          </p:cNvPicPr>
          <p:nvPr/>
        </p:nvPicPr>
        <p:blipFill>
          <a:blip r:embed="rId2" cstate="print">
            <a:duotone>
              <a:schemeClr val="accent1">
                <a:shade val="45000"/>
                <a:satMod val="135000"/>
              </a:schemeClr>
              <a:prstClr val="white"/>
            </a:duotone>
          </a:blip>
          <a:srcRect/>
          <a:stretch>
            <a:fillRect/>
          </a:stretch>
        </p:blipFill>
        <p:spPr bwMode="auto">
          <a:xfrm>
            <a:off x="2663004" y="1814510"/>
            <a:ext cx="7250168" cy="4397734"/>
          </a:xfrm>
          <a:prstGeom prst="rect">
            <a:avLst/>
          </a:prstGeom>
          <a:noFill/>
          <a:ln w="9525">
            <a:noFill/>
            <a:miter lim="800000"/>
            <a:headEnd/>
            <a:tailEnd/>
          </a:ln>
        </p:spPr>
      </p:pic>
      <p:sp>
        <p:nvSpPr>
          <p:cNvPr id="58372" name="Rectangle 3"/>
          <p:cNvSpPr txBox="1">
            <a:spLocks noChangeArrowheads="1"/>
          </p:cNvSpPr>
          <p:nvPr/>
        </p:nvSpPr>
        <p:spPr bwMode="auto">
          <a:xfrm>
            <a:off x="1847850" y="358775"/>
            <a:ext cx="101282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pt-BR" sz="3600">
                <a:solidFill>
                  <a:srgbClr val="262626"/>
                </a:solidFill>
              </a:rPr>
              <a:t>Representação Arquitetural em Camadas</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26</a:t>
            </a:fld>
            <a:endParaRPr lang="en-US" altLang="pt-BR"/>
          </a:p>
        </p:txBody>
      </p:sp>
      <p:sp>
        <p:nvSpPr>
          <p:cNvPr id="6" name="Rectangle 1"/>
          <p:cNvSpPr>
            <a:spLocks/>
          </p:cNvSpPr>
          <p:nvPr/>
        </p:nvSpPr>
        <p:spPr bwMode="auto">
          <a:xfrm>
            <a:off x="1998998" y="6381328"/>
            <a:ext cx="7128792" cy="3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40" bIns="0" anchor="b"/>
          <a:lstStyle>
            <a:lvl1pPr marL="39688">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ts val="500"/>
              </a:spcBef>
              <a:buClrTx/>
              <a:buFontTx/>
              <a:buNone/>
            </a:pPr>
            <a:r>
              <a:rPr lang="en-US" altLang="pt-BR" sz="1200" dirty="0">
                <a:solidFill>
                  <a:schemeClr val="bg1"/>
                </a:solidFill>
                <a:latin typeface="+mn-lt"/>
              </a:rPr>
              <a:t>Instructor’s Guide for  </a:t>
            </a:r>
            <a:r>
              <a:rPr lang="en-US" altLang="pt-BR" sz="1200" dirty="0" err="1">
                <a:solidFill>
                  <a:schemeClr val="bg1"/>
                </a:solidFill>
                <a:latin typeface="+mn-lt"/>
              </a:rPr>
              <a:t>Coulouris</a:t>
            </a:r>
            <a:r>
              <a:rPr lang="en-US" altLang="pt-BR" sz="1200" dirty="0">
                <a:solidFill>
                  <a:schemeClr val="bg1"/>
                </a:solidFill>
                <a:latin typeface="+mn-lt"/>
              </a:rPr>
              <a:t>, </a:t>
            </a:r>
            <a:r>
              <a:rPr lang="en-US" altLang="pt-BR" sz="1200" dirty="0" err="1">
                <a:solidFill>
                  <a:schemeClr val="bg1"/>
                </a:solidFill>
                <a:latin typeface="+mn-lt"/>
              </a:rPr>
              <a:t>Dollimore</a:t>
            </a:r>
            <a:r>
              <a:rPr lang="en-US" altLang="pt-BR" sz="1200" dirty="0">
                <a:solidFill>
                  <a:schemeClr val="bg1"/>
                </a:solidFill>
                <a:latin typeface="+mn-lt"/>
              </a:rPr>
              <a:t>, </a:t>
            </a:r>
            <a:r>
              <a:rPr lang="en-US" altLang="pt-BR" sz="1200" dirty="0" err="1">
                <a:solidFill>
                  <a:schemeClr val="bg1"/>
                </a:solidFill>
                <a:latin typeface="+mn-lt"/>
              </a:rPr>
              <a:t>Kindberg</a:t>
            </a:r>
            <a:r>
              <a:rPr lang="en-US" altLang="pt-BR" sz="1200" dirty="0">
                <a:solidFill>
                  <a:schemeClr val="bg1"/>
                </a:solidFill>
                <a:latin typeface="+mn-lt"/>
              </a:rPr>
              <a:t> and Blair,  Distributed Systems: Concepts and Design   </a:t>
            </a:r>
            <a:r>
              <a:rPr lang="en-US" altLang="pt-BR" sz="1200" dirty="0" err="1">
                <a:solidFill>
                  <a:schemeClr val="bg1"/>
                </a:solidFill>
                <a:latin typeface="+mn-lt"/>
              </a:rPr>
              <a:t>Edn</a:t>
            </a:r>
            <a:r>
              <a:rPr lang="en-US" altLang="pt-BR" sz="1200" dirty="0">
                <a:solidFill>
                  <a:schemeClr val="bg1"/>
                </a:solidFill>
                <a:latin typeface="+mn-lt"/>
              </a:rPr>
              <a:t>. 5   </a:t>
            </a:r>
            <a:br>
              <a:rPr lang="en-US" altLang="pt-BR" sz="1200" dirty="0">
                <a:solidFill>
                  <a:schemeClr val="bg1"/>
                </a:solidFill>
                <a:latin typeface="+mn-lt"/>
              </a:rPr>
            </a:br>
            <a:r>
              <a:rPr lang="en-US" altLang="pt-BR" sz="1200" dirty="0">
                <a:solidFill>
                  <a:schemeClr val="bg1"/>
                </a:solidFill>
                <a:latin typeface="+mn-lt"/>
              </a:rPr>
              <a:t>©  Pearson Education 2012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type="title"/>
          </p:nvPr>
        </p:nvSpPr>
        <p:spPr/>
        <p:txBody>
          <a:bodyPr/>
          <a:lstStyle/>
          <a:p>
            <a:r>
              <a:rPr lang="en-US" altLang="pt-BR" smtClean="0"/>
              <a:t>Arquiteturas Two-tier  e Three-tier</a:t>
            </a:r>
          </a:p>
        </p:txBody>
      </p:sp>
      <p:sp>
        <p:nvSpPr>
          <p:cNvPr id="59395"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55A4CD62-9887-4BE6-9632-942A37252858}" type="slidenum">
              <a:rPr lang="en-US" altLang="pt-BR" smtClean="0">
                <a:solidFill>
                  <a:srgbClr val="FEFFFF"/>
                </a:solidFill>
                <a:latin typeface="Times" panose="02020603050405020304" pitchFamily="18" charset="0"/>
              </a:rPr>
              <a:pPr>
                <a:spcBef>
                  <a:spcPct val="0"/>
                </a:spcBef>
                <a:buClrTx/>
                <a:buFontTx/>
                <a:buNone/>
              </a:pPr>
              <a:t>27</a:t>
            </a:fld>
            <a:endParaRPr lang="en-US" altLang="pt-BR" smtClean="0">
              <a:solidFill>
                <a:srgbClr val="FEFFFF"/>
              </a:solidFill>
              <a:latin typeface="Times" panose="02020603050405020304" pitchFamily="18" charset="0"/>
            </a:endParaRPr>
          </a:p>
        </p:txBody>
      </p:sp>
      <p:pic>
        <p:nvPicPr>
          <p:cNvPr id="45062" name="Picture 4">
            <a:extLst>
              <a:ext uri="{FF2B5EF4-FFF2-40B4-BE49-F238E27FC236}">
                <a16:creationId xmlns:a16="http://schemas.microsoft.com/office/drawing/2014/main" id="{32BDF596-4C24-4B35-919D-E2422C183B77}"/>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3287688" y="1866270"/>
            <a:ext cx="5616624" cy="4464604"/>
          </a:xfrm>
          <a:prstGeom prst="rect">
            <a:avLst/>
          </a:prstGeom>
          <a:noFill/>
          <a:ln w="9525">
            <a:noFill/>
            <a:round/>
            <a:headEnd/>
            <a:tailEnd/>
          </a:ln>
        </p:spPr>
      </p:pic>
      <p:sp>
        <p:nvSpPr>
          <p:cNvPr id="7" name="Retângulo 6">
            <a:extLst>
              <a:ext uri="{FF2B5EF4-FFF2-40B4-BE49-F238E27FC236}">
                <a16:creationId xmlns:a16="http://schemas.microsoft.com/office/drawing/2014/main" id="{2DD4CD9B-C3BC-43A1-ACC4-75852CD64D15}"/>
              </a:ext>
            </a:extLst>
          </p:cNvPr>
          <p:cNvSpPr/>
          <p:nvPr/>
        </p:nvSpPr>
        <p:spPr>
          <a:xfrm>
            <a:off x="3270455" y="3861048"/>
            <a:ext cx="5633857" cy="24551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pt-BR"/>
          </a:p>
        </p:txBody>
      </p:sp>
      <p:sp>
        <p:nvSpPr>
          <p:cNvPr id="8" name="Rectangle 1"/>
          <p:cNvSpPr>
            <a:spLocks/>
          </p:cNvSpPr>
          <p:nvPr/>
        </p:nvSpPr>
        <p:spPr bwMode="auto">
          <a:xfrm>
            <a:off x="1998998" y="6381328"/>
            <a:ext cx="7128792" cy="3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40" bIns="0" anchor="b"/>
          <a:lstStyle>
            <a:lvl1pPr marL="39688">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ts val="500"/>
              </a:spcBef>
              <a:buClrTx/>
              <a:buFontTx/>
              <a:buNone/>
            </a:pPr>
            <a:r>
              <a:rPr lang="en-US" altLang="pt-BR" sz="1200" dirty="0">
                <a:solidFill>
                  <a:schemeClr val="bg1"/>
                </a:solidFill>
                <a:latin typeface="+mn-lt"/>
              </a:rPr>
              <a:t>Instructor’s Guide for  </a:t>
            </a:r>
            <a:r>
              <a:rPr lang="en-US" altLang="pt-BR" sz="1200" dirty="0" err="1">
                <a:solidFill>
                  <a:schemeClr val="bg1"/>
                </a:solidFill>
                <a:latin typeface="+mn-lt"/>
              </a:rPr>
              <a:t>Coulouris</a:t>
            </a:r>
            <a:r>
              <a:rPr lang="en-US" altLang="pt-BR" sz="1200" dirty="0">
                <a:solidFill>
                  <a:schemeClr val="bg1"/>
                </a:solidFill>
                <a:latin typeface="+mn-lt"/>
              </a:rPr>
              <a:t>, </a:t>
            </a:r>
            <a:r>
              <a:rPr lang="en-US" altLang="pt-BR" sz="1200" dirty="0" err="1">
                <a:solidFill>
                  <a:schemeClr val="bg1"/>
                </a:solidFill>
                <a:latin typeface="+mn-lt"/>
              </a:rPr>
              <a:t>Dollimore</a:t>
            </a:r>
            <a:r>
              <a:rPr lang="en-US" altLang="pt-BR" sz="1200" dirty="0">
                <a:solidFill>
                  <a:schemeClr val="bg1"/>
                </a:solidFill>
                <a:latin typeface="+mn-lt"/>
              </a:rPr>
              <a:t>, </a:t>
            </a:r>
            <a:r>
              <a:rPr lang="en-US" altLang="pt-BR" sz="1200" dirty="0" err="1">
                <a:solidFill>
                  <a:schemeClr val="bg1"/>
                </a:solidFill>
                <a:latin typeface="+mn-lt"/>
              </a:rPr>
              <a:t>Kindberg</a:t>
            </a:r>
            <a:r>
              <a:rPr lang="en-US" altLang="pt-BR" sz="1200" dirty="0">
                <a:solidFill>
                  <a:schemeClr val="bg1"/>
                </a:solidFill>
                <a:latin typeface="+mn-lt"/>
              </a:rPr>
              <a:t> and Blair,  Distributed Systems: Concepts and Design   </a:t>
            </a:r>
            <a:r>
              <a:rPr lang="en-US" altLang="pt-BR" sz="1200" dirty="0" err="1">
                <a:solidFill>
                  <a:schemeClr val="bg1"/>
                </a:solidFill>
                <a:latin typeface="+mn-lt"/>
              </a:rPr>
              <a:t>Edn</a:t>
            </a:r>
            <a:r>
              <a:rPr lang="en-US" altLang="pt-BR" sz="1200" dirty="0">
                <a:solidFill>
                  <a:schemeClr val="bg1"/>
                </a:solidFill>
                <a:latin typeface="+mn-lt"/>
              </a:rPr>
              <a:t>. 5   </a:t>
            </a:r>
            <a:br>
              <a:rPr lang="en-US" altLang="pt-BR" sz="1200" dirty="0">
                <a:solidFill>
                  <a:schemeClr val="bg1"/>
                </a:solidFill>
                <a:latin typeface="+mn-lt"/>
              </a:rPr>
            </a:br>
            <a:r>
              <a:rPr lang="en-US" altLang="pt-BR" sz="1200" dirty="0">
                <a:solidFill>
                  <a:schemeClr val="bg1"/>
                </a:solidFill>
                <a:latin typeface="+mn-lt"/>
              </a:rPr>
              <a:t>©  Pearson Education 2012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type="title"/>
          </p:nvPr>
        </p:nvSpPr>
        <p:spPr/>
        <p:txBody>
          <a:bodyPr/>
          <a:lstStyle/>
          <a:p>
            <a:r>
              <a:rPr lang="en-US" altLang="pt-BR" smtClean="0"/>
              <a:t>Arquitetura orientada a serviços</a:t>
            </a:r>
          </a:p>
        </p:txBody>
      </p:sp>
      <p:sp>
        <p:nvSpPr>
          <p:cNvPr id="60419"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1A5424DF-30C0-40AF-B04D-09B85C982A39}" type="slidenum">
              <a:rPr lang="en-US" altLang="pt-BR" smtClean="0">
                <a:solidFill>
                  <a:srgbClr val="FEFFFF"/>
                </a:solidFill>
                <a:latin typeface="Times" panose="02020603050405020304" pitchFamily="18" charset="0"/>
              </a:rPr>
              <a:pPr>
                <a:spcBef>
                  <a:spcPct val="0"/>
                </a:spcBef>
                <a:buClrTx/>
                <a:buFontTx/>
                <a:buNone/>
              </a:pPr>
              <a:t>28</a:t>
            </a:fld>
            <a:endParaRPr lang="en-US" altLang="pt-BR" smtClean="0">
              <a:solidFill>
                <a:srgbClr val="FEFFFF"/>
              </a:solidFill>
              <a:latin typeface="Times" panose="02020603050405020304" pitchFamily="18" charset="0"/>
            </a:endParaRPr>
          </a:p>
        </p:txBody>
      </p:sp>
      <p:pic>
        <p:nvPicPr>
          <p:cNvPr id="46084" name="Picture 7" descr="Resultado de imagem para soa web services">
            <a:extLst>
              <a:ext uri="{FF2B5EF4-FFF2-40B4-BE49-F238E27FC236}">
                <a16:creationId xmlns:a16="http://schemas.microsoft.com/office/drawing/2014/main" id="{FEDFF6AC-C79A-40D9-A2FA-67641EA29A7B}"/>
              </a:ext>
            </a:extLst>
          </p:cNvPr>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3228892" y="1923551"/>
            <a:ext cx="5795176" cy="438975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Arquitetura Orientada a Serviços</a:t>
            </a:r>
            <a:endParaRPr lang="pt-BR" dirty="0"/>
          </a:p>
        </p:txBody>
      </p:sp>
      <p:sp>
        <p:nvSpPr>
          <p:cNvPr id="3" name="Espaço Reservado para Conteúdo 2"/>
          <p:cNvSpPr>
            <a:spLocks noGrp="1"/>
          </p:cNvSpPr>
          <p:nvPr>
            <p:ph idx="1"/>
          </p:nvPr>
        </p:nvSpPr>
        <p:spPr/>
        <p:txBody>
          <a:bodyPr/>
          <a:lstStyle/>
          <a:p>
            <a:endParaRPr lang="pt-BR"/>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29</a:t>
            </a:fld>
            <a:endParaRPr lang="en-US" altLang="pt-BR"/>
          </a:p>
        </p:txBody>
      </p:sp>
      <p:pic>
        <p:nvPicPr>
          <p:cNvPr id="5" name="Imagem 4"/>
          <p:cNvPicPr>
            <a:picLocks noChangeAspect="1" noChangeArrowheads="1"/>
          </p:cNvPicPr>
          <p:nvPr/>
        </p:nvPicPr>
        <p:blipFill>
          <a:blip r:embed="rId2">
            <a:lum bright="10000"/>
            <a:extLst>
              <a:ext uri="{28A0092B-C50C-407E-A947-70E740481C1C}">
                <a14:useLocalDpi xmlns:a14="http://schemas.microsoft.com/office/drawing/2010/main" val="0"/>
              </a:ext>
            </a:extLst>
          </a:blip>
          <a:srcRect/>
          <a:stretch>
            <a:fillRect/>
          </a:stretch>
        </p:blipFill>
        <p:spPr bwMode="auto">
          <a:xfrm>
            <a:off x="3138872" y="1857243"/>
            <a:ext cx="5975216" cy="435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72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r>
              <a:rPr lang="pt-BR" altLang="pt-BR" smtClean="0"/>
              <a:t>Modelos Físicos</a:t>
            </a:r>
          </a:p>
        </p:txBody>
      </p:sp>
      <p:sp>
        <p:nvSpPr>
          <p:cNvPr id="3" name="Espaço Reservado para Conteúdo 2"/>
          <p:cNvSpPr>
            <a:spLocks noGrp="1"/>
          </p:cNvSpPr>
          <p:nvPr>
            <p:ph idx="1"/>
          </p:nvPr>
        </p:nvSpPr>
        <p:spPr/>
        <p:txBody>
          <a:bodyPr>
            <a:normAutofit/>
          </a:bodyPr>
          <a:lstStyle/>
          <a:p>
            <a:r>
              <a:rPr lang="pt-BR" altLang="pt-BR" sz="2400" dirty="0" smtClean="0"/>
              <a:t>Três Gerações de Sistemas distribuídos</a:t>
            </a:r>
          </a:p>
          <a:p>
            <a:pPr lvl="1"/>
            <a:r>
              <a:rPr lang="pt-BR" altLang="pt-BR" sz="2000" dirty="0" smtClean="0"/>
              <a:t>Fase I : Acesso Remoto e Compartilhamento de recursos</a:t>
            </a:r>
          </a:p>
          <a:p>
            <a:pPr lvl="1"/>
            <a:r>
              <a:rPr lang="pt-BR" altLang="pt-BR" sz="2000" dirty="0" smtClean="0"/>
              <a:t>Fase II: Sistemas baseados na Internet</a:t>
            </a:r>
          </a:p>
          <a:p>
            <a:pPr lvl="1"/>
            <a:r>
              <a:rPr lang="pt-BR" altLang="pt-BR" sz="2000" dirty="0" smtClean="0"/>
              <a:t>Fase III: Sistemas contemporâneos em larga escala com grande heterogeneidade de acesso</a:t>
            </a:r>
          </a:p>
          <a:p>
            <a:r>
              <a:rPr lang="pt-BR" altLang="pt-BR" sz="2400" dirty="0" smtClean="0"/>
              <a:t>Sistema de Terceira Geração podem ser vistos como Sistemas de Sistemas ou Sistemas Complexos</a:t>
            </a:r>
          </a:p>
        </p:txBody>
      </p:sp>
      <p:sp>
        <p:nvSpPr>
          <p:cNvPr id="22532"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95700142-6951-4B47-B0F1-E2BF4BBCEAD9}" type="slidenum">
              <a:rPr lang="en-US" altLang="pt-BR" smtClean="0">
                <a:solidFill>
                  <a:srgbClr val="FEFFFF"/>
                </a:solidFill>
                <a:latin typeface="Times" panose="02020603050405020304" pitchFamily="18" charset="0"/>
              </a:rPr>
              <a:pPr>
                <a:spcBef>
                  <a:spcPct val="0"/>
                </a:spcBef>
                <a:buClrTx/>
                <a:buFontTx/>
                <a:buNone/>
              </a:pPr>
              <a:t>3</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Exercício em Sala de Aula 2</a:t>
            </a:r>
            <a:endParaRPr lang="pt-BR" dirty="0"/>
          </a:p>
        </p:txBody>
      </p:sp>
      <p:sp>
        <p:nvSpPr>
          <p:cNvPr id="3" name="Espaço Reservado para Conteúdo 2"/>
          <p:cNvSpPr>
            <a:spLocks noGrp="1"/>
          </p:cNvSpPr>
          <p:nvPr>
            <p:ph idx="1"/>
          </p:nvPr>
        </p:nvSpPr>
        <p:spPr/>
        <p:txBody>
          <a:bodyPr/>
          <a:lstStyle/>
          <a:p>
            <a:r>
              <a:rPr lang="pt-BR" altLang="pt-BR" sz="2400" dirty="0"/>
              <a:t>Encontre um exemplo para cada padrão/estilo arquitetural</a:t>
            </a:r>
          </a:p>
          <a:p>
            <a:r>
              <a:rPr lang="pt-BR" altLang="pt-BR" sz="2400" dirty="0"/>
              <a:t>Em camadas</a:t>
            </a:r>
          </a:p>
          <a:p>
            <a:r>
              <a:rPr lang="pt-BR" altLang="pt-BR" sz="2400" dirty="0" err="1"/>
              <a:t>Two-Tiers</a:t>
            </a:r>
            <a:endParaRPr lang="pt-BR" altLang="pt-BR" sz="2400" dirty="0"/>
          </a:p>
          <a:p>
            <a:r>
              <a:rPr lang="pt-BR" altLang="pt-BR" sz="2400" dirty="0" err="1"/>
              <a:t>Three-Tiers</a:t>
            </a:r>
            <a:endParaRPr lang="pt-BR" altLang="pt-BR" sz="2400" dirty="0"/>
          </a:p>
          <a:p>
            <a:r>
              <a:rPr lang="pt-BR" altLang="pt-BR" sz="2400" dirty="0"/>
              <a:t>Orientado a </a:t>
            </a:r>
            <a:r>
              <a:rPr lang="pt-BR" altLang="pt-BR" sz="2400" dirty="0" smtClean="0"/>
              <a:t>Serviços</a:t>
            </a:r>
            <a:endParaRPr lang="pt-BR" altLang="pt-BR" sz="2400"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30</a:t>
            </a:fld>
            <a:endParaRPr lang="en-US" altLang="pt-BR"/>
          </a:p>
        </p:txBody>
      </p:sp>
    </p:spTree>
    <p:extLst>
      <p:ext uri="{BB962C8B-B14F-4D97-AF65-F5344CB8AC3E}">
        <p14:creationId xmlns:p14="http://schemas.microsoft.com/office/powerpoint/2010/main" val="1388760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txBox="1">
            <a:spLocks noChangeArrowheads="1"/>
          </p:cNvSpPr>
          <p:nvPr/>
        </p:nvSpPr>
        <p:spPr bwMode="auto">
          <a:xfrm>
            <a:off x="1847850" y="358775"/>
            <a:ext cx="101282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endParaRPr lang="en-US" altLang="pt-BR" sz="3600">
              <a:solidFill>
                <a:srgbClr val="262626"/>
              </a:solidFill>
            </a:endParaRPr>
          </a:p>
        </p:txBody>
      </p:sp>
      <p:pic>
        <p:nvPicPr>
          <p:cNvPr id="49156" name="Picture 2" descr="Resultado de imagem para layered architecture bluetooth">
            <a:extLst>
              <a:ext uri="{FF2B5EF4-FFF2-40B4-BE49-F238E27FC236}">
                <a16:creationId xmlns:a16="http://schemas.microsoft.com/office/drawing/2014/main" id="{3CDE83B6-B9DC-4E4C-B980-952CE2E31000}"/>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3233261" y="1976853"/>
            <a:ext cx="5786437" cy="4046538"/>
          </a:xfrm>
          <a:prstGeom prst="rect">
            <a:avLst/>
          </a:prstGeom>
          <a:noFill/>
          <a:ln w="9525">
            <a:noFill/>
            <a:miter lim="800000"/>
            <a:headEnd/>
            <a:tailEnd/>
          </a:ln>
        </p:spPr>
      </p:pic>
      <p:sp>
        <p:nvSpPr>
          <p:cNvPr id="63493" name="Título 6"/>
          <p:cNvSpPr>
            <a:spLocks noGrp="1"/>
          </p:cNvSpPr>
          <p:nvPr>
            <p:ph type="title"/>
          </p:nvPr>
        </p:nvSpPr>
        <p:spPr/>
        <p:txBody>
          <a:bodyPr/>
          <a:lstStyle/>
          <a:p>
            <a:r>
              <a:rPr lang="pt-BR" altLang="pt-BR" smtClean="0"/>
              <a:t>Bluetooth</a:t>
            </a:r>
          </a:p>
        </p:txBody>
      </p:sp>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31</a:t>
            </a:fld>
            <a:endParaRPr lang="en-US" altLang="pt-BR"/>
          </a:p>
        </p:txBody>
      </p:sp>
      <p:sp>
        <p:nvSpPr>
          <p:cNvPr id="7" name="Rectangle 1"/>
          <p:cNvSpPr>
            <a:spLocks/>
          </p:cNvSpPr>
          <p:nvPr/>
        </p:nvSpPr>
        <p:spPr bwMode="auto">
          <a:xfrm>
            <a:off x="1998998" y="6381328"/>
            <a:ext cx="7128792" cy="3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40" bIns="0" anchor="b"/>
          <a:lstStyle>
            <a:lvl1pPr marL="39688">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ts val="500"/>
              </a:spcBef>
              <a:buClrTx/>
              <a:buFontTx/>
              <a:buNone/>
            </a:pPr>
            <a:r>
              <a:rPr lang="en-US" altLang="pt-BR" sz="1200" dirty="0">
                <a:solidFill>
                  <a:schemeClr val="bg1"/>
                </a:solidFill>
                <a:latin typeface="+mn-lt"/>
              </a:rPr>
              <a:t>Instructor’s Guide for  </a:t>
            </a:r>
            <a:r>
              <a:rPr lang="en-US" altLang="pt-BR" sz="1200" dirty="0" err="1">
                <a:solidFill>
                  <a:schemeClr val="bg1"/>
                </a:solidFill>
                <a:latin typeface="+mn-lt"/>
              </a:rPr>
              <a:t>Coulouris</a:t>
            </a:r>
            <a:r>
              <a:rPr lang="en-US" altLang="pt-BR" sz="1200" dirty="0">
                <a:solidFill>
                  <a:schemeClr val="bg1"/>
                </a:solidFill>
                <a:latin typeface="+mn-lt"/>
              </a:rPr>
              <a:t>, </a:t>
            </a:r>
            <a:r>
              <a:rPr lang="en-US" altLang="pt-BR" sz="1200" dirty="0" err="1">
                <a:solidFill>
                  <a:schemeClr val="bg1"/>
                </a:solidFill>
                <a:latin typeface="+mn-lt"/>
              </a:rPr>
              <a:t>Dollimore</a:t>
            </a:r>
            <a:r>
              <a:rPr lang="en-US" altLang="pt-BR" sz="1200" dirty="0">
                <a:solidFill>
                  <a:schemeClr val="bg1"/>
                </a:solidFill>
                <a:latin typeface="+mn-lt"/>
              </a:rPr>
              <a:t>, </a:t>
            </a:r>
            <a:r>
              <a:rPr lang="en-US" altLang="pt-BR" sz="1200" dirty="0" err="1">
                <a:solidFill>
                  <a:schemeClr val="bg1"/>
                </a:solidFill>
                <a:latin typeface="+mn-lt"/>
              </a:rPr>
              <a:t>Kindberg</a:t>
            </a:r>
            <a:r>
              <a:rPr lang="en-US" altLang="pt-BR" sz="1200" dirty="0">
                <a:solidFill>
                  <a:schemeClr val="bg1"/>
                </a:solidFill>
                <a:latin typeface="+mn-lt"/>
              </a:rPr>
              <a:t> and Blair,  Distributed Systems: Concepts and Design   </a:t>
            </a:r>
            <a:r>
              <a:rPr lang="en-US" altLang="pt-BR" sz="1200" dirty="0" err="1">
                <a:solidFill>
                  <a:schemeClr val="bg1"/>
                </a:solidFill>
                <a:latin typeface="+mn-lt"/>
              </a:rPr>
              <a:t>Edn</a:t>
            </a:r>
            <a:r>
              <a:rPr lang="en-US" altLang="pt-BR" sz="1200" dirty="0">
                <a:solidFill>
                  <a:schemeClr val="bg1"/>
                </a:solidFill>
                <a:latin typeface="+mn-lt"/>
              </a:rPr>
              <a:t>. 5   </a:t>
            </a:r>
            <a:br>
              <a:rPr lang="en-US" altLang="pt-BR" sz="1200" dirty="0">
                <a:solidFill>
                  <a:schemeClr val="bg1"/>
                </a:solidFill>
                <a:latin typeface="+mn-lt"/>
              </a:rPr>
            </a:br>
            <a:r>
              <a:rPr lang="en-US" altLang="pt-BR" sz="1200" dirty="0">
                <a:solidFill>
                  <a:schemeClr val="bg1"/>
                </a:solidFill>
                <a:latin typeface="+mn-lt"/>
              </a:rPr>
              <a:t>©  Pearson Education 2012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p:cNvSpPr>
          <p:nvPr>
            <p:ph type="title"/>
          </p:nvPr>
        </p:nvSpPr>
        <p:spPr/>
        <p:txBody>
          <a:bodyPr/>
          <a:lstStyle/>
          <a:p>
            <a:r>
              <a:rPr lang="pt-BR" altLang="en-US" smtClean="0"/>
              <a:t>Um Sistema Web</a:t>
            </a:r>
          </a:p>
        </p:txBody>
      </p:sp>
      <p:pic>
        <p:nvPicPr>
          <p:cNvPr id="50180" name="Picture 6" descr="Resultado de imagem para layered architecture node.js">
            <a:extLst>
              <a:ext uri="{FF2B5EF4-FFF2-40B4-BE49-F238E27FC236}">
                <a16:creationId xmlns:a16="http://schemas.microsoft.com/office/drawing/2014/main" id="{E9461265-53EB-4E39-8129-21F44F93556D}"/>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1494155" y="1967407"/>
            <a:ext cx="9264650" cy="4033838"/>
          </a:xfrm>
          <a:prstGeom prst="rect">
            <a:avLst/>
          </a:prstGeom>
          <a:noFill/>
          <a:ln w="9525">
            <a:noFill/>
            <a:miter lim="800000"/>
            <a:headEnd/>
            <a:tailEnd/>
          </a:ln>
        </p:spPr>
      </p:pic>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32</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dirty="0"/>
              <a:t>Organização em 3 Camadas de Aplicação</a:t>
            </a:r>
            <a:endParaRPr lang="pt-BR" dirty="0"/>
          </a:p>
        </p:txBody>
      </p:sp>
      <p:sp>
        <p:nvSpPr>
          <p:cNvPr id="3" name="Espaço Reservado para Número de Slide 2"/>
          <p:cNvSpPr>
            <a:spLocks noGrp="1"/>
          </p:cNvSpPr>
          <p:nvPr>
            <p:ph type="sldNum" sz="quarter" idx="12"/>
          </p:nvPr>
        </p:nvSpPr>
        <p:spPr/>
        <p:txBody>
          <a:bodyPr/>
          <a:lstStyle/>
          <a:p>
            <a:pPr>
              <a:defRPr/>
            </a:pPr>
            <a:fld id="{79496C73-7ABA-456F-B490-7B53DBF385F9}" type="slidenum">
              <a:rPr lang="en-US" altLang="pt-BR" smtClean="0"/>
              <a:pPr>
                <a:defRPr/>
              </a:pPr>
              <a:t>33</a:t>
            </a:fld>
            <a:endParaRPr lang="en-US" altLang="pt-BR"/>
          </a:p>
        </p:txBody>
      </p:sp>
      <p:pic>
        <p:nvPicPr>
          <p:cNvPr id="4" name="Picture 4">
            <a:extLst>
              <a:ext uri="{FF2B5EF4-FFF2-40B4-BE49-F238E27FC236}">
                <a16:creationId xmlns:a16="http://schemas.microsoft.com/office/drawing/2014/main" id="{29C97F05-764E-4492-A09F-D27D2CAA5A13}"/>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238692" y="2238970"/>
            <a:ext cx="7775575" cy="4070350"/>
          </a:xfrm>
          <a:prstGeom prst="rect">
            <a:avLst/>
          </a:prstGeom>
          <a:noFill/>
          <a:ln w="9525">
            <a:noFill/>
            <a:miter lim="800000"/>
            <a:headEnd/>
            <a:tailEnd/>
          </a:ln>
        </p:spPr>
      </p:pic>
      <p:sp>
        <p:nvSpPr>
          <p:cNvPr id="5" name="Retângulo 4">
            <a:extLst>
              <a:ext uri="{FF2B5EF4-FFF2-40B4-BE49-F238E27FC236}">
                <a16:creationId xmlns:a16="http://schemas.microsoft.com/office/drawing/2014/main" id="{F7A997E2-2798-4C9B-BE18-666922282684}"/>
              </a:ext>
            </a:extLst>
          </p:cNvPr>
          <p:cNvSpPr/>
          <p:nvPr/>
        </p:nvSpPr>
        <p:spPr>
          <a:xfrm>
            <a:off x="3745154" y="1737360"/>
            <a:ext cx="4762650" cy="461665"/>
          </a:xfrm>
          <a:prstGeom prst="rect">
            <a:avLst/>
          </a:prstGeom>
        </p:spPr>
        <p:txBody>
          <a:bodyPr wrap="none">
            <a:spAutoFit/>
          </a:bodyPr>
          <a:lstStyle/>
          <a:p>
            <a:pPr algn="ctr">
              <a:defRPr/>
            </a:pPr>
            <a:r>
              <a:rPr lang="pt-BR" altLang="en-US" sz="2400" dirty="0">
                <a:solidFill>
                  <a:srgbClr val="262626"/>
                </a:solidFill>
                <a:ea typeface="+mj-ea"/>
                <a:cs typeface="+mj-cs"/>
              </a:rPr>
              <a:t>Um mecanismo de busca da Internet</a:t>
            </a:r>
            <a:endParaRPr lang="pt-BR" dirty="0">
              <a:ea typeface="ヒラギノ明朝 ProN W3"/>
              <a:cs typeface="ヒラギノ明朝 ProN W3"/>
            </a:endParaRP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extLst>
      <p:ext uri="{BB962C8B-B14F-4D97-AF65-F5344CB8AC3E}">
        <p14:creationId xmlns:p14="http://schemas.microsoft.com/office/powerpoint/2010/main" val="883656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ítulo 1"/>
          <p:cNvSpPr>
            <a:spLocks noGrp="1"/>
          </p:cNvSpPr>
          <p:nvPr>
            <p:ph type="title"/>
          </p:nvPr>
        </p:nvSpPr>
        <p:spPr/>
        <p:txBody>
          <a:bodyPr/>
          <a:lstStyle/>
          <a:p>
            <a:r>
              <a:rPr lang="pt-BR" altLang="pt-BR" smtClean="0"/>
              <a:t>E Microservices?</a:t>
            </a:r>
          </a:p>
        </p:txBody>
      </p:sp>
      <p:sp>
        <p:nvSpPr>
          <p:cNvPr id="68611" name="Espaço Reservado para Conteúdo 7"/>
          <p:cNvSpPr>
            <a:spLocks noGrp="1"/>
          </p:cNvSpPr>
          <p:nvPr>
            <p:ph idx="1"/>
          </p:nvPr>
        </p:nvSpPr>
        <p:spPr/>
        <p:txBody>
          <a:bodyPr/>
          <a:lstStyle/>
          <a:p>
            <a:r>
              <a:rPr lang="en-US" altLang="pt-BR" sz="2400" dirty="0" smtClean="0"/>
              <a:t>Define an architecture that structures the application as a set of loosely coupled, collaborating services. </a:t>
            </a:r>
          </a:p>
          <a:p>
            <a:r>
              <a:rPr lang="en-US" altLang="pt-BR" sz="2400" dirty="0" smtClean="0"/>
              <a:t>Each service implements a set of narrowly, related functions. </a:t>
            </a:r>
          </a:p>
          <a:p>
            <a:pPr lvl="1"/>
            <a:r>
              <a:rPr lang="en-US" altLang="pt-BR" sz="2000" dirty="0" smtClean="0"/>
              <a:t>For example, an application might consist of services such as the order management service, the customer management service etc.</a:t>
            </a:r>
          </a:p>
          <a:p>
            <a:r>
              <a:rPr lang="en-US" altLang="pt-BR" sz="2400" dirty="0" smtClean="0"/>
              <a:t>Services communicate using either synchronous protocols such as HTTP/REST or asynchronous protocols such as AMQP. </a:t>
            </a:r>
          </a:p>
          <a:p>
            <a:endParaRPr lang="pt-BR" altLang="pt-BR" dirty="0" smtClean="0"/>
          </a:p>
        </p:txBody>
      </p:sp>
      <p:sp>
        <p:nvSpPr>
          <p:cNvPr id="68612"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536B2809-C1AF-45C4-BACB-CA9352E55BE7}" type="slidenum">
              <a:rPr lang="en-US" altLang="pt-BR" smtClean="0">
                <a:solidFill>
                  <a:srgbClr val="FEFFFF"/>
                </a:solidFill>
                <a:latin typeface="Times" panose="02020603050405020304" pitchFamily="18" charset="0"/>
              </a:rPr>
              <a:pPr>
                <a:spcBef>
                  <a:spcPct val="0"/>
                </a:spcBef>
                <a:buClrTx/>
                <a:buFontTx/>
                <a:buNone/>
              </a:pPr>
              <a:t>34</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ítulo 1"/>
          <p:cNvSpPr>
            <a:spLocks noGrp="1"/>
          </p:cNvSpPr>
          <p:nvPr>
            <p:ph type="title"/>
          </p:nvPr>
        </p:nvSpPr>
        <p:spPr/>
        <p:txBody>
          <a:bodyPr/>
          <a:lstStyle/>
          <a:p>
            <a:r>
              <a:rPr lang="pt-BR" altLang="pt-BR" smtClean="0"/>
              <a:t>E Microservices?</a:t>
            </a:r>
          </a:p>
        </p:txBody>
      </p:sp>
      <p:sp>
        <p:nvSpPr>
          <p:cNvPr id="69635" name="Espaço Reservado para Conteúdo 7"/>
          <p:cNvSpPr>
            <a:spLocks noGrp="1"/>
          </p:cNvSpPr>
          <p:nvPr>
            <p:ph idx="1"/>
          </p:nvPr>
        </p:nvSpPr>
        <p:spPr/>
        <p:txBody>
          <a:bodyPr/>
          <a:lstStyle/>
          <a:p>
            <a:r>
              <a:rPr lang="en-US" altLang="pt-BR" sz="2400" dirty="0" smtClean="0"/>
              <a:t>Services can be developed and deployed independently of one another. </a:t>
            </a:r>
          </a:p>
          <a:p>
            <a:r>
              <a:rPr lang="en-US" altLang="pt-BR" sz="2400" dirty="0" smtClean="0"/>
              <a:t>Each service has its </a:t>
            </a:r>
            <a:r>
              <a:rPr lang="en-US" altLang="pt-BR" sz="2400" dirty="0" smtClean="0">
                <a:hlinkClick r:id="rId2"/>
              </a:rPr>
              <a:t>own database</a:t>
            </a:r>
            <a:r>
              <a:rPr lang="en-US" altLang="pt-BR" sz="2400" dirty="0" smtClean="0"/>
              <a:t> in order to be decoupled from other services. </a:t>
            </a:r>
          </a:p>
          <a:p>
            <a:r>
              <a:rPr lang="en-US" altLang="pt-BR" sz="2400" dirty="0" smtClean="0"/>
              <a:t>Data consistency between services is maintained using an </a:t>
            </a:r>
            <a:r>
              <a:rPr lang="en-US" altLang="pt-BR" sz="2400" dirty="0" smtClean="0">
                <a:hlinkClick r:id="rId3"/>
              </a:rPr>
              <a:t>event-driven architecture</a:t>
            </a:r>
            <a:endParaRPr lang="en-US" altLang="pt-BR" sz="2400" dirty="0"/>
          </a:p>
          <a:p>
            <a:endParaRPr lang="pt-BR" altLang="pt-BR" dirty="0" smtClean="0"/>
          </a:p>
          <a:p>
            <a:endParaRPr lang="pt-BR" altLang="pt-BR" dirty="0" smtClean="0"/>
          </a:p>
        </p:txBody>
      </p:sp>
      <p:sp>
        <p:nvSpPr>
          <p:cNvPr id="69636"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F80363E5-B2D2-4B36-9457-BA72EB9D11CC}" type="slidenum">
              <a:rPr lang="en-US" altLang="pt-BR" smtClean="0">
                <a:solidFill>
                  <a:srgbClr val="FEFFFF"/>
                </a:solidFill>
                <a:latin typeface="Times" panose="02020603050405020304" pitchFamily="18" charset="0"/>
              </a:rPr>
              <a:pPr>
                <a:spcBef>
                  <a:spcPct val="0"/>
                </a:spcBef>
                <a:buClrTx/>
                <a:buFontTx/>
                <a:buNone/>
              </a:pPr>
              <a:t>35</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E </a:t>
            </a:r>
            <a:r>
              <a:rPr lang="pt-BR" altLang="pt-BR" dirty="0" err="1"/>
              <a:t>Microservices</a:t>
            </a:r>
            <a:r>
              <a:rPr lang="pt-BR" altLang="pt-BR" dirty="0"/>
              <a:t>?</a:t>
            </a:r>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36</a:t>
            </a:fld>
            <a:endParaRPr lang="en-US" altLang="pt-BR"/>
          </a:p>
        </p:txBody>
      </p:sp>
      <p:pic>
        <p:nvPicPr>
          <p:cNvPr id="5" name="Picture 2" descr="http://microservices.io/i/Microservice_Architecture.png">
            <a:extLst>
              <a:ext uri="{FF2B5EF4-FFF2-40B4-BE49-F238E27FC236}">
                <a16:creationId xmlns:a16="http://schemas.microsoft.com/office/drawing/2014/main" id="{45298620-C722-4C1C-AEA1-A23584B88BC5}"/>
              </a:ext>
            </a:extLst>
          </p:cNvPr>
          <p:cNvPicPr>
            <a:picLocks noGrp="1" noChangeAspect="1" noChangeArrowheads="1"/>
          </p:cNvPicPr>
          <p:nvPr>
            <p:ph idx="1"/>
          </p:nvPr>
        </p:nvPicPr>
        <p:blipFill>
          <a:blip r:embed="rId2" cstate="print">
            <a:duotone>
              <a:schemeClr val="accent1">
                <a:shade val="45000"/>
                <a:satMod val="135000"/>
              </a:schemeClr>
              <a:prstClr val="white"/>
            </a:duotone>
          </a:blip>
          <a:srcRect/>
          <a:stretch>
            <a:fillRect/>
          </a:stretch>
        </p:blipFill>
        <p:spPr bwMode="auto">
          <a:xfrm>
            <a:off x="2916600" y="1895130"/>
            <a:ext cx="6419760" cy="4406884"/>
          </a:xfrm>
          <a:prstGeom prst="rect">
            <a:avLst/>
          </a:prstGeom>
          <a:noFill/>
          <a:ln w="9525">
            <a:noFill/>
            <a:miter lim="800000"/>
            <a:headEnd/>
            <a:tailEnd/>
          </a:ln>
        </p:spPr>
      </p:pic>
    </p:spTree>
    <p:extLst>
      <p:ext uri="{BB962C8B-B14F-4D97-AF65-F5344CB8AC3E}">
        <p14:creationId xmlns:p14="http://schemas.microsoft.com/office/powerpoint/2010/main" val="1703260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ítulo 1"/>
          <p:cNvSpPr>
            <a:spLocks noGrp="1"/>
          </p:cNvSpPr>
          <p:nvPr>
            <p:ph type="title"/>
          </p:nvPr>
        </p:nvSpPr>
        <p:spPr/>
        <p:txBody>
          <a:bodyPr/>
          <a:lstStyle/>
          <a:p>
            <a:r>
              <a:rPr lang="pt-BR" altLang="pt-BR" dirty="0" smtClean="0"/>
              <a:t>Aumentando a escalabilidade</a:t>
            </a:r>
          </a:p>
        </p:txBody>
      </p:sp>
      <p:sp>
        <p:nvSpPr>
          <p:cNvPr id="71683" name="Espaço Reservado para Número de Slide 2"/>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E25732D8-F598-471B-B8CF-80BB440E4FB2}" type="slidenum">
              <a:rPr lang="en-US" altLang="pt-BR" smtClean="0">
                <a:solidFill>
                  <a:srgbClr val="FEFFFF"/>
                </a:solidFill>
                <a:latin typeface="Times" panose="02020603050405020304" pitchFamily="18" charset="0"/>
              </a:rPr>
              <a:pPr>
                <a:spcBef>
                  <a:spcPct val="0"/>
                </a:spcBef>
                <a:buClrTx/>
                <a:buFontTx/>
                <a:buNone/>
              </a:pPr>
              <a:t>37</a:t>
            </a:fld>
            <a:endParaRPr lang="en-US" altLang="pt-BR" smtClean="0">
              <a:solidFill>
                <a:srgbClr val="FEFFFF"/>
              </a:solidFill>
              <a:latin typeface="Times" panose="02020603050405020304" pitchFamily="18" charset="0"/>
            </a:endParaRPr>
          </a:p>
        </p:txBody>
      </p:sp>
      <p:pic>
        <p:nvPicPr>
          <p:cNvPr id="71684" name="Picture 2" descr="3-Layer Architecture In Det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938" y="1831008"/>
            <a:ext cx="5971084" cy="44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pt-BR" altLang="en-US" smtClean="0"/>
              <a:t>Arquiteturas descentralizadas</a:t>
            </a:r>
          </a:p>
        </p:txBody>
      </p:sp>
      <p:sp>
        <p:nvSpPr>
          <p:cNvPr id="72707" name="Rectangle 3"/>
          <p:cNvSpPr>
            <a:spLocks noGrp="1"/>
          </p:cNvSpPr>
          <p:nvPr>
            <p:ph idx="1"/>
          </p:nvPr>
        </p:nvSpPr>
        <p:spPr/>
        <p:txBody>
          <a:bodyPr>
            <a:normAutofit/>
          </a:bodyPr>
          <a:lstStyle/>
          <a:p>
            <a:r>
              <a:rPr lang="pt-BR" altLang="en-US" sz="2400" dirty="0" smtClean="0"/>
              <a:t>Distribuição vertical</a:t>
            </a:r>
          </a:p>
          <a:p>
            <a:pPr lvl="1"/>
            <a:r>
              <a:rPr lang="pt-BR" altLang="en-US" sz="2000" dirty="0" smtClean="0"/>
              <a:t> divide componentes logicamente diferentes em máquinas diferentes;</a:t>
            </a:r>
          </a:p>
          <a:p>
            <a:r>
              <a:rPr lang="pt-BR" altLang="en-US" sz="2400" dirty="0" smtClean="0"/>
              <a:t>Distribuição horizontal</a:t>
            </a:r>
          </a:p>
          <a:p>
            <a:pPr lvl="1"/>
            <a:r>
              <a:rPr lang="pt-BR" altLang="en-US" sz="2000" dirty="0" smtClean="0"/>
              <a:t>Um cliente ou servidor pode ser subdividido em partes logicamente equivalentes, mas cada parte está operando em sua própria porção do conjunto de dados, equilibrando a carga.</a:t>
            </a:r>
          </a:p>
          <a:p>
            <a:pPr lvl="1"/>
            <a:r>
              <a:rPr lang="pt-BR" altLang="en-US" sz="2000" dirty="0" smtClean="0"/>
              <a:t>Ex.: </a:t>
            </a:r>
            <a:r>
              <a:rPr lang="pt-BR" altLang="en-US" sz="2000" dirty="0" err="1" smtClean="0"/>
              <a:t>Peer</a:t>
            </a:r>
            <a:r>
              <a:rPr lang="pt-BR" altLang="en-US" sz="2000" dirty="0" smtClean="0"/>
              <a:t> </a:t>
            </a:r>
            <a:r>
              <a:rPr lang="pt-BR" altLang="en-US" sz="2000" dirty="0" err="1" smtClean="0"/>
              <a:t>to</a:t>
            </a:r>
            <a:r>
              <a:rPr lang="pt-BR" altLang="en-US" sz="2000" dirty="0" smtClean="0"/>
              <a:t> </a:t>
            </a:r>
            <a:r>
              <a:rPr lang="pt-BR" altLang="en-US" sz="2000" dirty="0" err="1" smtClean="0"/>
              <a:t>Peer</a:t>
            </a:r>
            <a:r>
              <a:rPr lang="pt-BR" altLang="en-US" sz="2000" dirty="0" smtClean="0"/>
              <a:t> (servidor e cliente ao mesmo tempo, também chamada “servente”)</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38</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p:cNvSpPr>
          <p:nvPr>
            <p:ph type="title"/>
          </p:nvPr>
        </p:nvSpPr>
        <p:spPr/>
        <p:txBody>
          <a:bodyPr/>
          <a:lstStyle/>
          <a:p>
            <a:r>
              <a:rPr lang="en-US" altLang="pt-BR" smtClean="0"/>
              <a:t>Arquitetura Peer-to-Peer (P2P)</a:t>
            </a:r>
          </a:p>
        </p:txBody>
      </p:sp>
      <p:pic>
        <p:nvPicPr>
          <p:cNvPr id="57349" name="Picture 4">
            <a:extLst>
              <a:ext uri="{FF2B5EF4-FFF2-40B4-BE49-F238E27FC236}">
                <a16:creationId xmlns:a16="http://schemas.microsoft.com/office/drawing/2014/main" id="{8D04A870-442D-4966-85BA-A5537176D9D1}"/>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3942874" y="1844824"/>
            <a:ext cx="4367212" cy="4427556"/>
          </a:xfrm>
          <a:prstGeom prst="rect">
            <a:avLst/>
          </a:prstGeom>
          <a:noFill/>
          <a:ln w="9525">
            <a:noFill/>
            <a:round/>
            <a:headEnd/>
            <a:tailEnd/>
          </a:ln>
        </p:spPr>
      </p:pic>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39</a:t>
            </a:fld>
            <a:endParaRPr lang="en-US" altLang="pt-BR"/>
          </a:p>
        </p:txBody>
      </p:sp>
      <p:sp>
        <p:nvSpPr>
          <p:cNvPr id="6" name="Rectangle 1"/>
          <p:cNvSpPr>
            <a:spLocks/>
          </p:cNvSpPr>
          <p:nvPr/>
        </p:nvSpPr>
        <p:spPr bwMode="auto">
          <a:xfrm>
            <a:off x="1998998" y="6381328"/>
            <a:ext cx="7128792" cy="3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40" bIns="0" anchor="b"/>
          <a:lstStyle>
            <a:lvl1pPr marL="39688">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ts val="500"/>
              </a:spcBef>
              <a:buClrTx/>
              <a:buFontTx/>
              <a:buNone/>
            </a:pPr>
            <a:r>
              <a:rPr lang="en-US" altLang="pt-BR" sz="1200" dirty="0">
                <a:solidFill>
                  <a:schemeClr val="bg1"/>
                </a:solidFill>
                <a:latin typeface="+mn-lt"/>
              </a:rPr>
              <a:t>Instructor’s Guide for  </a:t>
            </a:r>
            <a:r>
              <a:rPr lang="en-US" altLang="pt-BR" sz="1200" dirty="0" err="1">
                <a:solidFill>
                  <a:schemeClr val="bg1"/>
                </a:solidFill>
                <a:latin typeface="+mn-lt"/>
              </a:rPr>
              <a:t>Coulouris</a:t>
            </a:r>
            <a:r>
              <a:rPr lang="en-US" altLang="pt-BR" sz="1200" dirty="0">
                <a:solidFill>
                  <a:schemeClr val="bg1"/>
                </a:solidFill>
                <a:latin typeface="+mn-lt"/>
              </a:rPr>
              <a:t>, </a:t>
            </a:r>
            <a:r>
              <a:rPr lang="en-US" altLang="pt-BR" sz="1200" dirty="0" err="1">
                <a:solidFill>
                  <a:schemeClr val="bg1"/>
                </a:solidFill>
                <a:latin typeface="+mn-lt"/>
              </a:rPr>
              <a:t>Dollimore</a:t>
            </a:r>
            <a:r>
              <a:rPr lang="en-US" altLang="pt-BR" sz="1200" dirty="0">
                <a:solidFill>
                  <a:schemeClr val="bg1"/>
                </a:solidFill>
                <a:latin typeface="+mn-lt"/>
              </a:rPr>
              <a:t>, </a:t>
            </a:r>
            <a:r>
              <a:rPr lang="en-US" altLang="pt-BR" sz="1200" dirty="0" err="1">
                <a:solidFill>
                  <a:schemeClr val="bg1"/>
                </a:solidFill>
                <a:latin typeface="+mn-lt"/>
              </a:rPr>
              <a:t>Kindberg</a:t>
            </a:r>
            <a:r>
              <a:rPr lang="en-US" altLang="pt-BR" sz="1200" dirty="0">
                <a:solidFill>
                  <a:schemeClr val="bg1"/>
                </a:solidFill>
                <a:latin typeface="+mn-lt"/>
              </a:rPr>
              <a:t> and Blair,  Distributed Systems: Concepts and Design   </a:t>
            </a:r>
            <a:r>
              <a:rPr lang="en-US" altLang="pt-BR" sz="1200" dirty="0" err="1">
                <a:solidFill>
                  <a:schemeClr val="bg1"/>
                </a:solidFill>
                <a:latin typeface="+mn-lt"/>
              </a:rPr>
              <a:t>Edn</a:t>
            </a:r>
            <a:r>
              <a:rPr lang="en-US" altLang="pt-BR" sz="1200" dirty="0">
                <a:solidFill>
                  <a:schemeClr val="bg1"/>
                </a:solidFill>
                <a:latin typeface="+mn-lt"/>
              </a:rPr>
              <a:t>. 5   </a:t>
            </a:r>
            <a:br>
              <a:rPr lang="en-US" altLang="pt-BR" sz="1200" dirty="0">
                <a:solidFill>
                  <a:schemeClr val="bg1"/>
                </a:solidFill>
                <a:latin typeface="+mn-lt"/>
              </a:rPr>
            </a:br>
            <a:r>
              <a:rPr lang="en-US" altLang="pt-BR" sz="1200" dirty="0">
                <a:solidFill>
                  <a:schemeClr val="bg1"/>
                </a:solidFill>
                <a:latin typeface="+mn-lt"/>
              </a:rPr>
              <a:t>©  Pearson Education 2012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pt-BR" dirty="0" err="1"/>
              <a:t>Gerações</a:t>
            </a:r>
            <a:r>
              <a:rPr lang="en-US" altLang="pt-BR" dirty="0"/>
              <a:t> de </a:t>
            </a:r>
            <a:r>
              <a:rPr lang="en-US" altLang="pt-BR" dirty="0" err="1"/>
              <a:t>Sistemas</a:t>
            </a:r>
            <a:r>
              <a:rPr lang="en-US" altLang="pt-BR" dirty="0"/>
              <a:t> </a:t>
            </a:r>
            <a:r>
              <a:rPr lang="en-US" altLang="pt-BR" dirty="0" err="1" smtClean="0"/>
              <a:t>Distribuídos</a:t>
            </a:r>
            <a:endParaRPr lang="pt-BR" dirty="0"/>
          </a:p>
        </p:txBody>
      </p:sp>
      <p:sp>
        <p:nvSpPr>
          <p:cNvPr id="3" name="Espaço Reservado para Conteúdo 2"/>
          <p:cNvSpPr>
            <a:spLocks noGrp="1"/>
          </p:cNvSpPr>
          <p:nvPr>
            <p:ph idx="1"/>
          </p:nvPr>
        </p:nvSpPr>
        <p:spPr/>
        <p:txBody>
          <a:bodyPr/>
          <a:lstStyle/>
          <a:p>
            <a:endParaRPr lang="pt-BR"/>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4</a:t>
            </a:fld>
            <a:endParaRPr lang="en-US" altLang="pt-B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845734"/>
            <a:ext cx="87264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Retângulo 5">
            <a:extLst>
              <a:ext uri="{FF2B5EF4-FFF2-40B4-BE49-F238E27FC236}">
                <a16:creationId xmlns:a16="http://schemas.microsoft.com/office/drawing/2014/main" id="{77EA32C5-E1FE-4D6F-AC2D-9A6DE24FF039}"/>
              </a:ext>
            </a:extLst>
          </p:cNvPr>
          <p:cNvSpPr/>
          <p:nvPr/>
        </p:nvSpPr>
        <p:spPr bwMode="auto">
          <a:xfrm>
            <a:off x="3791050" y="2284305"/>
            <a:ext cx="6725170" cy="3782045"/>
          </a:xfrm>
          <a:prstGeom prst="rect">
            <a:avLst/>
          </a:prstGeom>
          <a:solidFill>
            <a:schemeClr val="bg1"/>
          </a:solidFill>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a:lstStyle/>
          <a:p>
            <a:pPr>
              <a:defRPr/>
            </a:pPr>
            <a:endParaRPr lang="pt-BR">
              <a:solidFill>
                <a:srgbClr val="000000"/>
              </a:solidFill>
              <a:latin typeface="Times" pitchFamily="60" charset="0"/>
              <a:ea typeface="ヒラギノ明朝 ProN W3" pitchFamily="60" charset="-128"/>
              <a:sym typeface="Times" pitchFamily="60" charset="0"/>
            </a:endParaRPr>
          </a:p>
        </p:txBody>
      </p:sp>
      <p:sp>
        <p:nvSpPr>
          <p:cNvPr id="7" name="Rectangle 1"/>
          <p:cNvSpPr>
            <a:spLocks/>
          </p:cNvSpPr>
          <p:nvPr/>
        </p:nvSpPr>
        <p:spPr bwMode="auto">
          <a:xfrm>
            <a:off x="1998998" y="6381328"/>
            <a:ext cx="7128792" cy="3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40" bIns="0" anchor="b"/>
          <a:lstStyle>
            <a:lvl1pPr marL="39688">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ctr" eaLnBrk="1" hangingPunct="1">
              <a:spcBef>
                <a:spcPts val="500"/>
              </a:spcBef>
              <a:buClrTx/>
              <a:buFontTx/>
              <a:buNone/>
            </a:pPr>
            <a:r>
              <a:rPr lang="en-US" altLang="pt-BR" sz="1200" dirty="0">
                <a:solidFill>
                  <a:schemeClr val="bg1"/>
                </a:solidFill>
                <a:latin typeface="+mn-lt"/>
              </a:rPr>
              <a:t>Instructor’s Guide for  </a:t>
            </a:r>
            <a:r>
              <a:rPr lang="en-US" altLang="pt-BR" sz="1200" dirty="0" err="1">
                <a:solidFill>
                  <a:schemeClr val="bg1"/>
                </a:solidFill>
                <a:latin typeface="+mn-lt"/>
              </a:rPr>
              <a:t>Coulouris</a:t>
            </a:r>
            <a:r>
              <a:rPr lang="en-US" altLang="pt-BR" sz="1200" dirty="0">
                <a:solidFill>
                  <a:schemeClr val="bg1"/>
                </a:solidFill>
                <a:latin typeface="+mn-lt"/>
              </a:rPr>
              <a:t>, </a:t>
            </a:r>
            <a:r>
              <a:rPr lang="en-US" altLang="pt-BR" sz="1200" dirty="0" err="1">
                <a:solidFill>
                  <a:schemeClr val="bg1"/>
                </a:solidFill>
                <a:latin typeface="+mn-lt"/>
              </a:rPr>
              <a:t>Dollimore</a:t>
            </a:r>
            <a:r>
              <a:rPr lang="en-US" altLang="pt-BR" sz="1200" dirty="0">
                <a:solidFill>
                  <a:schemeClr val="bg1"/>
                </a:solidFill>
                <a:latin typeface="+mn-lt"/>
              </a:rPr>
              <a:t>, </a:t>
            </a:r>
            <a:r>
              <a:rPr lang="en-US" altLang="pt-BR" sz="1200" dirty="0" err="1">
                <a:solidFill>
                  <a:schemeClr val="bg1"/>
                </a:solidFill>
                <a:latin typeface="+mn-lt"/>
              </a:rPr>
              <a:t>Kindberg</a:t>
            </a:r>
            <a:r>
              <a:rPr lang="en-US" altLang="pt-BR" sz="1200" dirty="0">
                <a:solidFill>
                  <a:schemeClr val="bg1"/>
                </a:solidFill>
                <a:latin typeface="+mn-lt"/>
              </a:rPr>
              <a:t> and Blair,  Distributed Systems: Concepts and Design   </a:t>
            </a:r>
            <a:r>
              <a:rPr lang="en-US" altLang="pt-BR" sz="1200" dirty="0" err="1">
                <a:solidFill>
                  <a:schemeClr val="bg1"/>
                </a:solidFill>
                <a:latin typeface="+mn-lt"/>
              </a:rPr>
              <a:t>Edn</a:t>
            </a:r>
            <a:r>
              <a:rPr lang="en-US" altLang="pt-BR" sz="1200" dirty="0">
                <a:solidFill>
                  <a:schemeClr val="bg1"/>
                </a:solidFill>
                <a:latin typeface="+mn-lt"/>
              </a:rPr>
              <a:t>. 5   </a:t>
            </a:r>
            <a:br>
              <a:rPr lang="en-US" altLang="pt-BR" sz="1200" dirty="0">
                <a:solidFill>
                  <a:schemeClr val="bg1"/>
                </a:solidFill>
                <a:latin typeface="+mn-lt"/>
              </a:rPr>
            </a:br>
            <a:r>
              <a:rPr lang="en-US" altLang="pt-BR" sz="1200" dirty="0">
                <a:solidFill>
                  <a:schemeClr val="bg1"/>
                </a:solidFill>
                <a:latin typeface="+mn-lt"/>
              </a:rPr>
              <a:t>©  Pearson Education 2012 </a:t>
            </a:r>
          </a:p>
        </p:txBody>
      </p:sp>
    </p:spTree>
    <p:extLst>
      <p:ext uri="{BB962C8B-B14F-4D97-AF65-F5344CB8AC3E}">
        <p14:creationId xmlns:p14="http://schemas.microsoft.com/office/powerpoint/2010/main" val="291190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ítulo 1"/>
          <p:cNvSpPr>
            <a:spLocks noGrp="1"/>
          </p:cNvSpPr>
          <p:nvPr>
            <p:ph type="title"/>
          </p:nvPr>
        </p:nvSpPr>
        <p:spPr/>
        <p:txBody>
          <a:bodyPr/>
          <a:lstStyle/>
          <a:p>
            <a:r>
              <a:rPr lang="pt-BR" altLang="pt-BR" smtClean="0"/>
              <a:t>Modelos Arquiteturais</a:t>
            </a:r>
          </a:p>
        </p:txBody>
      </p:sp>
      <p:sp>
        <p:nvSpPr>
          <p:cNvPr id="11267" name="Espaço Reservado para Conteúdo 2"/>
          <p:cNvSpPr>
            <a:spLocks noGrp="1"/>
          </p:cNvSpPr>
          <p:nvPr>
            <p:ph idx="1"/>
          </p:nvPr>
        </p:nvSpPr>
        <p:spPr/>
        <p:txBody>
          <a:bodyPr/>
          <a:lstStyle/>
          <a:p>
            <a:r>
              <a:rPr lang="pt-BR" altLang="pt-BR" sz="2400" dirty="0" smtClean="0"/>
              <a:t>Como essas entidades irão se conectar e qual paradigma de comunicação será utilizado?</a:t>
            </a:r>
          </a:p>
          <a:p>
            <a:r>
              <a:rPr lang="pt-BR" altLang="pt-BR" sz="2400" dirty="0" smtClean="0"/>
              <a:t>A resposta está muitas vezes relacionada a tecnologia de desenvolvimento utilizada</a:t>
            </a:r>
          </a:p>
          <a:p>
            <a:pPr lvl="1"/>
            <a:r>
              <a:rPr lang="pt-BR" altLang="pt-BR" sz="2000" dirty="0" smtClean="0"/>
              <a:t>Comunicação entre processos </a:t>
            </a:r>
          </a:p>
          <a:p>
            <a:pPr lvl="1"/>
            <a:r>
              <a:rPr lang="pt-BR" altLang="pt-BR" sz="2000" dirty="0" smtClean="0"/>
              <a:t>Invocação remota</a:t>
            </a:r>
          </a:p>
          <a:p>
            <a:pPr lvl="1"/>
            <a:r>
              <a:rPr lang="pt-BR" altLang="pt-BR" sz="2000" dirty="0" smtClean="0"/>
              <a:t>Comunicação indireta</a:t>
            </a:r>
          </a:p>
          <a:p>
            <a:endParaRPr lang="pt-BR" altLang="pt-BR" dirty="0" smtClean="0"/>
          </a:p>
          <a:p>
            <a:pPr lvl="1"/>
            <a:endParaRPr lang="pt-BR" altLang="pt-BR" dirty="0" smtClean="0"/>
          </a:p>
          <a:p>
            <a:pPr lvl="1"/>
            <a:endParaRPr lang="pt-BR" altLang="pt-BR" dirty="0" smtClean="0"/>
          </a:p>
          <a:p>
            <a:pPr lvl="1"/>
            <a:endParaRPr lang="pt-BR" altLang="pt-BR" dirty="0" smtClean="0"/>
          </a:p>
          <a:p>
            <a:pPr lvl="1"/>
            <a:endParaRPr lang="pt-BR" altLang="pt-BR" dirty="0" smtClean="0"/>
          </a:p>
        </p:txBody>
      </p:sp>
      <p:sp>
        <p:nvSpPr>
          <p:cNvPr id="75780"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2B15F40C-1682-4D75-AA69-71579C2AC20E}" type="slidenum">
              <a:rPr lang="en-US" altLang="pt-BR" smtClean="0">
                <a:solidFill>
                  <a:srgbClr val="FEFFFF"/>
                </a:solidFill>
                <a:latin typeface="Times" panose="02020603050405020304" pitchFamily="18" charset="0"/>
              </a:rPr>
              <a:pPr>
                <a:spcBef>
                  <a:spcPct val="0"/>
                </a:spcBef>
                <a:buClrTx/>
                <a:buFontTx/>
                <a:buNone/>
              </a:pPr>
              <a:t>40</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Paradigmas de comunicação</a:t>
            </a:r>
            <a:endParaRPr lang="pt-BR" dirty="0"/>
          </a:p>
        </p:txBody>
      </p:sp>
      <p:sp>
        <p:nvSpPr>
          <p:cNvPr id="3" name="Espaço Reservado para Texto 2"/>
          <p:cNvSpPr>
            <a:spLocks noGrp="1"/>
          </p:cNvSpPr>
          <p:nvPr>
            <p:ph type="body" idx="1"/>
          </p:nvPr>
        </p:nvSpPr>
        <p:spPr/>
        <p:txBody>
          <a:bodyPr/>
          <a:lstStyle/>
          <a:p>
            <a:pPr algn="ctr"/>
            <a:r>
              <a:rPr lang="pt-BR" altLang="pt-BR" dirty="0"/>
              <a:t>Invocação </a:t>
            </a:r>
            <a:r>
              <a:rPr lang="pt-BR" altLang="pt-BR" dirty="0" smtClean="0"/>
              <a:t>Remota</a:t>
            </a:r>
            <a:endParaRPr lang="pt-BR" altLang="pt-BR" dirty="0"/>
          </a:p>
        </p:txBody>
      </p:sp>
      <p:sp>
        <p:nvSpPr>
          <p:cNvPr id="4" name="Espaço Reservado para Conteúdo 3"/>
          <p:cNvSpPr>
            <a:spLocks noGrp="1"/>
          </p:cNvSpPr>
          <p:nvPr>
            <p:ph sz="half" idx="2"/>
          </p:nvPr>
        </p:nvSpPr>
        <p:spPr/>
        <p:txBody>
          <a:bodyPr/>
          <a:lstStyle/>
          <a:p>
            <a:pPr algn="ctr"/>
            <a:r>
              <a:rPr lang="fr-FR" dirty="0"/>
              <a:t>Sockets, RPC, RMI</a:t>
            </a:r>
          </a:p>
          <a:p>
            <a:pPr algn="ctr"/>
            <a:r>
              <a:rPr lang="fr-FR" dirty="0"/>
              <a:t>Passagem de mensagens</a:t>
            </a:r>
          </a:p>
          <a:p>
            <a:pPr algn="ctr"/>
            <a:r>
              <a:rPr lang="fr-FR" dirty="0"/>
              <a:t>Request-Reply</a:t>
            </a:r>
          </a:p>
          <a:p>
            <a:endParaRPr lang="pt-BR" dirty="0"/>
          </a:p>
        </p:txBody>
      </p:sp>
      <p:sp>
        <p:nvSpPr>
          <p:cNvPr id="5" name="Espaço Reservado para Texto 4"/>
          <p:cNvSpPr>
            <a:spLocks noGrp="1"/>
          </p:cNvSpPr>
          <p:nvPr>
            <p:ph type="body" sz="quarter" idx="3"/>
          </p:nvPr>
        </p:nvSpPr>
        <p:spPr/>
        <p:txBody>
          <a:bodyPr/>
          <a:lstStyle/>
          <a:p>
            <a:pPr algn="ctr"/>
            <a:r>
              <a:rPr lang="pt-BR" dirty="0" smtClean="0"/>
              <a:t>Comunicação Indireta</a:t>
            </a:r>
            <a:endParaRPr lang="pt-BR" dirty="0"/>
          </a:p>
        </p:txBody>
      </p:sp>
      <p:sp>
        <p:nvSpPr>
          <p:cNvPr id="6" name="Espaço Reservado para Conteúdo 5"/>
          <p:cNvSpPr>
            <a:spLocks noGrp="1"/>
          </p:cNvSpPr>
          <p:nvPr>
            <p:ph sz="quarter" idx="4"/>
          </p:nvPr>
        </p:nvSpPr>
        <p:spPr/>
        <p:txBody>
          <a:bodyPr/>
          <a:lstStyle/>
          <a:p>
            <a:pPr algn="ctr"/>
            <a:r>
              <a:rPr lang="pt-BR" dirty="0"/>
              <a:t>Eventos (</a:t>
            </a:r>
            <a:r>
              <a:rPr lang="pt-BR" dirty="0" err="1"/>
              <a:t>Publish-Subscriber</a:t>
            </a:r>
            <a:r>
              <a:rPr lang="pt-BR" dirty="0"/>
              <a:t>)</a:t>
            </a:r>
          </a:p>
          <a:p>
            <a:pPr algn="ctr"/>
            <a:r>
              <a:rPr lang="pt-BR" dirty="0"/>
              <a:t>Memória Compartilhada –Espaço de </a:t>
            </a:r>
            <a:r>
              <a:rPr lang="pt-BR" dirty="0" err="1"/>
              <a:t>Tuplas</a:t>
            </a:r>
            <a:endParaRPr lang="pt-BR" dirty="0"/>
          </a:p>
          <a:p>
            <a:pPr algn="ctr"/>
            <a:r>
              <a:rPr lang="pt-BR" dirty="0" err="1"/>
              <a:t>Multicasting</a:t>
            </a:r>
            <a:endParaRPr lang="pt-BR" dirty="0"/>
          </a:p>
          <a:p>
            <a:endParaRPr lang="pt-BR" dirty="0"/>
          </a:p>
        </p:txBody>
      </p:sp>
      <p:sp>
        <p:nvSpPr>
          <p:cNvPr id="7" name="Espaço Reservado para Número de Slide 6"/>
          <p:cNvSpPr>
            <a:spLocks noGrp="1"/>
          </p:cNvSpPr>
          <p:nvPr>
            <p:ph type="sldNum" sz="quarter" idx="12"/>
          </p:nvPr>
        </p:nvSpPr>
        <p:spPr/>
        <p:txBody>
          <a:bodyPr/>
          <a:lstStyle/>
          <a:p>
            <a:pPr>
              <a:defRPr/>
            </a:pPr>
            <a:fld id="{3A3DB625-BA7C-482D-882F-800447E4977B}" type="slidenum">
              <a:rPr lang="en-US" altLang="pt-BR" smtClean="0"/>
              <a:pPr>
                <a:defRPr/>
              </a:pPr>
              <a:t>41</a:t>
            </a:fld>
            <a:endParaRPr lang="en-US" altLang="pt-BR"/>
          </a:p>
        </p:txBody>
      </p:sp>
      <p:pic>
        <p:nvPicPr>
          <p:cNvPr id="8" name="Picture 2">
            <a:extLst>
              <a:ext uri="{FF2B5EF4-FFF2-40B4-BE49-F238E27FC236}">
                <a16:creationId xmlns:a16="http://schemas.microsoft.com/office/drawing/2014/main" id="{970DC820-9009-43E5-8276-7A4FD1BA614D}"/>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3771381" y="3820410"/>
            <a:ext cx="4710198" cy="2488910"/>
          </a:xfrm>
          <a:prstGeom prst="rect">
            <a:avLst/>
          </a:prstGeom>
          <a:noFill/>
          <a:ln w="9525">
            <a:noFill/>
            <a:miter lim="800000"/>
            <a:headEnd/>
            <a:tailEnd/>
          </a:ln>
        </p:spPr>
      </p:pic>
    </p:spTree>
    <p:extLst>
      <p:ext uri="{BB962C8B-B14F-4D97-AF65-F5344CB8AC3E}">
        <p14:creationId xmlns:p14="http://schemas.microsoft.com/office/powerpoint/2010/main" val="3030257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ítulo 1"/>
          <p:cNvSpPr>
            <a:spLocks noGrp="1"/>
          </p:cNvSpPr>
          <p:nvPr>
            <p:ph type="title"/>
          </p:nvPr>
        </p:nvSpPr>
        <p:spPr/>
        <p:txBody>
          <a:bodyPr/>
          <a:lstStyle/>
          <a:p>
            <a:r>
              <a:rPr lang="pt-BR" altLang="pt-BR" smtClean="0"/>
              <a:t>Comunicação entre processos</a:t>
            </a:r>
          </a:p>
        </p:txBody>
      </p:sp>
      <p:sp>
        <p:nvSpPr>
          <p:cNvPr id="77827" name="Espaço Reservado para Conteúdo 2"/>
          <p:cNvSpPr>
            <a:spLocks noGrp="1"/>
          </p:cNvSpPr>
          <p:nvPr>
            <p:ph idx="1"/>
          </p:nvPr>
        </p:nvSpPr>
        <p:spPr/>
        <p:txBody>
          <a:bodyPr>
            <a:normAutofit/>
          </a:bodyPr>
          <a:lstStyle/>
          <a:p>
            <a:r>
              <a:rPr lang="pt-BR" altLang="pt-BR" sz="2400" dirty="0" smtClean="0"/>
              <a:t>A forma mais simples é uso de </a:t>
            </a:r>
            <a:r>
              <a:rPr lang="pt-BR" altLang="pt-BR" sz="2400" dirty="0" err="1" smtClean="0"/>
              <a:t>APIs</a:t>
            </a:r>
            <a:r>
              <a:rPr lang="pt-BR" altLang="pt-BR" sz="2400" dirty="0" smtClean="0"/>
              <a:t> para acessar a camada de sockets do sistema operacional</a:t>
            </a:r>
          </a:p>
          <a:p>
            <a:pPr lvl="1"/>
            <a:r>
              <a:rPr lang="pt-BR" altLang="pt-BR" sz="2000" dirty="0" smtClean="0"/>
              <a:t>Problemas inerentes a desconexões, não presença e protocolo de troca de informação ficam a cargo do programador</a:t>
            </a:r>
          </a:p>
          <a:p>
            <a:r>
              <a:rPr lang="pt-BR" altLang="pt-BR" sz="2400" dirty="0" smtClean="0"/>
              <a:t>Modelos de conexão atrelados ao protocolo de transporte</a:t>
            </a:r>
          </a:p>
          <a:p>
            <a:pPr lvl="1"/>
            <a:r>
              <a:rPr lang="pt-BR" altLang="pt-BR" sz="2000" dirty="0" smtClean="0"/>
              <a:t>Socket TCP, socket UDP</a:t>
            </a:r>
          </a:p>
          <a:p>
            <a:pPr lvl="1"/>
            <a:r>
              <a:rPr lang="pt-BR" altLang="pt-BR" sz="2000" dirty="0" smtClean="0"/>
              <a:t>Uso de </a:t>
            </a:r>
            <a:r>
              <a:rPr lang="pt-BR" altLang="pt-BR" sz="2000" dirty="0" err="1" smtClean="0"/>
              <a:t>Multicast</a:t>
            </a:r>
            <a:r>
              <a:rPr lang="pt-BR" altLang="pt-BR" sz="2000" dirty="0" smtClean="0"/>
              <a:t> ou </a:t>
            </a:r>
            <a:r>
              <a:rPr lang="pt-BR" altLang="pt-BR" sz="2000" dirty="0" err="1" smtClean="0"/>
              <a:t>Unicast</a:t>
            </a:r>
            <a:endParaRPr lang="pt-BR" altLang="pt-BR" sz="2000" dirty="0" smtClean="0"/>
          </a:p>
        </p:txBody>
      </p:sp>
      <p:sp>
        <p:nvSpPr>
          <p:cNvPr id="77828"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782B5E76-DEBD-4CCE-9DBA-D555B152FE0D}" type="slidenum">
              <a:rPr lang="en-US" altLang="pt-BR" smtClean="0">
                <a:solidFill>
                  <a:srgbClr val="FEFFFF"/>
                </a:solidFill>
                <a:latin typeface="Times" panose="02020603050405020304" pitchFamily="18" charset="0"/>
              </a:rPr>
              <a:pPr>
                <a:spcBef>
                  <a:spcPct val="0"/>
                </a:spcBef>
                <a:buClrTx/>
                <a:buFontTx/>
                <a:buNone/>
              </a:pPr>
              <a:t>42</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ítulo 1"/>
          <p:cNvSpPr>
            <a:spLocks noGrp="1"/>
          </p:cNvSpPr>
          <p:nvPr>
            <p:ph type="title"/>
          </p:nvPr>
        </p:nvSpPr>
        <p:spPr/>
        <p:txBody>
          <a:bodyPr/>
          <a:lstStyle/>
          <a:p>
            <a:r>
              <a:rPr lang="pt-BR" altLang="pt-BR" smtClean="0"/>
              <a:t>Comunicação entre processos</a:t>
            </a:r>
          </a:p>
        </p:txBody>
      </p:sp>
      <p:sp>
        <p:nvSpPr>
          <p:cNvPr id="78851" name="Espaço Reservado para Conteúdo 2"/>
          <p:cNvSpPr>
            <a:spLocks noGrp="1"/>
          </p:cNvSpPr>
          <p:nvPr>
            <p:ph idx="1"/>
          </p:nvPr>
        </p:nvSpPr>
        <p:spPr/>
        <p:txBody>
          <a:bodyPr>
            <a:normAutofit/>
          </a:bodyPr>
          <a:lstStyle/>
          <a:p>
            <a:r>
              <a:rPr lang="pt-BR" altLang="pt-BR" sz="2400" dirty="0" smtClean="0"/>
              <a:t>Suporte a modelo com conexão permanente e manutenção de estado de conexão</a:t>
            </a:r>
          </a:p>
          <a:p>
            <a:r>
              <a:rPr lang="pt-BR" altLang="pt-BR" sz="2400" dirty="0" smtClean="0"/>
              <a:t>Protocolos de troca de mensagens</a:t>
            </a:r>
          </a:p>
          <a:p>
            <a:pPr lvl="1"/>
            <a:r>
              <a:rPr lang="pt-BR" altLang="pt-BR" sz="2000" dirty="0" smtClean="0"/>
              <a:t>Separadores</a:t>
            </a:r>
          </a:p>
          <a:p>
            <a:pPr lvl="1"/>
            <a:r>
              <a:rPr lang="pt-BR" altLang="pt-BR" sz="2000" dirty="0" smtClean="0"/>
              <a:t>Serialização e </a:t>
            </a:r>
            <a:r>
              <a:rPr lang="pt-BR" altLang="pt-BR" sz="2000" dirty="0" err="1" smtClean="0"/>
              <a:t>deserialização</a:t>
            </a:r>
            <a:endParaRPr lang="pt-BR" altLang="pt-BR" sz="2000" dirty="0" smtClean="0"/>
          </a:p>
          <a:p>
            <a:pPr lvl="1"/>
            <a:r>
              <a:rPr lang="pt-BR" altLang="pt-BR" sz="2000" dirty="0" smtClean="0"/>
              <a:t>XML, JSON</a:t>
            </a:r>
          </a:p>
        </p:txBody>
      </p:sp>
      <p:sp>
        <p:nvSpPr>
          <p:cNvPr id="78852"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E0A94EC9-A999-4FAE-B601-FDD6544EB322}" type="slidenum">
              <a:rPr lang="en-US" altLang="pt-BR" smtClean="0">
                <a:solidFill>
                  <a:srgbClr val="FEFFFF"/>
                </a:solidFill>
                <a:latin typeface="Times" panose="02020603050405020304" pitchFamily="18" charset="0"/>
              </a:rPr>
              <a:pPr>
                <a:spcBef>
                  <a:spcPct val="0"/>
                </a:spcBef>
                <a:buClrTx/>
                <a:buFontTx/>
                <a:buNone/>
              </a:pPr>
              <a:t>43</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TCP e UDP – Representação Externa de Dados</a:t>
            </a:r>
            <a:endParaRPr lang="pt-BR" dirty="0"/>
          </a:p>
        </p:txBody>
      </p:sp>
      <p:sp>
        <p:nvSpPr>
          <p:cNvPr id="3" name="Espaço Reservado para Conteúdo 2"/>
          <p:cNvSpPr>
            <a:spLocks noGrp="1"/>
          </p:cNvSpPr>
          <p:nvPr>
            <p:ph idx="1"/>
          </p:nvPr>
        </p:nvSpPr>
        <p:spPr/>
        <p:txBody>
          <a:bodyPr/>
          <a:lstStyle/>
          <a:p>
            <a:r>
              <a:rPr lang="pt-BR" altLang="en-US" sz="2400" dirty="0"/>
              <a:t>Passagem de mensagens</a:t>
            </a:r>
          </a:p>
          <a:p>
            <a:pPr lvl="1"/>
            <a:r>
              <a:rPr lang="pt-BR" altLang="en-US" sz="2000" dirty="0"/>
              <a:t>Recebimento </a:t>
            </a:r>
            <a:r>
              <a:rPr lang="pt-BR" altLang="en-US" sz="2000" dirty="0" err="1"/>
              <a:t>bloquante</a:t>
            </a:r>
            <a:endParaRPr lang="pt-BR" altLang="en-US" sz="2000" dirty="0"/>
          </a:p>
          <a:p>
            <a:r>
              <a:rPr lang="pt-BR" altLang="en-US" sz="2400" dirty="0"/>
              <a:t>UDP – Não tem confirmação de erro de recebimento e nem garante ordem dos pacotes</a:t>
            </a:r>
          </a:p>
          <a:p>
            <a:pPr lvl="1"/>
            <a:r>
              <a:rPr lang="pt-BR" altLang="en-US" sz="2000" dirty="0"/>
              <a:t>Menor latência </a:t>
            </a:r>
          </a:p>
          <a:p>
            <a:r>
              <a:rPr lang="pt-BR" altLang="en-US" sz="2400" dirty="0"/>
              <a:t>TCP – Garante ordem e controle de erro </a:t>
            </a:r>
          </a:p>
          <a:p>
            <a:pPr lvl="1"/>
            <a:r>
              <a:rPr lang="pt-BR" altLang="en-US" sz="2000" dirty="0"/>
              <a:t>Maior latência</a:t>
            </a:r>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44</a:t>
            </a:fld>
            <a:endParaRPr lang="en-US" altLang="pt-BR"/>
          </a:p>
        </p:txBody>
      </p:sp>
    </p:spTree>
    <p:extLst>
      <p:ext uri="{BB962C8B-B14F-4D97-AF65-F5344CB8AC3E}">
        <p14:creationId xmlns:p14="http://schemas.microsoft.com/office/powerpoint/2010/main" val="1030348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TCP e UDP – Representação Externa de Dados</a:t>
            </a:r>
            <a:endParaRPr lang="pt-BR" dirty="0"/>
          </a:p>
        </p:txBody>
      </p:sp>
      <p:sp>
        <p:nvSpPr>
          <p:cNvPr id="3" name="Espaço Reservado para Conteúdo 2"/>
          <p:cNvSpPr>
            <a:spLocks noGrp="1"/>
          </p:cNvSpPr>
          <p:nvPr>
            <p:ph idx="1"/>
          </p:nvPr>
        </p:nvSpPr>
        <p:spPr/>
        <p:txBody>
          <a:bodyPr>
            <a:normAutofit/>
          </a:bodyPr>
          <a:lstStyle/>
          <a:p>
            <a:r>
              <a:rPr lang="pt-BR" altLang="en-US" sz="2400" dirty="0"/>
              <a:t>Exigência de uma representação externa e de transformação dos dados a serem transmitidos</a:t>
            </a:r>
          </a:p>
          <a:p>
            <a:pPr lvl="1"/>
            <a:r>
              <a:rPr lang="pt-BR" altLang="en-US" sz="2000" dirty="0" err="1"/>
              <a:t>Marshalling</a:t>
            </a:r>
            <a:r>
              <a:rPr lang="pt-BR" altLang="en-US" sz="2000" dirty="0"/>
              <a:t> e </a:t>
            </a:r>
            <a:r>
              <a:rPr lang="pt-BR" altLang="en-US" sz="2000" dirty="0" err="1"/>
              <a:t>Unmarshalling</a:t>
            </a:r>
            <a:endParaRPr lang="pt-BR" altLang="en-US" sz="2000" dirty="0"/>
          </a:p>
          <a:p>
            <a:pPr lvl="1"/>
            <a:r>
              <a:rPr lang="pt-BR" altLang="en-US" sz="2000" dirty="0"/>
              <a:t>XML, Serialização de Objetos, Protocolos de </a:t>
            </a:r>
            <a:r>
              <a:rPr lang="pt-BR" altLang="en-US" sz="2000" dirty="0" smtClean="0"/>
              <a:t>Middleware</a:t>
            </a:r>
            <a:endParaRPr lang="pt-BR" altLang="en-US" sz="2000"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45</a:t>
            </a:fld>
            <a:endParaRPr lang="en-US" altLang="pt-BR"/>
          </a:p>
        </p:txBody>
      </p:sp>
    </p:spTree>
    <p:extLst>
      <p:ext uri="{BB962C8B-B14F-4D97-AF65-F5344CB8AC3E}">
        <p14:creationId xmlns:p14="http://schemas.microsoft.com/office/powerpoint/2010/main" val="1126792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ítulo 1"/>
          <p:cNvSpPr>
            <a:spLocks noGrp="1"/>
          </p:cNvSpPr>
          <p:nvPr>
            <p:ph type="title"/>
          </p:nvPr>
        </p:nvSpPr>
        <p:spPr/>
        <p:txBody>
          <a:bodyPr/>
          <a:lstStyle/>
          <a:p>
            <a:r>
              <a:rPr lang="pt-BR" altLang="pt-BR" smtClean="0"/>
              <a:t>Invocação remota</a:t>
            </a:r>
          </a:p>
        </p:txBody>
      </p:sp>
      <p:sp>
        <p:nvSpPr>
          <p:cNvPr id="81923" name="Espaço Reservado para Conteúdo 2"/>
          <p:cNvSpPr>
            <a:spLocks noGrp="1"/>
          </p:cNvSpPr>
          <p:nvPr>
            <p:ph idx="1"/>
          </p:nvPr>
        </p:nvSpPr>
        <p:spPr/>
        <p:txBody>
          <a:bodyPr/>
          <a:lstStyle/>
          <a:p>
            <a:r>
              <a:rPr lang="pt-BR" altLang="pt-BR" sz="2400" dirty="0" smtClean="0"/>
              <a:t>Framework de mais alto nível disponível pelo Sistema Operacional ou middleware para facilitar a comunicação entre processos </a:t>
            </a:r>
          </a:p>
          <a:p>
            <a:pPr lvl="1"/>
            <a:r>
              <a:rPr lang="pt-BR" altLang="pt-BR" sz="2000" dirty="0" smtClean="0"/>
              <a:t>Protocolos do tipo requisição-resposta</a:t>
            </a:r>
          </a:p>
          <a:p>
            <a:pPr lvl="1"/>
            <a:r>
              <a:rPr lang="pt-BR" altLang="pt-BR" sz="2000" dirty="0" smtClean="0"/>
              <a:t>Remote Procedure </a:t>
            </a:r>
            <a:r>
              <a:rPr lang="pt-BR" altLang="pt-BR" sz="2000" dirty="0" err="1" smtClean="0"/>
              <a:t>Call</a:t>
            </a:r>
            <a:r>
              <a:rPr lang="pt-BR" altLang="pt-BR" sz="2000" dirty="0" smtClean="0"/>
              <a:t> (RPC)</a:t>
            </a:r>
          </a:p>
          <a:p>
            <a:pPr lvl="1"/>
            <a:r>
              <a:rPr lang="pt-BR" altLang="pt-BR" sz="2000" dirty="0" smtClean="0"/>
              <a:t>Remote </a:t>
            </a:r>
            <a:r>
              <a:rPr lang="pt-BR" altLang="pt-BR" sz="2000" dirty="0" err="1" smtClean="0"/>
              <a:t>Method</a:t>
            </a:r>
            <a:r>
              <a:rPr lang="pt-BR" altLang="pt-BR" sz="2000" dirty="0" smtClean="0"/>
              <a:t> </a:t>
            </a:r>
            <a:r>
              <a:rPr lang="pt-BR" altLang="pt-BR" sz="2000" dirty="0" err="1" smtClean="0"/>
              <a:t>Invocation</a:t>
            </a:r>
            <a:r>
              <a:rPr lang="pt-BR" altLang="pt-BR" sz="2000" dirty="0" smtClean="0"/>
              <a:t> (RMI)</a:t>
            </a:r>
          </a:p>
          <a:p>
            <a:endParaRPr lang="pt-BR" altLang="pt-BR" dirty="0" smtClean="0"/>
          </a:p>
          <a:p>
            <a:endParaRPr lang="pt-BR" altLang="pt-BR" dirty="0" smtClean="0"/>
          </a:p>
          <a:p>
            <a:endParaRPr lang="pt-BR" altLang="pt-BR" dirty="0" smtClean="0"/>
          </a:p>
        </p:txBody>
      </p:sp>
      <p:sp>
        <p:nvSpPr>
          <p:cNvPr id="81924"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D2DBA68C-4050-4010-A45C-1D256DC8AC3F}" type="slidenum">
              <a:rPr lang="en-US" altLang="pt-BR" smtClean="0">
                <a:solidFill>
                  <a:srgbClr val="FEFFFF"/>
                </a:solidFill>
                <a:latin typeface="Times" panose="02020603050405020304" pitchFamily="18" charset="0"/>
              </a:rPr>
              <a:pPr>
                <a:spcBef>
                  <a:spcPct val="0"/>
                </a:spcBef>
                <a:buClrTx/>
                <a:buFontTx/>
                <a:buNone/>
              </a:pPr>
              <a:t>46</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O que muda em relação a uma invocação local?</a:t>
            </a:r>
            <a:endParaRPr lang="pt-BR" dirty="0"/>
          </a:p>
        </p:txBody>
      </p:sp>
      <p:sp>
        <p:nvSpPr>
          <p:cNvPr id="3" name="Espaço Reservado para Conteúdo 2"/>
          <p:cNvSpPr>
            <a:spLocks noGrp="1"/>
          </p:cNvSpPr>
          <p:nvPr>
            <p:ph idx="1"/>
          </p:nvPr>
        </p:nvSpPr>
        <p:spPr/>
        <p:txBody>
          <a:bodyPr/>
          <a:lstStyle/>
          <a:p>
            <a:r>
              <a:rPr lang="pt-BR" sz="2400" dirty="0"/>
              <a:t>Identificadores de mensagem;</a:t>
            </a:r>
          </a:p>
          <a:p>
            <a:r>
              <a:rPr lang="pt-BR" sz="2400" dirty="0"/>
              <a:t>Modelo de falhas do protocolo requisição-resposta;</a:t>
            </a:r>
          </a:p>
          <a:p>
            <a:r>
              <a:rPr lang="pt-BR" sz="2400" dirty="0"/>
              <a:t>Timeouts;</a:t>
            </a:r>
          </a:p>
          <a:p>
            <a:r>
              <a:rPr lang="pt-BR" sz="2400" dirty="0"/>
              <a:t>Descartando mensagens de requisição duplicadas;</a:t>
            </a:r>
          </a:p>
          <a:p>
            <a:r>
              <a:rPr lang="pt-BR" sz="2400" dirty="0"/>
              <a:t>Perda de mensagens de resposta;</a:t>
            </a:r>
          </a:p>
          <a:p>
            <a:r>
              <a:rPr lang="pt-BR" sz="2400" dirty="0"/>
              <a:t>Histórico.</a:t>
            </a:r>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47</a:t>
            </a:fld>
            <a:endParaRPr lang="en-US" altLang="pt-BR"/>
          </a:p>
        </p:txBody>
      </p:sp>
    </p:spTree>
    <p:extLst>
      <p:ext uri="{BB962C8B-B14F-4D97-AF65-F5344CB8AC3E}">
        <p14:creationId xmlns:p14="http://schemas.microsoft.com/office/powerpoint/2010/main" val="693027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p:cNvSpPr>
          <p:nvPr/>
        </p:nvSpPr>
        <p:spPr bwMode="auto">
          <a:xfrm>
            <a:off x="3537967" y="2568575"/>
            <a:ext cx="251301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                                </a:t>
            </a:r>
          </a:p>
        </p:txBody>
      </p:sp>
      <p:sp>
        <p:nvSpPr>
          <p:cNvPr id="83971" name="Rectangle 5"/>
          <p:cNvSpPr>
            <a:spLocks/>
          </p:cNvSpPr>
          <p:nvPr/>
        </p:nvSpPr>
        <p:spPr bwMode="auto">
          <a:xfrm>
            <a:off x="1596454" y="3414713"/>
            <a:ext cx="1666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a:solidFill>
                  <a:schemeClr val="tx1"/>
                </a:solidFill>
                <a:latin typeface="Akrobat" pitchFamily="50" charset="0"/>
              </a:rPr>
              <a:t>R</a:t>
            </a:r>
          </a:p>
        </p:txBody>
      </p:sp>
      <p:sp>
        <p:nvSpPr>
          <p:cNvPr id="83972" name="Rectangle 6"/>
          <p:cNvSpPr>
            <a:spLocks/>
          </p:cNvSpPr>
          <p:nvPr/>
        </p:nvSpPr>
        <p:spPr bwMode="auto">
          <a:xfrm>
            <a:off x="3495104" y="3444875"/>
            <a:ext cx="1157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Request</a:t>
            </a:r>
          </a:p>
        </p:txBody>
      </p:sp>
      <p:sp>
        <p:nvSpPr>
          <p:cNvPr id="83973" name="Rectangle 7"/>
          <p:cNvSpPr>
            <a:spLocks/>
          </p:cNvSpPr>
          <p:nvPr/>
        </p:nvSpPr>
        <p:spPr bwMode="auto">
          <a:xfrm>
            <a:off x="1596454" y="3871913"/>
            <a:ext cx="1666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a:solidFill>
                  <a:schemeClr val="tx1"/>
                </a:solidFill>
                <a:latin typeface="Akrobat" pitchFamily="50" charset="0"/>
              </a:rPr>
              <a:t>R</a:t>
            </a:r>
          </a:p>
        </p:txBody>
      </p:sp>
      <p:sp>
        <p:nvSpPr>
          <p:cNvPr id="83974" name="Rectangle 8"/>
          <p:cNvSpPr>
            <a:spLocks/>
          </p:cNvSpPr>
          <p:nvPr/>
        </p:nvSpPr>
        <p:spPr bwMode="auto">
          <a:xfrm>
            <a:off x="1786954" y="3871913"/>
            <a:ext cx="1666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a:solidFill>
                  <a:schemeClr val="tx1"/>
                </a:solidFill>
                <a:latin typeface="Akrobat" pitchFamily="50" charset="0"/>
              </a:rPr>
              <a:t>R</a:t>
            </a:r>
          </a:p>
        </p:txBody>
      </p:sp>
      <p:sp>
        <p:nvSpPr>
          <p:cNvPr id="83975" name="Rectangle 9"/>
          <p:cNvSpPr>
            <a:spLocks/>
          </p:cNvSpPr>
          <p:nvPr/>
        </p:nvSpPr>
        <p:spPr bwMode="auto">
          <a:xfrm>
            <a:off x="5438204" y="3871913"/>
            <a:ext cx="6858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Reply</a:t>
            </a:r>
          </a:p>
        </p:txBody>
      </p:sp>
      <p:sp>
        <p:nvSpPr>
          <p:cNvPr id="83976" name="Rectangle 10"/>
          <p:cNvSpPr>
            <a:spLocks/>
          </p:cNvSpPr>
          <p:nvPr/>
        </p:nvSpPr>
        <p:spPr bwMode="auto">
          <a:xfrm>
            <a:off x="1596454" y="4354513"/>
            <a:ext cx="1666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a:solidFill>
                  <a:schemeClr val="tx1"/>
                </a:solidFill>
                <a:latin typeface="Akrobat" pitchFamily="50" charset="0"/>
              </a:rPr>
              <a:t>R</a:t>
            </a:r>
          </a:p>
        </p:txBody>
      </p:sp>
      <p:sp>
        <p:nvSpPr>
          <p:cNvPr id="83977" name="Rectangle 11"/>
          <p:cNvSpPr>
            <a:spLocks/>
          </p:cNvSpPr>
          <p:nvPr/>
        </p:nvSpPr>
        <p:spPr bwMode="auto">
          <a:xfrm>
            <a:off x="1786954" y="4354513"/>
            <a:ext cx="1666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a:solidFill>
                  <a:schemeClr val="tx1"/>
                </a:solidFill>
                <a:latin typeface="Akrobat" pitchFamily="50" charset="0"/>
              </a:rPr>
              <a:t>R</a:t>
            </a:r>
          </a:p>
        </p:txBody>
      </p:sp>
      <p:sp>
        <p:nvSpPr>
          <p:cNvPr id="83978" name="Rectangle 12"/>
          <p:cNvSpPr>
            <a:spLocks/>
          </p:cNvSpPr>
          <p:nvPr/>
        </p:nvSpPr>
        <p:spPr bwMode="auto">
          <a:xfrm>
            <a:off x="1971104" y="4354513"/>
            <a:ext cx="1587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a:solidFill>
                  <a:schemeClr val="tx1"/>
                </a:solidFill>
                <a:latin typeface="Akrobat" pitchFamily="50" charset="0"/>
              </a:rPr>
              <a:t>A</a:t>
            </a:r>
          </a:p>
        </p:txBody>
      </p:sp>
      <p:sp>
        <p:nvSpPr>
          <p:cNvPr id="83979" name="Rectangle 13"/>
          <p:cNvSpPr>
            <a:spLocks/>
          </p:cNvSpPr>
          <p:nvPr/>
        </p:nvSpPr>
        <p:spPr bwMode="auto">
          <a:xfrm>
            <a:off x="7986142" y="4354513"/>
            <a:ext cx="23955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dirty="0">
                <a:solidFill>
                  <a:schemeClr val="tx1"/>
                </a:solidFill>
                <a:latin typeface="Akrobat" pitchFamily="50" charset="0"/>
              </a:rPr>
              <a:t>Acknowledge reply</a:t>
            </a:r>
          </a:p>
        </p:txBody>
      </p:sp>
      <p:grpSp>
        <p:nvGrpSpPr>
          <p:cNvPr id="83980" name="Group 14"/>
          <p:cNvGrpSpPr>
            <a:grpSpLocks/>
          </p:cNvGrpSpPr>
          <p:nvPr/>
        </p:nvGrpSpPr>
        <p:grpSpPr bwMode="auto">
          <a:xfrm>
            <a:off x="1217042" y="2349500"/>
            <a:ext cx="9415462" cy="2940050"/>
            <a:chOff x="0" y="0"/>
            <a:chExt cx="4448" cy="1851"/>
          </a:xfrm>
        </p:grpSpPr>
        <p:sp>
          <p:nvSpPr>
            <p:cNvPr id="83990" name="Rectangle 15"/>
            <p:cNvSpPr>
              <a:spLocks/>
            </p:cNvSpPr>
            <p:nvPr/>
          </p:nvSpPr>
          <p:spPr bwMode="auto">
            <a:xfrm>
              <a:off x="0" y="0"/>
              <a:ext cx="444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endParaRPr lang="pt-BR" altLang="en-US">
                <a:solidFill>
                  <a:srgbClr val="000000"/>
                </a:solidFill>
                <a:latin typeface="Akrobat" pitchFamily="50" charset="0"/>
              </a:endParaRPr>
            </a:p>
          </p:txBody>
        </p:sp>
        <p:sp>
          <p:nvSpPr>
            <p:cNvPr id="83991" name="Rectangle 16"/>
            <p:cNvSpPr>
              <a:spLocks/>
            </p:cNvSpPr>
            <p:nvPr/>
          </p:nvSpPr>
          <p:spPr bwMode="auto">
            <a:xfrm>
              <a:off x="0" y="1836"/>
              <a:ext cx="444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endParaRPr lang="pt-BR" altLang="en-US">
                <a:solidFill>
                  <a:srgbClr val="000000"/>
                </a:solidFill>
                <a:latin typeface="Akrobat" pitchFamily="50" charset="0"/>
              </a:endParaRPr>
            </a:p>
          </p:txBody>
        </p:sp>
      </p:grpSp>
      <p:sp>
        <p:nvSpPr>
          <p:cNvPr id="83981" name="Rectangle 17"/>
          <p:cNvSpPr>
            <a:spLocks/>
          </p:cNvSpPr>
          <p:nvPr/>
        </p:nvSpPr>
        <p:spPr bwMode="auto">
          <a:xfrm>
            <a:off x="3495104" y="3871913"/>
            <a:ext cx="1157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Request</a:t>
            </a:r>
          </a:p>
        </p:txBody>
      </p:sp>
      <p:sp>
        <p:nvSpPr>
          <p:cNvPr id="83982" name="Rectangle 18"/>
          <p:cNvSpPr>
            <a:spLocks/>
          </p:cNvSpPr>
          <p:nvPr/>
        </p:nvSpPr>
        <p:spPr bwMode="auto">
          <a:xfrm>
            <a:off x="3495104" y="4354513"/>
            <a:ext cx="1157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Request</a:t>
            </a:r>
          </a:p>
        </p:txBody>
      </p:sp>
      <p:sp>
        <p:nvSpPr>
          <p:cNvPr id="83983" name="Rectangle 19"/>
          <p:cNvSpPr>
            <a:spLocks/>
          </p:cNvSpPr>
          <p:nvPr/>
        </p:nvSpPr>
        <p:spPr bwMode="auto">
          <a:xfrm>
            <a:off x="5438204" y="4354513"/>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Reply</a:t>
            </a:r>
          </a:p>
        </p:txBody>
      </p:sp>
      <p:sp>
        <p:nvSpPr>
          <p:cNvPr id="83984" name="Rectangle 20"/>
          <p:cNvSpPr>
            <a:spLocks/>
          </p:cNvSpPr>
          <p:nvPr/>
        </p:nvSpPr>
        <p:spPr bwMode="auto">
          <a:xfrm>
            <a:off x="3584004" y="3022600"/>
            <a:ext cx="1157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Cliente</a:t>
            </a:r>
          </a:p>
        </p:txBody>
      </p:sp>
      <p:sp>
        <p:nvSpPr>
          <p:cNvPr id="83985" name="Rectangle 21"/>
          <p:cNvSpPr>
            <a:spLocks/>
          </p:cNvSpPr>
          <p:nvPr/>
        </p:nvSpPr>
        <p:spPr bwMode="auto">
          <a:xfrm>
            <a:off x="5438204" y="3057525"/>
            <a:ext cx="1465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Servidor</a:t>
            </a:r>
          </a:p>
        </p:txBody>
      </p:sp>
      <p:sp>
        <p:nvSpPr>
          <p:cNvPr id="83986" name="Rectangle 22"/>
          <p:cNvSpPr>
            <a:spLocks/>
          </p:cNvSpPr>
          <p:nvPr/>
        </p:nvSpPr>
        <p:spPr bwMode="auto">
          <a:xfrm>
            <a:off x="7986142" y="3073400"/>
            <a:ext cx="115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Cliente</a:t>
            </a:r>
          </a:p>
        </p:txBody>
      </p:sp>
      <p:sp>
        <p:nvSpPr>
          <p:cNvPr id="83987" name="Rectangle 23"/>
          <p:cNvSpPr>
            <a:spLocks/>
          </p:cNvSpPr>
          <p:nvPr/>
        </p:nvSpPr>
        <p:spPr bwMode="auto">
          <a:xfrm>
            <a:off x="1505967" y="2565400"/>
            <a:ext cx="1157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Nome</a:t>
            </a:r>
          </a:p>
        </p:txBody>
      </p:sp>
      <p:sp>
        <p:nvSpPr>
          <p:cNvPr id="83988" name="Rectangle 24"/>
          <p:cNvSpPr>
            <a:spLocks/>
          </p:cNvSpPr>
          <p:nvPr/>
        </p:nvSpPr>
        <p:spPr bwMode="auto">
          <a:xfrm>
            <a:off x="5387404" y="2600325"/>
            <a:ext cx="40894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eaLnBrk="1" hangingPunct="1">
              <a:spcBef>
                <a:spcPct val="0"/>
              </a:spcBef>
              <a:buClrTx/>
              <a:buFontTx/>
              <a:buNone/>
            </a:pPr>
            <a:r>
              <a:rPr lang="en-US" altLang="en-US" sz="2700" i="1">
                <a:solidFill>
                  <a:schemeClr val="tx1"/>
                </a:solidFill>
                <a:latin typeface="Akrobat" pitchFamily="50" charset="0"/>
              </a:rPr>
              <a:t>Mensagens enviadas pelo</a:t>
            </a:r>
          </a:p>
        </p:txBody>
      </p:sp>
      <p:sp>
        <p:nvSpPr>
          <p:cNvPr id="83989" name="Título 26"/>
          <p:cNvSpPr>
            <a:spLocks noGrp="1"/>
          </p:cNvSpPr>
          <p:nvPr>
            <p:ph type="title"/>
          </p:nvPr>
        </p:nvSpPr>
        <p:spPr/>
        <p:txBody>
          <a:bodyPr/>
          <a:lstStyle/>
          <a:p>
            <a:r>
              <a:rPr lang="pt-BR" altLang="pt-BR" smtClean="0"/>
              <a:t>Exemplo de Histórico</a:t>
            </a:r>
          </a:p>
        </p:txBody>
      </p:sp>
      <p:sp>
        <p:nvSpPr>
          <p:cNvPr id="2" name="Espaço Reservado para Número de Slide 1"/>
          <p:cNvSpPr>
            <a:spLocks noGrp="1"/>
          </p:cNvSpPr>
          <p:nvPr>
            <p:ph type="sldNum" sz="quarter" idx="12"/>
          </p:nvPr>
        </p:nvSpPr>
        <p:spPr/>
        <p:txBody>
          <a:bodyPr/>
          <a:lstStyle/>
          <a:p>
            <a:pPr>
              <a:defRPr/>
            </a:pPr>
            <a:fld id="{79496C73-7ABA-456F-B490-7B53DBF385F9}" type="slidenum">
              <a:rPr lang="en-US" altLang="pt-BR" smtClean="0"/>
              <a:pPr>
                <a:defRPr/>
              </a:pPr>
              <a:t>48</a:t>
            </a:fld>
            <a:endParaRPr lang="en-US" altLang="pt-B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Requisição-Resposta (</a:t>
            </a:r>
            <a:r>
              <a:rPr lang="pt-BR" altLang="pt-BR" dirty="0" err="1"/>
              <a:t>Request-Reply</a:t>
            </a:r>
            <a:r>
              <a:rPr lang="pt-BR" altLang="pt-BR" dirty="0"/>
              <a:t>)</a:t>
            </a:r>
            <a:endParaRPr lang="pt-BR" dirty="0"/>
          </a:p>
        </p:txBody>
      </p:sp>
      <p:sp>
        <p:nvSpPr>
          <p:cNvPr id="3" name="Espaço Reservado para Conteúdo 2"/>
          <p:cNvSpPr>
            <a:spLocks noGrp="1"/>
          </p:cNvSpPr>
          <p:nvPr>
            <p:ph idx="1"/>
          </p:nvPr>
        </p:nvSpPr>
        <p:spPr>
          <a:xfrm>
            <a:off x="1097280" y="4995660"/>
            <a:ext cx="10058400" cy="1313660"/>
          </a:xfrm>
        </p:spPr>
        <p:txBody>
          <a:bodyPr/>
          <a:lstStyle/>
          <a:p>
            <a:r>
              <a:rPr lang="pt-BR" dirty="0" err="1"/>
              <a:t>doOperation</a:t>
            </a:r>
            <a:r>
              <a:rPr lang="pt-BR" dirty="0"/>
              <a:t> bloqueia a execução até o recebimento do </a:t>
            </a:r>
            <a:r>
              <a:rPr lang="pt-BR" dirty="0" err="1"/>
              <a:t>reply</a:t>
            </a:r>
            <a:endParaRPr lang="pt-BR" dirty="0"/>
          </a:p>
          <a:p>
            <a:r>
              <a:rPr lang="pt-BR" dirty="0" err="1"/>
              <a:t>getRequest</a:t>
            </a:r>
            <a:r>
              <a:rPr lang="pt-BR" dirty="0"/>
              <a:t> é método invocado pelo servidor para descobrir e executar a operação</a:t>
            </a:r>
          </a:p>
          <a:p>
            <a:r>
              <a:rPr lang="pt-BR" dirty="0" err="1"/>
              <a:t>sendReply</a:t>
            </a:r>
            <a:r>
              <a:rPr lang="pt-BR" dirty="0"/>
              <a:t> é método invocado para enviar o resultado da operação</a:t>
            </a:r>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49</a:t>
            </a:fld>
            <a:endParaRPr lang="en-US" altLang="pt-BR"/>
          </a:p>
        </p:txBody>
      </p:sp>
      <p:pic>
        <p:nvPicPr>
          <p:cNvPr id="6" name="Picture 2">
            <a:extLst>
              <a:ext uri="{FF2B5EF4-FFF2-40B4-BE49-F238E27FC236}">
                <a16:creationId xmlns:a16="http://schemas.microsoft.com/office/drawing/2014/main" id="{92933E39-34D2-42F9-99DD-BF4038D15DF8}"/>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726849" y="1809351"/>
            <a:ext cx="6799262" cy="3168650"/>
          </a:xfrm>
          <a:prstGeom prst="rect">
            <a:avLst/>
          </a:prstGeom>
          <a:noFill/>
          <a:ln w="9525">
            <a:noFill/>
            <a:miter lim="800000"/>
            <a:headEnd/>
            <a:tailEnd/>
          </a:ln>
        </p:spPr>
      </p:pic>
      <p:pic>
        <p:nvPicPr>
          <p:cNvPr id="5" name="Picture 3">
            <a:extLst>
              <a:ext uri="{FF2B5EF4-FFF2-40B4-BE49-F238E27FC236}">
                <a16:creationId xmlns:a16="http://schemas.microsoft.com/office/drawing/2014/main" id="{1FDF6595-BFC7-4176-B257-D9586C8F4CDD}"/>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46107" y="1755300"/>
            <a:ext cx="7760746" cy="3240360"/>
          </a:xfrm>
          <a:prstGeom prst="rect">
            <a:avLst/>
          </a:prstGeom>
          <a:noFill/>
          <a:ln w="9525">
            <a:noFill/>
            <a:miter lim="800000"/>
            <a:headEnd/>
            <a:tailEnd/>
          </a:ln>
        </p:spPr>
      </p:pic>
    </p:spTree>
    <p:extLst>
      <p:ext uri="{BB962C8B-B14F-4D97-AF65-F5344CB8AC3E}">
        <p14:creationId xmlns:p14="http://schemas.microsoft.com/office/powerpoint/2010/main" val="150798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p:nvPr>
        </p:nvSpPr>
        <p:spPr/>
        <p:txBody>
          <a:bodyPr/>
          <a:lstStyle/>
          <a:p>
            <a:r>
              <a:rPr lang="pt-BR" altLang="pt-BR" smtClean="0"/>
              <a:t>Modelos Arquiteturais</a:t>
            </a:r>
          </a:p>
        </p:txBody>
      </p:sp>
      <p:sp>
        <p:nvSpPr>
          <p:cNvPr id="24579" name="Espaço Reservado para Conteúdo 2"/>
          <p:cNvSpPr>
            <a:spLocks noGrp="1"/>
          </p:cNvSpPr>
          <p:nvPr>
            <p:ph idx="1"/>
          </p:nvPr>
        </p:nvSpPr>
        <p:spPr/>
        <p:txBody>
          <a:bodyPr/>
          <a:lstStyle/>
          <a:p>
            <a:r>
              <a:rPr lang="pt-BR" altLang="pt-BR" sz="2400" dirty="0" smtClean="0"/>
              <a:t>Organização ou estrutura que responde às seguintes questões </a:t>
            </a:r>
          </a:p>
          <a:p>
            <a:pPr lvl="1"/>
            <a:r>
              <a:rPr lang="pt-BR" altLang="pt-BR" sz="2000" dirty="0" smtClean="0"/>
              <a:t>Quais são entidades (software) e seus papéis na execução das tarefas do sistema distribuído?</a:t>
            </a:r>
          </a:p>
          <a:p>
            <a:pPr lvl="1"/>
            <a:r>
              <a:rPr lang="pt-BR" altLang="pt-BR" sz="2000" dirty="0" smtClean="0"/>
              <a:t>Como essas entidades irão se conectar e qual paradigma de comunicação será utilizado?</a:t>
            </a:r>
          </a:p>
          <a:p>
            <a:pPr lvl="1"/>
            <a:r>
              <a:rPr lang="pt-BR" altLang="pt-BR" sz="2000" dirty="0" smtClean="0"/>
              <a:t>Onde as entidades estarão fisicamente localizadas?</a:t>
            </a:r>
          </a:p>
          <a:p>
            <a:pPr lvl="1"/>
            <a:endParaRPr lang="pt-BR" altLang="pt-BR" dirty="0" smtClean="0"/>
          </a:p>
          <a:p>
            <a:pPr lvl="1"/>
            <a:endParaRPr lang="pt-BR" altLang="pt-BR" dirty="0" smtClean="0"/>
          </a:p>
        </p:txBody>
      </p:sp>
      <p:sp>
        <p:nvSpPr>
          <p:cNvPr id="24580"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4DC59AA8-1121-4AFA-AFD6-300450B51DBF}" type="slidenum">
              <a:rPr lang="en-US" altLang="pt-BR" smtClean="0">
                <a:solidFill>
                  <a:srgbClr val="FEFFFF"/>
                </a:solidFill>
                <a:latin typeface="Times" panose="02020603050405020304" pitchFamily="18" charset="0"/>
              </a:rPr>
              <a:pPr>
                <a:spcBef>
                  <a:spcPct val="0"/>
                </a:spcBef>
                <a:buClrTx/>
                <a:buFontTx/>
                <a:buNone/>
              </a:pPr>
              <a:t>5</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HTTP um exemplo de Requisição</a:t>
            </a:r>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50</a:t>
            </a:fld>
            <a:endParaRPr lang="en-US" altLang="pt-BR"/>
          </a:p>
        </p:txBody>
      </p:sp>
      <p:pic>
        <p:nvPicPr>
          <p:cNvPr id="6" name="Picture 2">
            <a:extLst>
              <a:ext uri="{FF2B5EF4-FFF2-40B4-BE49-F238E27FC236}">
                <a16:creationId xmlns:a16="http://schemas.microsoft.com/office/drawing/2014/main" id="{882C2EEF-9E12-4DC5-97A5-AE5E5EA3919D}"/>
              </a:ext>
            </a:extLst>
          </p:cNvPr>
          <p:cNvPicPr>
            <a:picLocks noGrp="1" noChangeAspect="1" noChangeArrowheads="1"/>
          </p:cNvPicPr>
          <p:nvPr>
            <p:ph idx="1"/>
          </p:nvPr>
        </p:nvPicPr>
        <p:blipFill>
          <a:blip r:embed="rId2" cstate="print">
            <a:duotone>
              <a:schemeClr val="accent1">
                <a:shade val="45000"/>
                <a:satMod val="135000"/>
              </a:schemeClr>
              <a:prstClr val="white"/>
            </a:duotone>
          </a:blip>
          <a:srcRect/>
          <a:stretch>
            <a:fillRect/>
          </a:stretch>
        </p:blipFill>
        <p:spPr bwMode="auto">
          <a:xfrm>
            <a:off x="1621155" y="1988840"/>
            <a:ext cx="9010650" cy="1552575"/>
          </a:xfrm>
          <a:prstGeom prst="rect">
            <a:avLst/>
          </a:prstGeom>
          <a:noFill/>
          <a:ln w="9525">
            <a:noFill/>
            <a:miter lim="800000"/>
            <a:headEnd/>
            <a:tailEnd/>
          </a:ln>
        </p:spPr>
      </p:pic>
      <p:pic>
        <p:nvPicPr>
          <p:cNvPr id="7" name="Picture 3">
            <a:extLst>
              <a:ext uri="{FF2B5EF4-FFF2-40B4-BE49-F238E27FC236}">
                <a16:creationId xmlns:a16="http://schemas.microsoft.com/office/drawing/2014/main" id="{4B3715F9-8D8B-4C35-8667-D3A41472613E}"/>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654617" y="3792895"/>
            <a:ext cx="6943725" cy="1533525"/>
          </a:xfrm>
          <a:prstGeom prst="rect">
            <a:avLst/>
          </a:prstGeom>
          <a:noFill/>
          <a:ln w="9525">
            <a:noFill/>
            <a:miter lim="800000"/>
            <a:headEnd/>
            <a:tailEnd/>
          </a:ln>
        </p:spPr>
      </p:pic>
    </p:spTree>
    <p:extLst>
      <p:ext uri="{BB962C8B-B14F-4D97-AF65-F5344CB8AC3E}">
        <p14:creationId xmlns:p14="http://schemas.microsoft.com/office/powerpoint/2010/main" val="3708927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9F597C9D-2FCD-4A3A-AD26-6FB896A73C94}"/>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3590969" y="4282831"/>
            <a:ext cx="5071021" cy="1813689"/>
          </a:xfrm>
          <a:prstGeom prst="rect">
            <a:avLst/>
          </a:prstGeom>
          <a:noFill/>
          <a:ln w="9525">
            <a:noFill/>
            <a:miter lim="800000"/>
            <a:headEnd/>
            <a:tailEnd/>
          </a:ln>
        </p:spPr>
      </p:pic>
      <p:sp>
        <p:nvSpPr>
          <p:cNvPr id="87043" name="Título 1"/>
          <p:cNvSpPr>
            <a:spLocks noGrp="1"/>
          </p:cNvSpPr>
          <p:nvPr>
            <p:ph type="title"/>
          </p:nvPr>
        </p:nvSpPr>
        <p:spPr/>
        <p:txBody>
          <a:bodyPr/>
          <a:lstStyle/>
          <a:p>
            <a:r>
              <a:rPr lang="pt-BR" altLang="pt-BR" smtClean="0"/>
              <a:t>MPI-Message Passing Interface</a:t>
            </a:r>
          </a:p>
        </p:txBody>
      </p:sp>
      <p:sp>
        <p:nvSpPr>
          <p:cNvPr id="87044" name="Espaço Reservado para Conteúdo 5"/>
          <p:cNvSpPr>
            <a:spLocks noGrp="1"/>
          </p:cNvSpPr>
          <p:nvPr>
            <p:ph idx="1"/>
          </p:nvPr>
        </p:nvSpPr>
        <p:spPr>
          <a:xfrm>
            <a:off x="1097280" y="1844824"/>
            <a:ext cx="10058400" cy="3888432"/>
          </a:xfrm>
        </p:spPr>
        <p:txBody>
          <a:bodyPr/>
          <a:lstStyle/>
          <a:p>
            <a:r>
              <a:rPr lang="pt-BR" altLang="pt-BR" sz="2400" dirty="0" smtClean="0"/>
              <a:t>Modelo normalmente associado a ambiente de memória distribuída; </a:t>
            </a:r>
          </a:p>
          <a:p>
            <a:r>
              <a:rPr lang="pt-BR" altLang="pt-BR" sz="2400" dirty="0" smtClean="0"/>
              <a:t>Múltiplas tarefas iniciadas e distribuídas pelos processadores do ambiente, utilizando o seu próprio endereçamento de memória; </a:t>
            </a:r>
          </a:p>
          <a:p>
            <a:r>
              <a:rPr lang="pt-BR" altLang="pt-BR" sz="2400" dirty="0" smtClean="0"/>
              <a:t>As tarefas compartilham dados através de comunicação de envio e recebimento de mensagens (“</a:t>
            </a:r>
            <a:r>
              <a:rPr lang="pt-BR" altLang="pt-BR" sz="2400" dirty="0" err="1" smtClean="0"/>
              <a:t>message-passing</a:t>
            </a:r>
            <a:r>
              <a:rPr lang="pt-BR" altLang="pt-BR" sz="2400" dirty="0" smtClean="0"/>
              <a:t>”); </a:t>
            </a:r>
          </a:p>
          <a:p>
            <a:endParaRPr lang="pt-BR" altLang="pt-BR" sz="1800" dirty="0" smtClean="0"/>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51</a:t>
            </a:fld>
            <a:endParaRPr lang="en-US" altLang="pt-B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RPC – Remote Procedure </a:t>
            </a:r>
            <a:r>
              <a:rPr lang="pt-BR" altLang="pt-BR" dirty="0" err="1"/>
              <a:t>Call</a:t>
            </a:r>
            <a:endParaRPr lang="pt-BR" dirty="0"/>
          </a:p>
        </p:txBody>
      </p:sp>
      <p:sp>
        <p:nvSpPr>
          <p:cNvPr id="3" name="Espaço Reservado para Conteúdo 2"/>
          <p:cNvSpPr>
            <a:spLocks noGrp="1"/>
          </p:cNvSpPr>
          <p:nvPr>
            <p:ph idx="1"/>
          </p:nvPr>
        </p:nvSpPr>
        <p:spPr/>
        <p:txBody>
          <a:bodyPr>
            <a:normAutofit/>
          </a:bodyPr>
          <a:lstStyle/>
          <a:p>
            <a:r>
              <a:rPr lang="pt-BR" sz="2400" dirty="0"/>
              <a:t>Procedimento passível de invocação </a:t>
            </a:r>
            <a:r>
              <a:rPr lang="pt-BR" sz="2400" dirty="0" smtClean="0"/>
              <a:t>remota</a:t>
            </a:r>
          </a:p>
          <a:p>
            <a:pPr lvl="1"/>
            <a:r>
              <a:rPr lang="pt-BR" sz="2000" dirty="0" smtClean="0"/>
              <a:t>Uso </a:t>
            </a:r>
            <a:r>
              <a:rPr lang="pt-BR" sz="2000" dirty="0"/>
              <a:t>de uma IDL (Interface </a:t>
            </a:r>
            <a:r>
              <a:rPr lang="pt-BR" sz="2000" dirty="0" err="1"/>
              <a:t>Description</a:t>
            </a:r>
            <a:r>
              <a:rPr lang="pt-BR" sz="2000" dirty="0"/>
              <a:t> </a:t>
            </a:r>
            <a:r>
              <a:rPr lang="pt-BR" sz="2000" dirty="0" err="1"/>
              <a:t>Language</a:t>
            </a:r>
            <a:r>
              <a:rPr lang="pt-BR" sz="2000" dirty="0"/>
              <a:t>) para descrever a interface</a:t>
            </a:r>
          </a:p>
          <a:p>
            <a:r>
              <a:rPr lang="pt-BR" sz="2400" dirty="0"/>
              <a:t>Referências via </a:t>
            </a:r>
            <a:r>
              <a:rPr lang="pt-BR" sz="2400" dirty="0" err="1" smtClean="0"/>
              <a:t>stubs</a:t>
            </a:r>
            <a:endParaRPr lang="pt-BR" sz="2400" dirty="0" smtClean="0"/>
          </a:p>
          <a:p>
            <a:pPr lvl="1"/>
            <a:r>
              <a:rPr lang="pt-BR" sz="2000" dirty="0" err="1" smtClean="0"/>
              <a:t>doOperation</a:t>
            </a:r>
            <a:r>
              <a:rPr lang="pt-BR" sz="2000" dirty="0"/>
              <a:t>, </a:t>
            </a:r>
            <a:r>
              <a:rPr lang="pt-BR" sz="2000" dirty="0" err="1"/>
              <a:t>getRequest</a:t>
            </a:r>
            <a:r>
              <a:rPr lang="pt-BR" sz="2000" dirty="0"/>
              <a:t> </a:t>
            </a:r>
            <a:r>
              <a:rPr lang="pt-BR" sz="2000" dirty="0" err="1"/>
              <a:t>and</a:t>
            </a:r>
            <a:r>
              <a:rPr lang="pt-BR" sz="2000" dirty="0"/>
              <a:t> </a:t>
            </a:r>
            <a:r>
              <a:rPr lang="pt-BR" sz="2000" dirty="0" err="1" smtClean="0"/>
              <a:t>sendReply</a:t>
            </a:r>
            <a:endParaRPr lang="pt-BR" sz="2000"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52</a:t>
            </a:fld>
            <a:endParaRPr lang="en-US" altLang="pt-BR"/>
          </a:p>
        </p:txBody>
      </p:sp>
      <p:pic>
        <p:nvPicPr>
          <p:cNvPr id="5" name="Picture 2">
            <a:extLst>
              <a:ext uri="{FF2B5EF4-FFF2-40B4-BE49-F238E27FC236}">
                <a16:creationId xmlns:a16="http://schemas.microsoft.com/office/drawing/2014/main" id="{C5F4F685-4247-4C0D-A1CF-CD8284A9C23B}"/>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472266" y="3534103"/>
            <a:ext cx="7308428" cy="2775217"/>
          </a:xfrm>
          <a:prstGeom prst="rect">
            <a:avLst/>
          </a:prstGeom>
          <a:noFill/>
          <a:ln w="9525">
            <a:noFill/>
            <a:miter lim="800000"/>
            <a:headEnd/>
            <a:tailEnd/>
          </a:ln>
        </p:spPr>
      </p:pic>
    </p:spTree>
    <p:extLst>
      <p:ext uri="{BB962C8B-B14F-4D97-AF65-F5344CB8AC3E}">
        <p14:creationId xmlns:p14="http://schemas.microsoft.com/office/powerpoint/2010/main" val="30364403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ítulo 1"/>
          <p:cNvSpPr>
            <a:spLocks noGrp="1"/>
          </p:cNvSpPr>
          <p:nvPr>
            <p:ph type="title"/>
          </p:nvPr>
        </p:nvSpPr>
        <p:spPr/>
        <p:txBody>
          <a:bodyPr/>
          <a:lstStyle/>
          <a:p>
            <a:r>
              <a:rPr lang="pt-BR" altLang="pt-BR" smtClean="0"/>
              <a:t>Binder no Android</a:t>
            </a:r>
          </a:p>
        </p:txBody>
      </p:sp>
      <p:sp>
        <p:nvSpPr>
          <p:cNvPr id="89091" name="Espaço Reservado para Conteúdo 7"/>
          <p:cNvSpPr>
            <a:spLocks noGrp="1"/>
          </p:cNvSpPr>
          <p:nvPr>
            <p:ph idx="1"/>
          </p:nvPr>
        </p:nvSpPr>
        <p:spPr/>
        <p:txBody>
          <a:bodyPr/>
          <a:lstStyle/>
          <a:p>
            <a:endParaRPr lang="pt-BR" altLang="pt-BR" smtClean="0"/>
          </a:p>
        </p:txBody>
      </p:sp>
      <p:sp>
        <p:nvSpPr>
          <p:cNvPr id="89092"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ECFBA59F-9F53-43F9-B9E7-F1967C29CB13}" type="slidenum">
              <a:rPr lang="en-US" altLang="pt-BR" smtClean="0">
                <a:solidFill>
                  <a:srgbClr val="FEFFFF"/>
                </a:solidFill>
                <a:latin typeface="Times" panose="02020603050405020304" pitchFamily="18" charset="0"/>
              </a:rPr>
              <a:pPr>
                <a:spcBef>
                  <a:spcPct val="0"/>
                </a:spcBef>
                <a:buClrTx/>
                <a:buFontTx/>
                <a:buNone/>
              </a:pPr>
              <a:t>53</a:t>
            </a:fld>
            <a:endParaRPr lang="en-US" altLang="pt-BR" smtClean="0">
              <a:solidFill>
                <a:srgbClr val="FEFFFF"/>
              </a:solidFill>
              <a:latin typeface="Times" panose="02020603050405020304" pitchFamily="18" charset="0"/>
            </a:endParaRPr>
          </a:p>
        </p:txBody>
      </p:sp>
      <p:pic>
        <p:nvPicPr>
          <p:cNvPr id="89093" name="Picture 2" descr="https://image.slidesharecdn.com/android-binder-120321103105-phpapp01/95/android-ipc-mechanism-59-728.jpg?cb=1332327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1772816"/>
            <a:ext cx="5662792" cy="424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tângulo 4">
            <a:extLst>
              <a:ext uri="{FF2B5EF4-FFF2-40B4-BE49-F238E27FC236}">
                <a16:creationId xmlns:a16="http://schemas.microsoft.com/office/drawing/2014/main" id="{7E82C180-6276-4A61-8C0B-0E02A3D3CB46}"/>
              </a:ext>
            </a:extLst>
          </p:cNvPr>
          <p:cNvSpPr>
            <a:spLocks noChangeArrowheads="1"/>
          </p:cNvSpPr>
          <p:nvPr/>
        </p:nvSpPr>
        <p:spPr bwMode="auto">
          <a:xfrm>
            <a:off x="2997177" y="5952438"/>
            <a:ext cx="5379717" cy="369332"/>
          </a:xfrm>
          <a:prstGeom prst="rect">
            <a:avLst/>
          </a:prstGeom>
          <a:noFill/>
          <a:ln w="9525">
            <a:noFill/>
            <a:miter lim="800000"/>
            <a:headEnd/>
            <a:tailEnd/>
          </a:ln>
        </p:spPr>
        <p:txBody>
          <a:bodyPr wrap="square">
            <a:spAutoFit/>
          </a:bodyPr>
          <a:lstStyle/>
          <a:p>
            <a:pPr algn="ctr">
              <a:defRPr/>
            </a:pPr>
            <a:r>
              <a:rPr lang="pt-BR" altLang="pt-BR" dirty="0">
                <a:solidFill>
                  <a:schemeClr val="bg1"/>
                </a:solidFill>
                <a:latin typeface="Akrobat" pitchFamily="50" charset="0"/>
                <a:ea typeface="ヒラギノ明朝 ProN W3"/>
                <a:cs typeface="ヒラギノ明朝 ProN W3"/>
                <a:hlinkClick r:id="rId3"/>
              </a:rPr>
              <a:t>https://anatomyofandroid.com/tag/rpc</a:t>
            </a:r>
            <a:r>
              <a:rPr lang="pt-BR" altLang="pt-BR" dirty="0" smtClean="0">
                <a:solidFill>
                  <a:schemeClr val="bg1"/>
                </a:solidFill>
                <a:latin typeface="Akrobat" pitchFamily="50" charset="0"/>
                <a:ea typeface="ヒラギノ明朝 ProN W3"/>
                <a:cs typeface="ヒラギノ明朝 ProN W3"/>
                <a:hlinkClick r:id="rId3"/>
              </a:rPr>
              <a:t>/</a:t>
            </a:r>
            <a:r>
              <a:rPr lang="pt-BR" altLang="pt-BR" dirty="0" smtClean="0">
                <a:solidFill>
                  <a:schemeClr val="bg1"/>
                </a:solidFill>
                <a:latin typeface="Akrobat" pitchFamily="50" charset="0"/>
                <a:ea typeface="ヒラギノ明朝 ProN W3"/>
                <a:cs typeface="ヒラギノ明朝 ProN W3"/>
              </a:rPr>
              <a:t> </a:t>
            </a:r>
            <a:endParaRPr lang="pt-BR" altLang="pt-BR" dirty="0">
              <a:solidFill>
                <a:schemeClr val="bg1"/>
              </a:solidFill>
              <a:latin typeface="Akrobat" pitchFamily="50" charset="0"/>
              <a:ea typeface="ヒラギノ明朝 ProN W3"/>
              <a:cs typeface="ヒラギノ明朝 ProN W3"/>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ítulo 1"/>
          <p:cNvSpPr>
            <a:spLocks noGrp="1"/>
          </p:cNvSpPr>
          <p:nvPr>
            <p:ph type="title"/>
          </p:nvPr>
        </p:nvSpPr>
        <p:spPr/>
        <p:txBody>
          <a:bodyPr/>
          <a:lstStyle/>
          <a:p>
            <a:r>
              <a:rPr lang="pt-BR" altLang="pt-BR" smtClean="0"/>
              <a:t>RMI – Remote Method Invocation</a:t>
            </a:r>
            <a:endParaRPr lang="en-US" altLang="pt-BR" smtClean="0"/>
          </a:p>
        </p:txBody>
      </p:sp>
      <p:sp>
        <p:nvSpPr>
          <p:cNvPr id="90115" name="Espaço Reservado para Conteúdo 35"/>
          <p:cNvSpPr>
            <a:spLocks noGrp="1"/>
          </p:cNvSpPr>
          <p:nvPr>
            <p:ph idx="1"/>
          </p:nvPr>
        </p:nvSpPr>
        <p:spPr/>
        <p:txBody>
          <a:bodyPr/>
          <a:lstStyle/>
          <a:p>
            <a:r>
              <a:rPr lang="pt-BR" altLang="en-US" sz="2400" dirty="0" smtClean="0"/>
              <a:t>Procedimento passível de invocação remota</a:t>
            </a:r>
          </a:p>
          <a:p>
            <a:pPr lvl="1"/>
            <a:r>
              <a:rPr lang="pt-BR" altLang="en-US" sz="2000" dirty="0" smtClean="0"/>
              <a:t>Uso de uma IDL (Interface </a:t>
            </a:r>
            <a:r>
              <a:rPr lang="pt-BR" altLang="en-US" sz="2000" dirty="0" err="1" smtClean="0"/>
              <a:t>Description</a:t>
            </a:r>
            <a:r>
              <a:rPr lang="pt-BR" altLang="en-US" sz="2000" dirty="0" smtClean="0"/>
              <a:t> </a:t>
            </a:r>
            <a:r>
              <a:rPr lang="pt-BR" altLang="en-US" sz="2000" dirty="0" err="1" smtClean="0"/>
              <a:t>Language</a:t>
            </a:r>
            <a:r>
              <a:rPr lang="pt-BR" altLang="en-US" sz="2000" dirty="0" smtClean="0"/>
              <a:t>) para descrever a interface</a:t>
            </a:r>
          </a:p>
          <a:p>
            <a:r>
              <a:rPr lang="pt-BR" altLang="en-US" sz="2400" dirty="0" smtClean="0"/>
              <a:t>Referências via </a:t>
            </a:r>
            <a:r>
              <a:rPr lang="pt-BR" altLang="en-US" sz="2400" dirty="0" err="1" smtClean="0"/>
              <a:t>stubs</a:t>
            </a:r>
            <a:endParaRPr lang="pt-BR" altLang="en-US" sz="2400" dirty="0" smtClean="0"/>
          </a:p>
          <a:p>
            <a:pPr lvl="1"/>
            <a:r>
              <a:rPr lang="pt-BR" altLang="en-US" sz="2000" dirty="0" err="1" smtClean="0"/>
              <a:t>doOperation</a:t>
            </a:r>
            <a:r>
              <a:rPr lang="pt-BR" altLang="en-US" sz="2000" dirty="0" smtClean="0"/>
              <a:t>, </a:t>
            </a:r>
            <a:r>
              <a:rPr lang="pt-BR" altLang="en-US" sz="2000" dirty="0" err="1" smtClean="0"/>
              <a:t>getRequest</a:t>
            </a:r>
            <a:r>
              <a:rPr lang="pt-BR" altLang="en-US" sz="2000" dirty="0" smtClean="0"/>
              <a:t> </a:t>
            </a:r>
            <a:r>
              <a:rPr lang="pt-BR" altLang="en-US" sz="2000" dirty="0" err="1" smtClean="0"/>
              <a:t>and</a:t>
            </a:r>
            <a:r>
              <a:rPr lang="pt-BR" altLang="en-US" sz="2000" dirty="0" smtClean="0"/>
              <a:t> </a:t>
            </a:r>
            <a:r>
              <a:rPr lang="pt-BR" altLang="en-US" sz="2000" dirty="0" err="1" smtClean="0"/>
              <a:t>sendReply</a:t>
            </a:r>
            <a:endParaRPr lang="pt-BR" altLang="en-US" sz="2000" dirty="0" smtClean="0"/>
          </a:p>
          <a:p>
            <a:endParaRPr lang="pt-BR" altLang="en-US" dirty="0" smtClean="0"/>
          </a:p>
        </p:txBody>
      </p:sp>
      <p:pic>
        <p:nvPicPr>
          <p:cNvPr id="5123" name="Picture 3">
            <a:extLst>
              <a:ext uri="{FF2B5EF4-FFF2-40B4-BE49-F238E27FC236}">
                <a16:creationId xmlns:a16="http://schemas.microsoft.com/office/drawing/2014/main" id="{B7DFB142-F4AE-4EA8-A0D6-C82D93F85459}"/>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669724" y="3857414"/>
            <a:ext cx="6913512" cy="1862347"/>
          </a:xfrm>
          <a:prstGeom prst="rect">
            <a:avLst/>
          </a:prstGeom>
          <a:noFill/>
          <a:ln w="9525">
            <a:noFill/>
            <a:miter lim="800000"/>
            <a:headEnd/>
            <a:tailEnd/>
          </a:ln>
        </p:spPr>
      </p:pic>
      <p:pic>
        <p:nvPicPr>
          <p:cNvPr id="5124" name="Picture 4">
            <a:extLst>
              <a:ext uri="{FF2B5EF4-FFF2-40B4-BE49-F238E27FC236}">
                <a16:creationId xmlns:a16="http://schemas.microsoft.com/office/drawing/2014/main" id="{35DF9419-73D9-4E93-98FC-140930801699}"/>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52224" y="3573016"/>
            <a:ext cx="7148512" cy="2747963"/>
          </a:xfrm>
          <a:prstGeom prst="rect">
            <a:avLst/>
          </a:prstGeom>
          <a:noFill/>
          <a:ln w="9525">
            <a:noFill/>
            <a:miter lim="800000"/>
            <a:headEnd/>
            <a:tailEnd/>
          </a:ln>
        </p:spPr>
      </p:pic>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54</a:t>
            </a:fld>
            <a:endParaRPr lang="en-US" alt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5123"/>
                                        </p:tgtEl>
                                      </p:cBhvr>
                                    </p:animEffect>
                                    <p:set>
                                      <p:cBhvr>
                                        <p:cTn id="7" dur="1" fill="hold">
                                          <p:stCondLst>
                                            <p:cond delay="499"/>
                                          </p:stCondLst>
                                        </p:cTn>
                                        <p:tgtEl>
                                          <p:spTgt spid="5123"/>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ítulo 1"/>
          <p:cNvSpPr>
            <a:spLocks noGrp="1"/>
          </p:cNvSpPr>
          <p:nvPr>
            <p:ph type="title"/>
          </p:nvPr>
        </p:nvSpPr>
        <p:spPr/>
        <p:txBody>
          <a:bodyPr/>
          <a:lstStyle/>
          <a:p>
            <a:r>
              <a:rPr lang="pt-BR" altLang="pt-BR" smtClean="0"/>
              <a:t>RMI – Remote Method Invocation</a:t>
            </a:r>
            <a:endParaRPr lang="en-US" altLang="pt-BR" smtClean="0"/>
          </a:p>
        </p:txBody>
      </p:sp>
      <p:sp>
        <p:nvSpPr>
          <p:cNvPr id="91139" name="Espaço Reservado para Conteúdo 35"/>
          <p:cNvSpPr>
            <a:spLocks noGrp="1"/>
          </p:cNvSpPr>
          <p:nvPr>
            <p:ph idx="1"/>
          </p:nvPr>
        </p:nvSpPr>
        <p:spPr/>
        <p:txBody>
          <a:bodyPr>
            <a:normAutofit/>
          </a:bodyPr>
          <a:lstStyle/>
          <a:p>
            <a:r>
              <a:rPr lang="pt-BR" altLang="pt-BR" sz="2400" dirty="0" smtClean="0"/>
              <a:t>As invocações a métodos locais fornecem a semântica exatamente uma vez, enquanto as invocações a métodos remotos não podem garantir o mesmo.</a:t>
            </a:r>
          </a:p>
          <a:p>
            <a:r>
              <a:rPr lang="pt-BR" altLang="pt-BR" sz="2400" dirty="0" smtClean="0"/>
              <a:t>As implementações de middleware da RMI fornecem componentes </a:t>
            </a:r>
          </a:p>
          <a:p>
            <a:pPr lvl="1"/>
            <a:r>
              <a:rPr lang="pt-BR" altLang="pt-BR" sz="2000" dirty="0" smtClean="0"/>
              <a:t>proxies, esqueletos e despachantes</a:t>
            </a:r>
          </a:p>
          <a:p>
            <a:r>
              <a:rPr lang="pt-BR" altLang="pt-BR" sz="2400" dirty="0" smtClean="0"/>
              <a:t>Ocultar os detalhes do empacotamento, passagem de mensagem e da localização de objetos remotos.</a:t>
            </a:r>
          </a:p>
          <a:p>
            <a:pPr lvl="1"/>
            <a:r>
              <a:rPr lang="pt-BR" altLang="pt-BR" sz="2000" dirty="0" smtClean="0"/>
              <a:t>Esses componentes podem se gerados por um compilador de interface </a:t>
            </a:r>
          </a:p>
          <a:p>
            <a:pPr lvl="1"/>
            <a:r>
              <a:rPr lang="pt-BR" altLang="pt-BR" sz="2000" dirty="0" smtClean="0"/>
              <a:t>IDL</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55</a:t>
            </a:fld>
            <a:endParaRPr lang="en-US" altLang="pt-B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ítulo 1"/>
          <p:cNvSpPr>
            <a:spLocks noGrp="1"/>
          </p:cNvSpPr>
          <p:nvPr>
            <p:ph type="title"/>
          </p:nvPr>
        </p:nvSpPr>
        <p:spPr/>
        <p:txBody>
          <a:bodyPr/>
          <a:lstStyle/>
          <a:p>
            <a:r>
              <a:rPr lang="pt-BR" altLang="pt-BR" smtClean="0"/>
              <a:t>Exemplo de RMI: OSGi</a:t>
            </a:r>
          </a:p>
        </p:txBody>
      </p:sp>
      <p:sp>
        <p:nvSpPr>
          <p:cNvPr id="92163"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D4CDA072-2779-495E-A55D-A5BBBD640981}" type="slidenum">
              <a:rPr lang="en-US" altLang="pt-BR" smtClean="0">
                <a:solidFill>
                  <a:srgbClr val="FEFFFF"/>
                </a:solidFill>
                <a:latin typeface="Times" panose="02020603050405020304" pitchFamily="18" charset="0"/>
              </a:rPr>
              <a:pPr>
                <a:spcBef>
                  <a:spcPct val="0"/>
                </a:spcBef>
                <a:buClrTx/>
                <a:buFontTx/>
                <a:buNone/>
              </a:pPr>
              <a:t>56</a:t>
            </a:fld>
            <a:endParaRPr lang="en-US" altLang="pt-BR" smtClean="0">
              <a:solidFill>
                <a:srgbClr val="FEFFFF"/>
              </a:solidFill>
              <a:latin typeface="Times" panose="02020603050405020304" pitchFamily="18" charset="0"/>
            </a:endParaRPr>
          </a:p>
        </p:txBody>
      </p:sp>
      <p:pic>
        <p:nvPicPr>
          <p:cNvPr id="92164" name="Picture 2" descr="http://image.slidesharecdn.com/osgiremoteserviceswithtuscanysca-091208164747-phpapp01/95/osgi-remote-services-with-sca-using-apache-tuscany-13-728.jpg?cb=12602909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651" y="1847068"/>
            <a:ext cx="5853658" cy="439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Paradigmas de comunicação</a:t>
            </a:r>
            <a:endParaRPr lang="pt-BR" dirty="0"/>
          </a:p>
        </p:txBody>
      </p:sp>
      <p:sp>
        <p:nvSpPr>
          <p:cNvPr id="3" name="Espaço Reservado para Conteúdo 2"/>
          <p:cNvSpPr>
            <a:spLocks noGrp="1"/>
          </p:cNvSpPr>
          <p:nvPr>
            <p:ph idx="1"/>
          </p:nvPr>
        </p:nvSpPr>
        <p:spPr/>
        <p:txBody>
          <a:bodyPr/>
          <a:lstStyle/>
          <a:p>
            <a:r>
              <a:rPr lang="pt-BR" sz="2400" dirty="0"/>
              <a:t>Comunicação baseada em eventos X Comunicação requisição </a:t>
            </a:r>
            <a:r>
              <a:rPr lang="pt-BR" sz="2400" dirty="0" smtClean="0"/>
              <a:t>–resposta</a:t>
            </a:r>
          </a:p>
          <a:p>
            <a:pPr lvl="1"/>
            <a:r>
              <a:rPr lang="pt-BR" sz="2000" dirty="0" smtClean="0"/>
              <a:t>Esses </a:t>
            </a:r>
            <a:r>
              <a:rPr lang="pt-BR" sz="2000" dirty="0"/>
              <a:t>dois paradigmas consideram os objetos distribuídos como entidades independentes que podem se </a:t>
            </a:r>
            <a:r>
              <a:rPr lang="pt-BR" sz="2000" dirty="0" smtClean="0"/>
              <a:t>comunicar</a:t>
            </a:r>
          </a:p>
          <a:p>
            <a:pPr lvl="1"/>
            <a:r>
              <a:rPr lang="pt-BR" sz="2000" dirty="0" smtClean="0"/>
              <a:t>No </a:t>
            </a:r>
            <a:r>
              <a:rPr lang="pt-BR" sz="2000" dirty="0"/>
              <a:t>primeiro caso, um objeto em particular é invocado de forma síncrona.</a:t>
            </a:r>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57</a:t>
            </a:fld>
            <a:endParaRPr lang="en-US" altLang="pt-BR"/>
          </a:p>
        </p:txBody>
      </p:sp>
    </p:spTree>
    <p:extLst>
      <p:ext uri="{BB962C8B-B14F-4D97-AF65-F5344CB8AC3E}">
        <p14:creationId xmlns:p14="http://schemas.microsoft.com/office/powerpoint/2010/main" val="4244719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Desvantagens da Invocação remota</a:t>
            </a:r>
            <a:endParaRPr lang="pt-BR" dirty="0"/>
          </a:p>
        </p:txBody>
      </p:sp>
      <p:sp>
        <p:nvSpPr>
          <p:cNvPr id="3" name="Espaço Reservado para Conteúdo 2"/>
          <p:cNvSpPr>
            <a:spLocks noGrp="1"/>
          </p:cNvSpPr>
          <p:nvPr>
            <p:ph idx="1"/>
          </p:nvPr>
        </p:nvSpPr>
        <p:spPr/>
        <p:txBody>
          <a:bodyPr/>
          <a:lstStyle/>
          <a:p>
            <a:r>
              <a:rPr lang="pt-BR" sz="2400" dirty="0"/>
              <a:t>Um acoplamento entre as partes comunicantes ainda é </a:t>
            </a:r>
            <a:r>
              <a:rPr lang="pt-BR" sz="2400" dirty="0" smtClean="0"/>
              <a:t>grande</a:t>
            </a:r>
          </a:p>
          <a:p>
            <a:pPr lvl="1"/>
            <a:r>
              <a:rPr lang="pt-BR" sz="2000" dirty="0" smtClean="0"/>
              <a:t>Conhecimento </a:t>
            </a:r>
            <a:r>
              <a:rPr lang="pt-BR" sz="2000" dirty="0"/>
              <a:t>de quem está </a:t>
            </a:r>
            <a:r>
              <a:rPr lang="pt-BR" sz="2000" dirty="0" smtClean="0"/>
              <a:t>comunicando</a:t>
            </a:r>
          </a:p>
          <a:p>
            <a:pPr lvl="1"/>
            <a:r>
              <a:rPr lang="pt-BR" sz="2000" dirty="0" smtClean="0"/>
              <a:t>Ambos </a:t>
            </a:r>
            <a:r>
              <a:rPr lang="pt-BR" sz="2000" dirty="0"/>
              <a:t>conectados ao mesmo </a:t>
            </a:r>
            <a:r>
              <a:rPr lang="pt-BR" sz="2000" dirty="0" smtClean="0"/>
              <a:t>tempo</a:t>
            </a:r>
          </a:p>
          <a:p>
            <a:pPr lvl="1"/>
            <a:r>
              <a:rPr lang="pt-BR" sz="2000" dirty="0" smtClean="0"/>
              <a:t>Pode </a:t>
            </a:r>
            <a:r>
              <a:rPr lang="pt-BR" sz="2000" dirty="0"/>
              <a:t>oferecer transparência de localização e acesso usando descoberta de serviços</a:t>
            </a:r>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58</a:t>
            </a:fld>
            <a:endParaRPr lang="en-US" altLang="pt-BR"/>
          </a:p>
        </p:txBody>
      </p:sp>
    </p:spTree>
    <p:extLst>
      <p:ext uri="{BB962C8B-B14F-4D97-AF65-F5344CB8AC3E}">
        <p14:creationId xmlns:p14="http://schemas.microsoft.com/office/powerpoint/2010/main" val="519169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ítulo 1"/>
          <p:cNvSpPr>
            <a:spLocks noGrp="1"/>
          </p:cNvSpPr>
          <p:nvPr>
            <p:ph type="title"/>
          </p:nvPr>
        </p:nvSpPr>
        <p:spPr/>
        <p:txBody>
          <a:bodyPr/>
          <a:lstStyle/>
          <a:p>
            <a:r>
              <a:rPr lang="pt-BR" altLang="pt-BR" smtClean="0"/>
              <a:t>Comunicação indireta</a:t>
            </a:r>
          </a:p>
        </p:txBody>
      </p:sp>
      <p:sp>
        <p:nvSpPr>
          <p:cNvPr id="95235" name="Espaço Reservado para Conteúdo 2"/>
          <p:cNvSpPr>
            <a:spLocks noGrp="1"/>
          </p:cNvSpPr>
          <p:nvPr>
            <p:ph idx="1"/>
          </p:nvPr>
        </p:nvSpPr>
        <p:spPr/>
        <p:txBody>
          <a:bodyPr/>
          <a:lstStyle/>
          <a:p>
            <a:r>
              <a:rPr lang="pt-BR" altLang="pt-BR" sz="2400" dirty="0" smtClean="0"/>
              <a:t>Menor acoplamento entre os sistemas</a:t>
            </a:r>
          </a:p>
          <a:p>
            <a:r>
              <a:rPr lang="pt-BR" altLang="pt-BR" sz="2400" dirty="0" smtClean="0"/>
              <a:t>Promove os desacoplamentos espacial e temporal</a:t>
            </a:r>
          </a:p>
          <a:p>
            <a:pPr lvl="1"/>
            <a:r>
              <a:rPr lang="pt-BR" altLang="pt-BR" sz="2000" dirty="0" smtClean="0"/>
              <a:t>Sem a necessidade de conhecimento da localização e com quem está se comunicando</a:t>
            </a:r>
          </a:p>
          <a:p>
            <a:pPr lvl="1"/>
            <a:r>
              <a:rPr lang="pt-BR" altLang="pt-BR" sz="2000" dirty="0" smtClean="0"/>
              <a:t>Sem a necessidade de os comunicantes estarem conectados ao mesmo</a:t>
            </a:r>
          </a:p>
          <a:p>
            <a:r>
              <a:rPr lang="pt-BR" altLang="pt-BR" sz="2400" dirty="0" smtClean="0"/>
              <a:t>Exemplos</a:t>
            </a:r>
          </a:p>
          <a:p>
            <a:pPr lvl="1"/>
            <a:r>
              <a:rPr lang="pt-BR" altLang="pt-BR" sz="2000" dirty="0" smtClean="0"/>
              <a:t>Sistemas baseados em eventos (</a:t>
            </a:r>
            <a:r>
              <a:rPr lang="pt-BR" altLang="pt-BR" sz="2000" dirty="0" err="1" smtClean="0"/>
              <a:t>Event-based</a:t>
            </a:r>
            <a:r>
              <a:rPr lang="pt-BR" altLang="pt-BR" sz="2000" dirty="0" smtClean="0"/>
              <a:t> ou </a:t>
            </a:r>
            <a:r>
              <a:rPr lang="pt-BR" altLang="pt-BR" sz="2000" dirty="0" err="1" smtClean="0"/>
              <a:t>Publish-Subscribers</a:t>
            </a:r>
            <a:r>
              <a:rPr lang="pt-BR" altLang="pt-BR" sz="2000" dirty="0" smtClean="0"/>
              <a:t>)</a:t>
            </a:r>
          </a:p>
          <a:p>
            <a:pPr lvl="1"/>
            <a:r>
              <a:rPr lang="pt-BR" altLang="pt-BR" sz="2000" dirty="0" smtClean="0"/>
              <a:t>Fila de Mensagens</a:t>
            </a:r>
          </a:p>
          <a:p>
            <a:pPr lvl="1"/>
            <a:r>
              <a:rPr lang="pt-BR" altLang="pt-BR" sz="2000" dirty="0" smtClean="0"/>
              <a:t>Espaço de </a:t>
            </a:r>
            <a:r>
              <a:rPr lang="pt-BR" altLang="pt-BR" sz="2000" dirty="0" err="1" smtClean="0"/>
              <a:t>Tuplas</a:t>
            </a:r>
            <a:endParaRPr lang="pt-BR" altLang="pt-BR" sz="2000" dirty="0" smtClean="0"/>
          </a:p>
          <a:p>
            <a:pPr lvl="1"/>
            <a:r>
              <a:rPr lang="pt-BR" altLang="pt-BR" sz="2000" dirty="0" smtClean="0"/>
              <a:t>Memória Compartilhada e Distribuída</a:t>
            </a:r>
          </a:p>
          <a:p>
            <a:pPr lvl="1"/>
            <a:endParaRPr lang="pt-BR" altLang="pt-BR" dirty="0" smtClean="0"/>
          </a:p>
          <a:p>
            <a:pPr lvl="1"/>
            <a:endParaRPr lang="pt-BR" altLang="pt-BR" dirty="0" smtClean="0"/>
          </a:p>
          <a:p>
            <a:endParaRPr lang="pt-BR" altLang="pt-BR" dirty="0" smtClean="0"/>
          </a:p>
          <a:p>
            <a:endParaRPr lang="pt-BR" altLang="pt-BR" dirty="0" smtClean="0"/>
          </a:p>
          <a:p>
            <a:endParaRPr lang="pt-BR" altLang="pt-BR" dirty="0" smtClean="0"/>
          </a:p>
        </p:txBody>
      </p:sp>
      <p:sp>
        <p:nvSpPr>
          <p:cNvPr id="95236"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F11E1995-AB52-4CA8-A824-A1EA25489283}" type="slidenum">
              <a:rPr lang="en-US" altLang="pt-BR" smtClean="0">
                <a:solidFill>
                  <a:srgbClr val="FEFFFF"/>
                </a:solidFill>
                <a:latin typeface="Times" panose="02020603050405020304" pitchFamily="18" charset="0"/>
              </a:rPr>
              <a:pPr>
                <a:spcBef>
                  <a:spcPct val="0"/>
                </a:spcBef>
                <a:buClrTx/>
                <a:buFontTx/>
                <a:buNone/>
              </a:pPr>
              <a:t>59</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p:cNvSpPr>
            <a:spLocks noGrp="1"/>
          </p:cNvSpPr>
          <p:nvPr>
            <p:ph type="title"/>
          </p:nvPr>
        </p:nvSpPr>
        <p:spPr/>
        <p:txBody>
          <a:bodyPr/>
          <a:lstStyle/>
          <a:p>
            <a:r>
              <a:rPr lang="pt-BR" altLang="en-US" smtClean="0"/>
              <a:t>Arquiteturas</a:t>
            </a:r>
          </a:p>
        </p:txBody>
      </p:sp>
      <p:sp>
        <p:nvSpPr>
          <p:cNvPr id="25603" name="Espaço Reservado para Conteúdo 2"/>
          <p:cNvSpPr>
            <a:spLocks noGrp="1"/>
          </p:cNvSpPr>
          <p:nvPr>
            <p:ph idx="1"/>
          </p:nvPr>
        </p:nvSpPr>
        <p:spPr/>
        <p:txBody>
          <a:bodyPr/>
          <a:lstStyle/>
          <a:p>
            <a:r>
              <a:rPr lang="pt-BR" altLang="en-US" sz="2400" dirty="0" smtClean="0"/>
              <a:t>Sistemas distribuídos muitas vezes são complexas peças de software cujos componentes estão espalhados por várias máquinas.</a:t>
            </a:r>
          </a:p>
          <a:p>
            <a:r>
              <a:rPr lang="pt-BR" altLang="en-US" sz="2400" dirty="0" smtClean="0"/>
              <a:t>Organização de um sistema distribuído:</a:t>
            </a:r>
          </a:p>
          <a:p>
            <a:pPr lvl="1"/>
            <a:r>
              <a:rPr lang="pt-BR" altLang="en-US" sz="2200" dirty="0" smtClean="0"/>
              <a:t>Organização lógica do conjunto de componentes de software;</a:t>
            </a:r>
          </a:p>
          <a:p>
            <a:pPr lvl="1"/>
            <a:r>
              <a:rPr lang="pt-BR" altLang="en-US" sz="2400" dirty="0" smtClean="0"/>
              <a:t>A realização física propriamente dita.</a:t>
            </a:r>
          </a:p>
          <a:p>
            <a:endParaRPr lang="pt-BR" altLang="en-US" dirty="0" smtClean="0"/>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6</a:t>
            </a:fld>
            <a:endParaRPr lang="en-US" altLang="pt-BR"/>
          </a:p>
        </p:txBody>
      </p:sp>
      <p:sp>
        <p:nvSpPr>
          <p:cNvPr id="6" name="CaixaDeTexto 5"/>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ítulo 1"/>
          <p:cNvSpPr>
            <a:spLocks noGrp="1"/>
          </p:cNvSpPr>
          <p:nvPr>
            <p:ph type="title"/>
          </p:nvPr>
        </p:nvSpPr>
        <p:spPr/>
        <p:txBody>
          <a:bodyPr/>
          <a:lstStyle/>
          <a:p>
            <a:r>
              <a:rPr lang="pt-BR" altLang="pt-BR" smtClean="0"/>
              <a:t>Sistemas Distribuídos baseados em Eventos</a:t>
            </a:r>
            <a:endParaRPr lang="en-US" altLang="pt-BR" smtClean="0"/>
          </a:p>
        </p:txBody>
      </p:sp>
      <p:sp>
        <p:nvSpPr>
          <p:cNvPr id="96259" name="Espaço Reservado para Conteúdo 35"/>
          <p:cNvSpPr>
            <a:spLocks noGrp="1"/>
          </p:cNvSpPr>
          <p:nvPr>
            <p:ph idx="1"/>
          </p:nvPr>
        </p:nvSpPr>
        <p:spPr/>
        <p:txBody>
          <a:bodyPr/>
          <a:lstStyle/>
          <a:p>
            <a:r>
              <a:rPr lang="pt-BR" altLang="pt-BR" sz="2400" dirty="0" smtClean="0"/>
              <a:t>Heterogêneos: quando notificações de evento são usadas como meio de comunicação entre objetos distribuídos, os componentes de um sistema distribuído que não foram projetados para interagir podem trabalhar em conjunto.</a:t>
            </a:r>
          </a:p>
          <a:p>
            <a:pPr lvl="1"/>
            <a:r>
              <a:rPr lang="pt-BR" altLang="pt-BR" sz="2000" dirty="0" smtClean="0"/>
              <a:t>Rede </a:t>
            </a:r>
            <a:r>
              <a:rPr lang="pt-BR" altLang="pt-BR" sz="2000" dirty="0" smtClean="0"/>
              <a:t>doméstica</a:t>
            </a:r>
            <a:endParaRPr lang="pt-BR" altLang="pt-BR" sz="2000" dirty="0" smtClean="0"/>
          </a:p>
          <a:p>
            <a:r>
              <a:rPr lang="pt-BR" altLang="pt-BR" sz="2400" dirty="0" smtClean="0"/>
              <a:t>Assíncronos: as notificações são enviadas de forma assíncrona pelos </a:t>
            </a:r>
            <a:r>
              <a:rPr lang="pt-BR" altLang="pt-BR" dirty="0" smtClean="0"/>
              <a:t>objetos geradores de eventos, para todos os objetos que fizeram uma assinatura deles</a:t>
            </a:r>
          </a:p>
          <a:p>
            <a:endParaRPr lang="pt-BR" altLang="pt-BR" dirty="0" smtClean="0"/>
          </a:p>
          <a:p>
            <a:pPr lvl="1"/>
            <a:endParaRPr lang="pt-BR" altLang="pt-BR" dirty="0" smtClean="0"/>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60</a:t>
            </a:fld>
            <a:endParaRPr lang="en-US" altLang="pt-B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Eventos e notificações</a:t>
            </a:r>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61</a:t>
            </a:fld>
            <a:endParaRPr lang="en-US" altLang="pt-BR"/>
          </a:p>
        </p:txBody>
      </p:sp>
      <p:pic>
        <p:nvPicPr>
          <p:cNvPr id="5" name="Picture 4">
            <a:extLst>
              <a:ext uri="{FF2B5EF4-FFF2-40B4-BE49-F238E27FC236}">
                <a16:creationId xmlns:a16="http://schemas.microsoft.com/office/drawing/2014/main" id="{525C3A0A-347E-43C3-9BC4-10FACFA9FB4D}"/>
              </a:ext>
            </a:extLst>
          </p:cNvPr>
          <p:cNvPicPr>
            <a:picLocks noGrp="1" noChangeAspect="1" noChangeArrowheads="1"/>
          </p:cNvPicPr>
          <p:nvPr>
            <p:ph idx="1"/>
          </p:nvPr>
        </p:nvPicPr>
        <p:blipFill>
          <a:blip r:embed="rId2" cstate="print">
            <a:duotone>
              <a:schemeClr val="accent1">
                <a:shade val="45000"/>
                <a:satMod val="135000"/>
              </a:schemeClr>
              <a:prstClr val="white"/>
            </a:duotone>
          </a:blip>
          <a:srcRect/>
          <a:stretch>
            <a:fillRect/>
          </a:stretch>
        </p:blipFill>
        <p:spPr bwMode="auto">
          <a:xfrm>
            <a:off x="2695673" y="1998563"/>
            <a:ext cx="6860980" cy="4022725"/>
          </a:xfrm>
          <a:prstGeom prst="rect">
            <a:avLst/>
          </a:prstGeom>
          <a:noFill/>
          <a:ln w="9525">
            <a:noFill/>
            <a:round/>
            <a:headEnd/>
            <a:tailEnd/>
          </a:ln>
        </p:spPr>
      </p:pic>
    </p:spTree>
    <p:extLst>
      <p:ext uri="{BB962C8B-B14F-4D97-AF65-F5344CB8AC3E}">
        <p14:creationId xmlns:p14="http://schemas.microsoft.com/office/powerpoint/2010/main" val="4189452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ítulo 1"/>
          <p:cNvSpPr>
            <a:spLocks noGrp="1"/>
          </p:cNvSpPr>
          <p:nvPr>
            <p:ph type="title"/>
          </p:nvPr>
        </p:nvSpPr>
        <p:spPr/>
        <p:txBody>
          <a:bodyPr/>
          <a:lstStyle/>
          <a:p>
            <a:r>
              <a:rPr lang="pt-BR" altLang="pt-BR" smtClean="0"/>
              <a:t>Eventos e notificações</a:t>
            </a:r>
            <a:endParaRPr lang="en-US" altLang="pt-BR" smtClean="0"/>
          </a:p>
        </p:txBody>
      </p:sp>
      <p:sp>
        <p:nvSpPr>
          <p:cNvPr id="98307" name="Espaço Reservado para Conteúdo 35"/>
          <p:cNvSpPr>
            <a:spLocks noGrp="1"/>
          </p:cNvSpPr>
          <p:nvPr>
            <p:ph idx="1"/>
          </p:nvPr>
        </p:nvSpPr>
        <p:spPr/>
        <p:txBody>
          <a:bodyPr>
            <a:normAutofit/>
          </a:bodyPr>
          <a:lstStyle/>
          <a:p>
            <a:r>
              <a:rPr lang="pt-BR" altLang="pt-BR" sz="2400" dirty="0" smtClean="0"/>
              <a:t>A ideia é que um objeto pode reagir a uma alteração ocorrida em outro </a:t>
            </a:r>
            <a:r>
              <a:rPr lang="pt-BR" altLang="pt-BR" sz="2400" dirty="0" smtClean="0"/>
              <a:t>objeto</a:t>
            </a:r>
          </a:p>
          <a:p>
            <a:pPr lvl="1"/>
            <a:r>
              <a:rPr lang="pt-BR" altLang="pt-BR" sz="2000" dirty="0" smtClean="0"/>
              <a:t>As </a:t>
            </a:r>
            <a:r>
              <a:rPr lang="pt-BR" altLang="pt-BR" sz="2000" dirty="0" smtClean="0"/>
              <a:t>notificações de eventos são basicamente assíncronas e determinadas pelos seus receptores</a:t>
            </a:r>
          </a:p>
          <a:p>
            <a:r>
              <a:rPr lang="pt-BR" altLang="pt-BR" sz="2400" dirty="0" smtClean="0"/>
              <a:t>Os sistemas distribuídos baseados em eventos ampliam o modelo de evento </a:t>
            </a:r>
            <a:r>
              <a:rPr lang="pt-BR" altLang="pt-BR" sz="2400" dirty="0" smtClean="0"/>
              <a:t>local</a:t>
            </a:r>
          </a:p>
          <a:p>
            <a:pPr lvl="1"/>
            <a:r>
              <a:rPr lang="pt-BR" altLang="pt-BR" sz="2000" dirty="0" smtClean="0"/>
              <a:t>vários </a:t>
            </a:r>
            <a:r>
              <a:rPr lang="pt-BR" altLang="pt-BR" sz="2000" dirty="0" smtClean="0"/>
              <a:t>objetos em diferentes localizações sejam notificados de eventos ocorrendo em um objeto</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62</a:t>
            </a:fld>
            <a:endParaRPr lang="en-US" altLang="pt-B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ítulo 1"/>
          <p:cNvSpPr>
            <a:spLocks noGrp="1"/>
          </p:cNvSpPr>
          <p:nvPr>
            <p:ph type="title"/>
          </p:nvPr>
        </p:nvSpPr>
        <p:spPr/>
        <p:txBody>
          <a:bodyPr/>
          <a:lstStyle/>
          <a:p>
            <a:r>
              <a:rPr lang="pt-BR" altLang="pt-BR" smtClean="0"/>
              <a:t>Eventos e notificações</a:t>
            </a:r>
            <a:endParaRPr lang="en-US" altLang="pt-BR" smtClean="0"/>
          </a:p>
        </p:txBody>
      </p:sp>
      <p:sp>
        <p:nvSpPr>
          <p:cNvPr id="99331" name="Espaço Reservado para Conteúdo 35"/>
          <p:cNvSpPr>
            <a:spLocks noGrp="1"/>
          </p:cNvSpPr>
          <p:nvPr>
            <p:ph idx="1"/>
          </p:nvPr>
        </p:nvSpPr>
        <p:spPr/>
        <p:txBody>
          <a:bodyPr>
            <a:normAutofit/>
          </a:bodyPr>
          <a:lstStyle/>
          <a:p>
            <a:r>
              <a:rPr lang="pt-BR" altLang="pt-BR" sz="2400" dirty="0" smtClean="0"/>
              <a:t>O paradigma empregado é o publicar-assinar (</a:t>
            </a:r>
            <a:r>
              <a:rPr lang="pt-BR" altLang="pt-BR" sz="2400" dirty="0" err="1" smtClean="0"/>
              <a:t>publish-subscriber</a:t>
            </a:r>
            <a:r>
              <a:rPr lang="pt-BR" altLang="pt-BR" sz="2400" dirty="0" smtClean="0"/>
              <a:t>)</a:t>
            </a:r>
          </a:p>
          <a:p>
            <a:pPr lvl="1"/>
            <a:r>
              <a:rPr lang="pt-BR" altLang="pt-BR" sz="2000" dirty="0" smtClean="0"/>
              <a:t>um objeto que gera eventos publica os tipos de eventos que tornará disponíveis para observação por outros objetos.</a:t>
            </a:r>
          </a:p>
          <a:p>
            <a:pPr lvl="1"/>
            <a:r>
              <a:rPr lang="pt-BR" altLang="pt-BR" sz="2000" dirty="0" smtClean="0"/>
              <a:t>objetos interessados em um evento fazem uma assinatura para receber notificações a respeito desse evento</a:t>
            </a:r>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63</a:t>
            </a:fld>
            <a:endParaRPr lang="en-US" altLang="pt-B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Espaço Reservado para Conteúdo 35"/>
          <p:cNvSpPr txBox="1">
            <a:spLocks/>
          </p:cNvSpPr>
          <p:nvPr/>
        </p:nvSpPr>
        <p:spPr bwMode="auto">
          <a:xfrm>
            <a:off x="1981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lgn="just" eaLnBrk="1" hangingPunct="1">
              <a:spcBef>
                <a:spcPct val="20000"/>
              </a:spcBef>
              <a:buClrTx/>
              <a:buFont typeface="Arial" panose="020B0604020202020204" pitchFamily="34" charset="0"/>
              <a:buChar char="•"/>
            </a:pPr>
            <a:endParaRPr lang="pt-BR" altLang="en-US" sz="2800">
              <a:solidFill>
                <a:srgbClr val="000000"/>
              </a:solidFill>
              <a:latin typeface="Times" panose="02020603050405020304" pitchFamily="18" charset="0"/>
            </a:endParaRPr>
          </a:p>
        </p:txBody>
      </p:sp>
      <p:sp>
        <p:nvSpPr>
          <p:cNvPr id="8" name="Título 1">
            <a:extLst>
              <a:ext uri="{FF2B5EF4-FFF2-40B4-BE49-F238E27FC236}">
                <a16:creationId xmlns:a16="http://schemas.microsoft.com/office/drawing/2014/main" id="{057802F2-0C9B-408B-B16E-3F1CAEDC3F52}"/>
              </a:ext>
            </a:extLst>
          </p:cNvPr>
          <p:cNvSpPr txBox="1">
            <a:spLocks/>
          </p:cNvSpPr>
          <p:nvPr/>
        </p:nvSpPr>
        <p:spPr>
          <a:xfrm>
            <a:off x="2959100" y="274638"/>
            <a:ext cx="7499350" cy="1143000"/>
          </a:xfrm>
          <a:prstGeom prst="rect">
            <a:avLst/>
          </a:prstGeom>
        </p:spPr>
        <p:txBody>
          <a:bodyPr>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endParaRPr lang="en-US" dirty="0"/>
          </a:p>
        </p:txBody>
      </p:sp>
      <p:sp>
        <p:nvSpPr>
          <p:cNvPr id="100356" name="Espaço Reservado para Conteúdo 35"/>
          <p:cNvSpPr txBox="1">
            <a:spLocks/>
          </p:cNvSpPr>
          <p:nvPr/>
        </p:nvSpPr>
        <p:spPr bwMode="auto">
          <a:xfrm>
            <a:off x="2713038" y="1365250"/>
            <a:ext cx="74977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endParaRPr lang="pt-BR" altLang="en-US">
              <a:solidFill>
                <a:srgbClr val="404040"/>
              </a:solidFill>
            </a:endParaRPr>
          </a:p>
          <a:p>
            <a:pPr lvl="1"/>
            <a:endParaRPr lang="pt-BR" altLang="en-US">
              <a:solidFill>
                <a:srgbClr val="404040"/>
              </a:solidFill>
            </a:endParaRPr>
          </a:p>
          <a:p>
            <a:endParaRPr lang="pt-BR" altLang="en-US">
              <a:solidFill>
                <a:srgbClr val="404040"/>
              </a:solidFill>
            </a:endParaRPr>
          </a:p>
          <a:p>
            <a:pPr lvl="1"/>
            <a:endParaRPr lang="pt-BR" altLang="en-US">
              <a:solidFill>
                <a:srgbClr val="404040"/>
              </a:solidFill>
            </a:endParaRPr>
          </a:p>
        </p:txBody>
      </p:sp>
      <p:sp>
        <p:nvSpPr>
          <p:cNvPr id="100357" name="Título 4"/>
          <p:cNvSpPr>
            <a:spLocks noGrp="1"/>
          </p:cNvSpPr>
          <p:nvPr>
            <p:ph type="title"/>
          </p:nvPr>
        </p:nvSpPr>
        <p:spPr/>
        <p:txBody>
          <a:bodyPr/>
          <a:lstStyle/>
          <a:p>
            <a:r>
              <a:rPr lang="en-US" altLang="pt-BR" smtClean="0"/>
              <a:t>Elementos Participantes</a:t>
            </a:r>
            <a:endParaRPr lang="pt-BR" altLang="pt-BR" smtClean="0"/>
          </a:p>
        </p:txBody>
      </p:sp>
      <p:sp>
        <p:nvSpPr>
          <p:cNvPr id="100358" name="Espaço Reservado para Conteúdo 5"/>
          <p:cNvSpPr>
            <a:spLocks noGrp="1"/>
          </p:cNvSpPr>
          <p:nvPr>
            <p:ph idx="1"/>
          </p:nvPr>
        </p:nvSpPr>
        <p:spPr>
          <a:xfrm>
            <a:off x="1097280" y="1845734"/>
            <a:ext cx="10058400" cy="4280430"/>
          </a:xfrm>
        </p:spPr>
        <p:txBody>
          <a:bodyPr>
            <a:normAutofit/>
          </a:bodyPr>
          <a:lstStyle/>
          <a:p>
            <a:r>
              <a:rPr lang="pt-BR" altLang="pt-BR" dirty="0" smtClean="0"/>
              <a:t> O objeto de interesse</a:t>
            </a:r>
          </a:p>
          <a:p>
            <a:pPr lvl="1"/>
            <a:r>
              <a:rPr lang="pt-BR" altLang="pt-BR" dirty="0" smtClean="0"/>
              <a:t>trata-se </a:t>
            </a:r>
            <a:r>
              <a:rPr lang="pt-BR" altLang="pt-BR" dirty="0" smtClean="0"/>
              <a:t>de um objeto que sofre mudanças de estado, como resultado da invocação de seus métodos;</a:t>
            </a:r>
          </a:p>
          <a:p>
            <a:r>
              <a:rPr lang="pt-BR" altLang="pt-BR" dirty="0" smtClean="0"/>
              <a:t> Evento</a:t>
            </a:r>
          </a:p>
          <a:p>
            <a:pPr lvl="1"/>
            <a:r>
              <a:rPr lang="pt-BR" altLang="pt-BR" dirty="0" smtClean="0"/>
              <a:t>um </a:t>
            </a:r>
            <a:r>
              <a:rPr lang="pt-BR" altLang="pt-BR" dirty="0" smtClean="0"/>
              <a:t>evento ocorre em um objeto de interesse como resultado da conclusão da execução de um método;</a:t>
            </a:r>
          </a:p>
          <a:p>
            <a:r>
              <a:rPr lang="pt-BR" altLang="pt-BR" dirty="0" smtClean="0"/>
              <a:t> Notificação</a:t>
            </a:r>
          </a:p>
          <a:p>
            <a:pPr lvl="1"/>
            <a:r>
              <a:rPr lang="pt-BR" altLang="pt-BR" dirty="0" smtClean="0"/>
              <a:t>é </a:t>
            </a:r>
            <a:r>
              <a:rPr lang="pt-BR" altLang="pt-BR" dirty="0" smtClean="0"/>
              <a:t>um objeto que contém informações sobre um evento </a:t>
            </a:r>
          </a:p>
          <a:p>
            <a:r>
              <a:rPr lang="pt-BR" altLang="pt-BR" dirty="0" smtClean="0"/>
              <a:t>Assinante</a:t>
            </a:r>
          </a:p>
          <a:p>
            <a:pPr lvl="1"/>
            <a:r>
              <a:rPr lang="pt-BR" altLang="pt-BR" dirty="0" smtClean="0"/>
              <a:t>um </a:t>
            </a:r>
            <a:r>
              <a:rPr lang="pt-BR" altLang="pt-BR" dirty="0" smtClean="0"/>
              <a:t>assinante é um objeto que se inscreveu em algum tipo de evento em outro objeto;</a:t>
            </a:r>
          </a:p>
          <a:p>
            <a:r>
              <a:rPr lang="pt-BR" altLang="pt-BR" dirty="0" smtClean="0"/>
              <a:t>Objetos </a:t>
            </a:r>
            <a:r>
              <a:rPr lang="pt-BR" altLang="pt-BR" dirty="0" smtClean="0"/>
              <a:t>observadores</a:t>
            </a:r>
          </a:p>
          <a:p>
            <a:pPr lvl="1"/>
            <a:r>
              <a:rPr lang="pt-BR" altLang="pt-BR" dirty="0" smtClean="0"/>
              <a:t>desvincula </a:t>
            </a:r>
            <a:r>
              <a:rPr lang="pt-BR" altLang="pt-BR" dirty="0" smtClean="0"/>
              <a:t>um objeto de interesse de seus assinantes;</a:t>
            </a:r>
          </a:p>
          <a:p>
            <a:endParaRPr lang="pt-BR" altLang="pt-BR" sz="1800" dirty="0" smtClean="0"/>
          </a:p>
        </p:txBody>
      </p:sp>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64</a:t>
            </a:fld>
            <a:endParaRPr lang="en-US" altLang="pt-B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de </a:t>
            </a:r>
            <a:r>
              <a:rPr lang="pt-BR" dirty="0" smtClean="0"/>
              <a:t>Sistema</a:t>
            </a:r>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65</a:t>
            </a:fld>
            <a:endParaRPr lang="en-US" altLang="pt-BR"/>
          </a:p>
        </p:txBody>
      </p:sp>
      <p:pic>
        <p:nvPicPr>
          <p:cNvPr id="5" name="Picture 2" descr="https://www.ibm.com/developerworks/cloud/library/cl-mqtt-bluemix-iot-node-red-app/image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4069" y="1844824"/>
            <a:ext cx="4524822" cy="444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24776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ítulo 1"/>
          <p:cNvSpPr>
            <a:spLocks noGrp="1"/>
          </p:cNvSpPr>
          <p:nvPr>
            <p:ph type="title"/>
          </p:nvPr>
        </p:nvSpPr>
        <p:spPr/>
        <p:txBody>
          <a:bodyPr/>
          <a:lstStyle/>
          <a:p>
            <a:r>
              <a:rPr lang="pt-BR" altLang="pt-BR" smtClean="0"/>
              <a:t>MQTT - Exemplo</a:t>
            </a:r>
          </a:p>
        </p:txBody>
      </p:sp>
      <p:sp>
        <p:nvSpPr>
          <p:cNvPr id="103427" name="Espaço Reservado para Conteúdo 2"/>
          <p:cNvSpPr>
            <a:spLocks noGrp="1"/>
          </p:cNvSpPr>
          <p:nvPr>
            <p:ph idx="1"/>
          </p:nvPr>
        </p:nvSpPr>
        <p:spPr/>
        <p:txBody>
          <a:bodyPr/>
          <a:lstStyle/>
          <a:p>
            <a:r>
              <a:rPr lang="pt-BR" altLang="pt-BR" sz="2400" dirty="0" smtClean="0"/>
              <a:t>MQTT (</a:t>
            </a:r>
            <a:r>
              <a:rPr lang="pt-BR" altLang="pt-BR" sz="2400" dirty="0" err="1" smtClean="0"/>
              <a:t>Message</a:t>
            </a:r>
            <a:r>
              <a:rPr lang="pt-BR" altLang="pt-BR" sz="2400" dirty="0" smtClean="0"/>
              <a:t> </a:t>
            </a:r>
            <a:r>
              <a:rPr lang="pt-BR" altLang="pt-BR" sz="2400" dirty="0" err="1" smtClean="0"/>
              <a:t>Queue</a:t>
            </a:r>
            <a:r>
              <a:rPr lang="pt-BR" altLang="pt-BR" sz="2400" dirty="0" smtClean="0"/>
              <a:t> </a:t>
            </a:r>
            <a:r>
              <a:rPr lang="pt-BR" altLang="pt-BR" sz="2400" dirty="0" err="1" smtClean="0"/>
              <a:t>Telemetry</a:t>
            </a:r>
            <a:r>
              <a:rPr lang="pt-BR" altLang="pt-BR" sz="2400" dirty="0" smtClean="0"/>
              <a:t> </a:t>
            </a:r>
            <a:r>
              <a:rPr lang="pt-BR" altLang="pt-BR" sz="2400" dirty="0" err="1" smtClean="0"/>
              <a:t>Transport</a:t>
            </a:r>
            <a:r>
              <a:rPr lang="pt-BR" altLang="pt-BR" sz="2400" dirty="0" smtClean="0"/>
              <a:t>)</a:t>
            </a:r>
          </a:p>
          <a:p>
            <a:pPr lvl="1"/>
            <a:r>
              <a:rPr lang="pt-BR" altLang="pt-BR" sz="2000" dirty="0" smtClean="0"/>
              <a:t>Criado nos anos 90 pela IBM</a:t>
            </a:r>
          </a:p>
          <a:p>
            <a:r>
              <a:rPr lang="pt-BR" altLang="pt-BR" sz="2400" dirty="0" smtClean="0"/>
              <a:t>Protocolo para comunicação (camada aplicação) leve e assíncrono baseado em TCP </a:t>
            </a:r>
          </a:p>
          <a:p>
            <a:r>
              <a:rPr lang="pt-BR" altLang="pt-BR" sz="2400" dirty="0" smtClean="0"/>
              <a:t>Flexível, oferece o equilíbrio ideal para os desenvolvedores de </a:t>
            </a:r>
            <a:r>
              <a:rPr lang="pt-BR" altLang="pt-BR" sz="2400" dirty="0" err="1" smtClean="0"/>
              <a:t>IoT</a:t>
            </a:r>
            <a:r>
              <a:rPr lang="pt-BR" altLang="pt-BR" sz="2400" dirty="0" smtClean="0"/>
              <a:t>:</a:t>
            </a:r>
          </a:p>
          <a:p>
            <a:pPr lvl="1"/>
            <a:r>
              <a:rPr lang="pt-BR" altLang="pt-BR" sz="2000" dirty="0" smtClean="0"/>
              <a:t>Implementação em hardware de dispositivo restritos</a:t>
            </a:r>
          </a:p>
          <a:p>
            <a:pPr lvl="1"/>
            <a:r>
              <a:rPr lang="pt-BR" altLang="pt-BR" sz="2000" dirty="0" smtClean="0"/>
              <a:t>Redes de largura da banda limitada e de alta latência.</a:t>
            </a:r>
          </a:p>
          <a:p>
            <a:pPr lvl="1"/>
            <a:r>
              <a:rPr lang="pt-BR" altLang="pt-BR" sz="2000" dirty="0" smtClean="0"/>
              <a:t>Suporte a diversos cenários de aplicações para dispositivos e serviços de </a:t>
            </a:r>
            <a:r>
              <a:rPr lang="pt-BR" altLang="pt-BR" sz="2000" dirty="0" err="1" smtClean="0"/>
              <a:t>IoT</a:t>
            </a:r>
            <a:r>
              <a:rPr lang="pt-BR" altLang="pt-BR" sz="2000" dirty="0" smtClean="0"/>
              <a:t>.</a:t>
            </a:r>
          </a:p>
          <a:p>
            <a:r>
              <a:rPr lang="pt-BR" altLang="pt-BR" dirty="0" smtClean="0"/>
              <a:t> </a:t>
            </a:r>
          </a:p>
        </p:txBody>
      </p:sp>
      <p:sp>
        <p:nvSpPr>
          <p:cNvPr id="103428" name="Espaço Reservado para Número de Slide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66EA451A-C92F-4E8C-8F87-84368B5376E0}" type="slidenum">
              <a:rPr lang="en-US" altLang="pt-BR" smtClean="0">
                <a:solidFill>
                  <a:srgbClr val="FEFFFF"/>
                </a:solidFill>
                <a:latin typeface="Times" panose="02020603050405020304" pitchFamily="18" charset="0"/>
              </a:rPr>
              <a:pPr>
                <a:spcBef>
                  <a:spcPct val="0"/>
                </a:spcBef>
                <a:buClrTx/>
                <a:buFontTx/>
                <a:buNone/>
              </a:pPr>
              <a:t>66</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MQTT - Exemplo</a:t>
            </a:r>
            <a:endParaRPr lang="pt-BR" dirty="0"/>
          </a:p>
        </p:txBody>
      </p:sp>
      <p:sp>
        <p:nvSpPr>
          <p:cNvPr id="3" name="Espaço Reservado para Conteúdo 2"/>
          <p:cNvSpPr>
            <a:spLocks noGrp="1"/>
          </p:cNvSpPr>
          <p:nvPr>
            <p:ph idx="1"/>
          </p:nvPr>
        </p:nvSpPr>
        <p:spPr/>
        <p:txBody>
          <a:bodyPr>
            <a:normAutofit/>
          </a:bodyPr>
          <a:lstStyle/>
          <a:p>
            <a:r>
              <a:rPr lang="pt-BR" sz="2400" dirty="0"/>
              <a:t>Modelo Pub-Sub baseado em </a:t>
            </a:r>
            <a:r>
              <a:rPr lang="pt-BR" sz="2400" dirty="0" smtClean="0"/>
              <a:t>tópicos</a:t>
            </a:r>
          </a:p>
          <a:p>
            <a:pPr lvl="1"/>
            <a:r>
              <a:rPr lang="pt-BR" sz="2000" dirty="0" smtClean="0"/>
              <a:t>“</a:t>
            </a:r>
            <a:r>
              <a:rPr lang="pt-BR" sz="2000" dirty="0" err="1" smtClean="0"/>
              <a:t>context</a:t>
            </a:r>
            <a:r>
              <a:rPr lang="pt-BR" sz="2000" dirty="0" smtClean="0"/>
              <a:t>/</a:t>
            </a:r>
            <a:r>
              <a:rPr lang="pt-BR" sz="2000" dirty="0" err="1" smtClean="0"/>
              <a:t>ambient</a:t>
            </a:r>
            <a:r>
              <a:rPr lang="pt-BR" sz="2000" dirty="0" smtClean="0"/>
              <a:t>/</a:t>
            </a:r>
            <a:r>
              <a:rPr lang="pt-BR" sz="2000" dirty="0" err="1" smtClean="0"/>
              <a:t>temperature</a:t>
            </a:r>
            <a:r>
              <a:rPr lang="pt-BR" sz="2000" dirty="0"/>
              <a:t>"</a:t>
            </a:r>
          </a:p>
          <a:p>
            <a:r>
              <a:rPr lang="pt-BR" sz="2400" dirty="0"/>
              <a:t>Uso de </a:t>
            </a:r>
            <a:r>
              <a:rPr lang="pt-BR" sz="2400" dirty="0" err="1"/>
              <a:t>Brokers</a:t>
            </a:r>
            <a:endParaRPr lang="pt-BR" sz="2400"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67</a:t>
            </a:fld>
            <a:endParaRPr lang="en-US" altLang="pt-BR"/>
          </a:p>
        </p:txBody>
      </p:sp>
      <p:pic>
        <p:nvPicPr>
          <p:cNvPr id="5" name="Picture 2" descr="Flow chart image                     showing publish and subscribe messages for sensor data using an MQTT                     broker, data storage, and an admin cons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617" y="2708920"/>
            <a:ext cx="7451725"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70411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ítulo 1"/>
          <p:cNvSpPr>
            <a:spLocks noGrp="1"/>
          </p:cNvSpPr>
          <p:nvPr>
            <p:ph type="title"/>
          </p:nvPr>
        </p:nvSpPr>
        <p:spPr/>
        <p:txBody>
          <a:bodyPr/>
          <a:lstStyle/>
          <a:p>
            <a:r>
              <a:rPr lang="pt-BR" altLang="pt-BR" smtClean="0"/>
              <a:t>MQTT</a:t>
            </a:r>
          </a:p>
        </p:txBody>
      </p:sp>
      <p:sp>
        <p:nvSpPr>
          <p:cNvPr id="3" name="Espaço Reservado para Conteúdo 2">
            <a:extLst>
              <a:ext uri="{FF2B5EF4-FFF2-40B4-BE49-F238E27FC236}">
                <a16:creationId xmlns:a16="http://schemas.microsoft.com/office/drawing/2014/main" id="{85B99DBC-53E6-467C-955A-8E1D5F9C1331}"/>
              </a:ext>
            </a:extLst>
          </p:cNvPr>
          <p:cNvSpPr>
            <a:spLocks noGrp="1"/>
          </p:cNvSpPr>
          <p:nvPr>
            <p:ph idx="1"/>
          </p:nvPr>
        </p:nvSpPr>
        <p:spPr>
          <a:xfrm>
            <a:off x="1097280" y="1845734"/>
            <a:ext cx="10058400" cy="4175554"/>
          </a:xfrm>
        </p:spPr>
        <p:txBody>
          <a:bodyPr/>
          <a:lstStyle/>
          <a:p>
            <a:pPr>
              <a:defRPr/>
            </a:pPr>
            <a:r>
              <a:rPr lang="pt-BR" sz="2400" dirty="0"/>
              <a:t>Cabeçalho simples para especificar o tipo de mensagem,</a:t>
            </a:r>
          </a:p>
          <a:p>
            <a:pPr lvl="1">
              <a:defRPr/>
            </a:pPr>
            <a:r>
              <a:rPr lang="pt-BR" sz="2000" dirty="0"/>
              <a:t>um tópico baseado em texto </a:t>
            </a:r>
          </a:p>
          <a:p>
            <a:pPr lvl="1">
              <a:defRPr/>
            </a:pPr>
            <a:r>
              <a:rPr lang="pt-BR" sz="2000" dirty="0"/>
              <a:t>carga útil binária arbitrária (XML, JSON, Base64</a:t>
            </a:r>
            <a:r>
              <a:rPr lang="pt-BR" sz="2000" dirty="0" smtClean="0"/>
              <a:t>)</a:t>
            </a:r>
            <a:endParaRPr lang="pt-BR" sz="2000" dirty="0"/>
          </a:p>
          <a:p>
            <a:pPr>
              <a:defRPr/>
            </a:pPr>
            <a:r>
              <a:rPr lang="pt-BR" sz="2400" dirty="0"/>
              <a:t>Modelo de qualidade simplificado (IBM </a:t>
            </a:r>
            <a:r>
              <a:rPr lang="pt-BR" sz="2400" dirty="0" err="1"/>
              <a:t>BlueMix</a:t>
            </a:r>
            <a:r>
              <a:rPr lang="pt-BR" sz="2400" dirty="0"/>
              <a:t>)</a:t>
            </a:r>
          </a:p>
          <a:p>
            <a:pPr lvl="1">
              <a:defRPr/>
            </a:pPr>
            <a:r>
              <a:rPr lang="pt-BR" sz="2000" dirty="0"/>
              <a:t>Tentativa de entrega</a:t>
            </a:r>
          </a:p>
          <a:p>
            <a:pPr lvl="1">
              <a:defRPr/>
            </a:pPr>
            <a:r>
              <a:rPr lang="pt-BR" sz="2000" dirty="0"/>
              <a:t>Entregar ao menos uma vez</a:t>
            </a:r>
          </a:p>
          <a:p>
            <a:pPr lvl="1">
              <a:defRPr/>
            </a:pPr>
            <a:r>
              <a:rPr lang="pt-BR" sz="2000" dirty="0"/>
              <a:t>Entregar exatamente uma </a:t>
            </a:r>
            <a:r>
              <a:rPr lang="pt-BR" sz="2000" dirty="0" smtClean="0"/>
              <a:t>vez</a:t>
            </a:r>
            <a:endParaRPr lang="pt-BR" sz="2400" dirty="0"/>
          </a:p>
          <a:p>
            <a:pPr>
              <a:defRPr/>
            </a:pPr>
            <a:r>
              <a:rPr lang="pt-BR" sz="2400" dirty="0"/>
              <a:t>Implementações</a:t>
            </a:r>
          </a:p>
          <a:p>
            <a:pPr lvl="1">
              <a:defRPr/>
            </a:pPr>
            <a:r>
              <a:rPr lang="pt-BR" sz="2000" dirty="0"/>
              <a:t>Mosquito e IBM </a:t>
            </a:r>
            <a:r>
              <a:rPr lang="pt-BR" sz="2000" dirty="0" err="1"/>
              <a:t>BlueMix</a:t>
            </a:r>
            <a:endParaRPr lang="pt-BR" sz="2000" dirty="0"/>
          </a:p>
          <a:p>
            <a:pPr lvl="1">
              <a:defRPr/>
            </a:pPr>
            <a:r>
              <a:rPr lang="pt-BR" sz="2000" dirty="0">
                <a:hlinkClick r:id="rId2"/>
              </a:rPr>
              <a:t>https://www.ibm.com/developerworks/br/library/iot-mqtt-why-good-for-iot/index.html</a:t>
            </a:r>
            <a:endParaRPr lang="pt-BR" sz="2000" dirty="0"/>
          </a:p>
          <a:p>
            <a:pPr lvl="1">
              <a:defRPr/>
            </a:pPr>
            <a:endParaRPr lang="pt-BR" sz="1600" dirty="0"/>
          </a:p>
        </p:txBody>
      </p:sp>
      <p:sp>
        <p:nvSpPr>
          <p:cNvPr id="105476" name="Espaço Reservado para Número de Slide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1AD09553-0500-493E-8B38-DFD3DD1601C3}" type="slidenum">
              <a:rPr lang="en-US" altLang="pt-BR" smtClean="0">
                <a:solidFill>
                  <a:srgbClr val="FEFFFF"/>
                </a:solidFill>
                <a:latin typeface="Times" panose="02020603050405020304" pitchFamily="18" charset="0"/>
              </a:rPr>
              <a:pPr>
                <a:spcBef>
                  <a:spcPct val="0"/>
                </a:spcBef>
                <a:buClrTx/>
                <a:buFontTx/>
                <a:buNone/>
              </a:pPr>
              <a:t>68</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Modelos Fundamentais</a:t>
            </a:r>
            <a:endParaRPr lang="pt-BR" dirty="0"/>
          </a:p>
        </p:txBody>
      </p:sp>
      <p:sp>
        <p:nvSpPr>
          <p:cNvPr id="3" name="Espaço Reservado para Conteúdo 2"/>
          <p:cNvSpPr>
            <a:spLocks noGrp="1"/>
          </p:cNvSpPr>
          <p:nvPr>
            <p:ph idx="1"/>
          </p:nvPr>
        </p:nvSpPr>
        <p:spPr/>
        <p:txBody>
          <a:bodyPr/>
          <a:lstStyle/>
          <a:p>
            <a:r>
              <a:rPr lang="pt-BR" sz="2400" dirty="0"/>
              <a:t>A modelagem permite identificar, em fase de projeto de um SD, requisitos a serem </a:t>
            </a:r>
            <a:r>
              <a:rPr lang="pt-BR" sz="2400" dirty="0" smtClean="0"/>
              <a:t>implementados</a:t>
            </a:r>
          </a:p>
          <a:p>
            <a:pPr lvl="1"/>
            <a:r>
              <a:rPr lang="pt-BR" sz="2000" dirty="0" smtClean="0"/>
              <a:t>Garantia </a:t>
            </a:r>
            <a:r>
              <a:rPr lang="pt-BR" sz="2000" dirty="0"/>
              <a:t>de performance e </a:t>
            </a:r>
            <a:r>
              <a:rPr lang="pt-BR" sz="2000" dirty="0" err="1" smtClean="0"/>
              <a:t>corretude</a:t>
            </a:r>
            <a:endParaRPr lang="pt-BR" sz="2000" dirty="0" smtClean="0"/>
          </a:p>
          <a:p>
            <a:pPr lvl="1"/>
            <a:r>
              <a:rPr lang="pt-BR" sz="2000" dirty="0" smtClean="0"/>
              <a:t>Requisitos </a:t>
            </a:r>
            <a:r>
              <a:rPr lang="pt-BR" sz="2000" dirty="0"/>
              <a:t>funcionais e </a:t>
            </a:r>
            <a:r>
              <a:rPr lang="pt-BR" sz="2000" dirty="0" smtClean="0"/>
              <a:t>não-funcionais</a:t>
            </a:r>
          </a:p>
          <a:p>
            <a:pPr lvl="1"/>
            <a:r>
              <a:rPr lang="pt-BR" sz="2000" dirty="0" smtClean="0"/>
              <a:t>Especificação </a:t>
            </a:r>
            <a:r>
              <a:rPr lang="pt-BR" sz="2000" dirty="0"/>
              <a:t>Formal</a:t>
            </a:r>
          </a:p>
          <a:p>
            <a:r>
              <a:rPr lang="pt-BR" sz="2400" dirty="0"/>
              <a:t>Modelo Interação</a:t>
            </a:r>
          </a:p>
          <a:p>
            <a:r>
              <a:rPr lang="pt-BR" sz="2400" dirty="0"/>
              <a:t>Modelo de Falhas</a:t>
            </a:r>
          </a:p>
          <a:p>
            <a:r>
              <a:rPr lang="pt-BR" sz="2400" dirty="0"/>
              <a:t>Modelo de Segurança</a:t>
            </a:r>
          </a:p>
          <a:p>
            <a:endParaRPr lang="pt-BR" dirty="0"/>
          </a:p>
        </p:txBody>
      </p:sp>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69</a:t>
            </a:fld>
            <a:endParaRPr lang="en-US" altLang="pt-BR"/>
          </a:p>
        </p:txBody>
      </p:sp>
    </p:spTree>
    <p:extLst>
      <p:ext uri="{BB962C8B-B14F-4D97-AF65-F5344CB8AC3E}">
        <p14:creationId xmlns:p14="http://schemas.microsoft.com/office/powerpoint/2010/main" val="209116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p:nvPr>
        </p:nvSpPr>
        <p:spPr/>
        <p:txBody>
          <a:bodyPr/>
          <a:lstStyle/>
          <a:p>
            <a:r>
              <a:rPr lang="pt-BR" altLang="pt-BR" smtClean="0"/>
              <a:t>Modelos Arquiteturais</a:t>
            </a:r>
          </a:p>
        </p:txBody>
      </p:sp>
      <p:sp>
        <p:nvSpPr>
          <p:cNvPr id="26627" name="Espaço Reservado para Conteúdo 2"/>
          <p:cNvSpPr>
            <a:spLocks noGrp="1"/>
          </p:cNvSpPr>
          <p:nvPr>
            <p:ph idx="1"/>
          </p:nvPr>
        </p:nvSpPr>
        <p:spPr/>
        <p:txBody>
          <a:bodyPr/>
          <a:lstStyle/>
          <a:p>
            <a:r>
              <a:rPr lang="pt-BR" altLang="pt-BR" sz="2400" dirty="0" smtClean="0"/>
              <a:t>Quais são entidades comunicantes em um SD?</a:t>
            </a:r>
          </a:p>
          <a:p>
            <a:pPr lvl="1"/>
            <a:r>
              <a:rPr lang="pt-BR" altLang="pt-BR" sz="2000" dirty="0" smtClean="0"/>
              <a:t>Processos</a:t>
            </a:r>
          </a:p>
          <a:p>
            <a:pPr lvl="2"/>
            <a:r>
              <a:rPr lang="pt-BR" altLang="pt-BR" sz="1600" dirty="0" smtClean="0"/>
              <a:t>Entidade de software comunicante</a:t>
            </a:r>
          </a:p>
          <a:p>
            <a:pPr lvl="2"/>
            <a:r>
              <a:rPr lang="pt-BR" altLang="pt-BR" sz="1600" dirty="0" smtClean="0"/>
              <a:t>Pode conter </a:t>
            </a:r>
            <a:r>
              <a:rPr lang="pt-BR" altLang="pt-BR" sz="1600" dirty="0" err="1" smtClean="0"/>
              <a:t>subprocessos</a:t>
            </a:r>
            <a:r>
              <a:rPr lang="pt-BR" altLang="pt-BR" sz="1600" dirty="0" smtClean="0"/>
              <a:t> (Threads)</a:t>
            </a:r>
          </a:p>
          <a:p>
            <a:pPr lvl="1"/>
            <a:r>
              <a:rPr lang="pt-BR" altLang="pt-BR" sz="2000" dirty="0" smtClean="0"/>
              <a:t>Nós físicos</a:t>
            </a:r>
          </a:p>
          <a:p>
            <a:pPr lvl="2"/>
            <a:r>
              <a:rPr lang="pt-BR" altLang="pt-BR" sz="1600" dirty="0" smtClean="0"/>
              <a:t>Sensores, sistemas de automação</a:t>
            </a:r>
          </a:p>
          <a:p>
            <a:r>
              <a:rPr lang="pt-BR" altLang="pt-BR" sz="2400" dirty="0" smtClean="0"/>
              <a:t>Do ponto de vista de desenvolvimento de um SD</a:t>
            </a:r>
          </a:p>
          <a:p>
            <a:pPr lvl="1"/>
            <a:r>
              <a:rPr lang="pt-BR" altLang="pt-BR" sz="2000" dirty="0" smtClean="0"/>
              <a:t>Objetos</a:t>
            </a:r>
          </a:p>
          <a:p>
            <a:pPr lvl="1"/>
            <a:r>
              <a:rPr lang="pt-BR" altLang="pt-BR" sz="2000" dirty="0" smtClean="0"/>
              <a:t>Componentes</a:t>
            </a:r>
          </a:p>
          <a:p>
            <a:pPr lvl="1"/>
            <a:r>
              <a:rPr lang="pt-BR" altLang="pt-BR" sz="2000" dirty="0" smtClean="0"/>
              <a:t>Serviços</a:t>
            </a:r>
          </a:p>
          <a:p>
            <a:pPr lvl="1"/>
            <a:endParaRPr lang="pt-BR" altLang="pt-BR" dirty="0" smtClean="0"/>
          </a:p>
          <a:p>
            <a:pPr lvl="1"/>
            <a:endParaRPr lang="pt-BR" altLang="pt-BR" dirty="0" smtClean="0"/>
          </a:p>
          <a:p>
            <a:pPr lvl="1"/>
            <a:endParaRPr lang="pt-BR" altLang="pt-BR" dirty="0" smtClean="0"/>
          </a:p>
        </p:txBody>
      </p:sp>
      <p:sp>
        <p:nvSpPr>
          <p:cNvPr id="26628"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0162CCC4-A51E-46C2-BA58-BC27442FFC8C}" type="slidenum">
              <a:rPr lang="en-US" altLang="pt-BR" smtClean="0">
                <a:solidFill>
                  <a:srgbClr val="FEFFFF"/>
                </a:solidFill>
                <a:latin typeface="Times" panose="02020603050405020304" pitchFamily="18" charset="0"/>
              </a:rPr>
              <a:pPr>
                <a:spcBef>
                  <a:spcPct val="0"/>
                </a:spcBef>
                <a:buClrTx/>
                <a:buFontTx/>
                <a:buNone/>
              </a:pPr>
              <a:t>7</a:t>
            </a:fld>
            <a:endParaRPr lang="en-US" altLang="pt-BR"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DE1E0775-3EC6-4AC1-B00A-01FC3D8A3865}" type="slidenum">
              <a:rPr lang="en-US" altLang="pt-BR" smtClean="0"/>
              <a:pPr>
                <a:defRPr/>
              </a:pPr>
              <a:t>70</a:t>
            </a:fld>
            <a:endParaRPr lang="en-US" altLang="pt-BR"/>
          </a:p>
        </p:txBody>
      </p:sp>
      <p:sp>
        <p:nvSpPr>
          <p:cNvPr id="5" name="CaixaDeTexto 4"/>
          <p:cNvSpPr txBox="1"/>
          <p:nvPr/>
        </p:nvSpPr>
        <p:spPr>
          <a:xfrm>
            <a:off x="4419600" y="469900"/>
            <a:ext cx="3015569" cy="1015663"/>
          </a:xfrm>
          <a:prstGeom prst="rect">
            <a:avLst/>
          </a:prstGeom>
          <a:noFill/>
        </p:spPr>
        <p:txBody>
          <a:bodyPr wrap="none" rtlCol="0">
            <a:spAutoFit/>
          </a:bodyPr>
          <a:lstStyle/>
          <a:p>
            <a:r>
              <a:rPr lang="pt-BR" sz="6000" dirty="0" smtClean="0">
                <a:solidFill>
                  <a:schemeClr val="accent2"/>
                </a:solidFill>
              </a:rPr>
              <a:t>Dúvidas?</a:t>
            </a:r>
            <a:endParaRPr lang="pt-BR" sz="6000" dirty="0">
              <a:solidFill>
                <a:schemeClr val="accent2"/>
              </a:solidFill>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912" y="1689100"/>
            <a:ext cx="3539344" cy="5181600"/>
          </a:xfrm>
          <a:prstGeom prst="rect">
            <a:avLst/>
          </a:prstGeom>
        </p:spPr>
      </p:pic>
    </p:spTree>
    <p:extLst>
      <p:ext uri="{BB962C8B-B14F-4D97-AF65-F5344CB8AC3E}">
        <p14:creationId xmlns:p14="http://schemas.microsoft.com/office/powerpoint/2010/main" val="236257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p:nvPr>
        </p:nvSpPr>
        <p:spPr/>
        <p:txBody>
          <a:bodyPr/>
          <a:lstStyle/>
          <a:p>
            <a:r>
              <a:rPr lang="pt-BR" altLang="pt-BR" smtClean="0"/>
              <a:t>Modelos Arquiteturais</a:t>
            </a:r>
          </a:p>
        </p:txBody>
      </p:sp>
      <p:sp>
        <p:nvSpPr>
          <p:cNvPr id="27651" name="Espaço Reservado para Conteúdo 2"/>
          <p:cNvSpPr>
            <a:spLocks noGrp="1"/>
          </p:cNvSpPr>
          <p:nvPr>
            <p:ph idx="1"/>
          </p:nvPr>
        </p:nvSpPr>
        <p:spPr/>
        <p:txBody>
          <a:bodyPr/>
          <a:lstStyle/>
          <a:p>
            <a:r>
              <a:rPr lang="pt-BR" altLang="en-US" sz="2400" dirty="0" smtClean="0"/>
              <a:t>Arquitetura Cliente-Servidor</a:t>
            </a:r>
          </a:p>
          <a:p>
            <a:pPr lvl="1"/>
            <a:r>
              <a:rPr lang="pt-BR" altLang="en-US" sz="2000" dirty="0" smtClean="0"/>
              <a:t>Cliente magro ou cliente gordo</a:t>
            </a:r>
          </a:p>
          <a:p>
            <a:pPr lvl="1"/>
            <a:r>
              <a:rPr lang="pt-BR" altLang="en-US" sz="2000" dirty="0" smtClean="0"/>
              <a:t>Proxy</a:t>
            </a:r>
            <a:endParaRPr lang="pt-BR" altLang="en-US" sz="2000" dirty="0"/>
          </a:p>
          <a:p>
            <a:pPr lvl="1"/>
            <a:r>
              <a:rPr lang="pt-BR" altLang="en-US" sz="2000" dirty="0" smtClean="0"/>
              <a:t>Múltiplos servidores</a:t>
            </a:r>
          </a:p>
          <a:p>
            <a:pPr lvl="1"/>
            <a:r>
              <a:rPr lang="pt-BR" altLang="en-US" sz="2000" dirty="0" smtClean="0"/>
              <a:t>Orientada a Serviços</a:t>
            </a:r>
          </a:p>
          <a:p>
            <a:r>
              <a:rPr lang="pt-BR" altLang="en-US" sz="2400" dirty="0" smtClean="0"/>
              <a:t>Arquitetura </a:t>
            </a:r>
            <a:r>
              <a:rPr lang="pt-BR" altLang="en-US" sz="2400" dirty="0" err="1" smtClean="0"/>
              <a:t>Peer-to-Peer</a:t>
            </a:r>
            <a:endParaRPr lang="pt-BR" altLang="en-US" sz="2400" dirty="0"/>
          </a:p>
          <a:p>
            <a:pPr lvl="1"/>
            <a:r>
              <a:rPr lang="pt-BR" altLang="en-US" sz="2000" dirty="0" smtClean="0"/>
              <a:t>Totalmente descentralizada</a:t>
            </a:r>
          </a:p>
          <a:p>
            <a:pPr lvl="1"/>
            <a:r>
              <a:rPr lang="pt-BR" altLang="en-US" sz="2000" dirty="0" smtClean="0"/>
              <a:t>Hierárquica</a:t>
            </a:r>
          </a:p>
          <a:p>
            <a:pPr lvl="1"/>
            <a:endParaRPr lang="pt-BR" altLang="en-US" dirty="0" smtClean="0"/>
          </a:p>
        </p:txBody>
      </p:sp>
      <p:sp>
        <p:nvSpPr>
          <p:cNvPr id="27652" name="Espaço Reservado para Número de Slide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D5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D5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D5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D5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D5040"/>
                </a:solidFill>
                <a:latin typeface="Century Gothic" panose="020B0502020202020204" pitchFamily="34" charset="0"/>
              </a:defRPr>
            </a:lvl9pPr>
          </a:lstStyle>
          <a:p>
            <a:pPr>
              <a:spcBef>
                <a:spcPct val="0"/>
              </a:spcBef>
              <a:buClrTx/>
              <a:buFontTx/>
              <a:buNone/>
            </a:pPr>
            <a:fld id="{54C9ABEE-3175-4A07-8060-106F0E7A3CF6}" type="slidenum">
              <a:rPr lang="en-US" altLang="en-US" smtClean="0">
                <a:solidFill>
                  <a:srgbClr val="FEFFFF"/>
                </a:solidFill>
                <a:latin typeface="Times" panose="02020603050405020304" pitchFamily="18" charset="0"/>
              </a:rPr>
              <a:pPr>
                <a:spcBef>
                  <a:spcPct val="0"/>
                </a:spcBef>
                <a:buClrTx/>
                <a:buFontTx/>
                <a:buNone/>
              </a:pPr>
              <a:t>8</a:t>
            </a:fld>
            <a:endParaRPr lang="en-US" altLang="en-US" smtClean="0">
              <a:solidFill>
                <a:srgbClr val="FEFFFF"/>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pt-BR" altLang="en-US" smtClean="0"/>
              <a:t>Arquiteturas de Sistemas</a:t>
            </a:r>
          </a:p>
        </p:txBody>
      </p:sp>
      <p:sp>
        <p:nvSpPr>
          <p:cNvPr id="28675" name="Rectangle 3"/>
          <p:cNvSpPr>
            <a:spLocks noGrp="1"/>
          </p:cNvSpPr>
          <p:nvPr>
            <p:ph idx="1"/>
          </p:nvPr>
        </p:nvSpPr>
        <p:spPr/>
        <p:txBody>
          <a:bodyPr/>
          <a:lstStyle/>
          <a:p>
            <a:r>
              <a:rPr lang="pt-BR" altLang="en-US" dirty="0" smtClean="0"/>
              <a:t>Arquiteturas Centralizadas</a:t>
            </a:r>
          </a:p>
          <a:p>
            <a:pPr lvl="1"/>
            <a:r>
              <a:rPr lang="pt-BR" altLang="en-US" dirty="0" smtClean="0"/>
              <a:t>Modelo Cliente-Servidor</a:t>
            </a:r>
          </a:p>
          <a:p>
            <a:pPr lvl="1"/>
            <a:endParaRPr lang="pt-BR" altLang="en-US" dirty="0"/>
          </a:p>
          <a:p>
            <a:pPr lvl="1"/>
            <a:endParaRPr lang="pt-BR" altLang="en-US" dirty="0" smtClean="0"/>
          </a:p>
          <a:p>
            <a:pPr lvl="1"/>
            <a:endParaRPr lang="pt-BR" altLang="en-US" dirty="0"/>
          </a:p>
          <a:p>
            <a:pPr lvl="1"/>
            <a:endParaRPr lang="pt-BR" altLang="en-US" dirty="0" smtClean="0"/>
          </a:p>
          <a:p>
            <a:pPr lvl="1"/>
            <a:endParaRPr lang="pt-BR" altLang="en-US" dirty="0"/>
          </a:p>
          <a:p>
            <a:pPr lvl="1"/>
            <a:endParaRPr lang="pt-BR" altLang="en-US" dirty="0" smtClean="0"/>
          </a:p>
          <a:p>
            <a:pPr lvl="1"/>
            <a:endParaRPr lang="pt-BR" altLang="en-US" dirty="0"/>
          </a:p>
          <a:p>
            <a:pPr lvl="1"/>
            <a:endParaRPr lang="pt-BR" altLang="en-US" dirty="0" smtClean="0"/>
          </a:p>
          <a:p>
            <a:pPr lvl="1"/>
            <a:endParaRPr lang="pt-BR" altLang="en-US" dirty="0" smtClean="0"/>
          </a:p>
          <a:p>
            <a:pPr lvl="1"/>
            <a:r>
              <a:rPr lang="pt-BR" altLang="en-US" dirty="0" smtClean="0"/>
              <a:t>Problemas: Orientado ou não-orientado a conexão (TCP ou UDP)?</a:t>
            </a:r>
          </a:p>
        </p:txBody>
      </p:sp>
      <p:pic>
        <p:nvPicPr>
          <p:cNvPr id="26629" name="Picture 4">
            <a:extLst>
              <a:ext uri="{FF2B5EF4-FFF2-40B4-BE49-F238E27FC236}">
                <a16:creationId xmlns:a16="http://schemas.microsoft.com/office/drawing/2014/main" id="{4776B2A1-1344-4518-9310-9967C6EA406B}"/>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3416617" y="2609639"/>
            <a:ext cx="5419725" cy="2495550"/>
          </a:xfrm>
          <a:prstGeom prst="rect">
            <a:avLst/>
          </a:prstGeom>
          <a:noFill/>
          <a:ln w="9525">
            <a:noFill/>
            <a:miter lim="800000"/>
            <a:headEnd/>
            <a:tailEnd/>
          </a:ln>
        </p:spPr>
      </p:pic>
      <p:sp>
        <p:nvSpPr>
          <p:cNvPr id="2" name="Espaço Reservado para Número de Slide 1"/>
          <p:cNvSpPr>
            <a:spLocks noGrp="1"/>
          </p:cNvSpPr>
          <p:nvPr>
            <p:ph type="sldNum" sz="quarter" idx="12"/>
          </p:nvPr>
        </p:nvSpPr>
        <p:spPr/>
        <p:txBody>
          <a:bodyPr/>
          <a:lstStyle/>
          <a:p>
            <a:pPr>
              <a:defRPr/>
            </a:pPr>
            <a:fld id="{DE1E0775-3EC6-4AC1-B00A-01FC3D8A3865}" type="slidenum">
              <a:rPr lang="en-US" altLang="pt-BR" smtClean="0"/>
              <a:pPr>
                <a:defRPr/>
              </a:pPr>
              <a:t>9</a:t>
            </a:fld>
            <a:endParaRPr lang="en-US" altLang="pt-BR"/>
          </a:p>
        </p:txBody>
      </p:sp>
      <p:sp>
        <p:nvSpPr>
          <p:cNvPr id="7" name="CaixaDeTexto 6"/>
          <p:cNvSpPr txBox="1"/>
          <p:nvPr/>
        </p:nvSpPr>
        <p:spPr>
          <a:xfrm>
            <a:off x="7736441" y="6362164"/>
            <a:ext cx="2031967" cy="523220"/>
          </a:xfrm>
          <a:prstGeom prst="rect">
            <a:avLst/>
          </a:prstGeom>
          <a:noFill/>
        </p:spPr>
        <p:txBody>
          <a:bodyPr wrap="none" rtlCol="0">
            <a:spAutoFit/>
          </a:bodyPr>
          <a:lstStyle/>
          <a:p>
            <a:pPr algn="ctr">
              <a:defRPr/>
            </a:pPr>
            <a:r>
              <a:rPr lang="pt-BR" sz="1400" dirty="0" smtClean="0">
                <a:solidFill>
                  <a:schemeClr val="bg1"/>
                </a:solidFill>
                <a:cs typeface="Arial" charset="0"/>
                <a:sym typeface="Arial" charset="0"/>
              </a:rPr>
              <a:t>ANDREW S. TANENBAUM</a:t>
            </a:r>
          </a:p>
          <a:p>
            <a:pPr algn="ctr">
              <a:defRPr/>
            </a:pPr>
            <a:r>
              <a:rPr lang="pt-BR" sz="1400" dirty="0" smtClean="0">
                <a:solidFill>
                  <a:schemeClr val="bg1"/>
                </a:solidFill>
                <a:cs typeface="Arial" charset="0"/>
                <a:sym typeface="Arial" charset="0"/>
              </a:rPr>
              <a:t>MAARTEN VAN STEEN</a:t>
            </a:r>
            <a:endParaRPr lang="pt-BR" sz="1400" dirty="0">
              <a:solidFill>
                <a:schemeClr val="bg1"/>
              </a:solidFill>
              <a:cs typeface="Arial" charset="0"/>
              <a:sym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25552</TotalTime>
  <Pages>0</Pages>
  <Words>2443</Words>
  <Characters>0</Characters>
  <Application>Microsoft Office PowerPoint</Application>
  <PresentationFormat>Widescreen</PresentationFormat>
  <Lines>0</Lines>
  <Paragraphs>474</Paragraphs>
  <Slides>70</Slides>
  <Notes>15</Notes>
  <HiddenSlides>1</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70</vt:i4>
      </vt:variant>
    </vt:vector>
  </HeadingPairs>
  <TitlesOfParts>
    <vt:vector size="79" baseType="lpstr">
      <vt:lpstr>Akrobat</vt:lpstr>
      <vt:lpstr>Arial</vt:lpstr>
      <vt:lpstr>Calibri</vt:lpstr>
      <vt:lpstr>Calibri Light</vt:lpstr>
      <vt:lpstr>Century Gothic</vt:lpstr>
      <vt:lpstr>Times</vt:lpstr>
      <vt:lpstr>Wingdings 3</vt:lpstr>
      <vt:lpstr>ヒラギノ明朝 ProN W3</vt:lpstr>
      <vt:lpstr>Retrospectiva</vt:lpstr>
      <vt:lpstr>Apresentação do PowerPoint</vt:lpstr>
      <vt:lpstr>Modelagem e projeto de um sistema distribuído</vt:lpstr>
      <vt:lpstr>Modelos Físicos</vt:lpstr>
      <vt:lpstr>Gerações de Sistemas Distribuídos</vt:lpstr>
      <vt:lpstr>Modelos Arquiteturais</vt:lpstr>
      <vt:lpstr>Arquiteturas</vt:lpstr>
      <vt:lpstr>Modelos Arquiteturais</vt:lpstr>
      <vt:lpstr>Modelos Arquiteturais</vt:lpstr>
      <vt:lpstr>Arquiteturas de Sistemas</vt:lpstr>
      <vt:lpstr>Arquiteturas Centralizadas</vt:lpstr>
      <vt:lpstr>Arquiteturas Centralizadas Arquiteturas multidivididas</vt:lpstr>
      <vt:lpstr>Arquitetura Cliente-Servidor</vt:lpstr>
      <vt:lpstr>Thin client (Cliente “magro”)</vt:lpstr>
      <vt:lpstr>Thin client (Cliente “magro”) – Terminal Remoto</vt:lpstr>
      <vt:lpstr>Arquiteturas Centralizadas Arquiteturas multidivididas</vt:lpstr>
      <vt:lpstr>Arquiteturas Centralizadas Arquiteturas multidivididas</vt:lpstr>
      <vt:lpstr>Exercício em Sala de Aula</vt:lpstr>
      <vt:lpstr>Arquiteturas</vt:lpstr>
      <vt:lpstr>Estilos Arquitetônicos</vt:lpstr>
      <vt:lpstr>Estilos Arquitetônicos</vt:lpstr>
      <vt:lpstr>Estilos Arquitetônicos </vt:lpstr>
      <vt:lpstr>Estilos Arquitetônicos</vt:lpstr>
      <vt:lpstr>Estilos Arquitetônicos</vt:lpstr>
      <vt:lpstr>Estilos Arquitetônicos</vt:lpstr>
      <vt:lpstr>Padrões Arquiteturais</vt:lpstr>
      <vt:lpstr>Apresentação do PowerPoint</vt:lpstr>
      <vt:lpstr>Arquiteturas Two-tier  e Three-tier</vt:lpstr>
      <vt:lpstr>Arquitetura orientada a serviços</vt:lpstr>
      <vt:lpstr>Arquitetura Orientada a Serviços</vt:lpstr>
      <vt:lpstr>Exercício em Sala de Aula 2</vt:lpstr>
      <vt:lpstr>Bluetooth</vt:lpstr>
      <vt:lpstr>Um Sistema Web</vt:lpstr>
      <vt:lpstr>Organização em 3 Camadas de Aplicação</vt:lpstr>
      <vt:lpstr>E Microservices?</vt:lpstr>
      <vt:lpstr>E Microservices?</vt:lpstr>
      <vt:lpstr>E Microservices?</vt:lpstr>
      <vt:lpstr>Aumentando a escalabilidade</vt:lpstr>
      <vt:lpstr>Arquiteturas descentralizadas</vt:lpstr>
      <vt:lpstr>Arquitetura Peer-to-Peer (P2P)</vt:lpstr>
      <vt:lpstr>Modelos Arquiteturais</vt:lpstr>
      <vt:lpstr>Paradigmas de comunicação</vt:lpstr>
      <vt:lpstr>Comunicação entre processos</vt:lpstr>
      <vt:lpstr>Comunicação entre processos</vt:lpstr>
      <vt:lpstr>TCP e UDP – Representação Externa de Dados</vt:lpstr>
      <vt:lpstr>TCP e UDP – Representação Externa de Dados</vt:lpstr>
      <vt:lpstr>Invocação remota</vt:lpstr>
      <vt:lpstr>O que muda em relação a uma invocação local?</vt:lpstr>
      <vt:lpstr>Exemplo de Histórico</vt:lpstr>
      <vt:lpstr>Requisição-Resposta (Request-Reply)</vt:lpstr>
      <vt:lpstr>HTTP um exemplo de Requisição</vt:lpstr>
      <vt:lpstr>MPI-Message Passing Interface</vt:lpstr>
      <vt:lpstr>RPC – Remote Procedure Call</vt:lpstr>
      <vt:lpstr>Binder no Android</vt:lpstr>
      <vt:lpstr>RMI – Remote Method Invocation</vt:lpstr>
      <vt:lpstr>RMI – Remote Method Invocation</vt:lpstr>
      <vt:lpstr>Exemplo de RMI: OSGi</vt:lpstr>
      <vt:lpstr>Paradigmas de comunicação</vt:lpstr>
      <vt:lpstr>Desvantagens da Invocação remota</vt:lpstr>
      <vt:lpstr>Comunicação indireta</vt:lpstr>
      <vt:lpstr>Sistemas Distribuídos baseados em Eventos</vt:lpstr>
      <vt:lpstr>Eventos e notificações</vt:lpstr>
      <vt:lpstr>Eventos e notificações</vt:lpstr>
      <vt:lpstr>Eventos e notificações</vt:lpstr>
      <vt:lpstr>Elementos Participantes</vt:lpstr>
      <vt:lpstr>Exemplo de Sistema</vt:lpstr>
      <vt:lpstr>MQTT - Exemplo</vt:lpstr>
      <vt:lpstr>MQTT - Exemplo</vt:lpstr>
      <vt:lpstr>MQTT</vt:lpstr>
      <vt:lpstr>Modelos Fundamentais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Maquison</cp:lastModifiedBy>
  <cp:revision>88</cp:revision>
  <dcterms:modified xsi:type="dcterms:W3CDTF">2019-01-28T22:44:42Z</dcterms:modified>
</cp:coreProperties>
</file>