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75" r:id="rId1"/>
  </p:sldMasterIdLst>
  <p:notesMasterIdLst>
    <p:notesMasterId r:id="rId41"/>
  </p:notesMasterIdLst>
  <p:handoutMasterIdLst>
    <p:handoutMasterId r:id="rId42"/>
  </p:handoutMasterIdLst>
  <p:sldIdLst>
    <p:sldId id="331" r:id="rId2"/>
    <p:sldId id="285" r:id="rId3"/>
    <p:sldId id="332" r:id="rId4"/>
    <p:sldId id="288" r:id="rId5"/>
    <p:sldId id="258" r:id="rId6"/>
    <p:sldId id="287" r:id="rId7"/>
    <p:sldId id="333" r:id="rId8"/>
    <p:sldId id="334" r:id="rId9"/>
    <p:sldId id="335" r:id="rId10"/>
    <p:sldId id="336" r:id="rId11"/>
    <p:sldId id="291" r:id="rId12"/>
    <p:sldId id="337" r:id="rId13"/>
    <p:sldId id="338" r:id="rId14"/>
    <p:sldId id="340" r:id="rId15"/>
    <p:sldId id="341" r:id="rId16"/>
    <p:sldId id="342" r:id="rId17"/>
    <p:sldId id="257" r:id="rId18"/>
    <p:sldId id="298" r:id="rId19"/>
    <p:sldId id="265" r:id="rId20"/>
    <p:sldId id="313" r:id="rId21"/>
    <p:sldId id="301" r:id="rId22"/>
    <p:sldId id="327" r:id="rId23"/>
    <p:sldId id="328" r:id="rId24"/>
    <p:sldId id="302" r:id="rId25"/>
    <p:sldId id="343" r:id="rId26"/>
    <p:sldId id="308" r:id="rId27"/>
    <p:sldId id="329" r:id="rId28"/>
    <p:sldId id="304" r:id="rId29"/>
    <p:sldId id="309" r:id="rId30"/>
    <p:sldId id="306" r:id="rId31"/>
    <p:sldId id="305" r:id="rId32"/>
    <p:sldId id="310" r:id="rId33"/>
    <p:sldId id="344" r:id="rId34"/>
    <p:sldId id="345" r:id="rId35"/>
    <p:sldId id="330" r:id="rId36"/>
    <p:sldId id="314" r:id="rId37"/>
    <p:sldId id="307" r:id="rId38"/>
    <p:sldId id="324" r:id="rId39"/>
    <p:sldId id="339" r:id="rId4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7" autoAdjust="0"/>
    <p:restoredTop sz="90860" autoAdjust="0"/>
  </p:normalViewPr>
  <p:slideViewPr>
    <p:cSldViewPr>
      <p:cViewPr varScale="1">
        <p:scale>
          <a:sx n="68" d="100"/>
          <a:sy n="68" d="100"/>
        </p:scale>
        <p:origin x="2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fld id="{B0865490-8E11-4CB6-8139-E194AF673D3D}" type="datetimeFigureOut">
              <a:rPr lang="pt-BR"/>
              <a:pPr>
                <a:defRPr/>
              </a:pPr>
              <a:t>29/01/2019</a:t>
            </a:fld>
            <a:endParaRPr lang="pt-BR"/>
          </a:p>
        </p:txBody>
      </p:sp>
      <p:sp>
        <p:nvSpPr>
          <p:cNvPr id="4" name="Espaço Reservado para Rodapé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ヒラギノ明朝 ProN W3"/>
                <a:cs typeface="ヒラギノ明朝 ProN W3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163621-B898-44F9-AA42-049D43FD103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/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/>
          </p:cNvPr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>
            <a:extLst/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/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" pitchFamily="60" charset="0"/>
                <a:ea typeface="ヒラギノ明朝 ProN W3" pitchFamily="60" charset="-128"/>
                <a:cs typeface="+mn-cs"/>
                <a:sym typeface="Times" pitchFamily="6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/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424E5E6-0930-4169-A208-1D056CB9727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" pitchFamily="6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844EF40-C5AF-42A8-AB55-13D75198E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1CE72B-DB48-4986-B3B4-1D3E6A88DE77}" type="slidenum">
              <a:rPr lang="pt-BR" altLang="pt-BR" smtClean="0"/>
              <a:pPr/>
              <a:t>2</a:t>
            </a:fld>
            <a:endParaRPr lang="pt-BR" altLang="pt-BR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03A642-9F4B-4581-94A2-5543262C4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F40A41-5751-4F62-BD6D-9B6CC76A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06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97C3D60-4B48-4A7A-938E-CD7AECABC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F4D0A2-88CF-47EF-A606-CF612620418A}" type="slidenum">
              <a:rPr lang="pt-BR" altLang="pt-BR" smtClean="0"/>
              <a:pPr/>
              <a:t>20</a:t>
            </a:fld>
            <a:endParaRPr lang="pt-BR" altLang="pt-BR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92DA510-CA13-4AE4-9C82-68B1FDAF2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3239DAF-B3E0-4866-8181-A64883A7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122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DB1A63B-4B30-46EA-A8C7-6EC51C696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9C305E-3318-42D9-A553-64DE7C029CCA}" type="slidenum">
              <a:rPr lang="pt-BR" altLang="pt-BR" smtClean="0"/>
              <a:pPr/>
              <a:t>21</a:t>
            </a:fld>
            <a:endParaRPr lang="pt-BR" altLang="pt-BR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2119FB5-AAA8-4773-994A-E4ADD40E7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DB5F91-1CC6-42FE-A1A4-25BA27DC6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5703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361E136-44C3-4CB6-A5C1-C42B630AE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214FE8-70C7-4122-9D50-9A037332E929}" type="slidenum">
              <a:rPr lang="pt-BR" altLang="pt-BR" smtClean="0"/>
              <a:pPr/>
              <a:t>22</a:t>
            </a:fld>
            <a:endParaRPr lang="pt-BR" altLang="pt-BR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FE1C78D-4678-4D01-B29B-2C448AD7B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0306ADD-9213-44C4-87A9-37CBB85E1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673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A7DF899-BFDB-40D7-AE37-BD4BB3C6A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12FB8-BDEB-43A9-A1DE-48E2A3AA754C}" type="slidenum">
              <a:rPr lang="pt-BR" altLang="pt-BR" smtClean="0"/>
              <a:pPr/>
              <a:t>24</a:t>
            </a:fld>
            <a:endParaRPr lang="pt-BR" altLang="pt-B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44F61F8-ABB1-4A50-AA47-1C32FB857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7DA1556-4131-47E8-BF82-897FBC12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0309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6E72D59-B572-4298-8418-BA8E323E3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2DC51-9A05-40BE-8033-C1C68A1CFFEC}" type="slidenum">
              <a:rPr lang="pt-BR" altLang="pt-BR" smtClean="0"/>
              <a:pPr/>
              <a:t>26</a:t>
            </a:fld>
            <a:endParaRPr lang="pt-BR" altLang="pt-B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9CFAA9D-39EE-4ACF-804A-4C46F74B6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A215366-243B-4710-8719-4FEE30502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81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5E4AAA1-7608-45E2-9E34-8729CA26C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F7F912-FBE3-48E2-80A5-B1F2F6B4FB3C}" type="slidenum">
              <a:rPr lang="pt-BR" altLang="pt-BR" smtClean="0"/>
              <a:pPr/>
              <a:t>28</a:t>
            </a:fld>
            <a:endParaRPr lang="pt-BR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2DF33C9-E59A-4FAE-A583-8648A8BF4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1EB9D1A-7346-489C-824D-FAD7096C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079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60050229-0567-4DD2-886E-A12600181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13ADB-A4C6-46D8-96E4-8EC2D3E28CAF}" type="slidenum">
              <a:rPr lang="pt-BR" altLang="pt-BR" smtClean="0"/>
              <a:pPr/>
              <a:t>29</a:t>
            </a:fld>
            <a:endParaRPr lang="pt-BR" altLang="pt-B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3126442-3BB5-40BC-B472-724884AF3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28ACB73-7578-4BE2-8F35-A85A4D56A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905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6BFF412-1E2E-4232-9D3F-A2A8CD3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33CA9-4BBA-4088-97BF-0FA800F72DA2}" type="slidenum">
              <a:rPr lang="pt-BR" altLang="pt-BR" smtClean="0"/>
              <a:pPr/>
              <a:t>30</a:t>
            </a:fld>
            <a:endParaRPr lang="pt-BR" altLang="pt-BR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5747984-1D17-4590-B223-5C73E0283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A9C05D2-3EC4-4B9E-85F7-BE979D744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861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9126F27-8F3B-46C3-9F69-6D75E1EFB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282600-BFEA-48F1-BB2A-DDC520DD2CFE}" type="slidenum">
              <a:rPr lang="pt-BR" altLang="pt-BR" smtClean="0"/>
              <a:pPr/>
              <a:t>31</a:t>
            </a:fld>
            <a:endParaRPr lang="pt-BR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0E6FD0E-4F8F-4431-8D3D-D1979AE0C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EBE85E3-C33E-423E-A6DF-66EBBE3E6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2705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0C36905-76ED-484F-862F-24C173295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CAFBE-DF1F-4FA9-8A7D-3B9A5DE3B124}" type="slidenum">
              <a:rPr lang="pt-BR" altLang="pt-BR" smtClean="0"/>
              <a:pPr/>
              <a:t>32</a:t>
            </a:fld>
            <a:endParaRPr lang="pt-BR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91A3CE0-849B-4457-B6F9-71F8F562A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B606C44-0DE9-4673-81D8-195C46E20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162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E596013-B8F5-40CD-B28D-716FA795B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C3365E-03DC-4637-B0DA-68CF562E6BBB}" type="slidenum">
              <a:rPr lang="pt-BR" altLang="pt-BR" smtClean="0"/>
              <a:pPr/>
              <a:t>4</a:t>
            </a:fld>
            <a:endParaRPr lang="pt-BR" altLang="pt-BR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50C31C8-0A7C-4D2C-A88D-07F7296B7C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6E30DC0-66D0-480D-BA17-FE80430F8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2372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411A6E8-F552-478D-AF0A-F5411D552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E569B2-220A-464A-9D23-8BC8EFD92955}" type="slidenum">
              <a:rPr lang="pt-BR" altLang="pt-BR" smtClean="0"/>
              <a:pPr/>
              <a:t>35</a:t>
            </a:fld>
            <a:endParaRPr lang="pt-BR" altLang="pt-B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733F33D-8329-41BE-8BD8-4DA67B57A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D287505-D32E-44E2-851C-8A4601C1C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583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D2DA7CD2-3DAC-4814-942A-79ABC4C30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3E0FAC-6F92-453D-96E4-5EFE40750807}" type="slidenum">
              <a:rPr lang="pt-BR" altLang="pt-BR" smtClean="0"/>
              <a:pPr/>
              <a:t>36</a:t>
            </a:fld>
            <a:endParaRPr lang="pt-BR" altLang="pt-B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129662-84DB-47F4-9E43-77530E087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765E385-4FA0-4351-BD06-96BECFA6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126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6BAD728-4C31-40B6-958F-D5D8B827D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B68B5-0E5C-4FD8-BFFE-8875082E3C1D}" type="slidenum">
              <a:rPr lang="pt-BR" altLang="pt-BR" smtClean="0"/>
              <a:pPr/>
              <a:t>37</a:t>
            </a:fld>
            <a:endParaRPr lang="pt-BR" altLang="pt-B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78DE15D-0795-48B5-AC8D-D9A220B6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19E8261-A51C-41DB-A9A7-CF626B065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401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3ED43F3-FCBF-42C2-8D92-A00789371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24914-1411-4EA3-807A-15F2F62AA3D2}" type="slidenum">
              <a:rPr lang="pt-BR" altLang="pt-BR" smtClean="0"/>
              <a:pPr/>
              <a:t>5</a:t>
            </a:fld>
            <a:endParaRPr lang="pt-BR" altLang="pt-BR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E929887-1817-4BD5-92EB-B7446CFFD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BD58845-D38C-4B64-8BD4-797A03919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650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CC594D-6E78-4C38-BFE7-C75BBF57D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537D3F-3205-4D41-940F-7B969EFE6B68}" type="slidenum">
              <a:rPr lang="pt-BR" altLang="pt-BR" smtClean="0"/>
              <a:pPr/>
              <a:t>6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CEB52B0-5D72-44AC-AA3D-245BE2823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A3C5CD6-CA24-446C-80AA-49B01524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027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22515A9-6E90-41E4-B200-C7EC4AEB5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94E31B-21D4-4A34-BCE5-FF8F5BBE29E2}" type="slidenum">
              <a:rPr lang="pt-BR" altLang="pt-BR" smtClean="0"/>
              <a:pPr/>
              <a:t>11</a:t>
            </a:fld>
            <a:endParaRPr lang="pt-BR" altLang="pt-BR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C952015-D395-423C-B6AF-EAB184A5C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324851E-1A4B-4574-BBA4-1AEEB7A66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98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24E5E6-0930-4169-A208-1D056CB9727F}" type="slidenum">
              <a:rPr lang="en-US" altLang="pt-BR" smtClean="0"/>
              <a:pPr>
                <a:defRPr/>
              </a:pPr>
              <a:t>16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8536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0554B20-9D31-4DD9-AFCA-013481046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444180-087B-48FD-BE4A-191154FAF0D1}" type="slidenum">
              <a:rPr lang="pt-BR" altLang="pt-BR" smtClean="0"/>
              <a:pPr/>
              <a:t>17</a:t>
            </a:fld>
            <a:endParaRPr lang="pt-BR" altLang="pt-BR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D3BD606-0BA9-45E9-AA45-CAF954797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7F80178-6A24-49FE-99D0-48BE15435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785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2D5B2D4-5960-4E7A-A883-F6EA79771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BBA577-DCFC-4FF6-A1B7-0E1A621FFC74}" type="slidenum">
              <a:rPr lang="pt-BR" altLang="pt-BR" smtClean="0"/>
              <a:pPr/>
              <a:t>18</a:t>
            </a:fld>
            <a:endParaRPr lang="pt-BR" altLang="pt-BR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7D4655C-4FE7-460F-8B80-0F9A6641A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684BCC5-6D38-4E1B-AB00-C50B94FD8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871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858E2B0-4A3A-49EC-8F69-9DF637468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481DA9-9A28-4767-B5E5-23A288754B38}" type="slidenum">
              <a:rPr lang="pt-BR" altLang="pt-BR" smtClean="0"/>
              <a:pPr/>
              <a:t>19</a:t>
            </a:fld>
            <a:endParaRPr lang="pt-BR" altLang="pt-BR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ED33B0F-1F32-4012-B3BB-1B3ACEBAC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7CE927F-918A-4985-948B-41CEFC551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092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D627D-DEB4-45B8-B3EE-DDC45CA5846C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B8834-D185-4345-8230-C35FD815BDF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1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6FA625-A44D-43B0-AC71-C2678CB02F4B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153EA-6A55-4523-8A05-5331F62D6C8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95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15826-CBB9-424C-83DE-B2B337813219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8FD7C5-8F4C-4B52-A7F3-6BDA887CFDD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5192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2AA22-19FE-4742-9144-CD4599DB9F3E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7808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1D04FB-7A90-4AA4-90A2-7169B6F2A728}" type="datetime1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89E3-4BD7-475E-9F10-C303224776E0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FBC7FA-E881-404F-B39C-96E54E11E128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B6554-6A38-4FF8-95F8-3FBD028DA50F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94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0457CE-833A-4C5C-A076-F37BBD28A08F}" type="datetime1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B596A-5FD6-4A7D-9A63-6492B7C117E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61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6B4E98-6E95-4982-A85C-9F8D98996B44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9766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CCB553-5BBB-4A26-8F45-1856C8E56382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46DFD-9B33-46AB-BFD1-3F873BC472EB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629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A561CE-6A49-47EB-BC7A-F70C29CD06B3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2976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7F2CF-F1F3-40C5-9460-DE5146B18354}" type="datetime1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0F6ED-0D7C-41CE-9316-79D4388A1A45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661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1F9F0C-E3AF-41E8-A610-A21F7BEBFE8B}" type="datetime1">
              <a:rPr lang="en-US" smtClean="0"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BB75F4-1905-4E91-B413-E1F18831F8DC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8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5sSK2qV-i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400" y="319934"/>
            <a:ext cx="11836400" cy="21729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/>
              <a:t>CKP7500 - SISTEMAS DISTRIBUÍDOS E REDES DE COMUNICAÇÃO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SMD0050 - SISTEMAS DISTRIBUÍDOS - T02</a:t>
            </a:r>
            <a:endParaRPr lang="pt-BR" sz="4000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00051" y="3999785"/>
            <a:ext cx="10058400" cy="365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sz="2000" dirty="0"/>
              <a:t>Slides são baseados nos slides do </a:t>
            </a:r>
            <a:r>
              <a:rPr lang="pt-BR" altLang="en-US" sz="2000" dirty="0" err="1"/>
              <a:t>Couloris</a:t>
            </a:r>
            <a:r>
              <a:rPr lang="pt-BR" altLang="en-US" sz="2000" dirty="0"/>
              <a:t> e </a:t>
            </a:r>
            <a:r>
              <a:rPr lang="pt-BR" altLang="en-US" sz="2000" dirty="0" err="1"/>
              <a:t>Tanenbaum</a:t>
            </a:r>
            <a:endParaRPr lang="pt-BR" sz="20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52400" y="2704557"/>
            <a:ext cx="11836400" cy="1084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solidFill>
                  <a:srgbClr val="39639D">
                    <a:lumMod val="75000"/>
                  </a:srgbClr>
                </a:solidFill>
                <a:latin typeface="Times" pitchFamily="60" charset="0"/>
                <a:sym typeface="Times" pitchFamily="60" charset="0"/>
              </a:rPr>
              <a:t>Sincronização de Relógios e Exclusão Mútua</a:t>
            </a:r>
            <a:endParaRPr lang="pt-BR" sz="4000" dirty="0"/>
          </a:p>
        </p:txBody>
      </p:sp>
      <p:pic>
        <p:nvPicPr>
          <p:cNvPr id="10" name="Picture 2" descr="http://www.palantir.com/wp-content/static/techblog/2008/10/pg-distri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12" y="4397382"/>
            <a:ext cx="1634976" cy="191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9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solução para sincronismo de máquinas distribuídos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uma das máquinas possui receptor WWV ou GPS</a:t>
            </a:r>
          </a:p>
          <a:p>
            <a:r>
              <a:rPr lang="pt-BR" sz="2400" dirty="0"/>
              <a:t>Manter todas as outras máquinas sincronizadas com 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10</a:t>
            </a:fld>
            <a:endParaRPr lang="en-US" altLang="pt-BR"/>
          </a:p>
        </p:txBody>
      </p:sp>
      <p:pic>
        <p:nvPicPr>
          <p:cNvPr id="5" name="Picture 2" descr="Resultado de imagem para gps receiver computer clock">
            <a:extLst>
              <a:ext uri="{FF2B5EF4-FFF2-40B4-BE49-F238E27FC236}">
                <a16:creationId xmlns:a16="http://schemas.microsoft.com/office/drawing/2014/main" id="{0D4F16F3-061A-4C4E-A278-E8E7962A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05" y="3205971"/>
            <a:ext cx="4621949" cy="26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F42390FF-DE65-4232-9D39-ECF762018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 de sincronização de relógios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5A3FC46-DEDA-45A7-A764-04655C37F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Se nenhuma possui receptor WWV ou GPS</a:t>
            </a:r>
          </a:p>
          <a:p>
            <a:pPr lvl="1" eaLnBrk="1" hangingPunct="1"/>
            <a:r>
              <a:rPr lang="pt-BR" altLang="pt-BR" sz="2000" dirty="0"/>
              <a:t>cada uma cuida de seu próprio horário;</a:t>
            </a:r>
          </a:p>
          <a:p>
            <a:pPr lvl="1" eaLnBrk="1" hangingPunct="1"/>
            <a:r>
              <a:rPr lang="pt-BR" altLang="pt-BR" sz="2000" dirty="0"/>
              <a:t>o problema passa a ser manter o horário de todas máquinas o mais próximo possível.</a:t>
            </a:r>
          </a:p>
          <a:p>
            <a:pPr eaLnBrk="1" hangingPunct="1"/>
            <a:r>
              <a:rPr lang="pt-BR" altLang="pt-BR" sz="2400" dirty="0"/>
              <a:t>Foram propostos vários algoritmos, todos seguindo as mesmas </a:t>
            </a:r>
            <a:r>
              <a:rPr lang="pt-BR" altLang="pt-BR" sz="2400" dirty="0" err="1"/>
              <a:t>idéias</a:t>
            </a:r>
            <a:r>
              <a:rPr lang="pt-BR" altLang="pt-BR" sz="2400" dirty="0"/>
              <a:t> básicas</a:t>
            </a:r>
          </a:p>
          <a:p>
            <a:pPr eaLnBrk="1" hangingPunct="1"/>
            <a:r>
              <a:rPr lang="pt-BR" altLang="pt-BR" sz="2400" dirty="0"/>
              <a:t>Como levar em contar o </a:t>
            </a:r>
            <a:r>
              <a:rPr lang="pt-BR" altLang="pt-BR" sz="2400" dirty="0" err="1"/>
              <a:t>delay</a:t>
            </a:r>
            <a:r>
              <a:rPr lang="pt-BR" altLang="pt-BR" sz="2400" dirty="0"/>
              <a:t> da Rede?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9119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Protocolo de tempo de Rede - NTP</a:t>
            </a:r>
            <a:endParaRPr lang="pt-BR" dirty="0"/>
          </a:p>
        </p:txBody>
      </p:sp>
      <p:pic>
        <p:nvPicPr>
          <p:cNvPr id="5" name="d5sSK2qV-i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9303" y="1880725"/>
            <a:ext cx="7794353" cy="4384323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113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NTP?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344" y="1845734"/>
            <a:ext cx="11809312" cy="4463586"/>
          </a:xfrm>
        </p:spPr>
        <p:txBody>
          <a:bodyPr>
            <a:normAutofit/>
          </a:bodyPr>
          <a:lstStyle/>
          <a:p>
            <a:r>
              <a:rPr lang="pt-BR" sz="1400" dirty="0" smtClean="0"/>
              <a:t>A figura abaixo ilustra uma hierarquia de funcionamento do NTP (Network Time </a:t>
            </a:r>
            <a:r>
              <a:rPr lang="pt-BR" sz="1400" dirty="0" err="1" smtClean="0"/>
              <a:t>Protocol</a:t>
            </a:r>
            <a:r>
              <a:rPr lang="pt-BR" sz="1400" dirty="0" smtClean="0"/>
              <a:t>), no qual o </a:t>
            </a:r>
            <a:r>
              <a:rPr lang="pt-BR" sz="1400" dirty="0" err="1" smtClean="0"/>
              <a:t>stratum</a:t>
            </a:r>
            <a:r>
              <a:rPr lang="pt-BR" sz="1400" dirty="0" smtClean="0"/>
              <a:t> 0 é composto de relógios atômicos mantidos pela Marinha americana (USNO) ou por relógios existentes no sistema de satélites que dão suporte ao GPS. De posse dessas informações responda.</a:t>
            </a:r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  <a:p>
            <a:pPr marL="544068" lvl="1" indent="-342900">
              <a:buFont typeface="+mj-lt"/>
              <a:buAutoNum type="alphaLcParenR"/>
            </a:pPr>
            <a:r>
              <a:rPr lang="pt-BR" sz="1400" dirty="0" smtClean="0"/>
              <a:t>A razão de ser do NTP está relaciona as dificuldades para se obter um consenso sobre o tempo físico em um sistema distribuído mesmo que todos os computadores tenham seus relógios sincronizados manualmente em um instante t. Explique quais são essas dificuldades e exemplifique um cenário que demonstra essas dificuldades (empregue o conceito de tempo relativo).</a:t>
            </a:r>
          </a:p>
          <a:p>
            <a:pPr marL="544068" lvl="1" indent="-342900">
              <a:buFont typeface="+mj-lt"/>
              <a:buAutoNum type="alphaLcParenR"/>
            </a:pPr>
            <a:r>
              <a:rPr lang="pt-BR" sz="1400" dirty="0" smtClean="0"/>
              <a:t>Explique como funciona o protocolo de rede (NTP), evidenciando o problema desta solução e como amenizar o mesmo. Use a figura como guia da explicação.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13</a:t>
            </a:fld>
            <a:endParaRPr lang="en-US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317226"/>
            <a:ext cx="265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Protocolo de tempo de Rede - NTP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Proposto por Cristian(1989), baseia-se em clientes consultarem um servidor de tempo.</a:t>
            </a:r>
          </a:p>
          <a:p>
            <a:r>
              <a:rPr lang="pt-BR" sz="2400" dirty="0" smtClean="0"/>
              <a:t>Funcionamento: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 smtClean="0"/>
              <a:t>Cada </a:t>
            </a:r>
            <a:r>
              <a:rPr lang="pt-BR" sz="2000" dirty="0"/>
              <a:t>máquina envia uma mensagem para o servidor de tempo (máquina com receptor WWV ou relógio de precisão), perguntando pelo tempo </a:t>
            </a:r>
            <a:r>
              <a:rPr lang="pt-BR" sz="2000" dirty="0" smtClean="0"/>
              <a:t>corrente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 smtClean="0"/>
              <a:t>Servidor </a:t>
            </a:r>
            <a:r>
              <a:rPr lang="pt-BR" sz="2000" dirty="0"/>
              <a:t>de tempo responde o mais rápido possível, com uma mensagem contendo o tempo corrente </a:t>
            </a:r>
            <a:r>
              <a:rPr lang="pt-BR" sz="2000" dirty="0" smtClean="0"/>
              <a:t>CUTC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BR" sz="2000" dirty="0" smtClean="0"/>
              <a:t>Quando </a:t>
            </a:r>
            <a:r>
              <a:rPr lang="pt-BR" sz="2000" dirty="0"/>
              <a:t>o transmissor obtém uma resposta, ajusta seu </a:t>
            </a:r>
            <a:r>
              <a:rPr lang="pt-BR" sz="2000" dirty="0" err="1"/>
              <a:t>clock</a:t>
            </a:r>
            <a:r>
              <a:rPr lang="pt-BR" sz="2000" dirty="0"/>
              <a:t>.</a:t>
            </a:r>
          </a:p>
          <a:p>
            <a:r>
              <a:rPr lang="pt-BR" sz="2400" dirty="0"/>
              <a:t>Problemas:</a:t>
            </a:r>
          </a:p>
          <a:p>
            <a:pPr lvl="1"/>
            <a:r>
              <a:rPr lang="pt-BR" sz="2000" dirty="0"/>
              <a:t>O tempo não pode retroceder;</a:t>
            </a:r>
          </a:p>
          <a:p>
            <a:pPr lvl="1"/>
            <a:r>
              <a:rPr lang="pt-BR" sz="2000" dirty="0"/>
              <a:t>Há atraso no envio das mensagens.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458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Protocolo de tempo de Rede - NTP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θ=[(T2-T1)+(T3-T4)]/2</a:t>
            </a:r>
          </a:p>
          <a:p>
            <a:pPr lvl="1"/>
            <a:r>
              <a:rPr lang="pt-BR" sz="2000" dirty="0"/>
              <a:t>Será o tempo de erro entre os relógios</a:t>
            </a:r>
          </a:p>
          <a:p>
            <a:r>
              <a:rPr lang="pt-BR" sz="2400" dirty="0"/>
              <a:t>δ=[(T2-T1)-(T4-T3)]/2</a:t>
            </a:r>
          </a:p>
          <a:p>
            <a:pPr lvl="1"/>
            <a:r>
              <a:rPr lang="pt-BR" sz="2000" dirty="0"/>
              <a:t>Será o atraso estimado do envio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15</a:t>
            </a:fld>
            <a:endParaRPr lang="en-US" alt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6FAD36-A269-4E6D-B8F2-FF0C0B9E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55" y="2190539"/>
            <a:ext cx="5153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49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078840" cy="4023360"/>
          </a:xfrm>
        </p:spPr>
        <p:txBody>
          <a:bodyPr/>
          <a:lstStyle/>
          <a:p>
            <a:r>
              <a:rPr lang="pt-BR" sz="2400" dirty="0"/>
              <a:t>Até o momento foi considerada a sincronização de relógios como naturalmente relacionada com a hora real.</a:t>
            </a:r>
          </a:p>
          <a:p>
            <a:pPr lvl="1"/>
            <a:r>
              <a:rPr lang="pt-BR" sz="2200" dirty="0" err="1"/>
              <a:t>Lamport</a:t>
            </a:r>
            <a:r>
              <a:rPr lang="pt-BR" sz="2200" dirty="0"/>
              <a:t> mostrou que, embora a sincronização de relógios seja possível, não precisa ser absoluta</a:t>
            </a:r>
            <a:r>
              <a:rPr lang="pt-BR" sz="2200" dirty="0" smtClean="0"/>
              <a:t>.</a:t>
            </a:r>
            <a:endParaRPr lang="pt-BR" sz="2200" dirty="0"/>
          </a:p>
          <a:p>
            <a:endParaRPr lang="pt-BR" sz="2400" dirty="0" smtClean="0"/>
          </a:p>
          <a:p>
            <a:r>
              <a:rPr lang="pt-BR" sz="2400" dirty="0" smtClean="0"/>
              <a:t>Soluciona </a:t>
            </a:r>
            <a:r>
              <a:rPr lang="pt-BR" sz="2400" dirty="0"/>
              <a:t>problemas relativos a ordem de eventos independentemente da hora real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16</a:t>
            </a:fld>
            <a:endParaRPr lang="en-US" altLang="pt-BR"/>
          </a:p>
        </p:txBody>
      </p:sp>
      <p:pic>
        <p:nvPicPr>
          <p:cNvPr id="5" name="Picture 2" descr="Resultado de imagem para lamport turing award">
            <a:extLst>
              <a:ext uri="{FF2B5EF4-FFF2-40B4-BE49-F238E27FC236}">
                <a16:creationId xmlns:a16="http://schemas.microsoft.com/office/drawing/2014/main" id="{5754C7C8-840C-4405-AEBE-5C575DB5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84" y="1800868"/>
            <a:ext cx="3363596" cy="4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097280" y="5453595"/>
            <a:ext cx="6336242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solidFill>
                  <a:schemeClr val="bg1"/>
                </a:solidFill>
              </a:rPr>
              <a:t>Não é necessário sincronizar processos que não interagem entre </a:t>
            </a:r>
            <a:r>
              <a:rPr lang="pt-BR" altLang="pt-BR" sz="2400" dirty="0" smtClean="0">
                <a:solidFill>
                  <a:schemeClr val="bg1"/>
                </a:solidFill>
              </a:rPr>
              <a:t>si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7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>
            <a:extLst>
              <a:ext uri="{FF2B5EF4-FFF2-40B4-BE49-F238E27FC236}">
                <a16:creationId xmlns:a16="http://schemas.microsoft.com/office/drawing/2014/main" id="{AC638415-33BF-428E-AED9-36A777F9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67" y="2276872"/>
            <a:ext cx="79216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0" name="Rectangle 3">
            <a:extLst>
              <a:ext uri="{FF2B5EF4-FFF2-40B4-BE49-F238E27FC236}">
                <a16:creationId xmlns:a16="http://schemas.microsoft.com/office/drawing/2014/main" id="{6A3B3434-0F1E-41BC-9F8A-A1DD7688F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Relógios Lógicos</a:t>
            </a:r>
            <a:br>
              <a:rPr lang="pt-BR" altLang="pt-BR"/>
            </a:br>
            <a:r>
              <a:rPr lang="pt-BR" altLang="pt-BR"/>
              <a:t>Problemas na ordenação de eventos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470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9136AE39-57F3-4AAC-B88F-7563E43D3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Lógicos de </a:t>
            </a:r>
            <a:r>
              <a:rPr lang="pt-BR" altLang="pt-BR" dirty="0" err="1"/>
              <a:t>Lamport</a:t>
            </a:r>
            <a:endParaRPr lang="pt-BR" altLang="pt-BR" dirty="0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FE15A5-C2B9-42D1-A225-D873865D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Definir a relação acontece antes</a:t>
            </a:r>
          </a:p>
          <a:p>
            <a:r>
              <a:rPr lang="pt-BR" altLang="pt-BR" sz="2400" dirty="0"/>
              <a:t>Se a e b são eventos do mesmo processo:</a:t>
            </a:r>
          </a:p>
          <a:p>
            <a:pPr lvl="1"/>
            <a:r>
              <a:rPr lang="pt-BR" altLang="pt-BR" sz="2000" dirty="0"/>
              <a:t>Se a acontece antes de b: a → b.</a:t>
            </a:r>
          </a:p>
          <a:p>
            <a:pPr lvl="1"/>
            <a:r>
              <a:rPr lang="pt-BR" altLang="pt-BR" sz="2000" dirty="0"/>
              <a:t>Sendo a é o envio da mensagem e b o recebimento da mensagem: a → b.</a:t>
            </a:r>
          </a:p>
          <a:p>
            <a:pPr lvl="1"/>
            <a:r>
              <a:rPr lang="pt-BR" altLang="pt-BR" sz="2000" dirty="0"/>
              <a:t>Se a → b e b → c, então a → c (propriedade transitiva</a:t>
            </a:r>
            <a:r>
              <a:rPr lang="pt-BR" altLang="pt-BR" sz="2000" dirty="0" smtClean="0"/>
              <a:t>).</a:t>
            </a:r>
            <a:endParaRPr lang="pt-BR" altLang="pt-BR" sz="2000" dirty="0"/>
          </a:p>
          <a:p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r>
              <a:rPr lang="pt-BR" altLang="pt-BR" sz="2400" dirty="0" smtClean="0"/>
              <a:t>Tempos </a:t>
            </a:r>
            <a:r>
              <a:rPr lang="pt-BR" altLang="pt-BR" sz="2400" dirty="0"/>
              <a:t>são medidos em função: se a → b, C(a) &lt; C(b)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97280" y="3933056"/>
            <a:ext cx="1005840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solidFill>
                  <a:schemeClr val="bg1"/>
                </a:solidFill>
              </a:rPr>
              <a:t>Se x e y acontecem em processos diferentes que não trocam mensagens, então tanto x → y quanto y → x são falsas! Esses processos são ditos concorrentes</a:t>
            </a:r>
            <a:r>
              <a:rPr lang="pt-BR" altLang="pt-BR" sz="2400" dirty="0" smtClean="0">
                <a:solidFill>
                  <a:schemeClr val="bg1"/>
                </a:solidFill>
              </a:rPr>
              <a:t>.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18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5221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>
            <a:extLst>
              <a:ext uri="{FF2B5EF4-FFF2-40B4-BE49-F238E27FC236}">
                <a16:creationId xmlns:a16="http://schemas.microsoft.com/office/drawing/2014/main" id="{1E1CE230-E739-428D-9CDE-2A36CA3C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39" y="1881976"/>
            <a:ext cx="8265682" cy="435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Rectangle 3">
            <a:extLst>
              <a:ext uri="{FF2B5EF4-FFF2-40B4-BE49-F238E27FC236}">
                <a16:creationId xmlns:a16="http://schemas.microsoft.com/office/drawing/2014/main" id="{5D6611B6-C0A0-45A4-9A04-1EE1021CB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Relógios Lógicos de </a:t>
            </a:r>
            <a:r>
              <a:rPr lang="pt-BR" altLang="pt-BR" dirty="0" err="1"/>
              <a:t>Lamport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19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1282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CC4FAC0-B78A-4D70-9E99-96667D0B7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Sincronização de Relógios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57D0FF3-E6AD-4BF3-BEB0-6C4F4651A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Relógios são essenciais no uso de computação, seja para medir o tempo ou identificar </a:t>
            </a:r>
            <a:r>
              <a:rPr lang="pt-BR" altLang="pt-BR" sz="2400" dirty="0" err="1"/>
              <a:t>seqüências</a:t>
            </a:r>
            <a:r>
              <a:rPr lang="pt-BR" altLang="pt-BR" sz="2400" dirty="0"/>
              <a:t> de eventos diversos.</a:t>
            </a:r>
          </a:p>
          <a:p>
            <a:pPr lvl="1" eaLnBrk="1" hangingPunct="1"/>
            <a:r>
              <a:rPr lang="pt-BR" altLang="pt-BR" sz="2000" dirty="0"/>
              <a:t>Em sistemas centralizados, o tempo não é ambíguo, sendo gerenciado em apenas 1 máquina e obtido por chamada ao núcleo;</a:t>
            </a:r>
          </a:p>
          <a:p>
            <a:pPr lvl="1" eaLnBrk="1" hangingPunct="1"/>
            <a:r>
              <a:rPr lang="pt-BR" altLang="pt-BR" sz="2000" dirty="0"/>
              <a:t>Em sistemas distribuídos, obter um horário comum a vários computadores </a:t>
            </a:r>
            <a:r>
              <a:rPr lang="pt-BR" altLang="pt-BR" sz="2000" b="1" dirty="0"/>
              <a:t>não é trivial</a:t>
            </a:r>
            <a:r>
              <a:rPr lang="pt-BR" altLang="pt-BR" sz="2000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736441" y="6362164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ANDREW S. TANENBAUM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MAARTEN VAN STEEN</a:t>
            </a:r>
            <a:endParaRPr lang="pt-BR" sz="1400" dirty="0">
              <a:solidFill>
                <a:schemeClr val="bg1"/>
              </a:solidFill>
              <a:cs typeface="Arial" charset="0"/>
              <a:sym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8241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8300E13F-CB0D-4636-9D7A-18A09325B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Arquitetura - Relógios Lógicos de </a:t>
            </a:r>
            <a:r>
              <a:rPr lang="pt-BR" altLang="pt-BR" dirty="0" err="1"/>
              <a:t>Lamport</a:t>
            </a:r>
            <a:endParaRPr lang="pt-BR" altLang="pt-BR" dirty="0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01904F69-8482-4B07-AA4D-B3B1673C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92" y="2250722"/>
            <a:ext cx="77755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736441" y="6362164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ANDREW S. TANENBAUM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MAARTEN VAN STEEN</a:t>
            </a:r>
            <a:endParaRPr lang="pt-BR" sz="1400" dirty="0">
              <a:solidFill>
                <a:schemeClr val="bg1"/>
              </a:solidFill>
              <a:cs typeface="Arial" charset="0"/>
              <a:sym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024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DC3B0756-7933-4F96-9915-4B94B8A78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Lógicos de </a:t>
            </a:r>
            <a:r>
              <a:rPr lang="pt-BR" altLang="pt-BR" dirty="0" err="1"/>
              <a:t>Lamport</a:t>
            </a:r>
            <a:endParaRPr lang="pt-BR" altLang="pt-BR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2304825-3050-4DE7-8692-411A38500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Ordenação total de eventos: Uma operação </a:t>
            </a:r>
            <a:r>
              <a:rPr lang="pt-BR" altLang="pt-BR" sz="2400" dirty="0" err="1"/>
              <a:t>multicast</a:t>
            </a:r>
            <a:r>
              <a:rPr lang="pt-BR" altLang="pt-BR" sz="2400" dirty="0"/>
              <a:t> pela qual todas as mensagens são entregues na mesma ordem a cada receptor.</a:t>
            </a:r>
          </a:p>
          <a:p>
            <a:pPr lvl="1"/>
            <a:r>
              <a:rPr lang="pt-BR" altLang="pt-BR" sz="2000" dirty="0"/>
              <a:t>Cada mensagem será enviada em </a:t>
            </a:r>
            <a:r>
              <a:rPr lang="pt-BR" altLang="pt-BR" sz="2000" dirty="0" err="1"/>
              <a:t>multicast</a:t>
            </a:r>
            <a:r>
              <a:rPr lang="pt-BR" altLang="pt-BR" sz="2000" dirty="0"/>
              <a:t> e sempre transportará a marca de tempo (lógico) de seu remetente;</a:t>
            </a:r>
          </a:p>
          <a:p>
            <a:pPr lvl="1"/>
            <a:r>
              <a:rPr lang="pt-BR" altLang="pt-BR" sz="2000" dirty="0"/>
              <a:t>Mensagens são ordenadas em fila de cache local pela marca lógica de tempo;</a:t>
            </a:r>
          </a:p>
          <a:p>
            <a:r>
              <a:rPr lang="pt-BR" altLang="pt-BR" sz="2400" dirty="0"/>
              <a:t>Quando uma mensagem é recebida, a mesma é adicionada a seu cache local, e uma mensagem de reconhecimento é enviada em </a:t>
            </a:r>
            <a:r>
              <a:rPr lang="pt-BR" altLang="pt-BR" sz="2400" dirty="0" err="1"/>
              <a:t>multicast</a:t>
            </a:r>
            <a:r>
              <a:rPr lang="pt-BR" altLang="pt-BR" sz="2400" dirty="0"/>
              <a:t>;</a:t>
            </a:r>
          </a:p>
          <a:p>
            <a:pPr lvl="1"/>
            <a:r>
              <a:rPr lang="pt-BR" altLang="pt-BR" sz="2000" dirty="0"/>
              <a:t>Mensagens só podem ser entregues à aplicação após reconhecimento de todos processos, apenas quando forem a primeira mensagem da fila;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0320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2487FD57-7296-41BB-ADF9-A6C37F5C2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Uso em </a:t>
            </a:r>
            <a:r>
              <a:rPr lang="pt-BR" altLang="pt-BR" dirty="0" err="1"/>
              <a:t>Multicast</a:t>
            </a:r>
            <a:r>
              <a:rPr lang="pt-BR" altLang="pt-BR" dirty="0"/>
              <a:t> Totalmente Ordenado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26898A0C-F1FA-4217-88EC-D8F46ECB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2564904"/>
            <a:ext cx="76200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736441" y="6362164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ANDREW S. TANENBAUM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MAARTEN VAN STEEN</a:t>
            </a:r>
            <a:endParaRPr lang="pt-BR" sz="1400" dirty="0">
              <a:solidFill>
                <a:schemeClr val="bg1"/>
              </a:solidFill>
              <a:cs typeface="Arial" charset="0"/>
              <a:sym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22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2754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9DF823-14CB-43D9-856B-18AB08971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de Exclusão Mútua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A48164E-3855-425E-BF27-5CDF66468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C04FC4-EFD7-400C-B904-A8C9AE81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23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9949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50A1F518-6C0A-488E-9F0A-C82DA2C7F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Exclusão Mútua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8B8CA5F-7FE0-4B7E-97D5-ABF6D0767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Como garantir que o acesso concorrente de recursos não gere situações de inconsistência de dados?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A </a:t>
            </a:r>
            <a:r>
              <a:rPr lang="pt-BR" altLang="pt-BR" sz="2800" i="1" dirty="0"/>
              <a:t>Exclusão Mútua</a:t>
            </a:r>
            <a:r>
              <a:rPr lang="pt-BR" altLang="pt-BR" sz="2800" dirty="0"/>
              <a:t>, que, em S.D. pode ser dividida em duas categorias: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i="1" dirty="0"/>
              <a:t>Baseadas em fichas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2000" dirty="0"/>
              <a:t>Evita inanição (</a:t>
            </a:r>
            <a:r>
              <a:rPr lang="pt-BR" altLang="pt-BR" sz="2000" dirty="0" err="1"/>
              <a:t>Starvation</a:t>
            </a:r>
            <a:r>
              <a:rPr lang="pt-BR" altLang="pt-B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2000" dirty="0"/>
              <a:t>Fácil evitar </a:t>
            </a:r>
            <a:r>
              <a:rPr lang="pt-BR" altLang="pt-BR" sz="2000" dirty="0" err="1"/>
              <a:t>deadlocks</a:t>
            </a:r>
            <a:endParaRPr lang="pt-BR" alt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i="1" dirty="0"/>
              <a:t>Baseadas em permissão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2000" dirty="0"/>
              <a:t>Processo que quer recursos deve antes pedir permissão aos demais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0165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</a:t>
            </a:r>
            <a:r>
              <a:rPr lang="pt-BR" altLang="pt-BR" dirty="0" smtClean="0"/>
              <a:t>Mútua - </a:t>
            </a:r>
            <a:r>
              <a:rPr lang="pt-BR" altLang="pt-BR" dirty="0"/>
              <a:t>Algoritmo 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Simula o que é feito em um sistema </a:t>
            </a:r>
            <a:r>
              <a:rPr lang="pt-BR" sz="2800" dirty="0" err="1"/>
              <a:t>monoprocessador</a:t>
            </a:r>
            <a:endParaRPr lang="pt-BR" sz="2800" dirty="0"/>
          </a:p>
          <a:p>
            <a:pPr lvl="1"/>
            <a:r>
              <a:rPr lang="pt-BR" sz="2400" dirty="0"/>
              <a:t>Um processo é eleito como coordenador</a:t>
            </a:r>
          </a:p>
          <a:p>
            <a:pPr lvl="1"/>
            <a:r>
              <a:rPr lang="pt-BR" sz="2400" dirty="0"/>
              <a:t>Sempre que um processo quiser acessar determinado recurso, é necessário pedir permissão </a:t>
            </a:r>
          </a:p>
          <a:p>
            <a:pPr lvl="2"/>
            <a:r>
              <a:rPr lang="pt-BR" sz="1800" dirty="0"/>
              <a:t>Mensagem enviada ao coordenador</a:t>
            </a:r>
          </a:p>
          <a:p>
            <a:pPr lvl="1"/>
            <a:r>
              <a:rPr lang="pt-BR" sz="2400" dirty="0"/>
              <a:t>O coordenador permite acesso ao recurso através de uma mensagem de concessão</a:t>
            </a:r>
          </a:p>
          <a:p>
            <a:pPr lvl="1"/>
            <a:r>
              <a:rPr lang="pt-BR" sz="2400" dirty="0"/>
              <a:t>Desde que nenhum outro processo esteja acessando o recurso neste momento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266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>
            <a:extLst>
              <a:ext uri="{FF2B5EF4-FFF2-40B4-BE49-F238E27FC236}">
                <a16:creationId xmlns:a16="http://schemas.microsoft.com/office/drawing/2014/main" id="{A18106A7-702D-489B-AB30-CBC536DC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4" y="1988840"/>
            <a:ext cx="109957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6" name="Rectangle 3">
            <a:extLst>
              <a:ext uri="{FF2B5EF4-FFF2-40B4-BE49-F238E27FC236}">
                <a16:creationId xmlns:a16="http://schemas.microsoft.com/office/drawing/2014/main" id="{7F3A72C0-089B-4AB4-B19B-216043CF4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 centralizado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3661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74385-895C-4C57-B7F7-8F6CA87D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e Desvantagens</a:t>
            </a:r>
            <a:endParaRPr lang="pt-BR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AB26A9-A6C8-49E7-B504-82A25830F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Prós</a:t>
            </a:r>
          </a:p>
          <a:p>
            <a:pPr lvl="1"/>
            <a:r>
              <a:rPr lang="pt-BR" altLang="pt-BR" sz="2000" dirty="0"/>
              <a:t>Simples, fácil de entender e de implementar;</a:t>
            </a:r>
          </a:p>
          <a:p>
            <a:pPr lvl="1"/>
            <a:r>
              <a:rPr lang="pt-BR" altLang="pt-BR" sz="2000" dirty="0"/>
              <a:t>É justo (segue o FCFS - </a:t>
            </a:r>
            <a:r>
              <a:rPr lang="pt-BR" altLang="pt-BR" sz="2000" dirty="0" err="1"/>
              <a:t>First</a:t>
            </a:r>
            <a:r>
              <a:rPr lang="pt-BR" altLang="pt-BR" sz="2000" dirty="0"/>
              <a:t> come </a:t>
            </a:r>
            <a:r>
              <a:rPr lang="pt-BR" altLang="pt-BR" sz="2000" dirty="0" err="1"/>
              <a:t>First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served</a:t>
            </a:r>
            <a:r>
              <a:rPr lang="pt-BR" altLang="pt-BR" sz="2000" dirty="0"/>
              <a:t>);</a:t>
            </a:r>
          </a:p>
          <a:p>
            <a:pPr lvl="1"/>
            <a:r>
              <a:rPr lang="pt-BR" altLang="pt-BR" sz="2000" dirty="0"/>
              <a:t>Como no FCFS, não há inanição (</a:t>
            </a:r>
            <a:r>
              <a:rPr lang="pt-BR" altLang="pt-BR" sz="2000" dirty="0" err="1"/>
              <a:t>starvation</a:t>
            </a:r>
            <a:r>
              <a:rPr lang="pt-BR" altLang="pt-BR" sz="2000" dirty="0"/>
              <a:t>)</a:t>
            </a:r>
          </a:p>
          <a:p>
            <a:r>
              <a:rPr lang="pt-BR" altLang="pt-BR" sz="2400" dirty="0"/>
              <a:t>Contras</a:t>
            </a:r>
          </a:p>
          <a:p>
            <a:pPr lvl="1"/>
            <a:r>
              <a:rPr lang="pt-BR" altLang="pt-BR" sz="2000" dirty="0"/>
              <a:t>Como todo sistema centralizado: um ponto de erro e um ponto de gargalo</a:t>
            </a:r>
          </a:p>
          <a:p>
            <a:pPr lvl="1"/>
            <a:r>
              <a:rPr lang="pt-BR" altLang="pt-BR" sz="2000" dirty="0"/>
              <a:t>Processos não conseguem distinguir coordenador inativo de permissão negada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2E633C-94D5-45AB-BE3C-EB17F96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152C-2CF1-4EB0-B42D-92BB585052A6}" type="slidenum">
              <a:rPr lang="en-US" altLang="pt-BR" smtClean="0"/>
              <a:pPr/>
              <a:t>27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622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6AAE306A-58A3-4B58-A412-ACC6F087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Totalmente Descentralizado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A8F333-7C2B-4EA4-AF1A-4217AD8E0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Usar um algoritmo de votação em um sistema baseado em DHT – </a:t>
            </a:r>
            <a:r>
              <a:rPr lang="pt-BR" altLang="pt-BR" sz="2400" dirty="0" err="1"/>
              <a:t>Distributed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Hashed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Table</a:t>
            </a:r>
            <a:r>
              <a:rPr lang="pt-BR" altLang="pt-BR" sz="2400" dirty="0"/>
              <a:t>:</a:t>
            </a:r>
          </a:p>
          <a:p>
            <a:pPr lvl="1"/>
            <a:r>
              <a:rPr lang="pt-BR" altLang="pt-BR" sz="2000" dirty="0"/>
              <a:t>Cada recurso é replicado n vezes;</a:t>
            </a:r>
          </a:p>
          <a:p>
            <a:pPr lvl="1"/>
            <a:r>
              <a:rPr lang="pt-BR" altLang="pt-BR" sz="2000" dirty="0"/>
              <a:t>Cada réplica possui um coordenador;</a:t>
            </a:r>
          </a:p>
          <a:p>
            <a:pPr lvl="1"/>
            <a:r>
              <a:rPr lang="pt-BR" altLang="pt-BR" sz="2000" dirty="0"/>
              <a:t>Processo requisitante precisa receber voto majoritário de coordenadores: m &gt; n/2</a:t>
            </a:r>
          </a:p>
          <a:p>
            <a:pPr lvl="1"/>
            <a:r>
              <a:rPr lang="pt-BR" altLang="pt-BR" sz="2000" dirty="0"/>
              <a:t>Caso a permissão seja negada (processo obtém menos que m votos), o mesmo desistirá do recurso por um período de tempo aleatório, e fará a tentativa novamente mais tarde.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310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1104E9FB-42FD-4850-93D0-9AEE38073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 descentralizado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18FB70E-F16F-42C1-986A-25081D9F0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Prós</a:t>
            </a:r>
          </a:p>
          <a:p>
            <a:pPr lvl="1"/>
            <a:r>
              <a:rPr lang="pt-BR" altLang="pt-BR" sz="2000" dirty="0"/>
              <a:t>Torna a solução centralizada original menos vulnerável a falhas de um único coordenador;</a:t>
            </a:r>
          </a:p>
          <a:p>
            <a:pPr lvl="1"/>
            <a:r>
              <a:rPr lang="pt-BR" altLang="pt-BR" sz="2000" dirty="0"/>
              <a:t>Possibilita uso de réplicas de recursos;</a:t>
            </a:r>
          </a:p>
          <a:p>
            <a:r>
              <a:rPr lang="pt-BR" altLang="pt-BR" sz="2400" dirty="0"/>
              <a:t>Contras</a:t>
            </a:r>
          </a:p>
          <a:p>
            <a:pPr lvl="1"/>
            <a:r>
              <a:rPr lang="pt-BR" altLang="pt-BR" sz="2000" dirty="0"/>
              <a:t>Não protege contra </a:t>
            </a:r>
            <a:r>
              <a:rPr lang="pt-BR" altLang="pt-BR" sz="2000" dirty="0" err="1"/>
              <a:t>starvation</a:t>
            </a:r>
            <a:r>
              <a:rPr lang="pt-BR" altLang="pt-BR" sz="2000" dirty="0"/>
              <a:t>;</a:t>
            </a:r>
          </a:p>
          <a:p>
            <a:pPr lvl="1"/>
            <a:r>
              <a:rPr lang="pt-BR" altLang="pt-BR" sz="2000" dirty="0"/>
              <a:t>Se muitos nós querem acessar o mesmo recurso, nenhum nó conseguirá votos suficientes, e os recursos deixarão de ser usados;</a:t>
            </a:r>
          </a:p>
          <a:p>
            <a:pPr lvl="1"/>
            <a:r>
              <a:rPr lang="pt-BR" altLang="pt-BR" sz="2000" dirty="0"/>
              <a:t>Há uma probabilidade positiva (embora muito baixa) de permitir a 2 nós acesso ao mesmo recurso, ao mesmo tempo (ou seja, não garantir a exclusão mútua).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29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8364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Quais seriam as dificuldades de obter um mesmo horário em um sistema distribuído?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</a:t>
            </a:fld>
            <a:endParaRPr lang="en-US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4BDDDA-BF35-45AC-AAD5-182156890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6320" y="309714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205DB92F-09F1-4C3A-8409-51B702E66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Exclusão Mútua - Algoritmo Token </a:t>
            </a:r>
            <a:r>
              <a:rPr lang="pt-BR" altLang="pt-BR" dirty="0" err="1"/>
              <a:t>Ring</a:t>
            </a:r>
            <a:endParaRPr lang="pt-BR" altLang="pt-BR" dirty="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742975F-2E3E-43CE-B956-287330F95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2400" dirty="0"/>
              <a:t>Baseado nas redes </a:t>
            </a:r>
            <a:r>
              <a:rPr lang="pt-BR" altLang="pt-BR" sz="2400" i="1" dirty="0" err="1"/>
              <a:t>token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ring</a:t>
            </a:r>
            <a:r>
              <a:rPr lang="pt-BR" altLang="pt-BR" sz="2400" dirty="0"/>
              <a:t> estudadas em rede, mas não é necessariamente uma rede física: pode ser uma rede </a:t>
            </a:r>
            <a:r>
              <a:rPr lang="pt-BR" altLang="pt-BR" sz="2400" i="1" dirty="0"/>
              <a:t>lógica</a:t>
            </a:r>
          </a:p>
        </p:txBody>
      </p:sp>
      <p:pic>
        <p:nvPicPr>
          <p:cNvPr id="87045" name="Picture 4">
            <a:extLst>
              <a:ext uri="{FF2B5EF4-FFF2-40B4-BE49-F238E27FC236}">
                <a16:creationId xmlns:a16="http://schemas.microsoft.com/office/drawing/2014/main" id="{8040ACD0-3EE9-40C8-BFBC-F48BECA0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67" y="3085043"/>
            <a:ext cx="7489825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736441" y="6362164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ANDREW S. TANENBAUM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MAARTEN VAN STEEN</a:t>
            </a:r>
            <a:endParaRPr lang="pt-BR" sz="1400" dirty="0">
              <a:solidFill>
                <a:schemeClr val="bg1"/>
              </a:solidFill>
              <a:cs typeface="Arial" charset="0"/>
              <a:sym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736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E56D118B-38F1-4FE8-8A0F-02A614FF2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0CFB8D8-9D44-45A1-A6A2-D6701DD0D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Para muitos, um algoritmo correto segundo as leis da probabilidade não é bom o bastante (incluindo o professor).</a:t>
            </a:r>
          </a:p>
          <a:p>
            <a:r>
              <a:rPr lang="pt-BR" altLang="pt-BR" sz="2400" dirty="0"/>
              <a:t>Para resolver esse problema, pesquisadores procuraram algoritmos distribuídos determinísticos de exclusão mútua.</a:t>
            </a:r>
          </a:p>
          <a:p>
            <a:pPr lvl="1"/>
            <a:r>
              <a:rPr lang="pt-BR" altLang="pt-BR" sz="2000" dirty="0" err="1"/>
              <a:t>Lamport</a:t>
            </a:r>
            <a:r>
              <a:rPr lang="pt-BR" altLang="pt-BR" sz="2000" dirty="0"/>
              <a:t> apresentou o primeiro em 1978;</a:t>
            </a:r>
          </a:p>
          <a:p>
            <a:pPr lvl="1"/>
            <a:r>
              <a:rPr lang="pt-BR" altLang="pt-BR" sz="2000" dirty="0" err="1"/>
              <a:t>Ricart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Agrawala</a:t>
            </a:r>
            <a:r>
              <a:rPr lang="pt-BR" altLang="pt-BR" sz="2000" dirty="0"/>
              <a:t> o tornaram mais eficiente (1981).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838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CE1E2F5A-D29D-49D7-94E9-71C0E2D28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2496253-1BD4-4933-AFBA-0E696B4F1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800" dirty="0"/>
              <a:t>Requer ordenação total de todos os eventos no sistema;</a:t>
            </a:r>
          </a:p>
          <a:p>
            <a:pPr lvl="1"/>
            <a:r>
              <a:rPr lang="pt-BR" altLang="pt-BR" sz="2400" dirty="0"/>
              <a:t>Para isso será usado... Algoritmo de </a:t>
            </a:r>
            <a:r>
              <a:rPr lang="pt-BR" altLang="pt-BR" sz="2400" dirty="0" err="1"/>
              <a:t>Lamport</a:t>
            </a:r>
            <a:r>
              <a:rPr lang="pt-BR" altLang="pt-BR" sz="2400" dirty="0"/>
              <a:t>!</a:t>
            </a:r>
          </a:p>
          <a:p>
            <a:r>
              <a:rPr lang="pt-BR" altLang="pt-BR" sz="2800" dirty="0"/>
              <a:t>Funcionamento:</a:t>
            </a:r>
          </a:p>
          <a:p>
            <a:pPr lvl="1"/>
            <a:r>
              <a:rPr lang="pt-BR" altLang="pt-BR" sz="2400" dirty="0"/>
              <a:t>Quando processo deseja acessar um recurso compartilhado, monta uma mensagem que contém o nome do recurso, seu número de processo e a hora corrente (lógica).</a:t>
            </a:r>
          </a:p>
          <a:p>
            <a:pPr lvl="1"/>
            <a:r>
              <a:rPr lang="pt-BR" altLang="pt-BR" sz="2400" dirty="0"/>
              <a:t>Envia mensagem para todos processos, inclusive ele mesmo (similar a broadcast ou </a:t>
            </a:r>
            <a:r>
              <a:rPr lang="pt-BR" altLang="pt-BR" sz="2400" dirty="0" err="1"/>
              <a:t>multicast</a:t>
            </a:r>
            <a:r>
              <a:rPr lang="pt-BR" altLang="pt-BR" sz="2400" dirty="0" smtClean="0"/>
              <a:t>);</a:t>
            </a:r>
            <a:endParaRPr lang="pt-BR" alt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12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altLang="pt-BR" sz="2400" dirty="0"/>
              <a:t>Quando um processo recebe uma mensagem de requisição de outro, executa uma ação de acordo com seu próprio estado em relação ao recurso:</a:t>
            </a:r>
          </a:p>
          <a:p>
            <a:pPr lvl="2"/>
            <a:r>
              <a:rPr lang="pt-BR" altLang="pt-BR" sz="1800" dirty="0"/>
              <a:t>Se o receptor não estiver acessando o recurso nem quer acessá-lo, devolve “OK” ao remetente</a:t>
            </a:r>
          </a:p>
          <a:p>
            <a:pPr lvl="2"/>
            <a:r>
              <a:rPr lang="pt-BR" altLang="pt-BR" sz="1800" dirty="0"/>
              <a:t>Se já tem acesso ao recurso, não responde e coloca requisição em uma fila;</a:t>
            </a:r>
          </a:p>
          <a:p>
            <a:pPr lvl="2"/>
            <a:r>
              <a:rPr lang="pt-BR" altLang="pt-BR" sz="1800" dirty="0"/>
              <a:t>Se receptor também quer acessar o recurso, mas ainda não possui a permissão, compara a marca de tempo da mensagem que chegou com a marca de tempo da mensagem que enviou a todos. A mais baixa vence</a:t>
            </a:r>
            <a:r>
              <a:rPr lang="pt-BR" altLang="pt-BR" sz="1800" dirty="0" smtClean="0"/>
              <a:t>.</a:t>
            </a:r>
            <a:endParaRPr lang="pt-BR" sz="2400" dirty="0" smtClean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processo remetente aguarda recebimento de todas as respostas</a:t>
            </a:r>
          </a:p>
          <a:p>
            <a:pPr lvl="2"/>
            <a:r>
              <a:rPr lang="pt-BR" sz="1800" dirty="0"/>
              <a:t>Quando houver permissão de todos, processo acessa o recurso;</a:t>
            </a:r>
          </a:p>
          <a:p>
            <a:pPr lvl="2"/>
            <a:r>
              <a:rPr lang="pt-BR" sz="1800" dirty="0"/>
              <a:t>Processo libera o recurso enviando um “OK” a todos os processos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1916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34</a:t>
            </a:fld>
            <a:endParaRPr lang="en-US" altLang="pt-BR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0E0921B-D949-4205-B585-ACC10F0DBD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34" y="2119530"/>
            <a:ext cx="9542857" cy="347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1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5">
            <a:extLst>
              <a:ext uri="{FF2B5EF4-FFF2-40B4-BE49-F238E27FC236}">
                <a16:creationId xmlns:a16="http://schemas.microsoft.com/office/drawing/2014/main" id="{4B1F6495-C381-4257-893A-73CE645AB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9318129C-34D4-4B31-B59D-FE3835336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400" dirty="0"/>
              <a:t>Vantagens:</a:t>
            </a:r>
          </a:p>
          <a:p>
            <a:pPr lvl="1"/>
            <a:r>
              <a:rPr lang="pt-BR" altLang="pt-BR" sz="2000" dirty="0"/>
              <a:t>Exclusão mútua é garantida;</a:t>
            </a:r>
          </a:p>
          <a:p>
            <a:pPr lvl="1"/>
            <a:r>
              <a:rPr lang="pt-BR" altLang="pt-BR" sz="2000" dirty="0"/>
              <a:t>Não há </a:t>
            </a:r>
            <a:r>
              <a:rPr lang="pt-BR" altLang="pt-BR" sz="2000" dirty="0" err="1"/>
              <a:t>deadlock</a:t>
            </a:r>
            <a:r>
              <a:rPr lang="pt-BR" altLang="pt-BR" sz="2000" dirty="0"/>
              <a:t>;</a:t>
            </a:r>
          </a:p>
          <a:p>
            <a:pPr lvl="1"/>
            <a:r>
              <a:rPr lang="pt-BR" altLang="pt-BR" sz="2000" dirty="0"/>
              <a:t>Não há </a:t>
            </a:r>
            <a:r>
              <a:rPr lang="pt-BR" altLang="pt-BR" sz="2000" dirty="0" err="1"/>
              <a:t>starvation</a:t>
            </a:r>
            <a:r>
              <a:rPr lang="pt-BR" altLang="pt-BR" sz="2000" dirty="0"/>
              <a:t>;</a:t>
            </a:r>
          </a:p>
          <a:p>
            <a:pPr lvl="1"/>
            <a:r>
              <a:rPr lang="pt-BR" altLang="pt-BR" sz="2000" dirty="0"/>
              <a:t>Número de mensagens: 2(n-1) //n=número de nós</a:t>
            </a:r>
          </a:p>
          <a:p>
            <a:pPr lvl="1"/>
            <a:r>
              <a:rPr lang="pt-BR" altLang="pt-BR" sz="2000" dirty="0"/>
              <a:t>Não existe nenhum ponto de falha único</a:t>
            </a:r>
          </a:p>
          <a:p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57618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B5A142B4-DC39-40AD-AB26-29AD716D1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Exclusão Mútua - Algoritmo distribuído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8952ABE-0AA5-4EF1-88A8-A92A5D04E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Desvantagens</a:t>
            </a:r>
          </a:p>
          <a:p>
            <a:pPr lvl="1"/>
            <a:r>
              <a:rPr lang="pt-BR" altLang="pt-BR" sz="2000" dirty="0"/>
              <a:t>Ponto de falha único foi substituído por n pontos de falha;</a:t>
            </a:r>
          </a:p>
          <a:p>
            <a:pPr lvl="1"/>
            <a:r>
              <a:rPr lang="pt-BR" altLang="pt-BR" sz="2000" dirty="0"/>
              <a:t>Deve usar comunicação </a:t>
            </a:r>
            <a:r>
              <a:rPr lang="pt-BR" altLang="pt-BR" sz="2000" dirty="0" err="1"/>
              <a:t>multicast</a:t>
            </a:r>
            <a:r>
              <a:rPr lang="pt-BR" altLang="pt-BR" sz="2000" dirty="0"/>
              <a:t> ou manter uma lista de associação ao grupo em cada processo, incluindo processos que entram no grupo ou caem (funciona melhor com poucos processos que se mantêm estáveis);</a:t>
            </a:r>
          </a:p>
          <a:p>
            <a:pPr lvl="1"/>
            <a:r>
              <a:rPr lang="pt-BR" altLang="pt-BR" sz="2000" dirty="0"/>
              <a:t>Trocou 1 gargalo por n gargalos;</a:t>
            </a:r>
          </a:p>
          <a:p>
            <a:pPr lvl="1"/>
            <a:r>
              <a:rPr lang="pt-BR" altLang="pt-BR" sz="2000" dirty="0"/>
              <a:t>Portanto é: Mais lento, mais complicado, mais caro e menos robusto que o original centralizado.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70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05F78677-B832-46C4-9FCB-C0FC14795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Exclusão Mútua - Comparação entre os quatro algoritmos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9A2F3023-043C-4507-B906-0E33C3A4C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55" y="1988840"/>
            <a:ext cx="9283849" cy="36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1365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1C82A834-43EC-4183-BEA8-B4769EFE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Tarefa de Casa</a:t>
            </a:r>
          </a:p>
        </p:txBody>
      </p:sp>
      <p:sp>
        <p:nvSpPr>
          <p:cNvPr id="71683" name="Espaço Reservado para Conteúdo 2">
            <a:extLst>
              <a:ext uri="{FF2B5EF4-FFF2-40B4-BE49-F238E27FC236}">
                <a16:creationId xmlns:a16="http://schemas.microsoft.com/office/drawing/2014/main" id="{A83BA87D-E3C9-4155-907F-310D283A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Implementar um algoritmo centralizado de exclusão mútua</a:t>
            </a:r>
          </a:p>
          <a:p>
            <a:pPr lvl="1"/>
            <a:r>
              <a:rPr lang="pt-BR" altLang="pt-BR" sz="2000" dirty="0"/>
              <a:t>Existe um servidor no endereço X que contém informações do saldo de um usuário</a:t>
            </a:r>
          </a:p>
          <a:p>
            <a:pPr lvl="1"/>
            <a:r>
              <a:rPr lang="pt-BR" altLang="pt-BR" sz="2000" dirty="0"/>
              <a:t>Aplicações nos endereços X, Y, Z só podem modificar esse objeto se obtiverem permissão do coordenador</a:t>
            </a:r>
          </a:p>
          <a:p>
            <a:pPr lvl="1"/>
            <a:r>
              <a:rPr lang="pt-BR" altLang="pt-BR" sz="2000" dirty="0"/>
              <a:t>Usem Sockets ou MQTT na implementação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289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39</a:t>
            </a:fld>
            <a:endParaRPr lang="en-US" alt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19600" y="469900"/>
            <a:ext cx="3015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accent2"/>
                </a:solidFill>
              </a:rPr>
              <a:t>Dúvidas?</a:t>
            </a:r>
            <a:endParaRPr lang="pt-BR" sz="6000" dirty="0">
              <a:solidFill>
                <a:schemeClr val="accent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12" y="1689100"/>
            <a:ext cx="35393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m relacionada">
            <a:extLst>
              <a:ext uri="{FF2B5EF4-FFF2-40B4-BE49-F238E27FC236}">
                <a16:creationId xmlns:a16="http://schemas.microsoft.com/office/drawing/2014/main" id="{2EA2C70E-7A40-4058-9E5D-087DE391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47" y="4077072"/>
            <a:ext cx="3006633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568DFDDD-EBE3-4A03-9427-832200084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físicos – Medida do tempo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F085E55-4D62-4A9F-96CF-C11594C0E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Até invenção dos relógios mecânicos (sec. XVII):</a:t>
            </a:r>
          </a:p>
          <a:p>
            <a:pPr lvl="1"/>
            <a:r>
              <a:rPr lang="pt-BR" altLang="pt-BR" sz="2000" dirty="0"/>
              <a:t>Tempo medido com auxílio dos astros;</a:t>
            </a:r>
          </a:p>
          <a:p>
            <a:pPr lvl="2"/>
            <a:r>
              <a:rPr lang="pt-BR" altLang="pt-BR" sz="1600" dirty="0"/>
              <a:t>Sol nasce no horizonte a leste;</a:t>
            </a:r>
          </a:p>
          <a:p>
            <a:pPr lvl="2"/>
            <a:r>
              <a:rPr lang="pt-BR" altLang="pt-BR" sz="1600" dirty="0"/>
              <a:t>Alcança uma altura máxima no céu, ao meio dia (trânsito solar);</a:t>
            </a:r>
          </a:p>
          <a:p>
            <a:pPr lvl="2"/>
            <a:r>
              <a:rPr lang="pt-BR" altLang="pt-BR" sz="1600" dirty="0"/>
              <a:t>Sol se põe no horizonte a oeste;</a:t>
            </a:r>
          </a:p>
          <a:p>
            <a:pPr lvl="1"/>
            <a:r>
              <a:rPr lang="pt-BR" altLang="pt-BR" sz="2000" dirty="0"/>
              <a:t>Intervalo entre 2 trânsitos solares consecutivos do Sol é um dia solar;</a:t>
            </a:r>
          </a:p>
          <a:p>
            <a:pPr lvl="1"/>
            <a:r>
              <a:rPr lang="pt-BR" altLang="pt-BR" sz="2000" dirty="0"/>
              <a:t>Um segundo solar é exatamente 1/86.400 de um dia solar.</a:t>
            </a:r>
          </a:p>
          <a:p>
            <a:pPr lvl="1"/>
            <a:r>
              <a:rPr lang="pt-BR" altLang="pt-BR" sz="2000" dirty="0"/>
              <a:t>Cada hora possui 3600 segundos;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35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>
            <a:extLst>
              <a:ext uri="{FF2B5EF4-FFF2-40B4-BE49-F238E27FC236}">
                <a16:creationId xmlns:a16="http://schemas.microsoft.com/office/drawing/2014/main" id="{D39ECB3C-E4E8-4838-A438-A00092F5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Sincronização de Relógios</a:t>
            </a:r>
            <a:br>
              <a:rPr lang="pt-BR" altLang="pt-BR"/>
            </a:br>
            <a:r>
              <a:rPr lang="pt-BR" altLang="pt-BR"/>
              <a:t>Relógios Físicos – Medida de tempo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63A7D649-CEA7-476F-915E-419BC1D6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5" y="1827867"/>
            <a:ext cx="6671470" cy="440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736441" y="6362164"/>
            <a:ext cx="203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ANDREW S. TANENBAUM</a:t>
            </a:r>
          </a:p>
          <a:p>
            <a:pPr algn="ctr">
              <a:defRPr/>
            </a:pPr>
            <a:r>
              <a:rPr lang="pt-BR" sz="1400" dirty="0" smtClean="0">
                <a:solidFill>
                  <a:schemeClr val="bg1"/>
                </a:solidFill>
                <a:cs typeface="Arial" charset="0"/>
                <a:sym typeface="Arial" charset="0"/>
              </a:rPr>
              <a:t>MAARTEN VAN STEEN</a:t>
            </a:r>
            <a:endParaRPr lang="pt-BR" sz="1400" dirty="0">
              <a:solidFill>
                <a:schemeClr val="bg1"/>
              </a:solidFill>
              <a:cs typeface="Arial" charset="0"/>
              <a:sym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79075-A29A-42F4-98ED-8EED87B5D067}" type="slidenum">
              <a:rPr lang="en-US" altLang="pt-BR" smtClean="0"/>
              <a:pPr>
                <a:defRPr/>
              </a:pPr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7794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>
            <a:extLst>
              <a:ext uri="{FF2B5EF4-FFF2-40B4-BE49-F238E27FC236}">
                <a16:creationId xmlns:a16="http://schemas.microsoft.com/office/drawing/2014/main" id="{BDC57D71-0599-46BF-B65A-5112D2CEB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Físicos – Medida de tempo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D022B9EC-6141-4008-B2E4-BD4E0E053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Em meados de 1940, estabelecido que a rotação da Terra não é constante</a:t>
            </a:r>
          </a:p>
          <a:p>
            <a:pPr lvl="1"/>
            <a:r>
              <a:rPr lang="pt-BR" altLang="pt-BR" dirty="0"/>
              <a:t>Devido à desaceleração gradativa resultante de marés e atrito com atmosfera;</a:t>
            </a:r>
          </a:p>
          <a:p>
            <a:pPr lvl="1"/>
            <a:r>
              <a:rPr lang="pt-BR" altLang="pt-BR" dirty="0"/>
              <a:t>Há 300 milhões de anos o ano tinha 400 dias!</a:t>
            </a:r>
          </a:p>
          <a:p>
            <a:pPr lvl="2"/>
            <a:r>
              <a:rPr lang="pt-BR" altLang="pt-BR" dirty="0"/>
              <a:t>A Terra gira mais devagar, mas não alterou sua órbita. </a:t>
            </a:r>
          </a:p>
          <a:p>
            <a:pPr lvl="2"/>
            <a:r>
              <a:rPr lang="pt-BR" altLang="pt-BR" dirty="0"/>
              <a:t>Logo, o tamanho do ano aparenta ser o mesmo, mas os dias ficaram mais longos! </a:t>
            </a:r>
          </a:p>
          <a:p>
            <a:r>
              <a:rPr lang="pt-BR" altLang="pt-BR" dirty="0"/>
              <a:t>Necessário definir nova medida para o tempo:</a:t>
            </a:r>
          </a:p>
          <a:p>
            <a:pPr lvl="1"/>
            <a:r>
              <a:rPr lang="pt-BR" altLang="pt-BR" dirty="0"/>
              <a:t>Calculado o tempo de vários dias, obtendo uma média do dia.</a:t>
            </a:r>
          </a:p>
          <a:p>
            <a:pPr lvl="1"/>
            <a:r>
              <a:rPr lang="pt-BR" altLang="pt-BR" dirty="0"/>
              <a:t>Ao dividi-la por 86.400, obtém-se o segundo solar médio.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81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Físicos – Medida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862816" cy="4023360"/>
          </a:xfrm>
        </p:spPr>
        <p:txBody>
          <a:bodyPr/>
          <a:lstStyle/>
          <a:p>
            <a:r>
              <a:rPr lang="pt-BR" sz="2400" dirty="0"/>
              <a:t>Em 1948 foi inventado o relógio atômico:</a:t>
            </a:r>
          </a:p>
          <a:p>
            <a:pPr lvl="1"/>
            <a:r>
              <a:rPr lang="pt-BR" sz="2000" dirty="0"/>
              <a:t>Calcula o tempo através de contagens de transições do césio 133 (1 segundo solar médio = 9.192.631.770 transições).</a:t>
            </a:r>
          </a:p>
          <a:p>
            <a:r>
              <a:rPr lang="pt-BR" sz="2400" dirty="0"/>
              <a:t>Tal fato tornou possível:</a:t>
            </a:r>
          </a:p>
          <a:p>
            <a:pPr lvl="1"/>
            <a:r>
              <a:rPr lang="pt-BR" sz="2000" dirty="0"/>
              <a:t>Medir o tempo com maior precisão;</a:t>
            </a:r>
          </a:p>
          <a:p>
            <a:pPr lvl="1"/>
            <a:r>
              <a:rPr lang="pt-BR" sz="2000" dirty="0"/>
              <a:t>Medi-lo independentemente das condições do globo terrestre e da atmosfera.</a:t>
            </a:r>
          </a:p>
          <a:p>
            <a:pPr lvl="1"/>
            <a:r>
              <a:rPr lang="pt-BR" sz="2000" dirty="0"/>
              <a:t>Cálculo da hora atômica internacional (TAI) pelo BIH.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7</a:t>
            </a:fld>
            <a:endParaRPr lang="en-US" altLang="pt-BR"/>
          </a:p>
        </p:txBody>
      </p:sp>
      <p:pic>
        <p:nvPicPr>
          <p:cNvPr id="5" name="Picture 2" descr="https://hypescience.com/wp-content/uploads/2013/02/relogio-atomico.jpg">
            <a:extLst>
              <a:ext uri="{FF2B5EF4-FFF2-40B4-BE49-F238E27FC236}">
                <a16:creationId xmlns:a16="http://schemas.microsoft.com/office/drawing/2014/main" id="{9B6A62FC-EBB8-416B-B3D9-D95FB903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39" y="1945736"/>
            <a:ext cx="4659106" cy="35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A7DB16-BC5F-4319-9CD3-5B2E4FFBE148}"/>
              </a:ext>
            </a:extLst>
          </p:cNvPr>
          <p:cNvSpPr txBox="1"/>
          <p:nvPr/>
        </p:nvSpPr>
        <p:spPr>
          <a:xfrm>
            <a:off x="8161911" y="5494695"/>
            <a:ext cx="292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4D5040"/>
                </a:solidFill>
                <a:latin typeface="+mn-lt"/>
                <a:ea typeface="+mn-ea"/>
                <a:cs typeface="+mn-cs"/>
              </a:rPr>
              <a:t>Relógio do NPL do Reino Unido*</a:t>
            </a:r>
          </a:p>
        </p:txBody>
      </p:sp>
    </p:spTree>
    <p:extLst>
      <p:ext uri="{BB962C8B-B14F-4D97-AF65-F5344CB8AC3E}">
        <p14:creationId xmlns:p14="http://schemas.microsoft.com/office/powerpoint/2010/main" val="26435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</a:t>
            </a:r>
            <a:r>
              <a:rPr lang="pt-BR" altLang="pt-BR" dirty="0" smtClean="0"/>
              <a:t>Físicos </a:t>
            </a:r>
            <a:r>
              <a:rPr lang="pt-BR" altLang="pt-BR" dirty="0"/>
              <a:t>– Medida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Problema:</a:t>
            </a:r>
          </a:p>
          <a:p>
            <a:pPr lvl="1"/>
            <a:r>
              <a:rPr lang="pt-BR" sz="2000" dirty="0"/>
              <a:t>86.400 segundos TAI equivalem a aproximadamente 3ms a menos que um dia solar médio.</a:t>
            </a:r>
          </a:p>
          <a:p>
            <a:r>
              <a:rPr lang="pt-BR" sz="2400" dirty="0"/>
              <a:t>Solução:</a:t>
            </a:r>
          </a:p>
          <a:p>
            <a:pPr lvl="1"/>
            <a:r>
              <a:rPr lang="pt-BR" sz="2000" dirty="0"/>
              <a:t>Segundos extras a cada 800ms acumulados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F53947-DD38-42B4-AD4C-44577103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130" y="3535387"/>
            <a:ext cx="76327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19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Relógios Físicos e GPS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22856" cy="4023360"/>
          </a:xfrm>
        </p:spPr>
        <p:txBody>
          <a:bodyPr/>
          <a:lstStyle/>
          <a:p>
            <a:r>
              <a:rPr lang="pt-BR" sz="2400" dirty="0"/>
              <a:t>Com base no TAI com correções de segundos foi estabelecido o sistema UTC (Universal </a:t>
            </a:r>
            <a:r>
              <a:rPr lang="pt-BR" sz="2400" dirty="0" err="1"/>
              <a:t>Coordinated</a:t>
            </a:r>
            <a:r>
              <a:rPr lang="pt-BR" sz="2400" dirty="0"/>
              <a:t> Time), que é a base de toda a moderna medição de tempo.</a:t>
            </a:r>
          </a:p>
          <a:p>
            <a:pPr lvl="1"/>
            <a:r>
              <a:rPr lang="pt-BR" sz="2000" dirty="0"/>
              <a:t>O </a:t>
            </a:r>
            <a:r>
              <a:rPr lang="pt-BR" sz="2000" dirty="0" err="1"/>
              <a:t>Nist</a:t>
            </a:r>
            <a:r>
              <a:rPr lang="pt-BR" sz="2000" dirty="0"/>
              <a:t> fornece UTC através de rádios de ondas curtas (WWV)</a:t>
            </a:r>
          </a:p>
          <a:p>
            <a:pPr lvl="1"/>
            <a:r>
              <a:rPr lang="pt-BR" sz="2000" dirty="0"/>
              <a:t>Além disso vários satélites fornecem UTC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152C-2CF1-4EB0-B42D-92BB585052A6}" type="slidenum">
              <a:rPr lang="en-US" altLang="pt-BR" smtClean="0"/>
              <a:pPr>
                <a:defRPr/>
              </a:pPr>
              <a:t>9</a:t>
            </a:fld>
            <a:endParaRPr lang="en-US" altLang="pt-BR"/>
          </a:p>
        </p:txBody>
      </p:sp>
      <p:pic>
        <p:nvPicPr>
          <p:cNvPr id="5" name="Picture 2" descr="Resultado de imagem para gps e utc">
            <a:extLst>
              <a:ext uri="{FF2B5EF4-FFF2-40B4-BE49-F238E27FC236}">
                <a16:creationId xmlns:a16="http://schemas.microsoft.com/office/drawing/2014/main" id="{7B22B400-FCB4-4848-978A-90798711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890439"/>
            <a:ext cx="4237071" cy="36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C676FDF-3CD2-433E-B7F7-28E99E0728D4}"/>
              </a:ext>
            </a:extLst>
          </p:cNvPr>
          <p:cNvSpPr/>
          <p:nvPr/>
        </p:nvSpPr>
        <p:spPr>
          <a:xfrm>
            <a:off x="1097280" y="5601434"/>
            <a:ext cx="10058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1"/>
            <a:r>
              <a:rPr lang="pt-BR" altLang="pt-BR" sz="2000" dirty="0">
                <a:solidFill>
                  <a:schemeClr val="bg1"/>
                </a:solidFill>
                <a:latin typeface="+mn-lt"/>
              </a:rPr>
              <a:t>O GPS faz triangulação usando satélites de modo a calcular as diferenças de tempo entre o UTC de cada satélite usado, calculando, assim, a localização geográfica do ponto</a:t>
            </a:r>
          </a:p>
        </p:txBody>
      </p:sp>
    </p:spTree>
    <p:extLst>
      <p:ext uri="{BB962C8B-B14F-4D97-AF65-F5344CB8AC3E}">
        <p14:creationId xmlns:p14="http://schemas.microsoft.com/office/powerpoint/2010/main" val="12162480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26732</TotalTime>
  <Pages>0</Pages>
  <Words>2042</Words>
  <Characters>0</Characters>
  <Application>Microsoft Office PowerPoint</Application>
  <PresentationFormat>Widescreen</PresentationFormat>
  <Lines>0</Lines>
  <Paragraphs>258</Paragraphs>
  <Slides>39</Slides>
  <Notes>22</Notes>
  <HiddenSlides>1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</vt:lpstr>
      <vt:lpstr>ヒラギノ明朝 ProN W3</vt:lpstr>
      <vt:lpstr>Retrospectiva</vt:lpstr>
      <vt:lpstr>Apresentação do PowerPoint</vt:lpstr>
      <vt:lpstr>Sincronização de Relógios</vt:lpstr>
      <vt:lpstr>Apresentação do PowerPoint</vt:lpstr>
      <vt:lpstr>Relógios físicos – Medida do tempo</vt:lpstr>
      <vt:lpstr>Sincronização de Relógios Relógios Físicos – Medida de tempo</vt:lpstr>
      <vt:lpstr>Relógios Físicos – Medida de tempo</vt:lpstr>
      <vt:lpstr>Relógios Físicos – Medida de tempo</vt:lpstr>
      <vt:lpstr>Relógios Físicos – Medida do tempo</vt:lpstr>
      <vt:lpstr>Relógios Físicos e GPS</vt:lpstr>
      <vt:lpstr>Uma solução para sincronismo de máquinas distribuídos</vt:lpstr>
      <vt:lpstr>Algoritmos de sincronização de relógios</vt:lpstr>
      <vt:lpstr>Protocolo de tempo de Rede - NTP</vt:lpstr>
      <vt:lpstr>Como funciona o NTP?</vt:lpstr>
      <vt:lpstr>Protocolo de tempo de Rede - NTP</vt:lpstr>
      <vt:lpstr>Protocolo de tempo de Rede - NTP</vt:lpstr>
      <vt:lpstr>Relógios Lógicos</vt:lpstr>
      <vt:lpstr>Relógios Lógicos Problemas na ordenação de eventos</vt:lpstr>
      <vt:lpstr>Relógios Lógicos de Lamport</vt:lpstr>
      <vt:lpstr>Relógios Lógicos de Lamport</vt:lpstr>
      <vt:lpstr>Arquitetura - Relógios Lógicos de Lamport</vt:lpstr>
      <vt:lpstr>Relógios Lógicos de Lamport</vt:lpstr>
      <vt:lpstr>Uso em Multicast Totalmente Ordenado</vt:lpstr>
      <vt:lpstr>Algoritmos de Exclusão Mútua</vt:lpstr>
      <vt:lpstr>Exclusão Mútua</vt:lpstr>
      <vt:lpstr>Exclusão Mútua - Algoritmo centralizado</vt:lpstr>
      <vt:lpstr>Algoritmo centralizado</vt:lpstr>
      <vt:lpstr>Vantagens e Desvantagens</vt:lpstr>
      <vt:lpstr>Algoritmo Totalmente Descentralizado</vt:lpstr>
      <vt:lpstr>Algoritmo descentralizado</vt:lpstr>
      <vt:lpstr>Exclusão Mútua - Algoritmo Token Ring</vt:lpstr>
      <vt:lpstr>Exclusão Mútua - Algoritmo distribuído</vt:lpstr>
      <vt:lpstr>Exclusão Mútua - Algoritmo distribuído</vt:lpstr>
      <vt:lpstr>Exclusão Mútua - Algoritmo distribuído</vt:lpstr>
      <vt:lpstr>Exclusão Mútua - Algoritmo distribuído</vt:lpstr>
      <vt:lpstr>Exclusão Mútua - Algoritmo distribuído</vt:lpstr>
      <vt:lpstr>Exclusão Mútua - Algoritmo distribuído</vt:lpstr>
      <vt:lpstr>Exclusão Mútua - Comparação entre os quatro algoritmos</vt:lpstr>
      <vt:lpstr>Tarefa de Casa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15.1 A distributed multimedia system</dc:title>
  <dc:creator>George Coulouris</dc:creator>
  <cp:lastModifiedBy>Maquison</cp:lastModifiedBy>
  <cp:revision>93</cp:revision>
  <dcterms:modified xsi:type="dcterms:W3CDTF">2019-01-29T13:18:17Z</dcterms:modified>
</cp:coreProperties>
</file>