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74" r:id="rId1"/>
  </p:sldMasterIdLst>
  <p:notesMasterIdLst>
    <p:notesMasterId r:id="rId43"/>
  </p:notesMasterIdLst>
  <p:handoutMasterIdLst>
    <p:handoutMasterId r:id="rId44"/>
  </p:handoutMasterIdLst>
  <p:sldIdLst>
    <p:sldId id="626" r:id="rId2"/>
    <p:sldId id="627" r:id="rId3"/>
    <p:sldId id="628" r:id="rId4"/>
    <p:sldId id="629" r:id="rId5"/>
    <p:sldId id="630" r:id="rId6"/>
    <p:sldId id="329" r:id="rId7"/>
    <p:sldId id="631" r:id="rId8"/>
    <p:sldId id="635" r:id="rId9"/>
    <p:sldId id="632" r:id="rId10"/>
    <p:sldId id="276" r:id="rId11"/>
    <p:sldId id="332" r:id="rId12"/>
    <p:sldId id="633" r:id="rId13"/>
    <p:sldId id="634" r:id="rId14"/>
    <p:sldId id="335" r:id="rId15"/>
    <p:sldId id="339" r:id="rId16"/>
    <p:sldId id="340" r:id="rId17"/>
    <p:sldId id="636" r:id="rId18"/>
    <p:sldId id="637" r:id="rId19"/>
    <p:sldId id="341" r:id="rId20"/>
    <p:sldId id="638" r:id="rId21"/>
    <p:sldId id="348" r:id="rId22"/>
    <p:sldId id="639" r:id="rId23"/>
    <p:sldId id="351" r:id="rId24"/>
    <p:sldId id="640" r:id="rId25"/>
    <p:sldId id="641" r:id="rId26"/>
    <p:sldId id="642" r:id="rId27"/>
    <p:sldId id="643" r:id="rId28"/>
    <p:sldId id="644" r:id="rId29"/>
    <p:sldId id="350" r:id="rId30"/>
    <p:sldId id="298" r:id="rId31"/>
    <p:sldId id="645" r:id="rId32"/>
    <p:sldId id="353" r:id="rId33"/>
    <p:sldId id="355" r:id="rId34"/>
    <p:sldId id="646" r:id="rId35"/>
    <p:sldId id="647" r:id="rId36"/>
    <p:sldId id="356" r:id="rId37"/>
    <p:sldId id="648" r:id="rId38"/>
    <p:sldId id="649" r:id="rId39"/>
    <p:sldId id="623" r:id="rId40"/>
    <p:sldId id="650" r:id="rId41"/>
    <p:sldId id="651" r:id="rId4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7" autoAdjust="0"/>
    <p:restoredTop sz="90929"/>
  </p:normalViewPr>
  <p:slideViewPr>
    <p:cSldViewPr>
      <p:cViewPr varScale="1">
        <p:scale>
          <a:sx n="68" d="100"/>
          <a:sy n="68" d="100"/>
        </p:scale>
        <p:origin x="2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fld id="{B0865490-8E11-4CB6-8139-E194AF673D3D}" type="datetimeFigureOut">
              <a:rPr lang="pt-BR"/>
              <a:pPr>
                <a:defRPr/>
              </a:pPr>
              <a:t>29/01/2019</a:t>
            </a:fld>
            <a:endParaRPr lang="pt-BR"/>
          </a:p>
        </p:txBody>
      </p:sp>
      <p:sp>
        <p:nvSpPr>
          <p:cNvPr id="4" name="Espaço Reservado para Rodapé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163621-B898-44F9-AA42-049D43FD103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/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/>
          </p:cNvPr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>
            <a:extLst/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/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/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424E5E6-0930-4169-A208-1D056CB9727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4E5E6-0930-4169-A208-1D056CB9727F}" type="slidenum">
              <a:rPr lang="en-US" altLang="pt-BR" smtClean="0"/>
              <a:pPr>
                <a:defRPr/>
              </a:pPr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110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479DBE6-8D57-4FEC-A085-FF7A6FFB0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679B91-44C2-4116-A086-C1FFAD1BB577}" type="slidenum">
              <a:rPr lang="pt-BR" altLang="pt-BR" smtClean="0"/>
              <a:pPr/>
              <a:t>10</a:t>
            </a:fld>
            <a:endParaRPr lang="pt-BR" altLang="pt-BR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5CDD1635-6145-48D4-BBC8-2BEB1A003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8F986F4-8CF0-40AF-B9BC-80CFB3B11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286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2D7D54E6-5AF6-428D-AB2C-02F54562B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243D43-FAE4-4A90-A119-8E1DA4F08DD6}" type="slidenum">
              <a:rPr lang="pt-BR" altLang="pt-BR" smtClean="0"/>
              <a:pPr/>
              <a:t>14</a:t>
            </a:fld>
            <a:endParaRPr lang="pt-BR" altLang="pt-BR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DEF34B9-0F4D-4679-A15A-C2AD37882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D042041-EDB7-48F3-9D20-301033AFF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81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2D7D54E6-5AF6-428D-AB2C-02F54562B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243D43-FAE4-4A90-A119-8E1DA4F08DD6}" type="slidenum">
              <a:rPr lang="pt-BR" altLang="pt-BR" smtClean="0"/>
              <a:pPr/>
              <a:t>15</a:t>
            </a:fld>
            <a:endParaRPr lang="pt-BR" altLang="pt-BR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DEF34B9-0F4D-4679-A15A-C2AD37882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D042041-EDB7-48F3-9D20-301033AFF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831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70C7D9EA-D4B6-42EF-880C-ED794C5D4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E73AE-6004-4E90-87FD-6D8318986B6D}" type="slidenum">
              <a:rPr lang="pt-BR" altLang="pt-BR" smtClean="0"/>
              <a:pPr/>
              <a:t>16</a:t>
            </a:fld>
            <a:endParaRPr lang="pt-BR" altLang="pt-BR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99D7085-2E4A-4D01-BA0A-59629B99F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0662C0FC-610C-4C70-8B9A-9CAC8F3DD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66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4E5E6-0930-4169-A208-1D056CB9727F}" type="slidenum">
              <a:rPr lang="en-US" altLang="pt-BR" smtClean="0"/>
              <a:pPr>
                <a:defRPr/>
              </a:pPr>
              <a:t>35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236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Executar na mesma ordem os comandos do 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4E5E6-0930-4169-A208-1D056CB9727F}" type="slidenum">
              <a:rPr lang="en-US" altLang="pt-BR" smtClean="0"/>
              <a:pPr>
                <a:defRPr/>
              </a:pPr>
              <a:t>36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5625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EF6D9-2BE7-4190-A15B-4D3A053F4293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B8834-D185-4345-8230-C35FD815BDF7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373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D06EA-783D-4C94-8822-F276EE63F536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153EA-6A55-4523-8A05-5331F62D6C86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324201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99ED2-0297-401C-88EB-DC2F19FA0127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D7C5-8F4C-4B52-A7F3-6BDA887CFDD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54365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8177FD-0487-42F8-9D16-94CBC3AA0745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646527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33D019-A32C-4EAD-B8E6-DBDA699692FD}" type="datetime2">
              <a:rPr lang="en-US" smtClean="0"/>
              <a:pPr>
                <a:defRPr/>
              </a:pPr>
              <a:t>Tuesday, January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589E3-4BD7-475E-9F10-C303224776E0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4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A98F-560C-4997-81C4-81D4D9187EAB}" type="datetime2">
              <a:rPr lang="en-US" smtClean="0"/>
              <a:pPr>
                <a:defRPr/>
              </a:pPr>
              <a:t>Tuesday, January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B6554-6A38-4FF8-95F8-3FBD028DA50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4010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72B2-CA5C-437D-87D0-8081271A9E4B}" type="datetime2">
              <a:rPr lang="en-US" smtClean="0"/>
              <a:pPr>
                <a:defRPr/>
              </a:pPr>
              <a:t>Tuesday, January 29,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B596A-5FD6-4A7D-9A63-6492B7C117E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09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E78AC-84E5-472D-A746-CC37894FDFC7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137632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0E5CA-94D5-469F-894F-0D0426D76734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46DFD-9B33-46AB-BFD1-3F873BC472EB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764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F4E2BE-AF0B-48E6-A1C8-10AF6E888956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BB75F4-1905-4E91-B413-E1F18831F8D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02583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DC1E59-17DD-41CE-97CA-624A472382D4}" type="datetime2">
              <a:rPr lang="en-US" smtClean="0"/>
              <a:pPr>
                <a:defRPr/>
              </a:pPr>
              <a:t>Tuesday, January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0F6ED-0D7C-41CE-9316-79D4388A1A45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478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E2BE-AF0B-48E6-A1C8-10AF6E888956}" type="datetime1">
              <a:rPr lang="en-US" smtClean="0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BB75F4-1905-4E91-B413-E1F18831F8D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44x_VQmUs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lang/ProcessHandl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atc14/technical-sessions/presentation/ongar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aft.github.io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400" y="319934"/>
            <a:ext cx="11836400" cy="2172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/>
              <a:t>CKP7500 - SISTEMAS DISTRIBUÍDOS E REDES DE COMUNICAÇÃO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SMD0050 - SISTEMAS DISTRIBUÍDOS - T02</a:t>
            </a:r>
            <a:endParaRPr lang="pt-BR" sz="40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100051" y="3999785"/>
            <a:ext cx="10058400" cy="365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sz="2000" dirty="0"/>
              <a:t>Slides são baseados nos slides do </a:t>
            </a:r>
            <a:r>
              <a:rPr lang="pt-BR" altLang="en-US" sz="2000" dirty="0" err="1"/>
              <a:t>Couloris</a:t>
            </a:r>
            <a:r>
              <a:rPr lang="pt-BR" altLang="en-US" sz="2000" dirty="0"/>
              <a:t> e </a:t>
            </a:r>
            <a:r>
              <a:rPr lang="pt-BR" altLang="en-US" sz="2000" dirty="0" err="1"/>
              <a:t>Tanenbaum</a:t>
            </a:r>
            <a:endParaRPr lang="pt-BR" sz="20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2400" y="2883024"/>
            <a:ext cx="1183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solidFill>
                  <a:srgbClr val="39639D">
                    <a:lumMod val="75000"/>
                  </a:srgbClr>
                </a:solidFill>
                <a:latin typeface="Times" pitchFamily="60" charset="0"/>
                <a:sym typeface="Times" pitchFamily="60" charset="0"/>
              </a:rPr>
              <a:t>Algoritmos de Eleição</a:t>
            </a:r>
            <a:endParaRPr lang="pt-BR" sz="4000" dirty="0"/>
          </a:p>
        </p:txBody>
      </p:sp>
      <p:pic>
        <p:nvPicPr>
          <p:cNvPr id="10" name="Picture 2" descr="http://www.palantir.com/wp-content/static/techblog/2008/10/pg-distri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12" y="4397382"/>
            <a:ext cx="1634976" cy="191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1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2">
            <a:extLst>
              <a:ext uri="{FF2B5EF4-FFF2-40B4-BE49-F238E27FC236}">
                <a16:creationId xmlns:a16="http://schemas.microsoft.com/office/drawing/2014/main" id="{194B5AD3-EA0E-42B8-A7E7-449BFAD6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416" y="1844824"/>
            <a:ext cx="5762128" cy="436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6" name="Rectangle 3">
            <a:extLst>
              <a:ext uri="{FF2B5EF4-FFF2-40B4-BE49-F238E27FC236}">
                <a16:creationId xmlns:a16="http://schemas.microsoft.com/office/drawing/2014/main" id="{B795591B-B67E-49FA-A625-F55600297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do Valentão</a:t>
            </a:r>
          </a:p>
        </p:txBody>
      </p:sp>
    </p:spTree>
    <p:extLst>
      <p:ext uri="{BB962C8B-B14F-4D97-AF65-F5344CB8AC3E}">
        <p14:creationId xmlns:p14="http://schemas.microsoft.com/office/powerpoint/2010/main" val="4658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Vantagens e Desvantagens?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11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de Revisão</a:t>
            </a:r>
          </a:p>
        </p:txBody>
      </p:sp>
      <p:pic>
        <p:nvPicPr>
          <p:cNvPr id="7" name="K44x_VQmUs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3882" y="1844824"/>
            <a:ext cx="7885196" cy="443542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589E3-4BD7-475E-9F10-C303224776E0}" type="slidenum">
              <a:rPr lang="en-US" altLang="pt-BR" smtClean="0"/>
              <a:pPr>
                <a:defRPr/>
              </a:pPr>
              <a:t>12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550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 do Anel - LCR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Proposto por Le </a:t>
            </a:r>
            <a:r>
              <a:rPr lang="pt-BR" sz="2400" dirty="0" err="1"/>
              <a:t>Lann</a:t>
            </a:r>
            <a:r>
              <a:rPr lang="pt-BR" sz="2400" dirty="0"/>
              <a:t>, Chang e Roberts</a:t>
            </a:r>
          </a:p>
          <a:p>
            <a:r>
              <a:rPr lang="pt-BR" sz="2400" dirty="0"/>
              <a:t>Baseado na utilização de anel (físico ou lógico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/>
              <a:t>Quando qualquer processo nota que o coordenador não está funcionando, monta uma mensagem ELEIÇÃO com seu próprio número (</a:t>
            </a:r>
            <a:r>
              <a:rPr lang="pt-BR" sz="2400" dirty="0" err="1"/>
              <a:t>ex</a:t>
            </a:r>
            <a:r>
              <a:rPr lang="pt-BR" sz="2400" dirty="0"/>
              <a:t>: PID+IP) e o envia a seu sucessor ou ao próximo que esteja em funcionamento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13</a:t>
            </a:fld>
            <a:endParaRPr lang="en-US" alt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716" y="3100898"/>
            <a:ext cx="2209528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sz="2000" b="1" dirty="0" smtClean="0">
                <a:solidFill>
                  <a:schemeClr val="bg1"/>
                </a:solidFill>
                <a:latin typeface="Century Gothic"/>
              </a:rPr>
              <a:t>Não usa ficha!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1601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>
            <a:extLst>
              <a:ext uri="{FF2B5EF4-FFF2-40B4-BE49-F238E27FC236}">
                <a16:creationId xmlns:a16="http://schemas.microsoft.com/office/drawing/2014/main" id="{FCA1B077-5E4F-4D5F-915A-0623A8828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do Anel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3C53548-90D2-454E-892B-3369FB099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 o nó que recebe a mensagem de eleição tem um identificador maior que o informado na mensagem que recebeu, passa uma mensagem de eleição para seu vizinho da direita com seu próprio identificador. </a:t>
            </a:r>
          </a:p>
          <a:p>
            <a:endParaRPr lang="pt-BR" sz="2400" dirty="0"/>
          </a:p>
          <a:p>
            <a:r>
              <a:rPr lang="pt-BR" sz="2400" dirty="0"/>
              <a:t>Caso contrário aceita que o nó que tem o identificador contido na mensagem será o líder e repassa ao seu vizinho da direita.</a:t>
            </a:r>
          </a:p>
          <a:p>
            <a:pPr marL="590550" indent="-533400" eaLnBrk="1" hangingPunct="1">
              <a:lnSpc>
                <a:spcPct val="80000"/>
              </a:lnSpc>
            </a:pPr>
            <a:endParaRPr lang="pt-BR" altLang="pt-BR" sz="2800" dirty="0"/>
          </a:p>
          <a:p>
            <a:pPr marL="590550" indent="-533400" eaLnBrk="1" hangingPunct="1">
              <a:lnSpc>
                <a:spcPct val="80000"/>
              </a:lnSpc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6312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>
            <a:extLst>
              <a:ext uri="{FF2B5EF4-FFF2-40B4-BE49-F238E27FC236}">
                <a16:creationId xmlns:a16="http://schemas.microsoft.com/office/drawing/2014/main" id="{FCA1B077-5E4F-4D5F-915A-0623A8828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 do Anel </a:t>
            </a:r>
            <a:r>
              <a:rPr lang="pt-BR" dirty="0"/>
              <a:t/>
            </a:r>
            <a:br>
              <a:rPr lang="pt-BR" dirty="0"/>
            </a:br>
            <a:endParaRPr lang="pt-BR" altLang="pt-BR" dirty="0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3C53548-90D2-454E-892B-3369FB099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eleição termina quando</a:t>
            </a:r>
          </a:p>
          <a:p>
            <a:endParaRPr lang="pt-BR" sz="2400" dirty="0"/>
          </a:p>
          <a:p>
            <a:r>
              <a:rPr lang="pt-BR" sz="2400" dirty="0"/>
              <a:t>Se o nó recebe uma mensagem com o identificador idêntico ao seu, ele se declara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 LÍDER </a:t>
            </a:r>
          </a:p>
          <a:p>
            <a:pPr lvl="1"/>
            <a:r>
              <a:rPr lang="pt-BR" sz="2000" dirty="0"/>
              <a:t>envia essa mensagem pelo Anel</a:t>
            </a:r>
          </a:p>
          <a:p>
            <a:r>
              <a:rPr lang="pt-BR" sz="2400" dirty="0"/>
              <a:t>Este evento só ocorre quando a mensagem contendo o maior identificador circulou por todo o anel tornando todos os seus membros cientes do resultado.</a:t>
            </a:r>
          </a:p>
          <a:p>
            <a:endParaRPr lang="pt-BR" altLang="pt-BR" sz="2800" dirty="0"/>
          </a:p>
          <a:p>
            <a:pPr marL="590550" indent="-533400" eaLnBrk="1" hangingPunct="1">
              <a:lnSpc>
                <a:spcPct val="80000"/>
              </a:lnSpc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41302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3">
            <a:extLst>
              <a:ext uri="{FF2B5EF4-FFF2-40B4-BE49-F238E27FC236}">
                <a16:creationId xmlns:a16="http://schemas.microsoft.com/office/drawing/2014/main" id="{BED6780B-4C3E-42F1-8A79-D014EB666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 de eleição por </a:t>
            </a:r>
            <a:r>
              <a:rPr lang="pt-BR" altLang="pt-BR" dirty="0" smtClean="0"/>
              <a:t>Anel</a:t>
            </a:r>
            <a:endParaRPr lang="pt-BR" alt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29738" y="1988840"/>
            <a:ext cx="7593484" cy="428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Tarefa 2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Existem tem processos  P que a cada 30s imprimem o nome do coordenador</a:t>
            </a:r>
          </a:p>
          <a:p>
            <a:r>
              <a:rPr lang="pt-BR" sz="2400" dirty="0"/>
              <a:t>Vamos implementar um algoritmo de eleição que eleja qual será o coordenador</a:t>
            </a:r>
          </a:p>
          <a:p>
            <a:r>
              <a:rPr lang="pt-BR" sz="2400" dirty="0"/>
              <a:t>Vamos usar RMI na implementação</a:t>
            </a:r>
          </a:p>
          <a:p>
            <a:r>
              <a:rPr lang="pt-BR" sz="2400" dirty="0"/>
              <a:t>Crie uma Interface Remote chamada P com o método </a:t>
            </a:r>
            <a:r>
              <a:rPr lang="pt-BR" sz="2400" dirty="0" err="1"/>
              <a:t>startElection</a:t>
            </a:r>
            <a:r>
              <a:rPr lang="pt-BR" sz="2400" dirty="0"/>
              <a:t>() e </a:t>
            </a:r>
            <a:r>
              <a:rPr lang="pt-BR" sz="2400" dirty="0" err="1"/>
              <a:t>setLeader</a:t>
            </a:r>
            <a:r>
              <a:rPr lang="pt-BR" sz="2400" dirty="0"/>
              <a:t>()</a:t>
            </a:r>
          </a:p>
          <a:p>
            <a:r>
              <a:rPr lang="pt-BR" sz="2400" dirty="0"/>
              <a:t>Crie uma variável PID em cada processo</a:t>
            </a:r>
          </a:p>
          <a:p>
            <a:r>
              <a:rPr lang="pt-BR" sz="2400" dirty="0"/>
              <a:t>Use </a:t>
            </a:r>
            <a:r>
              <a:rPr lang="pt-BR" sz="2400" dirty="0" err="1"/>
              <a:t>ManagementFactory.getRuntimeMXBean</a:t>
            </a:r>
            <a:r>
              <a:rPr lang="pt-BR" sz="2400" dirty="0"/>
              <a:t>().</a:t>
            </a:r>
            <a:r>
              <a:rPr lang="pt-BR" sz="2400" dirty="0" err="1"/>
              <a:t>getName</a:t>
            </a:r>
            <a:r>
              <a:rPr lang="pt-BR" sz="2400" dirty="0"/>
              <a:t>()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17</a:t>
            </a:fld>
            <a:endParaRPr lang="en-US" alt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9BCB11-8190-4B8A-A65A-39C87A74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196" y="5517232"/>
            <a:ext cx="5112568" cy="61555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 Java 9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process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 API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long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ProcessHandle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.current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Tarefa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0070C0"/>
                </a:solidFill>
              </a:rPr>
              <a:t>Fase de descoberta</a:t>
            </a:r>
            <a:r>
              <a:rPr lang="pt-BR" sz="2400" dirty="0"/>
              <a:t>: Existem 3 instâncias de P que alguns instantes após as suas inicializações devem encontrar seus pares numa rede</a:t>
            </a:r>
          </a:p>
          <a:p>
            <a:pPr lvl="1"/>
            <a:r>
              <a:rPr lang="pt-BR" sz="2000" dirty="0"/>
              <a:t>Usem o RMI Registry para tal</a:t>
            </a:r>
          </a:p>
          <a:p>
            <a:pPr lvl="1"/>
            <a:r>
              <a:rPr lang="pt-BR" sz="2000" dirty="0"/>
              <a:t>Ao final da busca, cada P tem um </a:t>
            </a:r>
            <a:r>
              <a:rPr lang="pt-BR" sz="2000" dirty="0" err="1"/>
              <a:t>Array</a:t>
            </a:r>
            <a:r>
              <a:rPr lang="pt-BR" sz="2000" dirty="0"/>
              <a:t> com as 3 instâncias de P e seus respectivos </a:t>
            </a:r>
            <a:r>
              <a:rPr lang="pt-BR" sz="2000" dirty="0" err="1"/>
              <a:t>PIDs</a:t>
            </a:r>
            <a:endParaRPr lang="pt-BR" sz="2000" dirty="0"/>
          </a:p>
          <a:p>
            <a:r>
              <a:rPr lang="pt-BR" sz="2400" dirty="0"/>
              <a:t>Em seguida, usando um algoritmo de eleição do Valentão, escolha qual deles é o coordenador</a:t>
            </a:r>
          </a:p>
          <a:p>
            <a:pPr lvl="1"/>
            <a:r>
              <a:rPr lang="pt-BR" sz="2000" dirty="0"/>
              <a:t>Cada processo inicia uma eleição em um tempo aleatório (30s a 60s)</a:t>
            </a:r>
          </a:p>
          <a:p>
            <a:pPr lvl="1"/>
            <a:r>
              <a:rPr lang="pt-BR" sz="2000" dirty="0"/>
              <a:t>Use os métodos </a:t>
            </a:r>
            <a:r>
              <a:rPr lang="pt-BR" sz="2000" dirty="0" err="1"/>
              <a:t>setElection</a:t>
            </a:r>
            <a:r>
              <a:rPr lang="pt-BR" sz="2000" dirty="0"/>
              <a:t> para comunicar a eleição e </a:t>
            </a:r>
            <a:r>
              <a:rPr lang="pt-BR" sz="2000" dirty="0" err="1"/>
              <a:t>setLeader</a:t>
            </a:r>
            <a:r>
              <a:rPr lang="pt-BR" sz="2000" dirty="0"/>
              <a:t> para se declarar como vencedores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18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Consenso Distribuído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Processos precisam ter uma visão idêntica (ou ação coordenada)</a:t>
            </a:r>
          </a:p>
          <a:p>
            <a:pPr lvl="1"/>
            <a:r>
              <a:rPr lang="pt-BR" sz="2000" dirty="0"/>
              <a:t>Mesmo valor a ser dado a uma saída (output) do sistema </a:t>
            </a:r>
          </a:p>
          <a:p>
            <a:pPr lvl="1"/>
            <a:r>
              <a:rPr lang="pt-BR" sz="2000" dirty="0"/>
              <a:t>Mesmo valor de uma variável compartilhada</a:t>
            </a:r>
          </a:p>
          <a:p>
            <a:pPr lvl="1"/>
            <a:r>
              <a:rPr lang="pt-BR" sz="2000" dirty="0"/>
              <a:t>Mesmo estado ou ação do sistema (abortar, desligar)</a:t>
            </a:r>
          </a:p>
          <a:p>
            <a:pPr lvl="1"/>
            <a:r>
              <a:rPr lang="pt-BR" sz="2000" dirty="0"/>
              <a:t>Definição de uma ordem total entre eventos (ou mensagens)</a:t>
            </a:r>
          </a:p>
          <a:p>
            <a:r>
              <a:rPr lang="pt-BR" sz="2400" dirty="0"/>
              <a:t>Esses processos estão distribuídos e podem falhar</a:t>
            </a:r>
          </a:p>
          <a:p>
            <a:r>
              <a:rPr lang="pt-BR" sz="2400" dirty="0"/>
              <a:t>Equivalência com outros problemas</a:t>
            </a:r>
          </a:p>
          <a:p>
            <a:pPr lvl="1"/>
            <a:r>
              <a:rPr lang="pt-BR" sz="2000" dirty="0"/>
              <a:t>Acordo Bizantino</a:t>
            </a:r>
          </a:p>
          <a:p>
            <a:pPr lvl="1"/>
            <a:r>
              <a:rPr lang="pt-BR" sz="2000" dirty="0" err="1"/>
              <a:t>Multicast</a:t>
            </a:r>
            <a:r>
              <a:rPr lang="pt-BR" sz="2000" dirty="0"/>
              <a:t> Atômico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19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Algoritmos de Eleição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Usados quando há necessidade de um  ou mais nós devem agir como coordenador</a:t>
            </a:r>
          </a:p>
          <a:p>
            <a:r>
              <a:rPr lang="pt-BR" dirty="0"/>
              <a:t>Coordenar a replicação, difusão, agregação</a:t>
            </a:r>
          </a:p>
          <a:p>
            <a:pPr lvl="1"/>
            <a:r>
              <a:rPr lang="pt-BR" dirty="0"/>
              <a:t>Formação de </a:t>
            </a:r>
            <a:r>
              <a:rPr lang="pt-BR" dirty="0" err="1"/>
              <a:t>Scartternet</a:t>
            </a:r>
            <a:r>
              <a:rPr lang="pt-BR" dirty="0"/>
              <a:t> em Bluetooth</a:t>
            </a:r>
          </a:p>
          <a:p>
            <a:r>
              <a:rPr lang="pt-BR" dirty="0"/>
              <a:t>Iniciar/coordenar um processo de resolução de consenso</a:t>
            </a:r>
          </a:p>
          <a:p>
            <a:pPr lvl="1"/>
            <a:r>
              <a:rPr lang="pt-BR" dirty="0" err="1"/>
              <a:t>Paxos</a:t>
            </a:r>
            <a:r>
              <a:rPr lang="pt-BR" dirty="0"/>
              <a:t>, RAFT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</a:t>
            </a:fld>
            <a:endParaRPr lang="en-US" altLang="pt-BR"/>
          </a:p>
        </p:txBody>
      </p:sp>
      <p:pic>
        <p:nvPicPr>
          <p:cNvPr id="7" name="Picture 4" descr="Imagem relacionada">
            <a:extLst>
              <a:ext uri="{FF2B5EF4-FFF2-40B4-BE49-F238E27FC236}">
                <a16:creationId xmlns:a16="http://schemas.microsoft.com/office/drawing/2014/main" id="{EEDEA5CE-F5CA-4A12-8330-2C00F2B8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429000"/>
            <a:ext cx="4279354" cy="29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m para raft leader election">
            <a:extLst>
              <a:ext uri="{FF2B5EF4-FFF2-40B4-BE49-F238E27FC236}">
                <a16:creationId xmlns:a16="http://schemas.microsoft.com/office/drawing/2014/main" id="{44DAEB1A-41B8-4D76-90FB-6E916125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520721"/>
            <a:ext cx="4536504" cy="27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Modelo de Sistema:</a:t>
            </a:r>
          </a:p>
          <a:p>
            <a:pPr lvl="1"/>
            <a:r>
              <a:rPr lang="pt-BR" sz="2000" dirty="0"/>
              <a:t>conjunto de processos </a:t>
            </a:r>
            <a:r>
              <a:rPr lang="pt-BR" sz="2000" dirty="0" err="1"/>
              <a:t>Pi</a:t>
            </a:r>
            <a:r>
              <a:rPr lang="pt-BR" sz="2000" dirty="0"/>
              <a:t> (i= 1,2,..,N)</a:t>
            </a:r>
          </a:p>
          <a:p>
            <a:pPr lvl="1"/>
            <a:r>
              <a:rPr lang="pt-BR" sz="2000" dirty="0"/>
              <a:t>a comunicação por mensagem é confiável</a:t>
            </a:r>
          </a:p>
          <a:p>
            <a:pPr lvl="1"/>
            <a:r>
              <a:rPr lang="pt-BR" sz="2000" dirty="0"/>
              <a:t>só os processos podem apresentar falhas</a:t>
            </a:r>
          </a:p>
          <a:p>
            <a:r>
              <a:rPr lang="pt-BR" sz="2400" dirty="0"/>
              <a:t>Tipos:</a:t>
            </a:r>
          </a:p>
          <a:p>
            <a:pPr lvl="1"/>
            <a:r>
              <a:rPr lang="pt-BR" sz="2000" dirty="0"/>
              <a:t>falha de parada (crash)</a:t>
            </a:r>
          </a:p>
          <a:p>
            <a:pPr lvl="1"/>
            <a:r>
              <a:rPr lang="pt-BR" sz="2000" dirty="0"/>
              <a:t>falta arbitrária (bizantina)</a:t>
            </a:r>
          </a:p>
          <a:p>
            <a:r>
              <a:rPr lang="pt-BR" sz="2400" dirty="0"/>
              <a:t> A</a:t>
            </a:r>
            <a:r>
              <a:rPr lang="pt-BR" sz="2400" dirty="0" smtClean="0"/>
              <a:t>té </a:t>
            </a:r>
            <a:r>
              <a:rPr lang="pt-BR" sz="2400" dirty="0"/>
              <a:t>f processos podem falhar simultaneamente do remetente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20</a:t>
            </a:fld>
            <a:endParaRPr lang="en-US" alt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384032" y="1845734"/>
            <a:ext cx="4771648" cy="2447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É possível identificar o remetente de 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qualquer mensagem</a:t>
            </a:r>
          </a:p>
          <a:p>
            <a:pPr marL="800100" lvl="1" indent="-3429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Mensagens </a:t>
            </a: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recebem uma assinatura digital para garantir a autenticidade do </a:t>
            </a: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remetente</a:t>
            </a:r>
          </a:p>
          <a:p>
            <a:pPr marL="342900" indent="-3429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Impede-se 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que processos faltosos possam falsificar 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identidade</a:t>
            </a: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0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Consenso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Existem N processos, dos quais </a:t>
            </a:r>
            <a:r>
              <a:rPr lang="pt-BR" sz="2400" b="1" dirty="0"/>
              <a:t>f</a:t>
            </a:r>
            <a:r>
              <a:rPr lang="pt-BR" sz="2400" dirty="0"/>
              <a:t> processos podem falhar</a:t>
            </a:r>
          </a:p>
          <a:p>
            <a:pPr lvl="1"/>
            <a:r>
              <a:rPr lang="pt-BR" sz="2000" dirty="0"/>
              <a:t>cada processo </a:t>
            </a:r>
            <a:r>
              <a:rPr lang="pt-BR" sz="2000" dirty="0" err="1"/>
              <a:t>Pi</a:t>
            </a:r>
            <a:r>
              <a:rPr lang="pt-BR" sz="2000" dirty="0"/>
              <a:t> propõe um único valor </a:t>
            </a:r>
            <a:r>
              <a:rPr lang="pt-BR" sz="2000" i="1" dirty="0"/>
              <a:t>vi ∈ D</a:t>
            </a:r>
          </a:p>
          <a:p>
            <a:pPr lvl="1"/>
            <a:r>
              <a:rPr lang="pt-BR" sz="2000" dirty="0"/>
              <a:t>todos os processos interagem entre si para a troca de valores</a:t>
            </a:r>
          </a:p>
          <a:p>
            <a:pPr lvl="1"/>
            <a:r>
              <a:rPr lang="pt-BR" sz="2000" dirty="0"/>
              <a:t>em algum momento, os processos entram no estado “</a:t>
            </a:r>
            <a:r>
              <a:rPr lang="pt-BR" sz="2000" dirty="0" err="1"/>
              <a:t>decided</a:t>
            </a:r>
            <a:r>
              <a:rPr lang="pt-BR" sz="2000" dirty="0"/>
              <a:t>”, em que definem p valor da variável de decisão </a:t>
            </a:r>
            <a:r>
              <a:rPr lang="pt-BR" sz="2000" i="1" dirty="0"/>
              <a:t>di </a:t>
            </a:r>
            <a:r>
              <a:rPr lang="pt-BR" sz="2000" dirty="0"/>
              <a:t>, que depois disso não é mais modificada</a:t>
            </a:r>
          </a:p>
          <a:p>
            <a:r>
              <a:rPr lang="pt-BR" sz="2400" dirty="0"/>
              <a:t>O valor de </a:t>
            </a:r>
            <a:r>
              <a:rPr lang="pt-BR" sz="2400" b="1" dirty="0"/>
              <a:t>di</a:t>
            </a:r>
            <a:r>
              <a:rPr lang="pt-BR" sz="2400" i="1" dirty="0"/>
              <a:t> </a:t>
            </a:r>
            <a:r>
              <a:rPr lang="pt-BR" sz="2400" dirty="0"/>
              <a:t>é sempre determinado em função dos valores vi fornecidos pelos N-f processos corretos</a:t>
            </a:r>
            <a:r>
              <a:rPr lang="pt-BR" sz="2400" i="1" dirty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21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Terminação</a:t>
            </a:r>
          </a:p>
          <a:p>
            <a:pPr lvl="1"/>
            <a:r>
              <a:rPr lang="pt-BR" dirty="0"/>
              <a:t>Em algum momento, cada processo correto atinge o estado “</a:t>
            </a:r>
            <a:r>
              <a:rPr lang="pt-BR" dirty="0" err="1"/>
              <a:t>decided</a:t>
            </a:r>
            <a:r>
              <a:rPr lang="pt-BR" dirty="0"/>
              <a:t>” e atribui um valor à variável de decisão </a:t>
            </a:r>
            <a:r>
              <a:rPr lang="pt-BR" dirty="0" err="1"/>
              <a:t>di</a:t>
            </a:r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Acordo</a:t>
            </a:r>
          </a:p>
          <a:p>
            <a:pPr lvl="1"/>
            <a:r>
              <a:rPr lang="pt-BR" dirty="0"/>
              <a:t>todos os processos corretos atribuem o mesmo valor para a variável de decisão</a:t>
            </a:r>
          </a:p>
          <a:p>
            <a:r>
              <a:rPr lang="pt-BR" dirty="0">
                <a:solidFill>
                  <a:srgbClr val="0070C0"/>
                </a:solidFill>
              </a:rPr>
              <a:t>Integridade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/>
              <a:t>se todos os processos corretos propuseram o mesmo valor vi =v, então </a:t>
            </a:r>
            <a:r>
              <a:rPr lang="pt-BR" dirty="0" err="1"/>
              <a:t>qq</a:t>
            </a:r>
            <a:r>
              <a:rPr lang="pt-BR" dirty="0"/>
              <a:t> processo correto no </a:t>
            </a:r>
            <a:r>
              <a:rPr lang="pt-BR" dirty="0" err="1"/>
              <a:t>estado“decided</a:t>
            </a:r>
            <a:r>
              <a:rPr lang="pt-BR" dirty="0"/>
              <a:t>” terá decidido </a:t>
            </a:r>
            <a:r>
              <a:rPr lang="pt-BR" dirty="0" err="1"/>
              <a:t>di</a:t>
            </a:r>
            <a:r>
              <a:rPr lang="pt-BR" dirty="0"/>
              <a:t> =v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264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41124-89A7-4B62-8F5C-B0B25499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C39FB8-7C51-47FA-AFF3-309DDF72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23</a:t>
            </a:fld>
            <a:endParaRPr lang="en-US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05CFA6-E95A-49A7-8A88-C1237F03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00" y="1848118"/>
            <a:ext cx="5040560" cy="43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Sistemas Síncronos</a:t>
            </a:r>
          </a:p>
          <a:p>
            <a:pPr algn="ctr"/>
            <a:endParaRPr lang="pt-BR" sz="4000" dirty="0"/>
          </a:p>
          <a:p>
            <a:pPr algn="ctr"/>
            <a:r>
              <a:rPr lang="pt-BR" sz="4000" dirty="0"/>
              <a:t>VS</a:t>
            </a:r>
          </a:p>
          <a:p>
            <a:pPr algn="ctr"/>
            <a:endParaRPr lang="pt-BR" sz="4000" dirty="0"/>
          </a:p>
          <a:p>
            <a:pPr algn="ctr"/>
            <a:r>
              <a:rPr lang="pt-BR" sz="4000" dirty="0"/>
              <a:t>Sistemas Assíncronos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20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Síncrono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Cada “passo de execução” em um processo demora entre [min, </a:t>
            </a:r>
            <a:r>
              <a:rPr lang="pt-BR" sz="2400" dirty="0" err="1"/>
              <a:t>max</a:t>
            </a:r>
            <a:r>
              <a:rPr lang="pt-BR" sz="2400" dirty="0"/>
              <a:t>] </a:t>
            </a:r>
          </a:p>
          <a:p>
            <a:pPr lvl="1"/>
            <a:r>
              <a:rPr lang="pt-BR" sz="2000" dirty="0"/>
              <a:t>unidades de tempo</a:t>
            </a:r>
          </a:p>
          <a:p>
            <a:pPr lvl="1"/>
            <a:r>
              <a:rPr lang="pt-BR" sz="2000" dirty="0"/>
              <a:t>A transmissão de qualquer mensagem demora um limite máximo de tempo</a:t>
            </a:r>
          </a:p>
          <a:p>
            <a:pPr lvl="1"/>
            <a:r>
              <a:rPr lang="pt-BR" sz="2000" dirty="0"/>
              <a:t>O relógio local a cada processo tem uma defasagem limitada em relação ao relógio real </a:t>
            </a:r>
          </a:p>
          <a:p>
            <a:r>
              <a:rPr lang="pt-BR" sz="2400" dirty="0" smtClean="0"/>
              <a:t>Tarefas </a:t>
            </a:r>
            <a:r>
              <a:rPr lang="pt-BR" sz="2400" dirty="0"/>
              <a:t>(processos) têm tempos de processamento fixos e bem conhecidos </a:t>
            </a:r>
          </a:p>
          <a:p>
            <a:pPr lvl="1"/>
            <a:r>
              <a:rPr lang="pt-BR" sz="2000" dirty="0"/>
              <a:t>controle de processos, processador paralelo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25</a:t>
            </a:fld>
            <a:endParaRPr lang="en-US" altLang="pt-BR"/>
          </a:p>
        </p:txBody>
      </p:sp>
      <p:pic>
        <p:nvPicPr>
          <p:cNvPr id="5" name="Picture 6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356" y="4061210"/>
            <a:ext cx="2916324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5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Síncrono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execução ocorre em rodadas de “processamento &amp; comunicação” </a:t>
            </a:r>
            <a:r>
              <a:rPr lang="pt-BR" sz="2400" dirty="0" err="1"/>
              <a:t>perfetamente</a:t>
            </a:r>
            <a:r>
              <a:rPr lang="pt-BR" sz="2400" dirty="0"/>
              <a:t> </a:t>
            </a:r>
            <a:r>
              <a:rPr lang="pt-BR" sz="2400" dirty="0" smtClean="0"/>
              <a:t>sincronizadas</a:t>
            </a:r>
          </a:p>
          <a:p>
            <a:pPr lvl="1"/>
            <a:r>
              <a:rPr lang="pt-BR" sz="2000" dirty="0" smtClean="0"/>
              <a:t>O </a:t>
            </a:r>
            <a:r>
              <a:rPr lang="pt-BR" sz="2000" dirty="0"/>
              <a:t>não-recebimento de uma mensagem em determinado período também traz informação!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Em sistemas reais, é difícil determinar estes limites de tempo.  Mas este modelo é adequado quando a rede é </a:t>
            </a:r>
            <a:r>
              <a:rPr lang="pt-BR" sz="2400" dirty="0" smtClean="0"/>
              <a:t>dedicada...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26</a:t>
            </a:fld>
            <a:endParaRPr lang="en-US" altLang="pt-BR"/>
          </a:p>
        </p:txBody>
      </p:sp>
      <p:pic>
        <p:nvPicPr>
          <p:cNvPr id="5" name="Picture 4" descr="Resultado de imagem para falh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7841" y="2933207"/>
            <a:ext cx="2637277" cy="1848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5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0657" cy="4023360"/>
          </a:xfrm>
        </p:spPr>
        <p:txBody>
          <a:bodyPr>
            <a:normAutofit/>
          </a:bodyPr>
          <a:lstStyle/>
          <a:p>
            <a:r>
              <a:rPr lang="pt-BR" sz="2800" dirty="0"/>
              <a:t>Proponha uma solução de consenso distribuído: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 smtClean="0"/>
              <a:t>Em </a:t>
            </a:r>
            <a:r>
              <a:rPr lang="pt-BR" sz="2400" dirty="0"/>
              <a:t>um Modelo Síncrono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Suponha que não há falhas!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27</a:t>
            </a:fld>
            <a:endParaRPr lang="en-US" altLang="pt-BR"/>
          </a:p>
        </p:txBody>
      </p:sp>
      <p:pic>
        <p:nvPicPr>
          <p:cNvPr id="6" name="Picture 2" descr="Resultado de imagem para taref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937" y="1873692"/>
            <a:ext cx="3757743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7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Consenso</a:t>
            </a:r>
            <a:r>
              <a:rPr lang="en-US" dirty="0"/>
              <a:t>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Síncrono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915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pt-BR" b="1" dirty="0" err="1"/>
              <a:t>Pseudo</a:t>
            </a:r>
            <a:r>
              <a:rPr lang="en-US" b="1" dirty="0"/>
              <a:t>-</a:t>
            </a:r>
            <a:r>
              <a:rPr lang="en-US" b="1" dirty="0" err="1"/>
              <a:t>código</a:t>
            </a:r>
            <a:r>
              <a:rPr lang="en-US" b="1" dirty="0"/>
              <a:t> para </a:t>
            </a:r>
            <a:r>
              <a:rPr lang="en-US" b="1" dirty="0" err="1"/>
              <a:t>nó</a:t>
            </a:r>
            <a:r>
              <a:rPr lang="en-US" b="1" dirty="0"/>
              <a:t> i: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pt-BR" b="1" dirty="0" err="1"/>
              <a:t>Init</a:t>
            </a:r>
            <a:r>
              <a:rPr lang="pt-BR" b="1" dirty="0"/>
              <a:t> =&gt; { 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</a:t>
            </a:r>
            <a:r>
              <a:rPr lang="pt-BR" b="1" dirty="0"/>
              <a:t>escolhe </a:t>
            </a:r>
            <a:r>
              <a:rPr lang="en-US" b="1" dirty="0"/>
              <a:t>valor v; 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broadcast (</a:t>
            </a:r>
            <a:r>
              <a:rPr lang="en-US" b="1" dirty="0" err="1"/>
              <a:t>v:i</a:t>
            </a:r>
            <a:r>
              <a:rPr lang="en-US" b="1" dirty="0"/>
              <a:t>) para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vizinhos</a:t>
            </a:r>
            <a:r>
              <a:rPr lang="en-US" b="1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</a:t>
            </a:r>
            <a:r>
              <a:rPr lang="en-US" b="1" dirty="0" err="1"/>
              <a:t>localset</a:t>
            </a:r>
            <a:r>
              <a:rPr lang="en-US" b="1" dirty="0"/>
              <a:t> </a:t>
            </a:r>
            <a:r>
              <a:rPr lang="en-US" b="1" dirty="0">
                <a:sym typeface="Symbol" pitchFamily="84" charset="2"/>
              </a:rPr>
              <a:t></a:t>
            </a:r>
            <a:r>
              <a:rPr lang="en-US" b="1" dirty="0"/>
              <a:t> {(</a:t>
            </a:r>
            <a:r>
              <a:rPr lang="en-US" b="1" dirty="0" err="1"/>
              <a:t>v:i</a:t>
            </a:r>
            <a:r>
              <a:rPr lang="en-US" b="1" dirty="0"/>
              <a:t>)}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}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 err="1"/>
              <a:t>Enquanto</a:t>
            </a:r>
            <a:r>
              <a:rPr lang="en-US" b="1" dirty="0"/>
              <a:t> (!</a:t>
            </a:r>
            <a:r>
              <a:rPr lang="en-US" b="1" dirty="0" err="1"/>
              <a:t>terminou</a:t>
            </a:r>
            <a:r>
              <a:rPr lang="en-US" b="1" dirty="0"/>
              <a:t>){ // Nova </a:t>
            </a:r>
            <a:r>
              <a:rPr lang="en-US" b="1" dirty="0" err="1"/>
              <a:t>rodada</a:t>
            </a:r>
            <a:r>
              <a:rPr lang="en-US" b="1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</a:t>
            </a:r>
            <a:r>
              <a:rPr lang="en-US" b="1" dirty="0" err="1"/>
              <a:t>recebe</a:t>
            </a:r>
            <a:r>
              <a:rPr lang="en-US" b="1" dirty="0"/>
              <a:t> </a:t>
            </a:r>
            <a:r>
              <a:rPr lang="en-US" b="1" dirty="0" err="1"/>
              <a:t>conjunto</a:t>
            </a:r>
            <a:r>
              <a:rPr lang="en-US" b="1" dirty="0"/>
              <a:t> c de </a:t>
            </a:r>
            <a:r>
              <a:rPr lang="en-US" b="1" dirty="0" err="1"/>
              <a:t>mensagens</a:t>
            </a:r>
            <a:r>
              <a:rPr lang="en-US" b="1" dirty="0"/>
              <a:t> dos </a:t>
            </a:r>
            <a:r>
              <a:rPr lang="en-US" b="1" dirty="0" err="1"/>
              <a:t>demais</a:t>
            </a:r>
            <a:r>
              <a:rPr lang="en-US" b="1" dirty="0"/>
              <a:t>;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diff </a:t>
            </a:r>
            <a:r>
              <a:rPr lang="en-US" b="1" dirty="0">
                <a:sym typeface="Symbol" pitchFamily="84" charset="2"/>
              </a:rPr>
              <a:t> </a:t>
            </a:r>
            <a:r>
              <a:rPr lang="en-US" b="1" dirty="0"/>
              <a:t>c - </a:t>
            </a:r>
            <a:r>
              <a:rPr lang="en-US" b="1" dirty="0" err="1"/>
              <a:t>localset</a:t>
            </a:r>
            <a:r>
              <a:rPr lang="en-US" b="1" dirty="0"/>
              <a:t>; </a:t>
            </a:r>
            <a:r>
              <a:rPr lang="en-US" b="1" dirty="0">
                <a:solidFill>
                  <a:srgbClr val="6DB52B"/>
                </a:solidFill>
              </a:rPr>
              <a:t>// </a:t>
            </a:r>
            <a:r>
              <a:rPr lang="en-US" b="1" dirty="0" err="1">
                <a:solidFill>
                  <a:srgbClr val="6DB52B"/>
                </a:solidFill>
              </a:rPr>
              <a:t>diferença</a:t>
            </a:r>
            <a:r>
              <a:rPr lang="en-US" b="1" dirty="0">
                <a:solidFill>
                  <a:srgbClr val="6DB52B"/>
                </a:solidFill>
              </a:rPr>
              <a:t> entre </a:t>
            </a:r>
            <a:r>
              <a:rPr lang="en-US" b="1" dirty="0" err="1">
                <a:solidFill>
                  <a:srgbClr val="6DB52B"/>
                </a:solidFill>
              </a:rPr>
              <a:t>conjuntos</a:t>
            </a:r>
            <a:endParaRPr lang="en-US" b="1" dirty="0">
              <a:solidFill>
                <a:srgbClr val="6DB52B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se diff </a:t>
            </a:r>
            <a:r>
              <a:rPr lang="en-US" b="1" dirty="0">
                <a:sym typeface="Symbol" pitchFamily="84" charset="2"/>
              </a:rPr>
              <a:t>  </a:t>
            </a:r>
            <a:r>
              <a:rPr lang="en-US" b="1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	</a:t>
            </a:r>
            <a:r>
              <a:rPr lang="en-US" b="1" dirty="0" err="1"/>
              <a:t>localset</a:t>
            </a:r>
            <a:r>
              <a:rPr lang="en-US" b="1" dirty="0"/>
              <a:t> </a:t>
            </a:r>
            <a:r>
              <a:rPr lang="en-US" b="1" dirty="0">
                <a:sym typeface="Symbol" pitchFamily="84" charset="2"/>
              </a:rPr>
              <a:t></a:t>
            </a:r>
            <a:r>
              <a:rPr lang="en-US" b="1" dirty="0"/>
              <a:t> </a:t>
            </a:r>
            <a:r>
              <a:rPr lang="en-US" b="1" dirty="0" err="1"/>
              <a:t>localset</a:t>
            </a:r>
            <a:r>
              <a:rPr lang="en-US" b="1" dirty="0"/>
              <a:t> </a:t>
            </a:r>
            <a:r>
              <a:rPr lang="en-US" b="1" dirty="0">
                <a:sym typeface="Symbol" pitchFamily="84" charset="2"/>
              </a:rPr>
              <a:t></a:t>
            </a:r>
            <a:r>
              <a:rPr lang="en-US" b="1" dirty="0"/>
              <a:t> diff; 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} </a:t>
            </a:r>
            <a:r>
              <a:rPr lang="en-US" b="1" dirty="0" err="1"/>
              <a:t>senão</a:t>
            </a:r>
            <a:r>
              <a:rPr lang="en-US" b="1" dirty="0"/>
              <a:t> se (</a:t>
            </a:r>
            <a:r>
              <a:rPr lang="en-US" b="1" dirty="0" err="1"/>
              <a:t>já</a:t>
            </a:r>
            <a:r>
              <a:rPr lang="en-US" b="1" dirty="0"/>
              <a:t> </a:t>
            </a:r>
            <a:r>
              <a:rPr lang="en-US" b="1" dirty="0" err="1"/>
              <a:t>recebeu</a:t>
            </a:r>
            <a:r>
              <a:rPr lang="en-US" b="1" dirty="0"/>
              <a:t> de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nós</a:t>
            </a:r>
            <a:r>
              <a:rPr lang="en-US" b="1" dirty="0"/>
              <a:t>) {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	</a:t>
            </a:r>
            <a:r>
              <a:rPr lang="en-US" b="1" dirty="0" err="1"/>
              <a:t>terminou</a:t>
            </a:r>
            <a:r>
              <a:rPr lang="en-US" b="1" dirty="0"/>
              <a:t> </a:t>
            </a:r>
            <a:r>
              <a:rPr lang="en-US" b="1" dirty="0">
                <a:sym typeface="Symbol" pitchFamily="84" charset="2"/>
              </a:rPr>
              <a:t></a:t>
            </a:r>
            <a:r>
              <a:rPr lang="en-US" b="1" dirty="0"/>
              <a:t> true;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	}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}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/>
              <a:t>d </a:t>
            </a:r>
            <a:r>
              <a:rPr lang="en-US" b="1" dirty="0">
                <a:sym typeface="Symbol" pitchFamily="84" charset="2"/>
              </a:rPr>
              <a:t></a:t>
            </a:r>
            <a:r>
              <a:rPr lang="en-US" b="1" dirty="0"/>
              <a:t> </a:t>
            </a:r>
            <a:r>
              <a:rPr lang="en-US" b="1" dirty="0" err="1"/>
              <a:t>acha_mais_votado</a:t>
            </a:r>
            <a:r>
              <a:rPr lang="en-US" b="1" dirty="0"/>
              <a:t>(</a:t>
            </a:r>
            <a:r>
              <a:rPr lang="en-US" b="1" dirty="0" err="1"/>
              <a:t>localset</a:t>
            </a:r>
            <a:r>
              <a:rPr lang="en-US" b="1" dirty="0"/>
              <a:t>); </a:t>
            </a:r>
          </a:p>
          <a:p>
            <a:pPr marL="342900" indent="-342900">
              <a:lnSpc>
                <a:spcPct val="80000"/>
              </a:lnSpc>
              <a:spcBef>
                <a:spcPct val="31000"/>
              </a:spcBef>
            </a:pPr>
            <a:r>
              <a:rPr lang="en-US" b="1" dirty="0" err="1"/>
              <a:t>imprime</a:t>
            </a:r>
            <a:r>
              <a:rPr lang="en-US" b="1" dirty="0"/>
              <a:t> o valor de </a:t>
            </a:r>
            <a:r>
              <a:rPr lang="en-US" b="1" dirty="0" err="1"/>
              <a:t>consenso</a:t>
            </a:r>
            <a:r>
              <a:rPr lang="en-US" b="1" dirty="0"/>
              <a:t> d;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91577"/>
          </a:xfrm>
        </p:spPr>
        <p:txBody>
          <a:bodyPr>
            <a:normAutofit fontScale="77500" lnSpcReduction="20000"/>
          </a:bodyPr>
          <a:lstStyle/>
          <a:p>
            <a:r>
              <a:rPr lang="pt-BR" sz="3100" dirty="0" smtClean="0">
                <a:solidFill>
                  <a:srgbClr val="002060"/>
                </a:solidFill>
              </a:rPr>
              <a:t>Propriedade</a:t>
            </a:r>
            <a:endParaRPr lang="pt-BR" sz="3100" dirty="0">
              <a:solidFill>
                <a:srgbClr val="002060"/>
              </a:solidFill>
            </a:endParaRPr>
          </a:p>
          <a:p>
            <a:pPr lvl="1"/>
            <a:r>
              <a:rPr lang="pt-BR" sz="2600" dirty="0">
                <a:solidFill>
                  <a:srgbClr val="0070C0"/>
                </a:solidFill>
              </a:rPr>
              <a:t>Assumindo-se comunicação confiável e rede com N processos, após N-1 rodadas, um processo deverá ter recebido o valor de todos os nós ativos (não falhos</a:t>
            </a:r>
            <a:r>
              <a:rPr lang="pt-BR" sz="2600" dirty="0" smtClean="0">
                <a:solidFill>
                  <a:srgbClr val="0070C0"/>
                </a:solidFill>
              </a:rPr>
              <a:t>).</a:t>
            </a:r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600" dirty="0"/>
              <a:t>Cada nó escolhe um valor  v </a:t>
            </a:r>
            <a:r>
              <a:rPr lang="pt-BR" sz="2800" dirty="0">
                <a:sym typeface="Symbol" pitchFamily="84" charset="2"/>
              </a:rPr>
              <a:t></a:t>
            </a:r>
            <a:r>
              <a:rPr lang="pt-BR" sz="2600" dirty="0" smtClean="0"/>
              <a:t> </a:t>
            </a:r>
            <a:r>
              <a:rPr lang="pt-BR" sz="2600" dirty="0"/>
              <a:t>[0, </a:t>
            </a:r>
            <a:r>
              <a:rPr lang="pt-BR" sz="2600" dirty="0" err="1"/>
              <a:t>max</a:t>
            </a:r>
            <a:r>
              <a:rPr lang="pt-BR" sz="2600" dirty="0"/>
              <a:t>] e difunde este valor para todos os demais nós na rede. Quando um nó tiver recebido o valor de todos os demais nós, escolhe o valor mais votado (ou no caso de empate, um valor default) como o valor de consenso d.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55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C26D6-5A10-41E0-A211-48FB7F9D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DCB8E-2999-4A2A-A5C2-EBE0C6B68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Terminação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Como não há falhas todos os nós receberam as mensagens dos nós participantes do sistema</a:t>
            </a:r>
          </a:p>
          <a:p>
            <a:pPr lvl="1"/>
            <a:r>
              <a:rPr lang="pt-BR" sz="2000" dirty="0"/>
              <a:t>Processos esperam até receber os valores de todos os outros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400" dirty="0"/>
              <a:t>Acordo</a:t>
            </a:r>
          </a:p>
          <a:p>
            <a:pPr lvl="1"/>
            <a:r>
              <a:rPr lang="pt-BR" sz="2000" dirty="0"/>
              <a:t>Processos usaram o valor mais votado do conjunto (que é o mesmo para todos)</a:t>
            </a:r>
          </a:p>
          <a:p>
            <a:r>
              <a:rPr lang="pt-BR" sz="2400" dirty="0"/>
              <a:t>Integridade</a:t>
            </a:r>
          </a:p>
          <a:p>
            <a:pPr lvl="1"/>
            <a:r>
              <a:rPr lang="pt-BR" sz="2000" dirty="0"/>
              <a:t>As mensagens com os valores são entregues a todos os processos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0BBBBA-CE02-45D5-8CC8-ED269001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93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Exemplos de Algoritmos de Eleição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De propósito geral</a:t>
            </a:r>
          </a:p>
          <a:p>
            <a:pPr lvl="1"/>
            <a:r>
              <a:rPr lang="pt-BR" sz="2000" dirty="0"/>
              <a:t>Algoritmo do valentão</a:t>
            </a:r>
          </a:p>
          <a:p>
            <a:pPr lvl="1"/>
            <a:r>
              <a:rPr lang="pt-BR" sz="2000" dirty="0"/>
              <a:t>Algoritmo de </a:t>
            </a:r>
            <a:r>
              <a:rPr lang="pt-BR" sz="2000" dirty="0" smtClean="0"/>
              <a:t>anel</a:t>
            </a:r>
            <a:endParaRPr lang="pt-BR" sz="2000" dirty="0"/>
          </a:p>
          <a:p>
            <a:endParaRPr lang="pt-BR" sz="2400" dirty="0" smtClean="0"/>
          </a:p>
          <a:p>
            <a:r>
              <a:rPr lang="pt-BR" sz="2400" dirty="0" smtClean="0"/>
              <a:t>Soluções </a:t>
            </a:r>
            <a:r>
              <a:rPr lang="pt-BR" sz="2400" dirty="0"/>
              <a:t>para ambientes específicos</a:t>
            </a:r>
          </a:p>
          <a:p>
            <a:pPr lvl="1"/>
            <a:r>
              <a:rPr lang="pt-BR" sz="2000" dirty="0"/>
              <a:t>Algoritmos para Ad Hoc (Bluetooth </a:t>
            </a:r>
            <a:r>
              <a:rPr lang="pt-BR" sz="2000" dirty="0" err="1"/>
              <a:t>Topology</a:t>
            </a:r>
            <a:r>
              <a:rPr lang="pt-BR" sz="2000" dirty="0"/>
              <a:t> </a:t>
            </a:r>
            <a:r>
              <a:rPr lang="pt-BR" sz="2000" dirty="0" err="1"/>
              <a:t>Construction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Algoritmos para sistemas de grande escala (</a:t>
            </a:r>
            <a:r>
              <a:rPr lang="pt-BR" sz="2000" dirty="0" err="1"/>
              <a:t>Blockchain</a:t>
            </a:r>
            <a:r>
              <a:rPr lang="pt-BR" sz="2000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</a:t>
            </a:fld>
            <a:endParaRPr lang="en-US" altLang="pt-BR"/>
          </a:p>
        </p:txBody>
      </p:sp>
      <p:pic>
        <p:nvPicPr>
          <p:cNvPr id="5" name="Picture 2" descr="Resultado de imagem para valentÃ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9417" y="1845734"/>
            <a:ext cx="2376263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51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54445C-36B0-4A27-A15C-FA1777983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9DCD9F-6E35-47A7-B028-5EC289D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20" y="365125"/>
            <a:ext cx="10515600" cy="831627"/>
          </a:xfrm>
          <a:solidFill>
            <a:srgbClr val="FFFFFF">
              <a:alpha val="40000"/>
            </a:srgbClr>
          </a:solidFill>
        </p:spPr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Desafio dos dois generais</a:t>
            </a:r>
          </a:p>
        </p:txBody>
      </p:sp>
    </p:spTree>
    <p:extLst>
      <p:ext uri="{BB962C8B-B14F-4D97-AF65-F5344CB8AC3E}">
        <p14:creationId xmlns:p14="http://schemas.microsoft.com/office/powerpoint/2010/main" val="25525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Consenso em Sistemas Assíncronos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 processos podem ter falhas tipo crash (omissão), então a terminação não estará garantida, a menos que se detecte a falha.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/>
              <a:t>Fischer, Lynch &amp; Paterson(*) apresentaram um resultado teórico fundamental: </a:t>
            </a:r>
          </a:p>
          <a:p>
            <a:pPr lvl="1"/>
            <a:r>
              <a:rPr lang="pt-BR" sz="3200" dirty="0">
                <a:solidFill>
                  <a:srgbClr val="0070C0"/>
                </a:solidFill>
              </a:rPr>
              <a:t>é impossível</a:t>
            </a:r>
            <a:r>
              <a:rPr lang="pt-BR" sz="2200" dirty="0"/>
              <a:t> garantir consenso em um sistema puramente assíncrono com falhas tipo </a:t>
            </a:r>
            <a:r>
              <a:rPr lang="pt-BR" sz="2200" dirty="0" smtClean="0"/>
              <a:t>crash.</a:t>
            </a:r>
            <a:endParaRPr lang="pt-BR" sz="2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31</a:t>
            </a:fld>
            <a:endParaRPr lang="en-US" alt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97279" y="2732727"/>
            <a:ext cx="10058401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sz="2400" dirty="0">
                <a:solidFill>
                  <a:schemeClr val="bg1"/>
                </a:solidFill>
                <a:latin typeface="Century Gothic"/>
              </a:rPr>
              <a:t>Se o sistema é puramente assíncrono, pode ser impossível distinguir entre um crash de um processo e uma mensagem que demora um tempo indeterminado.</a:t>
            </a:r>
          </a:p>
        </p:txBody>
      </p:sp>
    </p:spTree>
    <p:extLst>
      <p:ext uri="{BB962C8B-B14F-4D97-AF65-F5344CB8AC3E}">
        <p14:creationId xmlns:p14="http://schemas.microsoft.com/office/powerpoint/2010/main" val="6065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294B6-6EAB-4AA0-83A6-9DD0ACF3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FLP </a:t>
            </a:r>
            <a:r>
              <a:rPr lang="pt-BR" dirty="0" err="1"/>
              <a:t>Impossibiity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36FED-533A-467B-8D32-12DC77F4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Se processos podem apresentar falhas arbitrárias (bizantinas), então processos falhos podem comunicar valores aleatórios aos demais processos, evitando que os corretos tenham a mesma base de dados {v1,v2,..,vN}, para a tomada de uma decisão uniforme.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en-US" sz="2400" dirty="0"/>
              <a:t>Fischer, Lynch, Paterson: Impossibility of Distributed Consensus with one faulty process, Journal of the ACM, v.32 (2), 1985.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F96C3B-1703-4F04-BA63-838A7B19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159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59D6-27AB-4B6A-8AA7-37FA7216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solução por consenso parcial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EF77F-8902-445B-BDF9-9B9E8E7D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/>
          </a:bodyPr>
          <a:lstStyle/>
          <a:p>
            <a:r>
              <a:rPr lang="pt-BR" sz="2400" dirty="0"/>
              <a:t>Algoritmos propostos por </a:t>
            </a:r>
            <a:r>
              <a:rPr lang="pt-BR" sz="2400" dirty="0" err="1"/>
              <a:t>Lamport</a:t>
            </a:r>
            <a:endParaRPr lang="pt-BR" sz="2400" dirty="0"/>
          </a:p>
          <a:p>
            <a:pPr lvl="1"/>
            <a:r>
              <a:rPr lang="pt-BR" sz="2000" dirty="0"/>
              <a:t>PAXOS (1989)</a:t>
            </a:r>
          </a:p>
          <a:p>
            <a:pPr lvl="2"/>
            <a:r>
              <a:rPr lang="pt-BR" sz="1600" dirty="0"/>
              <a:t>Difícil entendimento e implementação</a:t>
            </a:r>
          </a:p>
          <a:p>
            <a:pPr lvl="1"/>
            <a:r>
              <a:rPr lang="pt-BR" sz="2000" dirty="0" err="1"/>
              <a:t>Multi-PAXOS</a:t>
            </a:r>
            <a:endParaRPr lang="pt-BR" sz="2000" dirty="0"/>
          </a:p>
          <a:p>
            <a:r>
              <a:rPr lang="pt-BR" sz="2400" dirty="0"/>
              <a:t>RAFT</a:t>
            </a:r>
          </a:p>
          <a:p>
            <a:pPr lvl="1"/>
            <a:r>
              <a:rPr lang="pt-BR" sz="2000" dirty="0"/>
              <a:t>Maior simplicidade, uma forma de distribuir uma máquina de estado em um sistemas distribuído</a:t>
            </a:r>
          </a:p>
          <a:p>
            <a:pPr lvl="1"/>
            <a:r>
              <a:rPr lang="pt-BR" sz="2000" dirty="0"/>
              <a:t>Diego </a:t>
            </a:r>
            <a:r>
              <a:rPr lang="pt-BR" sz="2000" dirty="0" err="1"/>
              <a:t>Ongaro</a:t>
            </a:r>
            <a:r>
              <a:rPr lang="pt-BR" sz="2000" dirty="0"/>
              <a:t> PHD (2015)</a:t>
            </a:r>
          </a:p>
          <a:p>
            <a:pPr lvl="1"/>
            <a:r>
              <a:rPr lang="pt-BR" sz="2000" dirty="0" err="1"/>
              <a:t>Understandablity</a:t>
            </a:r>
            <a:r>
              <a:rPr lang="pt-BR" sz="2000" dirty="0"/>
              <a:t> </a:t>
            </a:r>
            <a:r>
              <a:rPr lang="pt-BR" sz="2000" dirty="0" err="1"/>
              <a:t>first</a:t>
            </a:r>
            <a:r>
              <a:rPr lang="pt-BR" sz="2000" dirty="0"/>
              <a:t>!</a:t>
            </a:r>
          </a:p>
          <a:p>
            <a:r>
              <a:rPr lang="pt-BR" sz="2400" dirty="0"/>
              <a:t>Serviços de consenso</a:t>
            </a:r>
          </a:p>
          <a:p>
            <a:pPr lvl="1"/>
            <a:r>
              <a:rPr lang="pt-BR" sz="2000" dirty="0" err="1"/>
              <a:t>Raft</a:t>
            </a:r>
            <a:r>
              <a:rPr lang="pt-BR" sz="2000" dirty="0"/>
              <a:t> é usado em </a:t>
            </a:r>
            <a:r>
              <a:rPr lang="pt-BR" sz="2000" dirty="0" err="1"/>
              <a:t>HydraBase</a:t>
            </a:r>
            <a:r>
              <a:rPr lang="pt-BR" sz="2000" dirty="0"/>
              <a:t> (Facebook), Rafter/</a:t>
            </a:r>
            <a:r>
              <a:rPr lang="pt-BR" sz="2000" dirty="0" err="1"/>
              <a:t>Basho</a:t>
            </a:r>
            <a:r>
              <a:rPr lang="pt-BR" sz="2000" dirty="0"/>
              <a:t> (NOSQL </a:t>
            </a:r>
            <a:r>
              <a:rPr lang="pt-BR" sz="2000" dirty="0" err="1"/>
              <a:t>keyvalue</a:t>
            </a:r>
            <a:r>
              <a:rPr lang="pt-BR" sz="2000" dirty="0"/>
              <a:t> </a:t>
            </a:r>
            <a:r>
              <a:rPr lang="pt-BR" sz="2000" dirty="0" err="1"/>
              <a:t>store</a:t>
            </a:r>
            <a:r>
              <a:rPr lang="pt-BR" sz="2000" dirty="0"/>
              <a:t>), </a:t>
            </a:r>
            <a:r>
              <a:rPr lang="pt-BR" sz="2000" dirty="0" err="1"/>
              <a:t>ZooKeeper</a:t>
            </a:r>
            <a:r>
              <a:rPr lang="pt-BR" sz="2000" dirty="0"/>
              <a:t>, </a:t>
            </a:r>
            <a:r>
              <a:rPr lang="pt-BR" sz="2000" dirty="0" err="1"/>
              <a:t>RAMCloud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8E438A-0985-47FA-8105-1C9EFAE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33</a:t>
            </a:fld>
            <a:endParaRPr lang="en-US" altLang="pt-BR"/>
          </a:p>
        </p:txBody>
      </p:sp>
      <p:pic>
        <p:nvPicPr>
          <p:cNvPr id="1026" name="Picture 2" descr="Resultado de imagem para diego ongaro raft">
            <a:extLst>
              <a:ext uri="{FF2B5EF4-FFF2-40B4-BE49-F238E27FC236}">
                <a16:creationId xmlns:a16="http://schemas.microsoft.com/office/drawing/2014/main" id="{F90C199D-3B5C-4489-990F-D7DB0529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72" y="1772926"/>
            <a:ext cx="1944108" cy="19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RAFT Overview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É tarefa do algoritmo de consenso manter os logs replicados consistentes.</a:t>
            </a:r>
          </a:p>
          <a:p>
            <a:pPr lvl="1"/>
            <a:r>
              <a:rPr lang="pt-BR" sz="2000" dirty="0" smtClean="0"/>
              <a:t>Líder </a:t>
            </a:r>
            <a:r>
              <a:rPr lang="pt-BR" sz="2000" dirty="0"/>
              <a:t>forte (as entradas do log sempre fluem do </a:t>
            </a:r>
            <a:r>
              <a:rPr lang="pt-BR" sz="2000" dirty="0" err="1"/>
              <a:t>lider</a:t>
            </a:r>
            <a:r>
              <a:rPr lang="pt-BR" sz="2000" dirty="0"/>
              <a:t> para os membros)</a:t>
            </a:r>
          </a:p>
          <a:p>
            <a:pPr lvl="1"/>
            <a:r>
              <a:rPr lang="pt-BR" sz="2000" dirty="0"/>
              <a:t>mais eficiente do que soluções </a:t>
            </a:r>
            <a:r>
              <a:rPr lang="pt-BR" sz="2000" dirty="0" err="1"/>
              <a:t>leader-less</a:t>
            </a:r>
            <a:r>
              <a:rPr lang="pt-BR" sz="2000" dirty="0"/>
              <a:t> e mais simples: operação </a:t>
            </a:r>
            <a:r>
              <a:rPr lang="pt-BR" sz="2000" dirty="0" err="1"/>
              <a:t>noranal</a:t>
            </a:r>
            <a:r>
              <a:rPr lang="pt-BR" sz="2000" dirty="0"/>
              <a:t> ou </a:t>
            </a:r>
            <a:r>
              <a:rPr lang="pt-BR" sz="2000" dirty="0" err="1"/>
              <a:t>leader</a:t>
            </a:r>
            <a:r>
              <a:rPr lang="pt-BR" sz="2000" dirty="0"/>
              <a:t> </a:t>
            </a:r>
            <a:r>
              <a:rPr lang="pt-BR" sz="2000" dirty="0" err="1"/>
              <a:t>election</a:t>
            </a:r>
            <a:endParaRPr lang="pt-BR" sz="2000" dirty="0"/>
          </a:p>
          <a:p>
            <a:r>
              <a:rPr lang="pt-BR" sz="2400" dirty="0"/>
              <a:t>Para eleição de líder, usa temporizadores randômicos, para evitar “</a:t>
            </a:r>
            <a:r>
              <a:rPr lang="pt-BR" sz="2400" dirty="0" err="1"/>
              <a:t>race</a:t>
            </a:r>
            <a:r>
              <a:rPr lang="pt-BR" sz="2400" dirty="0"/>
              <a:t> </a:t>
            </a:r>
            <a:r>
              <a:rPr lang="pt-BR" sz="2400" dirty="0" err="1"/>
              <a:t>condition</a:t>
            </a:r>
            <a:r>
              <a:rPr lang="pt-BR" sz="2400" dirty="0"/>
              <a:t>” na eleição</a:t>
            </a:r>
          </a:p>
          <a:p>
            <a:r>
              <a:rPr lang="pt-BR" sz="2400" dirty="0"/>
              <a:t>Simplicidade</a:t>
            </a:r>
          </a:p>
          <a:p>
            <a:pPr lvl="1"/>
            <a:r>
              <a:rPr lang="pt-BR" sz="2000" dirty="0"/>
              <a:t>decompõe o problema em eleição de </a:t>
            </a:r>
            <a:r>
              <a:rPr lang="pt-BR" sz="2000" dirty="0" err="1"/>
              <a:t>lider</a:t>
            </a:r>
            <a:r>
              <a:rPr lang="pt-BR" sz="2000" dirty="0"/>
              <a:t>, replicação do log e segurança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406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User Study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Quiz Grades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Survey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35</a:t>
            </a:fld>
            <a:endParaRPr lang="en-US" altLang="pt-BR"/>
          </a:p>
        </p:txBody>
      </p:sp>
      <p:pic>
        <p:nvPicPr>
          <p:cNvPr id="10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15" y="2582333"/>
            <a:ext cx="4013608" cy="3726922"/>
          </a:xfrm>
        </p:spPr>
      </p:pic>
      <p:pic>
        <p:nvPicPr>
          <p:cNvPr id="11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58" y="2691026"/>
            <a:ext cx="3518286" cy="3509536"/>
          </a:xfrm>
        </p:spPr>
      </p:pic>
      <p:sp>
        <p:nvSpPr>
          <p:cNvPr id="13" name="CaixaDeTexto 12"/>
          <p:cNvSpPr txBox="1"/>
          <p:nvPr/>
        </p:nvSpPr>
        <p:spPr>
          <a:xfrm>
            <a:off x="2855640" y="6459785"/>
            <a:ext cx="25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Raft</a:t>
            </a:r>
            <a:r>
              <a:rPr lang="pt-BR" dirty="0" smtClean="0">
                <a:solidFill>
                  <a:schemeClr val="bg1"/>
                </a:solidFill>
              </a:rPr>
              <a:t> Consensus </a:t>
            </a:r>
            <a:r>
              <a:rPr lang="pt-BR" dirty="0" err="1" smtClean="0">
                <a:solidFill>
                  <a:schemeClr val="bg1"/>
                </a:solidFill>
              </a:rPr>
              <a:t>Algorithm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372965" y="6455578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September</a:t>
            </a:r>
            <a:r>
              <a:rPr lang="pt-BR" dirty="0" smtClean="0">
                <a:solidFill>
                  <a:schemeClr val="bg1"/>
                </a:solidFill>
              </a:rPr>
              <a:t> 2014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59D6-27AB-4B6A-8AA7-37FA7216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EF77F-8902-445B-BDF9-9B9E8E7D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161"/>
          </a:xfrm>
        </p:spPr>
        <p:txBody>
          <a:bodyPr/>
          <a:lstStyle/>
          <a:p>
            <a:r>
              <a:rPr lang="en-US" sz="2400" dirty="0"/>
              <a:t>Diego </a:t>
            </a:r>
            <a:r>
              <a:rPr lang="en-US" sz="2400" dirty="0" err="1"/>
              <a:t>Ongaro</a:t>
            </a:r>
            <a:r>
              <a:rPr lang="en-US" sz="2400" dirty="0"/>
              <a:t> and John </a:t>
            </a:r>
            <a:r>
              <a:rPr lang="en-US" sz="2400" dirty="0" err="1"/>
              <a:t>Ousterhout</a:t>
            </a:r>
            <a:r>
              <a:rPr lang="en-US" sz="2400" dirty="0"/>
              <a:t>. In Search of an Understandable Consensus Algorithm. 2014,, Stanford University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www.usenix.org/conference/atc14/technical-sessions/presentation/ongaro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8E438A-0985-47FA-8105-1C9EFAE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52C-2CF1-4EB0-B42D-92BB585052A6}" type="slidenum">
              <a:rPr lang="en-US" altLang="pt-BR" smtClean="0"/>
              <a:pPr/>
              <a:t>36</a:t>
            </a:fld>
            <a:endParaRPr lang="en-US" altLang="pt-BR"/>
          </a:p>
        </p:txBody>
      </p:sp>
      <p:sp>
        <p:nvSpPr>
          <p:cNvPr id="9" name="Rounded Rectangle 63">
            <a:extLst>
              <a:ext uri="{FF2B5EF4-FFF2-40B4-BE49-F238E27FC236}">
                <a16:creationId xmlns:a16="http://schemas.microsoft.com/office/drawing/2014/main" id="{E50C86C0-33FC-401E-9F55-BAF71E593A16}"/>
              </a:ext>
            </a:extLst>
          </p:cNvPr>
          <p:cNvSpPr/>
          <p:nvPr/>
        </p:nvSpPr>
        <p:spPr>
          <a:xfrm>
            <a:off x="1908338" y="4136140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0">
            <a:extLst>
              <a:ext uri="{FF2B5EF4-FFF2-40B4-BE49-F238E27FC236}">
                <a16:creationId xmlns:a16="http://schemas.microsoft.com/office/drawing/2014/main" id="{6924ED65-6CC3-4AC8-9F9C-EEF1AB25BED5}"/>
              </a:ext>
            </a:extLst>
          </p:cNvPr>
          <p:cNvGrpSpPr/>
          <p:nvPr/>
        </p:nvGrpSpPr>
        <p:grpSpPr>
          <a:xfrm>
            <a:off x="2060738" y="5660140"/>
            <a:ext cx="1828800" cy="228600"/>
            <a:chOff x="1676400" y="3733800"/>
            <a:chExt cx="1828800" cy="228600"/>
          </a:xfrm>
        </p:grpSpPr>
        <p:sp>
          <p:nvSpPr>
            <p:cNvPr id="11" name="Rectangle 65">
              <a:extLst>
                <a:ext uri="{FF2B5EF4-FFF2-40B4-BE49-F238E27FC236}">
                  <a16:creationId xmlns:a16="http://schemas.microsoft.com/office/drawing/2014/main" id="{5EAD6519-C42E-4BE9-8C9D-511D77372EA3}"/>
                </a:ext>
              </a:extLst>
            </p:cNvPr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/>
                <a:t>x</a:t>
              </a:r>
              <a:r>
                <a:rPr lang="en-US" sz="1400" dirty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6656E14-ED98-4E11-A481-F78A1748277C}"/>
                </a:ext>
              </a:extLst>
            </p:cNvPr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" name="Rectangle 67">
              <a:extLst>
                <a:ext uri="{FF2B5EF4-FFF2-40B4-BE49-F238E27FC236}">
                  <a16:creationId xmlns:a16="http://schemas.microsoft.com/office/drawing/2014/main" id="{479A7B8D-B7AC-4658-877E-FD8A75618281}"/>
                </a:ext>
              </a:extLst>
            </p:cNvPr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Rectangle 68">
              <a:extLst>
                <a:ext uri="{FF2B5EF4-FFF2-40B4-BE49-F238E27FC236}">
                  <a16:creationId xmlns:a16="http://schemas.microsoft.com/office/drawing/2014/main" id="{7B821DC0-564A-4957-B937-878F04D4FF7A}"/>
                </a:ext>
              </a:extLst>
            </p:cNvPr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" name="TextBox 69">
            <a:extLst>
              <a:ext uri="{FF2B5EF4-FFF2-40B4-BE49-F238E27FC236}">
                <a16:creationId xmlns:a16="http://schemas.microsoft.com/office/drawing/2014/main" id="{4BAF5B8D-B764-47FB-9AC3-94360A379CF8}"/>
              </a:ext>
            </a:extLst>
          </p:cNvPr>
          <p:cNvSpPr txBox="1"/>
          <p:nvPr/>
        </p:nvSpPr>
        <p:spPr>
          <a:xfrm>
            <a:off x="2811632" y="5431540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/>
              <a:t>Log</a:t>
            </a:r>
          </a:p>
        </p:txBody>
      </p:sp>
      <p:grpSp>
        <p:nvGrpSpPr>
          <p:cNvPr id="16" name="Group 88">
            <a:extLst>
              <a:ext uri="{FF2B5EF4-FFF2-40B4-BE49-F238E27FC236}">
                <a16:creationId xmlns:a16="http://schemas.microsoft.com/office/drawing/2014/main" id="{B47C6DA8-D510-4F36-8F6D-7E490F3FAE26}"/>
              </a:ext>
            </a:extLst>
          </p:cNvPr>
          <p:cNvGrpSpPr/>
          <p:nvPr/>
        </p:nvGrpSpPr>
        <p:grpSpPr>
          <a:xfrm>
            <a:off x="2276666" y="4669540"/>
            <a:ext cx="531549" cy="533400"/>
            <a:chOff x="2057400" y="2438400"/>
            <a:chExt cx="379678" cy="381000"/>
          </a:xfrm>
        </p:grpSpPr>
        <p:sp>
          <p:nvSpPr>
            <p:cNvPr id="17" name="AutoShape 568">
              <a:extLst>
                <a:ext uri="{FF2B5EF4-FFF2-40B4-BE49-F238E27FC236}">
                  <a16:creationId xmlns:a16="http://schemas.microsoft.com/office/drawing/2014/main" id="{729EF0C4-2E6F-4E07-96D5-2C5C2672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569">
              <a:extLst>
                <a:ext uri="{FF2B5EF4-FFF2-40B4-BE49-F238E27FC236}">
                  <a16:creationId xmlns:a16="http://schemas.microsoft.com/office/drawing/2014/main" id="{8E689E11-921A-469E-BCAE-C01C74EBEB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570">
              <a:extLst>
                <a:ext uri="{FF2B5EF4-FFF2-40B4-BE49-F238E27FC236}">
                  <a16:creationId xmlns:a16="http://schemas.microsoft.com/office/drawing/2014/main" id="{8DE35F2B-9C51-4D8F-BFC3-149C31131A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Box 86">
            <a:extLst>
              <a:ext uri="{FF2B5EF4-FFF2-40B4-BE49-F238E27FC236}">
                <a16:creationId xmlns:a16="http://schemas.microsoft.com/office/drawing/2014/main" id="{EB8058FB-D6F0-49E4-88D8-4A85CC6D89FC}"/>
              </a:ext>
            </a:extLst>
          </p:cNvPr>
          <p:cNvSpPr txBox="1"/>
          <p:nvPr/>
        </p:nvSpPr>
        <p:spPr>
          <a:xfrm>
            <a:off x="2060738" y="4212340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/>
              <a:t>Consensus</a:t>
            </a:r>
            <a:br>
              <a:rPr lang="en-US" sz="1400" b="1" dirty="0"/>
            </a:br>
            <a:r>
              <a:rPr lang="en-US" sz="1400" b="1" dirty="0"/>
              <a:t>Module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7B73C634-9832-48FF-A92B-92CF2A72F3E2}"/>
              </a:ext>
            </a:extLst>
          </p:cNvPr>
          <p:cNvSpPr txBox="1"/>
          <p:nvPr/>
        </p:nvSpPr>
        <p:spPr>
          <a:xfrm>
            <a:off x="3279938" y="4212340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/>
              <a:t>State</a:t>
            </a:r>
            <a:br>
              <a:rPr lang="en-US" sz="1400" b="1" dirty="0"/>
            </a:br>
            <a:r>
              <a:rPr lang="en-US" sz="1400" b="1" dirty="0"/>
              <a:t>Machine</a:t>
            </a:r>
          </a:p>
        </p:txBody>
      </p:sp>
      <p:grpSp>
        <p:nvGrpSpPr>
          <p:cNvPr id="22" name="Group 194">
            <a:extLst>
              <a:ext uri="{FF2B5EF4-FFF2-40B4-BE49-F238E27FC236}">
                <a16:creationId xmlns:a16="http://schemas.microsoft.com/office/drawing/2014/main" id="{32564C8F-A7D2-4786-8BDD-1E3DC0F8D156}"/>
              </a:ext>
            </a:extLst>
          </p:cNvPr>
          <p:cNvGrpSpPr/>
          <p:nvPr/>
        </p:nvGrpSpPr>
        <p:grpSpPr>
          <a:xfrm>
            <a:off x="4346738" y="4136140"/>
            <a:ext cx="2286000" cy="1905000"/>
            <a:chOff x="533400" y="2133600"/>
            <a:chExt cx="2286000" cy="1905000"/>
          </a:xfrm>
        </p:grpSpPr>
        <p:sp>
          <p:nvSpPr>
            <p:cNvPr id="23" name="Rounded Rectangle 195">
              <a:extLst>
                <a:ext uri="{FF2B5EF4-FFF2-40B4-BE49-F238E27FC236}">
                  <a16:creationId xmlns:a16="http://schemas.microsoft.com/office/drawing/2014/main" id="{181BDBAA-47DD-4987-B225-5D90C8532DC6}"/>
                </a:ext>
              </a:extLst>
            </p:cNvPr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97">
              <a:extLst>
                <a:ext uri="{FF2B5EF4-FFF2-40B4-BE49-F238E27FC236}">
                  <a16:creationId xmlns:a16="http://schemas.microsoft.com/office/drawing/2014/main" id="{19AF9199-6153-40E8-9388-A61DA790B341}"/>
                </a:ext>
              </a:extLst>
            </p:cNvPr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25" name="Group 199">
              <a:extLst>
                <a:ext uri="{FF2B5EF4-FFF2-40B4-BE49-F238E27FC236}">
                  <a16:creationId xmlns:a16="http://schemas.microsoft.com/office/drawing/2014/main" id="{AA81AD65-55B2-4FCE-B937-3EED3DA23961}"/>
                </a:ext>
              </a:extLst>
            </p:cNvPr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8" name="AutoShape 568">
                <a:extLst>
                  <a:ext uri="{FF2B5EF4-FFF2-40B4-BE49-F238E27FC236}">
                    <a16:creationId xmlns:a16="http://schemas.microsoft.com/office/drawing/2014/main" id="{53D09E14-255C-42A1-B1FD-CD978601B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569">
                <a:extLst>
                  <a:ext uri="{FF2B5EF4-FFF2-40B4-BE49-F238E27FC236}">
                    <a16:creationId xmlns:a16="http://schemas.microsoft.com/office/drawing/2014/main" id="{D53C7161-6066-455A-BD16-12593FBC9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570">
                <a:extLst>
                  <a:ext uri="{FF2B5EF4-FFF2-40B4-BE49-F238E27FC236}">
                    <a16:creationId xmlns:a16="http://schemas.microsoft.com/office/drawing/2014/main" id="{52252442-E7A4-4225-897C-D5A8186A3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TextBox 200">
              <a:extLst>
                <a:ext uri="{FF2B5EF4-FFF2-40B4-BE49-F238E27FC236}">
                  <a16:creationId xmlns:a16="http://schemas.microsoft.com/office/drawing/2014/main" id="{052A5C5A-4924-4EB6-BCF2-9530D241CF37}"/>
                </a:ext>
              </a:extLst>
            </p:cNvPr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7" name="TextBox 201">
              <a:extLst>
                <a:ext uri="{FF2B5EF4-FFF2-40B4-BE49-F238E27FC236}">
                  <a16:creationId xmlns:a16="http://schemas.microsoft.com/office/drawing/2014/main" id="{0A70C192-5132-4D08-A0E9-94495659B9EE}"/>
                </a:ext>
              </a:extLst>
            </p:cNvPr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31" name="Group 219">
            <a:extLst>
              <a:ext uri="{FF2B5EF4-FFF2-40B4-BE49-F238E27FC236}">
                <a16:creationId xmlns:a16="http://schemas.microsoft.com/office/drawing/2014/main" id="{4BCA66FA-1394-4F11-A18D-788D2F09CA51}"/>
              </a:ext>
            </a:extLst>
          </p:cNvPr>
          <p:cNvGrpSpPr/>
          <p:nvPr/>
        </p:nvGrpSpPr>
        <p:grpSpPr>
          <a:xfrm>
            <a:off x="6785138" y="4136140"/>
            <a:ext cx="2286000" cy="1905000"/>
            <a:chOff x="533400" y="2133600"/>
            <a:chExt cx="2286000" cy="1905000"/>
          </a:xfrm>
        </p:grpSpPr>
        <p:sp>
          <p:nvSpPr>
            <p:cNvPr id="32" name="Rounded Rectangle 220">
              <a:extLst>
                <a:ext uri="{FF2B5EF4-FFF2-40B4-BE49-F238E27FC236}">
                  <a16:creationId xmlns:a16="http://schemas.microsoft.com/office/drawing/2014/main" id="{735071C3-9583-4A1E-9704-F674005AA276}"/>
                </a:ext>
              </a:extLst>
            </p:cNvPr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2">
              <a:extLst>
                <a:ext uri="{FF2B5EF4-FFF2-40B4-BE49-F238E27FC236}">
                  <a16:creationId xmlns:a16="http://schemas.microsoft.com/office/drawing/2014/main" id="{E05EAE41-4E78-44DB-B754-C51A71835296}"/>
                </a:ext>
              </a:extLst>
            </p:cNvPr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34" name="Group 224">
              <a:extLst>
                <a:ext uri="{FF2B5EF4-FFF2-40B4-BE49-F238E27FC236}">
                  <a16:creationId xmlns:a16="http://schemas.microsoft.com/office/drawing/2014/main" id="{A5E952FD-52D6-4021-9244-BBD6B32D2B63}"/>
                </a:ext>
              </a:extLst>
            </p:cNvPr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37" name="AutoShape 568">
                <a:extLst>
                  <a:ext uri="{FF2B5EF4-FFF2-40B4-BE49-F238E27FC236}">
                    <a16:creationId xmlns:a16="http://schemas.microsoft.com/office/drawing/2014/main" id="{AF135E22-10A9-40E4-AC4C-B45270F3A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569">
                <a:extLst>
                  <a:ext uri="{FF2B5EF4-FFF2-40B4-BE49-F238E27FC236}">
                    <a16:creationId xmlns:a16="http://schemas.microsoft.com/office/drawing/2014/main" id="{D36BB9CC-EDF0-4C05-9277-A0E3D0F79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570">
                <a:extLst>
                  <a:ext uri="{FF2B5EF4-FFF2-40B4-BE49-F238E27FC236}">
                    <a16:creationId xmlns:a16="http://schemas.microsoft.com/office/drawing/2014/main" id="{823A6D1B-2719-440E-87DC-F8236C9B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Box 225">
              <a:extLst>
                <a:ext uri="{FF2B5EF4-FFF2-40B4-BE49-F238E27FC236}">
                  <a16:creationId xmlns:a16="http://schemas.microsoft.com/office/drawing/2014/main" id="{C00147CB-7E76-451D-ADA9-F7A287090162}"/>
                </a:ext>
              </a:extLst>
            </p:cNvPr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36" name="TextBox 226">
              <a:extLst>
                <a:ext uri="{FF2B5EF4-FFF2-40B4-BE49-F238E27FC236}">
                  <a16:creationId xmlns:a16="http://schemas.microsoft.com/office/drawing/2014/main" id="{228826D9-1F93-4638-9DBC-1E017229BDDB}"/>
                </a:ext>
              </a:extLst>
            </p:cNvPr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40" name="TextBox 244">
            <a:extLst>
              <a:ext uri="{FF2B5EF4-FFF2-40B4-BE49-F238E27FC236}">
                <a16:creationId xmlns:a16="http://schemas.microsoft.com/office/drawing/2014/main" id="{70C93F2B-C620-441B-A395-F077D3A0307E}"/>
              </a:ext>
            </a:extLst>
          </p:cNvPr>
          <p:cNvSpPr txBox="1"/>
          <p:nvPr/>
        </p:nvSpPr>
        <p:spPr>
          <a:xfrm>
            <a:off x="9241412" y="490397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</a:p>
        </p:txBody>
      </p:sp>
      <p:sp>
        <p:nvSpPr>
          <p:cNvPr id="41" name="TextBox 261">
            <a:extLst>
              <a:ext uri="{FF2B5EF4-FFF2-40B4-BE49-F238E27FC236}">
                <a16:creationId xmlns:a16="http://schemas.microsoft.com/office/drawing/2014/main" id="{780A904E-30B9-45A0-8474-AA85A100CE80}"/>
              </a:ext>
            </a:extLst>
          </p:cNvPr>
          <p:cNvSpPr txBox="1"/>
          <p:nvPr/>
        </p:nvSpPr>
        <p:spPr>
          <a:xfrm>
            <a:off x="9279885" y="32979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pic>
        <p:nvPicPr>
          <p:cNvPr id="42" name="Picture 559" descr="j0431564">
            <a:extLst>
              <a:ext uri="{FF2B5EF4-FFF2-40B4-BE49-F238E27FC236}">
                <a16:creationId xmlns:a16="http://schemas.microsoft.com/office/drawing/2014/main" id="{AB011A40-1C20-4041-8B88-6AC9F627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38" y="314096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59" descr="j0431564">
            <a:extLst>
              <a:ext uri="{FF2B5EF4-FFF2-40B4-BE49-F238E27FC236}">
                <a16:creationId xmlns:a16="http://schemas.microsoft.com/office/drawing/2014/main" id="{64156764-CF7C-407E-BD30-60F7F7A9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38" y="314096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59" descr="j0431564">
            <a:extLst>
              <a:ext uri="{FF2B5EF4-FFF2-40B4-BE49-F238E27FC236}">
                <a16:creationId xmlns:a16="http://schemas.microsoft.com/office/drawing/2014/main" id="{95DD1C62-29B7-4DCB-B20C-0C0F0539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38" y="314096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59" descr="j0431564">
            <a:extLst>
              <a:ext uri="{FF2B5EF4-FFF2-40B4-BE49-F238E27FC236}">
                <a16:creationId xmlns:a16="http://schemas.microsoft.com/office/drawing/2014/main" id="{F629751C-62B3-46DB-8B93-E13AB5F2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38" y="314096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59" descr="j0431564">
            <a:extLst>
              <a:ext uri="{FF2B5EF4-FFF2-40B4-BE49-F238E27FC236}">
                <a16:creationId xmlns:a16="http://schemas.microsoft.com/office/drawing/2014/main" id="{6FEE6301-4624-46F7-9553-65BC6595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38" y="314096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59" descr="j0431564">
            <a:extLst>
              <a:ext uri="{FF2B5EF4-FFF2-40B4-BE49-F238E27FC236}">
                <a16:creationId xmlns:a16="http://schemas.microsoft.com/office/drawing/2014/main" id="{5609CF4D-2827-4896-9E58-C16E0AB3E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38" y="314096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59" descr="j0431564">
            <a:extLst>
              <a:ext uri="{FF2B5EF4-FFF2-40B4-BE49-F238E27FC236}">
                <a16:creationId xmlns:a16="http://schemas.microsoft.com/office/drawing/2014/main" id="{BDE79B0C-F685-4EDF-AAD1-A488CA22A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38" y="314096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271">
            <a:extLst>
              <a:ext uri="{FF2B5EF4-FFF2-40B4-BE49-F238E27FC236}">
                <a16:creationId xmlns:a16="http://schemas.microsoft.com/office/drawing/2014/main" id="{D9CAB6B0-962B-4384-8195-AB6B294C1C39}"/>
              </a:ext>
            </a:extLst>
          </p:cNvPr>
          <p:cNvCxnSpPr/>
          <p:nvPr/>
        </p:nvCxnSpPr>
        <p:spPr>
          <a:xfrm>
            <a:off x="7394738" y="383134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reeform 272">
            <a:extLst>
              <a:ext uri="{FF2B5EF4-FFF2-40B4-BE49-F238E27FC236}">
                <a16:creationId xmlns:a16="http://schemas.microsoft.com/office/drawing/2014/main" id="{22F58F23-EFBE-4480-9551-719A350A9D4A}"/>
              </a:ext>
            </a:extLst>
          </p:cNvPr>
          <p:cNvSpPr/>
          <p:nvPr/>
        </p:nvSpPr>
        <p:spPr>
          <a:xfrm>
            <a:off x="5203019" y="432796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101">
            <a:extLst>
              <a:ext uri="{FF2B5EF4-FFF2-40B4-BE49-F238E27FC236}">
                <a16:creationId xmlns:a16="http://schemas.microsoft.com/office/drawing/2014/main" id="{DD9DF8C4-CAB4-424C-B22B-F296D5FC5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90108"/>
              </p:ext>
            </p:extLst>
          </p:nvPr>
        </p:nvGraphicFramePr>
        <p:xfrm>
          <a:off x="3472978" y="4588624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Freeform 273">
            <a:extLst>
              <a:ext uri="{FF2B5EF4-FFF2-40B4-BE49-F238E27FC236}">
                <a16:creationId xmlns:a16="http://schemas.microsoft.com/office/drawing/2014/main" id="{BD644886-BA27-4674-A99E-3D0E9F681007}"/>
              </a:ext>
            </a:extLst>
          </p:cNvPr>
          <p:cNvSpPr/>
          <p:nvPr/>
        </p:nvSpPr>
        <p:spPr>
          <a:xfrm>
            <a:off x="2746539" y="408431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103">
            <a:extLst>
              <a:ext uri="{FF2B5EF4-FFF2-40B4-BE49-F238E27FC236}">
                <a16:creationId xmlns:a16="http://schemas.microsoft.com/office/drawing/2014/main" id="{57BC3027-5980-4CD7-BDCE-8498EA7E8CA8}"/>
              </a:ext>
            </a:extLst>
          </p:cNvPr>
          <p:cNvGrpSpPr/>
          <p:nvPr/>
        </p:nvGrpSpPr>
        <p:grpSpPr>
          <a:xfrm>
            <a:off x="4499138" y="5660140"/>
            <a:ext cx="1828800" cy="228600"/>
            <a:chOff x="1676400" y="3733800"/>
            <a:chExt cx="1828800" cy="228600"/>
          </a:xfrm>
        </p:grpSpPr>
        <p:sp>
          <p:nvSpPr>
            <p:cNvPr id="54" name="Rectangle 104">
              <a:extLst>
                <a:ext uri="{FF2B5EF4-FFF2-40B4-BE49-F238E27FC236}">
                  <a16:creationId xmlns:a16="http://schemas.microsoft.com/office/drawing/2014/main" id="{67486AAE-55E6-49F2-A9B6-C645BD309BC5}"/>
                </a:ext>
              </a:extLst>
            </p:cNvPr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/>
                <a:t>x</a:t>
              </a:r>
              <a:r>
                <a:rPr lang="en-US" sz="1400" dirty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" name="Rectangle 105">
              <a:extLst>
                <a:ext uri="{FF2B5EF4-FFF2-40B4-BE49-F238E27FC236}">
                  <a16:creationId xmlns:a16="http://schemas.microsoft.com/office/drawing/2014/main" id="{6345F488-37B2-4758-945B-92ACFC9D5CFC}"/>
                </a:ext>
              </a:extLst>
            </p:cNvPr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Rectangle 106">
              <a:extLst>
                <a:ext uri="{FF2B5EF4-FFF2-40B4-BE49-F238E27FC236}">
                  <a16:creationId xmlns:a16="http://schemas.microsoft.com/office/drawing/2014/main" id="{05C84018-8442-4141-8FF1-38E4A6D82BEE}"/>
                </a:ext>
              </a:extLst>
            </p:cNvPr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" name="Rectangle 107">
              <a:extLst>
                <a:ext uri="{FF2B5EF4-FFF2-40B4-BE49-F238E27FC236}">
                  <a16:creationId xmlns:a16="http://schemas.microsoft.com/office/drawing/2014/main" id="{1994F9B5-FC5E-44E1-9D24-32ED25FF6946}"/>
                </a:ext>
              </a:extLst>
            </p:cNvPr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8" name="Freeform 274">
            <a:extLst>
              <a:ext uri="{FF2B5EF4-FFF2-40B4-BE49-F238E27FC236}">
                <a16:creationId xmlns:a16="http://schemas.microsoft.com/office/drawing/2014/main" id="{61469333-CE5D-42D9-A9BA-6878C5DC27A4}"/>
              </a:ext>
            </a:extLst>
          </p:cNvPr>
          <p:cNvSpPr/>
          <p:nvPr/>
        </p:nvSpPr>
        <p:spPr>
          <a:xfrm>
            <a:off x="4986043" y="524168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102">
            <a:extLst>
              <a:ext uri="{FF2B5EF4-FFF2-40B4-BE49-F238E27FC236}">
                <a16:creationId xmlns:a16="http://schemas.microsoft.com/office/drawing/2014/main" id="{46DEA5EB-E357-47FB-BD7C-E99780D09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21799"/>
              </p:ext>
            </p:extLst>
          </p:nvPr>
        </p:nvGraphicFramePr>
        <p:xfrm>
          <a:off x="5911378" y="459116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0" name="Straight Connector 276">
            <a:extLst>
              <a:ext uri="{FF2B5EF4-FFF2-40B4-BE49-F238E27FC236}">
                <a16:creationId xmlns:a16="http://schemas.microsoft.com/office/drawing/2014/main" id="{F98168A9-601F-4835-BE8C-8FDFC200B99F}"/>
              </a:ext>
            </a:extLst>
          </p:cNvPr>
          <p:cNvCxnSpPr/>
          <p:nvPr/>
        </p:nvCxnSpPr>
        <p:spPr>
          <a:xfrm flipV="1">
            <a:off x="6099338" y="530884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Group 108">
            <a:extLst>
              <a:ext uri="{FF2B5EF4-FFF2-40B4-BE49-F238E27FC236}">
                <a16:creationId xmlns:a16="http://schemas.microsoft.com/office/drawing/2014/main" id="{1FA88564-C0D9-4C87-8BF5-3F0D87015794}"/>
              </a:ext>
            </a:extLst>
          </p:cNvPr>
          <p:cNvGrpSpPr/>
          <p:nvPr/>
        </p:nvGrpSpPr>
        <p:grpSpPr>
          <a:xfrm>
            <a:off x="6937538" y="5660140"/>
            <a:ext cx="1828800" cy="228600"/>
            <a:chOff x="1676400" y="3733800"/>
            <a:chExt cx="1828800" cy="228600"/>
          </a:xfrm>
        </p:grpSpPr>
        <p:sp>
          <p:nvSpPr>
            <p:cNvPr id="62" name="Rectangle 109">
              <a:extLst>
                <a:ext uri="{FF2B5EF4-FFF2-40B4-BE49-F238E27FC236}">
                  <a16:creationId xmlns:a16="http://schemas.microsoft.com/office/drawing/2014/main" id="{2C1B4933-CCCF-468D-B33B-9C79EAA09C84}"/>
                </a:ext>
              </a:extLst>
            </p:cNvPr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/>
                <a:t>x</a:t>
              </a:r>
              <a:r>
                <a:rPr lang="en-US" sz="1400" dirty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" name="Rectangle 110">
              <a:extLst>
                <a:ext uri="{FF2B5EF4-FFF2-40B4-BE49-F238E27FC236}">
                  <a16:creationId xmlns:a16="http://schemas.microsoft.com/office/drawing/2014/main" id="{6F758F75-5C22-43D5-B4F4-A8C05C0C7B17}"/>
                </a:ext>
              </a:extLst>
            </p:cNvPr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4" name="Rectangle 111">
              <a:extLst>
                <a:ext uri="{FF2B5EF4-FFF2-40B4-BE49-F238E27FC236}">
                  <a16:creationId xmlns:a16="http://schemas.microsoft.com/office/drawing/2014/main" id="{F1CFF0F5-534C-467D-8C37-B5CB6C355549}"/>
                </a:ext>
              </a:extLst>
            </p:cNvPr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Rectangle 112">
              <a:extLst>
                <a:ext uri="{FF2B5EF4-FFF2-40B4-BE49-F238E27FC236}">
                  <a16:creationId xmlns:a16="http://schemas.microsoft.com/office/drawing/2014/main" id="{5410979C-25A7-4ABA-84F3-3BCDA83BB73B}"/>
                </a:ext>
              </a:extLst>
            </p:cNvPr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66" name="Freeform 277">
            <a:extLst>
              <a:ext uri="{FF2B5EF4-FFF2-40B4-BE49-F238E27FC236}">
                <a16:creationId xmlns:a16="http://schemas.microsoft.com/office/drawing/2014/main" id="{942B9B7C-ABAB-43D8-98DF-26A08DEECE34}"/>
              </a:ext>
            </a:extLst>
          </p:cNvPr>
          <p:cNvSpPr/>
          <p:nvPr/>
        </p:nvSpPr>
        <p:spPr>
          <a:xfrm>
            <a:off x="7417986" y="524168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Table 114">
            <a:extLst>
              <a:ext uri="{FF2B5EF4-FFF2-40B4-BE49-F238E27FC236}">
                <a16:creationId xmlns:a16="http://schemas.microsoft.com/office/drawing/2014/main" id="{5B3640E8-469B-49BD-8688-F1BCE3BF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97078"/>
              </p:ext>
            </p:extLst>
          </p:nvPr>
        </p:nvGraphicFramePr>
        <p:xfrm>
          <a:off x="8349778" y="459146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Freeform 278">
            <a:extLst>
              <a:ext uri="{FF2B5EF4-FFF2-40B4-BE49-F238E27FC236}">
                <a16:creationId xmlns:a16="http://schemas.microsoft.com/office/drawing/2014/main" id="{ECA94D1E-AED0-40B8-B825-5F2E124F7B47}"/>
              </a:ext>
            </a:extLst>
          </p:cNvPr>
          <p:cNvSpPr/>
          <p:nvPr/>
        </p:nvSpPr>
        <p:spPr>
          <a:xfrm>
            <a:off x="2541186" y="524168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282">
            <a:extLst>
              <a:ext uri="{FF2B5EF4-FFF2-40B4-BE49-F238E27FC236}">
                <a16:creationId xmlns:a16="http://schemas.microsoft.com/office/drawing/2014/main" id="{D6D04BF9-6D40-4B1E-8E00-12D947C86D0A}"/>
              </a:ext>
            </a:extLst>
          </p:cNvPr>
          <p:cNvCxnSpPr/>
          <p:nvPr/>
        </p:nvCxnSpPr>
        <p:spPr>
          <a:xfrm flipV="1">
            <a:off x="8537738" y="530884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283">
            <a:extLst>
              <a:ext uri="{FF2B5EF4-FFF2-40B4-BE49-F238E27FC236}">
                <a16:creationId xmlns:a16="http://schemas.microsoft.com/office/drawing/2014/main" id="{A468746F-3CA2-4511-BAD7-1CEB83F6A816}"/>
              </a:ext>
            </a:extLst>
          </p:cNvPr>
          <p:cNvCxnSpPr/>
          <p:nvPr/>
        </p:nvCxnSpPr>
        <p:spPr>
          <a:xfrm flipV="1">
            <a:off x="3660938" y="530884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Freeform 284">
            <a:extLst>
              <a:ext uri="{FF2B5EF4-FFF2-40B4-BE49-F238E27FC236}">
                <a16:creationId xmlns:a16="http://schemas.microsoft.com/office/drawing/2014/main" id="{7E56EF72-44BD-408C-B54E-F473BF833A01}"/>
              </a:ext>
            </a:extLst>
          </p:cNvPr>
          <p:cNvSpPr/>
          <p:nvPr/>
        </p:nvSpPr>
        <p:spPr>
          <a:xfrm>
            <a:off x="7582009" y="356012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6D4CF363-B1F4-45AF-B793-6501A1E87B8F}"/>
              </a:ext>
            </a:extLst>
          </p:cNvPr>
          <p:cNvSpPr txBox="1"/>
          <p:nvPr/>
        </p:nvSpPr>
        <p:spPr>
          <a:xfrm>
            <a:off x="6866232" y="380326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9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RAFT Overview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Leader election</a:t>
            </a:r>
          </a:p>
          <a:p>
            <a:pPr lvl="1"/>
            <a:r>
              <a:rPr lang="en-US" sz="2000" dirty="0"/>
              <a:t>Select one of the servers to act as cluster leader</a:t>
            </a:r>
          </a:p>
          <a:p>
            <a:pPr lvl="1"/>
            <a:r>
              <a:rPr lang="en-US" sz="2000" dirty="0" smtClean="0"/>
              <a:t>Detect </a:t>
            </a:r>
            <a:r>
              <a:rPr lang="en-US" sz="2000" dirty="0"/>
              <a:t>crashes, choose new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Log replication (normal operation)</a:t>
            </a:r>
          </a:p>
          <a:p>
            <a:pPr lvl="1"/>
            <a:r>
              <a:rPr lang="en-US" sz="2000" dirty="0"/>
              <a:t>Leader takes commands from clients, appends them to its log</a:t>
            </a:r>
          </a:p>
          <a:p>
            <a:pPr lvl="1"/>
            <a:r>
              <a:rPr lang="en-US" sz="2000" dirty="0"/>
              <a:t>Leader replicates its log to other servers (overwriting inconsistencies)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Safety</a:t>
            </a:r>
          </a:p>
          <a:p>
            <a:pPr lvl="1"/>
            <a:r>
              <a:rPr lang="en-US" sz="2000" dirty="0"/>
              <a:t>Only a server with an up-to-date log can become leader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374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RAFT Overview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4725144"/>
            <a:ext cx="10058400" cy="15841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Candidatos tentam se eleger como líder, e acabam competindo entre si</a:t>
            </a:r>
          </a:p>
          <a:p>
            <a:r>
              <a:rPr lang="pt-BR" dirty="0"/>
              <a:t>Sempre existe no máximo um líder, e todos os demais nós são </a:t>
            </a:r>
            <a:r>
              <a:rPr lang="pt-BR" dirty="0" err="1"/>
              <a:t>followers</a:t>
            </a:r>
            <a:r>
              <a:rPr lang="pt-BR" dirty="0"/>
              <a:t> ou candidatos.</a:t>
            </a:r>
          </a:p>
          <a:p>
            <a:r>
              <a:rPr lang="pt-BR" dirty="0"/>
              <a:t>O líder responde a todas as requisições de clientes e os </a:t>
            </a:r>
            <a:r>
              <a:rPr lang="pt-BR" dirty="0" err="1"/>
              <a:t>followers</a:t>
            </a:r>
            <a:r>
              <a:rPr lang="pt-BR" dirty="0"/>
              <a:t> são passivos (só respondem requisições do líder}.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38</a:t>
            </a:fld>
            <a:endParaRPr lang="en-US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E45D35-93C4-4B02-A481-35990D8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72816"/>
            <a:ext cx="7981840" cy="28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77B5-825A-4D3F-8C72-A47003C1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dividido em Termos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FB1385-F874-47BA-928B-8D65784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39</a:t>
            </a:fld>
            <a:endParaRPr lang="en-US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661BF-0CEA-4A03-B39A-27566C32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49" y="2222457"/>
            <a:ext cx="7961062" cy="37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94864" cy="4318706"/>
          </a:xfrm>
        </p:spPr>
        <p:txBody>
          <a:bodyPr/>
          <a:lstStyle/>
          <a:p>
            <a:r>
              <a:rPr lang="pt-BR" sz="2400" dirty="0" err="1">
                <a:solidFill>
                  <a:schemeClr val="accent2"/>
                </a:solidFill>
              </a:rPr>
              <a:t>Safety</a:t>
            </a:r>
            <a:r>
              <a:rPr lang="pt-BR" sz="2400" dirty="0"/>
              <a:t> - Todos os participantes precisam chegar a um consenso ou serem informados de quem foi o escolhido</a:t>
            </a:r>
          </a:p>
          <a:p>
            <a:r>
              <a:rPr lang="pt-BR" sz="2400" dirty="0" err="1">
                <a:solidFill>
                  <a:schemeClr val="accent2"/>
                </a:solidFill>
              </a:rPr>
              <a:t>Liveness</a:t>
            </a:r>
            <a:r>
              <a:rPr lang="pt-BR" sz="2400" dirty="0"/>
              <a:t> – Em algum momento, deve-se definir o coordenador</a:t>
            </a:r>
          </a:p>
          <a:p>
            <a:r>
              <a:rPr lang="pt-BR" sz="2400" dirty="0" err="1">
                <a:solidFill>
                  <a:schemeClr val="accent2"/>
                </a:solidFill>
              </a:rPr>
              <a:t>Stability</a:t>
            </a:r>
            <a:r>
              <a:rPr lang="pt-BR" sz="2400" dirty="0"/>
              <a:t> – Devem ser evitadas reeleições desnecessárias</a:t>
            </a:r>
          </a:p>
          <a:p>
            <a:r>
              <a:rPr lang="pt-BR" sz="2400" dirty="0"/>
              <a:t>Nem sempre é possível saber o número total de processos </a:t>
            </a:r>
          </a:p>
          <a:p>
            <a:pPr lvl="1"/>
            <a:r>
              <a:rPr lang="pt-BR" sz="2000" dirty="0"/>
              <a:t>inundação, topologia em anel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</a:t>
            </a:fld>
            <a:endParaRPr lang="en-US" altLang="pt-BR"/>
          </a:p>
        </p:txBody>
      </p:sp>
      <p:pic>
        <p:nvPicPr>
          <p:cNvPr id="6" name="Picture 2" descr="Resultado de imagem para requisi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04112" y="2060848"/>
            <a:ext cx="4454370" cy="3462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25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Visual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5957458"/>
            <a:ext cx="10058400" cy="35186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>
                <a:hlinkClick r:id="rId2"/>
              </a:rPr>
              <a:t>https://raft.github.io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40</a:t>
            </a:fld>
            <a:endParaRPr lang="en-US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49C745-48DC-4DCF-AA52-BA7FBCB99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7" t="24511" r="28738"/>
          <a:stretch/>
        </p:blipFill>
        <p:spPr>
          <a:xfrm>
            <a:off x="2814554" y="1817011"/>
            <a:ext cx="6623852" cy="4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41</a:t>
            </a:fld>
            <a:endParaRPr lang="en-US" alt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19600" y="469900"/>
            <a:ext cx="3015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accent2"/>
                </a:solidFill>
              </a:rPr>
              <a:t>Dúvidas?</a:t>
            </a:r>
            <a:endParaRPr lang="pt-BR" sz="6000" dirty="0">
              <a:solidFill>
                <a:schemeClr val="accent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12" y="1689100"/>
            <a:ext cx="35393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006832" cy="4319570"/>
          </a:xfrm>
        </p:spPr>
        <p:txBody>
          <a:bodyPr/>
          <a:lstStyle/>
          <a:p>
            <a:r>
              <a:rPr lang="pt-BR" sz="2400" dirty="0"/>
              <a:t>A eleição é iniciada como reação a uma </a:t>
            </a:r>
            <a:r>
              <a:rPr lang="pt-BR" sz="2400" dirty="0">
                <a:solidFill>
                  <a:schemeClr val="accent2"/>
                </a:solidFill>
              </a:rPr>
              <a:t>detecção de falha</a:t>
            </a:r>
            <a:r>
              <a:rPr lang="pt-BR" sz="2400" dirty="0"/>
              <a:t> </a:t>
            </a:r>
            <a:r>
              <a:rPr lang="pt-BR" sz="2400" dirty="0" smtClean="0"/>
              <a:t>do </a:t>
            </a:r>
            <a:r>
              <a:rPr lang="pt-BR" sz="2400" dirty="0"/>
              <a:t>antigo coordenador</a:t>
            </a:r>
          </a:p>
          <a:p>
            <a:r>
              <a:rPr lang="pt-BR" sz="2400" dirty="0"/>
              <a:t>Pode haver falha durante a escolha do novo coordenador</a:t>
            </a:r>
          </a:p>
          <a:p>
            <a:r>
              <a:rPr lang="pt-BR" sz="2400" dirty="0"/>
              <a:t>Múltiplas eleições podem ocorrer em paralelo mas devem chegar a um mesmo resultado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</a:t>
            </a:fld>
            <a:endParaRPr lang="en-US" altLang="pt-BR"/>
          </a:p>
        </p:txBody>
      </p:sp>
      <p:pic>
        <p:nvPicPr>
          <p:cNvPr id="6" name="Picture 2" descr="Resultado de imagem para requisi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04112" y="2060848"/>
            <a:ext cx="4454370" cy="3462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sultado de imagem para raft leader election">
            <a:extLst>
              <a:ext uri="{FF2B5EF4-FFF2-40B4-BE49-F238E27FC236}">
                <a16:creationId xmlns:a16="http://schemas.microsoft.com/office/drawing/2014/main" id="{DFF0B0C4-285D-48A5-A8CB-A300C1B6C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8" r="22979"/>
          <a:stretch/>
        </p:blipFill>
        <p:spPr bwMode="auto">
          <a:xfrm>
            <a:off x="3719736" y="2426446"/>
            <a:ext cx="4752528" cy="35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24AD8B1-EEF2-4038-A836-3A1B194B9BFE}"/>
              </a:ext>
            </a:extLst>
          </p:cNvPr>
          <p:cNvSpPr/>
          <p:nvPr/>
        </p:nvSpPr>
        <p:spPr>
          <a:xfrm>
            <a:off x="1573898" y="3392071"/>
            <a:ext cx="3658006" cy="1189057"/>
          </a:xfrm>
          <a:prstGeom prst="round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2"/>
                </a:solidFill>
                <a:latin typeface="Akrobat" pitchFamily="50" charset="0"/>
              </a:rPr>
              <a:t>O processo de PID 2 detectou que o coordenador não está mais ativo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A1C60-1718-4022-9F44-F7C3FC1F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Tarefa 1- </a:t>
            </a:r>
            <a:r>
              <a:rPr lang="pt-BR" dirty="0"/>
              <a:t>Vamos tentar criar o nosso!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AE6D2-7A20-4544-913E-EAAB8AE6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dirty="0"/>
              <a:t>Não vale pescar!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FB7E45-BA60-465D-85DC-ACF30D6C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6</a:t>
            </a:fld>
            <a:endParaRPr lang="en-US" altLang="pt-BR"/>
          </a:p>
        </p:txBody>
      </p:sp>
      <p:sp>
        <p:nvSpPr>
          <p:cNvPr id="8" name="Retângulo: Cantos Arredondados 4">
            <a:extLst>
              <a:ext uri="{FF2B5EF4-FFF2-40B4-BE49-F238E27FC236}">
                <a16:creationId xmlns:a16="http://schemas.microsoft.com/office/drawing/2014/main" id="{A24AD8B1-EEF2-4038-A836-3A1B194B9BFE}"/>
              </a:ext>
            </a:extLst>
          </p:cNvPr>
          <p:cNvSpPr/>
          <p:nvPr/>
        </p:nvSpPr>
        <p:spPr>
          <a:xfrm>
            <a:off x="7824192" y="2996952"/>
            <a:ext cx="3081942" cy="1189057"/>
          </a:xfrm>
          <a:prstGeom prst="round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2"/>
                </a:solidFill>
                <a:latin typeface="Akrobat" pitchFamily="50" charset="0"/>
              </a:rPr>
              <a:t>Processos tem a lista de </a:t>
            </a:r>
            <a:r>
              <a:rPr lang="pt-BR" sz="2000" dirty="0" err="1">
                <a:solidFill>
                  <a:schemeClr val="tx2"/>
                </a:solidFill>
                <a:latin typeface="Akrobat" pitchFamily="50" charset="0"/>
              </a:rPr>
              <a:t>IPs</a:t>
            </a:r>
            <a:r>
              <a:rPr lang="pt-BR" sz="2000" dirty="0">
                <a:solidFill>
                  <a:schemeClr val="tx2"/>
                </a:solidFill>
                <a:latin typeface="Akrobat" pitchFamily="50" charset="0"/>
              </a:rPr>
              <a:t> de todos os membros</a:t>
            </a:r>
          </a:p>
        </p:txBody>
      </p:sp>
      <p:sp>
        <p:nvSpPr>
          <p:cNvPr id="9" name="Retângulo: Cantos Arredondados 4">
            <a:extLst>
              <a:ext uri="{FF2B5EF4-FFF2-40B4-BE49-F238E27FC236}">
                <a16:creationId xmlns:a16="http://schemas.microsoft.com/office/drawing/2014/main" id="{A24AD8B1-EEF2-4038-A836-3A1B194B9BFE}"/>
              </a:ext>
            </a:extLst>
          </p:cNvPr>
          <p:cNvSpPr/>
          <p:nvPr/>
        </p:nvSpPr>
        <p:spPr>
          <a:xfrm>
            <a:off x="7176120" y="5445224"/>
            <a:ext cx="3960440" cy="875630"/>
          </a:xfrm>
          <a:prstGeom prst="round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2"/>
                </a:solidFill>
                <a:latin typeface="Akrobat" pitchFamily="50" charset="0"/>
              </a:rPr>
              <a:t>Todas as máquinas ativas são capazes de serem o coordenador</a:t>
            </a:r>
          </a:p>
        </p:txBody>
      </p:sp>
      <p:sp>
        <p:nvSpPr>
          <p:cNvPr id="10" name="Retângulo: Cantos Arredondados 4">
            <a:extLst>
              <a:ext uri="{FF2B5EF4-FFF2-40B4-BE49-F238E27FC236}">
                <a16:creationId xmlns:a16="http://schemas.microsoft.com/office/drawing/2014/main" id="{A24AD8B1-EEF2-4038-A836-3A1B194B9BFE}"/>
              </a:ext>
            </a:extLst>
          </p:cNvPr>
          <p:cNvSpPr/>
          <p:nvPr/>
        </p:nvSpPr>
        <p:spPr>
          <a:xfrm>
            <a:off x="4742250" y="1772816"/>
            <a:ext cx="3513990" cy="921230"/>
          </a:xfrm>
          <a:prstGeom prst="round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2"/>
                </a:solidFill>
                <a:latin typeface="Akrobat" pitchFamily="50" charset="0"/>
              </a:rPr>
              <a:t>Processos podem ser identificados pelo seu IP e PID</a:t>
            </a:r>
          </a:p>
        </p:txBody>
      </p:sp>
      <p:sp>
        <p:nvSpPr>
          <p:cNvPr id="11" name="Retângulo: Cantos Arredondados 4">
            <a:extLst>
              <a:ext uri="{FF2B5EF4-FFF2-40B4-BE49-F238E27FC236}">
                <a16:creationId xmlns:a16="http://schemas.microsoft.com/office/drawing/2014/main" id="{A24AD8B1-EEF2-4038-A836-3A1B194B9BFE}"/>
              </a:ext>
            </a:extLst>
          </p:cNvPr>
          <p:cNvSpPr/>
          <p:nvPr/>
        </p:nvSpPr>
        <p:spPr>
          <a:xfrm>
            <a:off x="3935760" y="5433690"/>
            <a:ext cx="2808312" cy="875630"/>
          </a:xfrm>
          <a:prstGeom prst="round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solidFill>
                  <a:schemeClr val="tx2"/>
                </a:solidFill>
                <a:latin typeface="Akrobat" pitchFamily="50" charset="0"/>
              </a:rPr>
              <a:t>Tô</a:t>
            </a:r>
            <a:r>
              <a:rPr lang="pt-BR" sz="1800" dirty="0">
                <a:solidFill>
                  <a:schemeClr val="tx2"/>
                </a:solidFill>
                <a:latin typeface="Akrobat" pitchFamily="50" charset="0"/>
              </a:rPr>
              <a:t> pensando em ser o coordenador!</a:t>
            </a:r>
          </a:p>
        </p:txBody>
      </p:sp>
    </p:spTree>
    <p:extLst>
      <p:ext uri="{BB962C8B-B14F-4D97-AF65-F5344CB8AC3E}">
        <p14:creationId xmlns:p14="http://schemas.microsoft.com/office/powerpoint/2010/main" val="35637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 do Valentão (</a:t>
            </a:r>
            <a:r>
              <a:rPr lang="pt-BR" altLang="pt-BR" dirty="0" err="1"/>
              <a:t>Bully</a:t>
            </a:r>
            <a:r>
              <a:rPr lang="pt-BR" alt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8095064" cy="2303346"/>
          </a:xfrm>
        </p:spPr>
        <p:txBody>
          <a:bodyPr/>
          <a:lstStyle/>
          <a:p>
            <a:r>
              <a:rPr lang="pt-BR" sz="2400" dirty="0"/>
              <a:t>Inventado por Garcia-Molina (1982)</a:t>
            </a:r>
          </a:p>
          <a:p>
            <a:r>
              <a:rPr lang="pt-BR" sz="2400" dirty="0"/>
              <a:t>Todos nós possuem um identificador</a:t>
            </a:r>
          </a:p>
          <a:p>
            <a:r>
              <a:rPr lang="pt-BR" sz="2400" dirty="0"/>
              <a:t>Sistema síncrono com falhas tipo </a:t>
            </a:r>
            <a:r>
              <a:rPr lang="pt-BR" sz="2400" dirty="0" err="1"/>
              <a:t>fail</a:t>
            </a:r>
            <a:r>
              <a:rPr lang="pt-BR" sz="2400" dirty="0"/>
              <a:t>-stop*, baseado na difusão de mensagens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7</a:t>
            </a:fld>
            <a:endParaRPr lang="en-US" altLang="pt-B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r="36338"/>
          <a:stretch>
            <a:fillRect/>
          </a:stretch>
        </p:blipFill>
        <p:spPr bwMode="auto">
          <a:xfrm>
            <a:off x="9427488" y="1845734"/>
            <a:ext cx="1728192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1097280" y="4388911"/>
            <a:ext cx="10058400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sz="3600" dirty="0">
                <a:solidFill>
                  <a:schemeClr val="bg1"/>
                </a:solidFill>
                <a:latin typeface="Century Gothic"/>
              </a:rPr>
              <a:t>É eleito o nó com maior identificador que está ativo</a:t>
            </a:r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97280" y="6381328"/>
            <a:ext cx="880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*</a:t>
            </a:r>
            <a:r>
              <a:rPr lang="pt-BR" sz="2400" dirty="0" err="1">
                <a:solidFill>
                  <a:schemeClr val="bg1"/>
                </a:solidFill>
              </a:rPr>
              <a:t>fail</a:t>
            </a:r>
            <a:r>
              <a:rPr lang="pt-BR" sz="2400" dirty="0">
                <a:solidFill>
                  <a:schemeClr val="bg1"/>
                </a:solidFill>
              </a:rPr>
              <a:t>-stop – processo “cai” e isso é detectável por </a:t>
            </a:r>
            <a:r>
              <a:rPr lang="pt-BR" sz="2400" dirty="0" smtClean="0">
                <a:solidFill>
                  <a:schemeClr val="bg1"/>
                </a:solidFill>
              </a:rPr>
              <a:t>parceiros.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 do Valentão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Sempre que um nó qualquer P nota que o coordenador não responde, P inicia uma eleição: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000" dirty="0"/>
              <a:t>P envia uma mensagem ELEIÇÃO a todos os processos de números mais altos;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000" dirty="0"/>
              <a:t>Se nenhum responder (sistema síncrono), P vence a eleição e se torna o coordenador;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000" dirty="0"/>
              <a:t>Se um dos processos de número mais alto responder, ele toma o poder e o trabalho de P está concluído.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 do Valentão - Suposições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19370"/>
          </a:xfrm>
        </p:spPr>
        <p:txBody>
          <a:bodyPr/>
          <a:lstStyle/>
          <a:p>
            <a:r>
              <a:rPr lang="pt-BR" sz="2400" dirty="0"/>
              <a:t>Sistema Síncrono - Toda mensagem é entregue em </a:t>
            </a:r>
            <a:r>
              <a:rPr lang="pt-BR" sz="2400" dirty="0" err="1"/>
              <a:t>Tm</a:t>
            </a:r>
            <a:r>
              <a:rPr lang="pt-BR" sz="2400" dirty="0"/>
              <a:t> unidades de tempo após o seu envio</a:t>
            </a:r>
          </a:p>
          <a:p>
            <a:r>
              <a:rPr lang="pt-BR" sz="2400" dirty="0"/>
              <a:t>Todos os processos não falhos respondem a todas as mensagens recebidas em </a:t>
            </a:r>
            <a:r>
              <a:rPr lang="pt-BR" sz="2400" dirty="0" err="1"/>
              <a:t>Tp</a:t>
            </a:r>
            <a:r>
              <a:rPr lang="pt-BR" sz="2400" dirty="0"/>
              <a:t> unidades de tempo</a:t>
            </a:r>
          </a:p>
          <a:p>
            <a:r>
              <a:rPr lang="pt-BR" sz="2400" dirty="0"/>
              <a:t>Definição de um detector de falhas confiável: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9</a:t>
            </a:fld>
            <a:endParaRPr lang="en-US" alt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97280" y="4581128"/>
            <a:ext cx="10058400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sz="3600" dirty="0">
                <a:solidFill>
                  <a:schemeClr val="bg1"/>
                </a:solidFill>
                <a:latin typeface="Century Gothic"/>
              </a:rPr>
              <a:t>Se um processo não responde em 2Tm+Tp unidades de tempo, ele falhou </a:t>
            </a:r>
          </a:p>
        </p:txBody>
      </p:sp>
    </p:spTree>
    <p:extLst>
      <p:ext uri="{BB962C8B-B14F-4D97-AF65-F5344CB8AC3E}">
        <p14:creationId xmlns:p14="http://schemas.microsoft.com/office/powerpoint/2010/main" val="20572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27749</TotalTime>
  <Pages>0</Pages>
  <Words>1920</Words>
  <Characters>0</Characters>
  <Application>Microsoft Office PowerPoint</Application>
  <PresentationFormat>Widescreen</PresentationFormat>
  <Lines>0</Lines>
  <Paragraphs>321</Paragraphs>
  <Slides>41</Slides>
  <Notes>7</Notes>
  <HiddenSlides>0</HiddenSlides>
  <MMClips>1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1" baseType="lpstr">
      <vt:lpstr>Akrobat</vt:lpstr>
      <vt:lpstr>Arial</vt:lpstr>
      <vt:lpstr>Calibri</vt:lpstr>
      <vt:lpstr>Calibri Light</vt:lpstr>
      <vt:lpstr>Century Gothic</vt:lpstr>
      <vt:lpstr>inherit</vt:lpstr>
      <vt:lpstr>Symbol</vt:lpstr>
      <vt:lpstr>Times</vt:lpstr>
      <vt:lpstr>ヒラギノ明朝 ProN W3</vt:lpstr>
      <vt:lpstr>Retrospectiva</vt:lpstr>
      <vt:lpstr>Apresentação do PowerPoint</vt:lpstr>
      <vt:lpstr>Algoritmos de Eleição</vt:lpstr>
      <vt:lpstr>Exemplos de Algoritmos de Eleição</vt:lpstr>
      <vt:lpstr>Requisitos importantes</vt:lpstr>
      <vt:lpstr>Requisitos importantes</vt:lpstr>
      <vt:lpstr>Tarefa 1- Vamos tentar criar o nosso!</vt:lpstr>
      <vt:lpstr>Algoritmo do Valentão (Bully)</vt:lpstr>
      <vt:lpstr>Algoritmo do Valentão</vt:lpstr>
      <vt:lpstr>Algoritmo do Valentão - Suposições</vt:lpstr>
      <vt:lpstr>Algoritmo do Valentão</vt:lpstr>
      <vt:lpstr>Vantagens e Desvantagens?</vt:lpstr>
      <vt:lpstr>Vídeo de Revisão</vt:lpstr>
      <vt:lpstr>Algoritmo do Anel - LCR</vt:lpstr>
      <vt:lpstr>Algoritmo do Anel</vt:lpstr>
      <vt:lpstr>Algoritmo do Anel  </vt:lpstr>
      <vt:lpstr>Algoritmo de eleição por Anel</vt:lpstr>
      <vt:lpstr>Tarefa 2</vt:lpstr>
      <vt:lpstr>Tarefa 2</vt:lpstr>
      <vt:lpstr>Consenso Distribuído</vt:lpstr>
      <vt:lpstr>Modelo de Sistema</vt:lpstr>
      <vt:lpstr>Problema do Consenso</vt:lpstr>
      <vt:lpstr>Principais Requisitos</vt:lpstr>
      <vt:lpstr>Exemplo</vt:lpstr>
      <vt:lpstr>Relembrando</vt:lpstr>
      <vt:lpstr>O Modelo Síncrono</vt:lpstr>
      <vt:lpstr>O Modelo Síncrono</vt:lpstr>
      <vt:lpstr>Tarefa</vt:lpstr>
      <vt:lpstr>Exemplo de Consenso para Modelo Síncrono</vt:lpstr>
      <vt:lpstr>Análise</vt:lpstr>
      <vt:lpstr>Desafio dos dois generais</vt:lpstr>
      <vt:lpstr>Consenso em Sistemas Assíncronos</vt:lpstr>
      <vt:lpstr>FLP Impossibiity Problem</vt:lpstr>
      <vt:lpstr>Uma solução por consenso parcial</vt:lpstr>
      <vt:lpstr>RAFT Overview</vt:lpstr>
      <vt:lpstr>Raft User Study</vt:lpstr>
      <vt:lpstr>RAFT</vt:lpstr>
      <vt:lpstr>RAFT Overview</vt:lpstr>
      <vt:lpstr>RAFT Overview</vt:lpstr>
      <vt:lpstr>Tempo dividido em Termos</vt:lpstr>
      <vt:lpstr>Explicação Visual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Maquison</cp:lastModifiedBy>
  <cp:revision>129</cp:revision>
  <dcterms:modified xsi:type="dcterms:W3CDTF">2019-01-29T14:44:27Z</dcterms:modified>
</cp:coreProperties>
</file>