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8"/>
  </p:notesMasterIdLst>
  <p:sldIdLst>
    <p:sldId id="256" r:id="rId2"/>
    <p:sldId id="257" r:id="rId3"/>
    <p:sldId id="288" r:id="rId4"/>
    <p:sldId id="259" r:id="rId5"/>
    <p:sldId id="323" r:id="rId6"/>
    <p:sldId id="324" r:id="rId7"/>
    <p:sldId id="325" r:id="rId8"/>
    <p:sldId id="326" r:id="rId9"/>
    <p:sldId id="327" r:id="rId10"/>
    <p:sldId id="332" r:id="rId11"/>
    <p:sldId id="333" r:id="rId12"/>
    <p:sldId id="334" r:id="rId13"/>
    <p:sldId id="335" r:id="rId14"/>
    <p:sldId id="337" r:id="rId15"/>
    <p:sldId id="338" r:id="rId16"/>
    <p:sldId id="339" r:id="rId17"/>
    <p:sldId id="340" r:id="rId18"/>
    <p:sldId id="341" r:id="rId19"/>
    <p:sldId id="342" r:id="rId20"/>
    <p:sldId id="343" r:id="rId21"/>
    <p:sldId id="344" r:id="rId22"/>
    <p:sldId id="345" r:id="rId23"/>
    <p:sldId id="346" r:id="rId24"/>
    <p:sldId id="347" r:id="rId25"/>
    <p:sldId id="348" r:id="rId26"/>
    <p:sldId id="349" r:id="rId27"/>
    <p:sldId id="355" r:id="rId28"/>
    <p:sldId id="350" r:id="rId29"/>
    <p:sldId id="352" r:id="rId30"/>
    <p:sldId id="354" r:id="rId31"/>
    <p:sldId id="356" r:id="rId32"/>
    <p:sldId id="357" r:id="rId33"/>
    <p:sldId id="358" r:id="rId34"/>
    <p:sldId id="359" r:id="rId35"/>
    <p:sldId id="360" r:id="rId36"/>
    <p:sldId id="322" r:id="rId37"/>
  </p:sldIdLst>
  <p:sldSz cx="12192000" cy="6858000"/>
  <p:notesSz cx="12192000" cy="6858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6B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714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952679-3B93-4AC2-8D6C-CDA1FECC8A30}" type="datetimeFigureOut">
              <a:rPr lang="pt-BR" smtClean="0"/>
              <a:t>29/01/2019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E1A7A6-6D09-47F2-BB00-42BFAF5973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7017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1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8000"/>
                </a:moveTo>
                <a:lnTo>
                  <a:pt x="12192000" y="6858000"/>
                </a:lnTo>
                <a:lnTo>
                  <a:pt x="1219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176B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228600" y="4275666"/>
            <a:ext cx="2391832" cy="8593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232833" y="3373966"/>
            <a:ext cx="2387600" cy="85936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279400" y="1265766"/>
            <a:ext cx="2290232" cy="108796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211666" y="2396067"/>
            <a:ext cx="2429932" cy="9398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19764" y="1803400"/>
            <a:ext cx="11352471" cy="1651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spc="-80" dirty="0"/>
              <a:t>D</a:t>
            </a:r>
            <a:r>
              <a:rPr spc="25" dirty="0"/>
              <a:t>i</a:t>
            </a:r>
            <a:r>
              <a:rPr spc="35" dirty="0"/>
              <a:t>s</a:t>
            </a:r>
            <a:r>
              <a:rPr spc="-15" dirty="0"/>
              <a:t>c</a:t>
            </a:r>
            <a:r>
              <a:rPr dirty="0"/>
              <a:t>ip</a:t>
            </a:r>
            <a:r>
              <a:rPr spc="5" dirty="0"/>
              <a:t>l</a:t>
            </a:r>
            <a:r>
              <a:rPr spc="-10" dirty="0"/>
              <a:t>i</a:t>
            </a:r>
            <a:r>
              <a:rPr spc="-15" dirty="0"/>
              <a:t>n</a:t>
            </a:r>
            <a:r>
              <a:rPr spc="-20" dirty="0"/>
              <a:t>a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66251F-5B13-476F-88CC-9EE7A36A4921}" type="datetime1">
              <a:rPr lang="en-US" smtClean="0"/>
              <a:t>1/29/2019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bg1"/>
                </a:solidFill>
                <a:latin typeface="Gill Sans MT"/>
                <a:cs typeface="Gill Sans MT"/>
              </a:defRPr>
            </a:lvl1pPr>
          </a:lstStyle>
          <a:p>
            <a:pPr marL="25400">
              <a:lnSpc>
                <a:spcPct val="100000"/>
              </a:lnSpc>
              <a:spcBef>
                <a:spcPts val="330"/>
              </a:spcBef>
            </a:pPr>
            <a:fld id="{81D60167-4931-47E6-BA6A-407CBD079E47}" type="slidenum">
              <a:rPr spc="-20" dirty="0"/>
              <a:t>‹nº›</a:t>
            </a:fld>
            <a:endParaRPr spc="-2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5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orbel"/>
                <a:cs typeface="Corbe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spc="-80" dirty="0"/>
              <a:t>D</a:t>
            </a:r>
            <a:r>
              <a:rPr spc="25" dirty="0"/>
              <a:t>i</a:t>
            </a:r>
            <a:r>
              <a:rPr spc="35" dirty="0"/>
              <a:t>s</a:t>
            </a:r>
            <a:r>
              <a:rPr spc="-15" dirty="0"/>
              <a:t>c</a:t>
            </a:r>
            <a:r>
              <a:rPr dirty="0"/>
              <a:t>ip</a:t>
            </a:r>
            <a:r>
              <a:rPr spc="5" dirty="0"/>
              <a:t>l</a:t>
            </a:r>
            <a:r>
              <a:rPr spc="-10" dirty="0"/>
              <a:t>i</a:t>
            </a:r>
            <a:r>
              <a:rPr spc="-15" dirty="0"/>
              <a:t>n</a:t>
            </a:r>
            <a:r>
              <a:rPr spc="-20" dirty="0"/>
              <a:t>a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A894F0-C942-4F6B-9608-3026B792B8D8}" type="datetime1">
              <a:rPr lang="en-US" smtClean="0"/>
              <a:t>1/29/2019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bg1"/>
                </a:solidFill>
                <a:latin typeface="Gill Sans MT"/>
                <a:cs typeface="Gill Sans MT"/>
              </a:defRPr>
            </a:lvl1pPr>
          </a:lstStyle>
          <a:p>
            <a:pPr marL="25400">
              <a:lnSpc>
                <a:spcPct val="100000"/>
              </a:lnSpc>
              <a:spcBef>
                <a:spcPts val="330"/>
              </a:spcBef>
            </a:pPr>
            <a:fld id="{81D60167-4931-47E6-BA6A-407CBD079E47}" type="slidenum">
              <a:rPr spc="-20" dirty="0"/>
              <a:t>‹nº›</a:t>
            </a:fld>
            <a:endParaRPr spc="-2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5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spc="-80" dirty="0"/>
              <a:t>D</a:t>
            </a:r>
            <a:r>
              <a:rPr spc="25" dirty="0"/>
              <a:t>i</a:t>
            </a:r>
            <a:r>
              <a:rPr spc="35" dirty="0"/>
              <a:t>s</a:t>
            </a:r>
            <a:r>
              <a:rPr spc="-15" dirty="0"/>
              <a:t>c</a:t>
            </a:r>
            <a:r>
              <a:rPr dirty="0"/>
              <a:t>ip</a:t>
            </a:r>
            <a:r>
              <a:rPr spc="5" dirty="0"/>
              <a:t>l</a:t>
            </a:r>
            <a:r>
              <a:rPr spc="-10" dirty="0"/>
              <a:t>i</a:t>
            </a:r>
            <a:r>
              <a:rPr spc="-15" dirty="0"/>
              <a:t>n</a:t>
            </a:r>
            <a:r>
              <a:rPr spc="-20" dirty="0"/>
              <a:t>a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124B48-2162-4E48-9D49-7010E7E2164C}" type="datetime1">
              <a:rPr lang="en-US" smtClean="0"/>
              <a:t>1/29/2019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bg1"/>
                </a:solidFill>
                <a:latin typeface="Gill Sans MT"/>
                <a:cs typeface="Gill Sans MT"/>
              </a:defRPr>
            </a:lvl1pPr>
          </a:lstStyle>
          <a:p>
            <a:pPr marL="25400">
              <a:lnSpc>
                <a:spcPct val="100000"/>
              </a:lnSpc>
              <a:spcBef>
                <a:spcPts val="330"/>
              </a:spcBef>
            </a:pPr>
            <a:fld id="{81D60167-4931-47E6-BA6A-407CBD079E47}" type="slidenum">
              <a:rPr spc="-20" dirty="0"/>
              <a:t>‹nº›</a:t>
            </a:fld>
            <a:endParaRPr spc="-2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5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spc="-80" dirty="0"/>
              <a:t>D</a:t>
            </a:r>
            <a:r>
              <a:rPr spc="25" dirty="0"/>
              <a:t>i</a:t>
            </a:r>
            <a:r>
              <a:rPr spc="35" dirty="0"/>
              <a:t>s</a:t>
            </a:r>
            <a:r>
              <a:rPr spc="-15" dirty="0"/>
              <a:t>c</a:t>
            </a:r>
            <a:r>
              <a:rPr dirty="0"/>
              <a:t>ip</a:t>
            </a:r>
            <a:r>
              <a:rPr spc="5" dirty="0"/>
              <a:t>l</a:t>
            </a:r>
            <a:r>
              <a:rPr spc="-10" dirty="0"/>
              <a:t>i</a:t>
            </a:r>
            <a:r>
              <a:rPr spc="-15" dirty="0"/>
              <a:t>n</a:t>
            </a:r>
            <a:r>
              <a:rPr spc="-20" dirty="0"/>
              <a:t>a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966163-6448-4393-859D-CC9C9DBDF4C9}" type="datetime1">
              <a:rPr lang="en-US" smtClean="0"/>
              <a:t>1/29/2019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bg1"/>
                </a:solidFill>
                <a:latin typeface="Gill Sans MT"/>
                <a:cs typeface="Gill Sans MT"/>
              </a:defRPr>
            </a:lvl1pPr>
          </a:lstStyle>
          <a:p>
            <a:pPr marL="25400">
              <a:lnSpc>
                <a:spcPct val="100000"/>
              </a:lnSpc>
              <a:spcBef>
                <a:spcPts val="330"/>
              </a:spcBef>
            </a:pPr>
            <a:fld id="{81D60167-4931-47E6-BA6A-407CBD079E47}" type="slidenum">
              <a:rPr spc="-20" dirty="0"/>
              <a:t>‹nº›</a:t>
            </a:fld>
            <a:endParaRPr spc="-2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spc="-80" dirty="0"/>
              <a:t>D</a:t>
            </a:r>
            <a:r>
              <a:rPr spc="25" dirty="0"/>
              <a:t>i</a:t>
            </a:r>
            <a:r>
              <a:rPr spc="35" dirty="0"/>
              <a:t>s</a:t>
            </a:r>
            <a:r>
              <a:rPr spc="-15" dirty="0"/>
              <a:t>c</a:t>
            </a:r>
            <a:r>
              <a:rPr dirty="0"/>
              <a:t>ip</a:t>
            </a:r>
            <a:r>
              <a:rPr spc="5" dirty="0"/>
              <a:t>l</a:t>
            </a:r>
            <a:r>
              <a:rPr spc="-10" dirty="0"/>
              <a:t>i</a:t>
            </a:r>
            <a:r>
              <a:rPr spc="-15" dirty="0"/>
              <a:t>n</a:t>
            </a:r>
            <a:r>
              <a:rPr spc="-20" dirty="0"/>
              <a:t>a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E831E3-B73B-4455-9AD7-4E45F6C7CD33}" type="datetime1">
              <a:rPr lang="en-US" smtClean="0"/>
              <a:t>1/29/2019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bg1"/>
                </a:solidFill>
                <a:latin typeface="Gill Sans MT"/>
                <a:cs typeface="Gill Sans MT"/>
              </a:defRPr>
            </a:lvl1pPr>
          </a:lstStyle>
          <a:p>
            <a:pPr marL="25400">
              <a:lnSpc>
                <a:spcPct val="100000"/>
              </a:lnSpc>
              <a:spcBef>
                <a:spcPts val="330"/>
              </a:spcBef>
            </a:pPr>
            <a:fld id="{81D60167-4931-47E6-BA6A-407CBD079E47}" type="slidenum">
              <a:rPr spc="-20" dirty="0"/>
              <a:t>‹nº›</a:t>
            </a:fld>
            <a:endParaRPr spc="-2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6563169"/>
            <a:ext cx="12192000" cy="295275"/>
          </a:xfrm>
          <a:custGeom>
            <a:avLst/>
            <a:gdLst/>
            <a:ahLst/>
            <a:cxnLst/>
            <a:rect l="l" t="t" r="r" b="b"/>
            <a:pathLst>
              <a:path w="12192000" h="295275">
                <a:moveTo>
                  <a:pt x="0" y="294829"/>
                </a:moveTo>
                <a:lnTo>
                  <a:pt x="12192000" y="294829"/>
                </a:lnTo>
                <a:lnTo>
                  <a:pt x="12192000" y="0"/>
                </a:lnTo>
                <a:lnTo>
                  <a:pt x="0" y="0"/>
                </a:lnTo>
                <a:lnTo>
                  <a:pt x="0" y="294829"/>
                </a:lnTo>
                <a:close/>
              </a:path>
            </a:pathLst>
          </a:custGeom>
          <a:solidFill>
            <a:srgbClr val="176B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11611991" y="6236368"/>
            <a:ext cx="408940" cy="408940"/>
          </a:xfrm>
          <a:custGeom>
            <a:avLst/>
            <a:gdLst/>
            <a:ahLst/>
            <a:cxnLst/>
            <a:rect l="l" t="t" r="r" b="b"/>
            <a:pathLst>
              <a:path w="408940" h="408940">
                <a:moveTo>
                  <a:pt x="204186" y="0"/>
                </a:moveTo>
                <a:lnTo>
                  <a:pt x="157368" y="5392"/>
                </a:lnTo>
                <a:lnTo>
                  <a:pt x="114390" y="20753"/>
                </a:lnTo>
                <a:lnTo>
                  <a:pt x="76478" y="44857"/>
                </a:lnTo>
                <a:lnTo>
                  <a:pt x="44857" y="76478"/>
                </a:lnTo>
                <a:lnTo>
                  <a:pt x="20753" y="114390"/>
                </a:lnTo>
                <a:lnTo>
                  <a:pt x="5392" y="157368"/>
                </a:lnTo>
                <a:lnTo>
                  <a:pt x="0" y="204186"/>
                </a:lnTo>
                <a:lnTo>
                  <a:pt x="5392" y="251004"/>
                </a:lnTo>
                <a:lnTo>
                  <a:pt x="20753" y="293982"/>
                </a:lnTo>
                <a:lnTo>
                  <a:pt x="44857" y="331894"/>
                </a:lnTo>
                <a:lnTo>
                  <a:pt x="76478" y="363515"/>
                </a:lnTo>
                <a:lnTo>
                  <a:pt x="114390" y="387619"/>
                </a:lnTo>
                <a:lnTo>
                  <a:pt x="157368" y="402980"/>
                </a:lnTo>
                <a:lnTo>
                  <a:pt x="204186" y="408373"/>
                </a:lnTo>
                <a:lnTo>
                  <a:pt x="251004" y="402980"/>
                </a:lnTo>
                <a:lnTo>
                  <a:pt x="293982" y="387619"/>
                </a:lnTo>
                <a:lnTo>
                  <a:pt x="331894" y="363515"/>
                </a:lnTo>
                <a:lnTo>
                  <a:pt x="363515" y="331894"/>
                </a:lnTo>
                <a:lnTo>
                  <a:pt x="387619" y="293982"/>
                </a:lnTo>
                <a:lnTo>
                  <a:pt x="402980" y="251004"/>
                </a:lnTo>
                <a:lnTo>
                  <a:pt x="408373" y="204186"/>
                </a:lnTo>
                <a:lnTo>
                  <a:pt x="402980" y="157368"/>
                </a:lnTo>
                <a:lnTo>
                  <a:pt x="387619" y="114390"/>
                </a:lnTo>
                <a:lnTo>
                  <a:pt x="363515" y="76478"/>
                </a:lnTo>
                <a:lnTo>
                  <a:pt x="331894" y="44857"/>
                </a:lnTo>
                <a:lnTo>
                  <a:pt x="293982" y="20753"/>
                </a:lnTo>
                <a:lnTo>
                  <a:pt x="251004" y="5392"/>
                </a:lnTo>
                <a:lnTo>
                  <a:pt x="204186" y="0"/>
                </a:lnTo>
                <a:close/>
              </a:path>
            </a:pathLst>
          </a:custGeom>
          <a:solidFill>
            <a:srgbClr val="176B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1611991" y="6236368"/>
            <a:ext cx="408940" cy="408940"/>
          </a:xfrm>
          <a:custGeom>
            <a:avLst/>
            <a:gdLst/>
            <a:ahLst/>
            <a:cxnLst/>
            <a:rect l="l" t="t" r="r" b="b"/>
            <a:pathLst>
              <a:path w="408940" h="408940">
                <a:moveTo>
                  <a:pt x="0" y="204186"/>
                </a:moveTo>
                <a:lnTo>
                  <a:pt x="5392" y="157368"/>
                </a:lnTo>
                <a:lnTo>
                  <a:pt x="20753" y="114390"/>
                </a:lnTo>
                <a:lnTo>
                  <a:pt x="44857" y="76478"/>
                </a:lnTo>
                <a:lnTo>
                  <a:pt x="76478" y="44857"/>
                </a:lnTo>
                <a:lnTo>
                  <a:pt x="114390" y="20753"/>
                </a:lnTo>
                <a:lnTo>
                  <a:pt x="157368" y="5392"/>
                </a:lnTo>
                <a:lnTo>
                  <a:pt x="204186" y="0"/>
                </a:lnTo>
                <a:lnTo>
                  <a:pt x="251004" y="5392"/>
                </a:lnTo>
                <a:lnTo>
                  <a:pt x="293982" y="20753"/>
                </a:lnTo>
                <a:lnTo>
                  <a:pt x="331894" y="44857"/>
                </a:lnTo>
                <a:lnTo>
                  <a:pt x="363515" y="76478"/>
                </a:lnTo>
                <a:lnTo>
                  <a:pt x="387619" y="114390"/>
                </a:lnTo>
                <a:lnTo>
                  <a:pt x="402980" y="157368"/>
                </a:lnTo>
                <a:lnTo>
                  <a:pt x="408373" y="204186"/>
                </a:lnTo>
                <a:lnTo>
                  <a:pt x="402980" y="251004"/>
                </a:lnTo>
                <a:lnTo>
                  <a:pt x="387619" y="293982"/>
                </a:lnTo>
                <a:lnTo>
                  <a:pt x="363515" y="331894"/>
                </a:lnTo>
                <a:lnTo>
                  <a:pt x="331894" y="363515"/>
                </a:lnTo>
                <a:lnTo>
                  <a:pt x="293982" y="387619"/>
                </a:lnTo>
                <a:lnTo>
                  <a:pt x="251004" y="402980"/>
                </a:lnTo>
                <a:lnTo>
                  <a:pt x="204186" y="408373"/>
                </a:lnTo>
                <a:lnTo>
                  <a:pt x="157368" y="402980"/>
                </a:lnTo>
                <a:lnTo>
                  <a:pt x="114390" y="387619"/>
                </a:lnTo>
                <a:lnTo>
                  <a:pt x="76478" y="363515"/>
                </a:lnTo>
                <a:lnTo>
                  <a:pt x="44857" y="331894"/>
                </a:lnTo>
                <a:lnTo>
                  <a:pt x="20753" y="293982"/>
                </a:lnTo>
                <a:lnTo>
                  <a:pt x="5392" y="251004"/>
                </a:lnTo>
                <a:lnTo>
                  <a:pt x="0" y="204186"/>
                </a:lnTo>
                <a:close/>
              </a:path>
            </a:pathLst>
          </a:custGeom>
          <a:ln w="571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10748433" y="0"/>
            <a:ext cx="1443567" cy="5588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419033" y="0"/>
            <a:ext cx="0" cy="433705"/>
          </a:xfrm>
          <a:custGeom>
            <a:avLst/>
            <a:gdLst/>
            <a:ahLst/>
            <a:cxnLst/>
            <a:rect l="l" t="t" r="r" b="b"/>
            <a:pathLst>
              <a:path h="433705">
                <a:moveTo>
                  <a:pt x="0" y="0"/>
                </a:moveTo>
                <a:lnTo>
                  <a:pt x="0" y="433101"/>
                </a:lnTo>
              </a:path>
            </a:pathLst>
          </a:custGeom>
          <a:ln w="9525">
            <a:solidFill>
              <a:srgbClr val="176B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90882" y="751417"/>
            <a:ext cx="11210235" cy="3816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5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50874" y="1945640"/>
            <a:ext cx="10490251" cy="29502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orbel"/>
                <a:cs typeface="Corbe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789612" y="6574532"/>
            <a:ext cx="612775" cy="2514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spc="-80" dirty="0"/>
              <a:t>D</a:t>
            </a:r>
            <a:r>
              <a:rPr spc="25" dirty="0"/>
              <a:t>i</a:t>
            </a:r>
            <a:r>
              <a:rPr spc="35" dirty="0"/>
              <a:t>s</a:t>
            </a:r>
            <a:r>
              <a:rPr spc="-15" dirty="0"/>
              <a:t>c</a:t>
            </a:r>
            <a:r>
              <a:rPr dirty="0"/>
              <a:t>ip</a:t>
            </a:r>
            <a:r>
              <a:rPr spc="5" dirty="0"/>
              <a:t>l</a:t>
            </a:r>
            <a:r>
              <a:rPr spc="-10" dirty="0"/>
              <a:t>i</a:t>
            </a:r>
            <a:r>
              <a:rPr spc="-15" dirty="0"/>
              <a:t>n</a:t>
            </a:r>
            <a:r>
              <a:rPr spc="-20" dirty="0"/>
              <a:t>a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179201-AFC6-4B48-B16B-A4D9D94A2849}" type="datetime1">
              <a:rPr lang="en-US" smtClean="0"/>
              <a:t>1/29/2019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709021" y="6303603"/>
            <a:ext cx="214629" cy="2514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1" i="0">
                <a:solidFill>
                  <a:schemeClr val="bg1"/>
                </a:solidFill>
                <a:latin typeface="Gill Sans MT"/>
                <a:cs typeface="Gill Sans MT"/>
              </a:defRPr>
            </a:lvl1pPr>
          </a:lstStyle>
          <a:p>
            <a:pPr marL="25400">
              <a:lnSpc>
                <a:spcPct val="100000"/>
              </a:lnSpc>
              <a:spcBef>
                <a:spcPts val="330"/>
              </a:spcBef>
            </a:pPr>
            <a:fld id="{81D60167-4931-47E6-BA6A-407CBD079E47}" type="slidenum">
              <a:rPr spc="-20" dirty="0"/>
              <a:t>‹nº›</a:t>
            </a:fld>
            <a:endParaRPr spc="-2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212846" y="4174067"/>
            <a:ext cx="6264910" cy="12926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-5" dirty="0" smtClean="0">
                <a:solidFill>
                  <a:srgbClr val="FFFFFF"/>
                </a:solidFill>
                <a:latin typeface="Corbel"/>
                <a:cs typeface="Corbel"/>
              </a:rPr>
              <a:t>Professor</a:t>
            </a:r>
            <a:r>
              <a:rPr lang="pt-BR" sz="2800" b="1" spc="-5" dirty="0" smtClean="0">
                <a:solidFill>
                  <a:srgbClr val="FFFFFF"/>
                </a:solidFill>
                <a:latin typeface="Corbel"/>
                <a:cs typeface="Corbel"/>
              </a:rPr>
              <a:t>es</a:t>
            </a:r>
            <a:r>
              <a:rPr sz="2800" b="1" spc="-5" dirty="0" smtClean="0">
                <a:solidFill>
                  <a:srgbClr val="FFFFFF"/>
                </a:solidFill>
                <a:latin typeface="Corbel"/>
                <a:cs typeface="Corbel"/>
              </a:rPr>
              <a:t>: </a:t>
            </a:r>
            <a:endParaRPr lang="pt-BR" sz="2800" b="1" spc="-5" dirty="0" smtClean="0">
              <a:solidFill>
                <a:srgbClr val="FFFFFF"/>
              </a:solidFill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</a:pPr>
            <a:r>
              <a:rPr sz="2800" b="1" spc="-5" dirty="0" smtClean="0">
                <a:solidFill>
                  <a:srgbClr val="FFFFFF"/>
                </a:solidFill>
                <a:latin typeface="Corbel"/>
                <a:cs typeface="Corbel"/>
              </a:rPr>
              <a:t>Fernando </a:t>
            </a:r>
            <a:r>
              <a:rPr sz="2800" b="1" spc="-5" dirty="0">
                <a:solidFill>
                  <a:srgbClr val="FFFFFF"/>
                </a:solidFill>
                <a:latin typeface="Corbel"/>
                <a:cs typeface="Corbel"/>
              </a:rPr>
              <a:t>Antonio Mot</a:t>
            </a:r>
            <a:r>
              <a:rPr lang="pt-BR" sz="2800" b="1" spc="-5" dirty="0">
                <a:solidFill>
                  <a:srgbClr val="FFFFFF"/>
                </a:solidFill>
                <a:latin typeface="Corbel"/>
                <a:cs typeface="Corbel"/>
              </a:rPr>
              <a:t>a </a:t>
            </a:r>
            <a:r>
              <a:rPr sz="2800" b="1" spc="-35" dirty="0" err="1" smtClean="0">
                <a:solidFill>
                  <a:srgbClr val="FFFFFF"/>
                </a:solidFill>
                <a:latin typeface="Corbel"/>
                <a:cs typeface="Corbel"/>
              </a:rPr>
              <a:t>Trinta</a:t>
            </a:r>
            <a:endParaRPr lang="pt-BR" sz="2800" b="1" spc="-35" dirty="0" smtClean="0">
              <a:solidFill>
                <a:srgbClr val="FFFFFF"/>
              </a:solidFill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</a:pPr>
            <a:r>
              <a:rPr lang="pt-BR" sz="2800" b="1" spc="-35" dirty="0" err="1" smtClean="0">
                <a:solidFill>
                  <a:srgbClr val="FFFFFF"/>
                </a:solidFill>
                <a:latin typeface="Corbel"/>
                <a:cs typeface="Corbel"/>
              </a:rPr>
              <a:t>Windson</a:t>
            </a:r>
            <a:r>
              <a:rPr lang="pt-BR" sz="2800" b="1" spc="-35" dirty="0" smtClean="0">
                <a:solidFill>
                  <a:srgbClr val="FFFFFF"/>
                </a:solidFill>
                <a:latin typeface="Corbel"/>
                <a:cs typeface="Corbel"/>
              </a:rPr>
              <a:t> Viana</a:t>
            </a:r>
            <a:endParaRPr sz="2800" dirty="0">
              <a:latin typeface="Corbel"/>
              <a:cs typeface="Corbel"/>
            </a:endParaRPr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5732540D-5F31-4545-9399-B10C59F49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95600" y="1268611"/>
            <a:ext cx="8876635" cy="2769989"/>
          </a:xfrm>
        </p:spPr>
        <p:txBody>
          <a:bodyPr/>
          <a:lstStyle/>
          <a:p>
            <a:pPr algn="ctr"/>
            <a:r>
              <a:rPr lang="pt-BR" spc="40" dirty="0"/>
              <a:t>CKP7500 - SISTEMAS DISTRIBUÍDOS E REDES DE COMUNICAÇÃO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97772" y="114300"/>
            <a:ext cx="1178628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pt-BR" sz="1400" b="1" spc="-15" dirty="0">
                <a:solidFill>
                  <a:srgbClr val="176B98"/>
                </a:solidFill>
                <a:latin typeface="Corbel" panose="020B0503020204020204" pitchFamily="34" charset="0"/>
                <a:cs typeface="Calibri"/>
              </a:rPr>
              <a:t>Virtualização</a:t>
            </a:r>
            <a:endParaRPr sz="1400" b="1" dirty="0">
              <a:latin typeface="Corbel" panose="020B0503020204020204" pitchFamily="34" charset="0"/>
              <a:cs typeface="Calibri"/>
            </a:endParaRP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374A859-AFA5-490E-BE78-278CCFB1E18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1658600" y="6303603"/>
            <a:ext cx="304800" cy="251459"/>
          </a:xfrm>
        </p:spPr>
        <p:txBody>
          <a:bodyPr/>
          <a:lstStyle/>
          <a:p>
            <a:pPr marL="25400" algn="ctr">
              <a:lnSpc>
                <a:spcPct val="100000"/>
              </a:lnSpc>
              <a:spcBef>
                <a:spcPts val="330"/>
              </a:spcBef>
            </a:pPr>
            <a:fld id="{81D60167-4931-47E6-BA6A-407CBD079E47}" type="slidenum">
              <a:rPr lang="pt-BR" sz="1600" spc="-20" smtClean="0"/>
              <a:pPr marL="25400" algn="ctr">
                <a:lnSpc>
                  <a:spcPct val="100000"/>
                </a:lnSpc>
                <a:spcBef>
                  <a:spcPts val="330"/>
                </a:spcBef>
              </a:pPr>
              <a:t>10</a:t>
            </a:fld>
            <a:endParaRPr lang="pt-BR" sz="1600" spc="-20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CFED93F3-01E4-44D5-B96E-0EB235FB22B7}"/>
              </a:ext>
            </a:extLst>
          </p:cNvPr>
          <p:cNvSpPr txBox="1"/>
          <p:nvPr/>
        </p:nvSpPr>
        <p:spPr>
          <a:xfrm>
            <a:off x="490882" y="755650"/>
            <a:ext cx="4995518" cy="3462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pt-BR" sz="2250" b="1" spc="-85" dirty="0">
                <a:latin typeface="Corbel" panose="020B0503020204020204" pitchFamily="34" charset="0"/>
                <a:cs typeface="Arial Narrow"/>
              </a:rPr>
              <a:t>Por que virtualizar?</a:t>
            </a:r>
            <a:endParaRPr lang="pt-BR" sz="2250" b="1" spc="-85" dirty="0">
              <a:latin typeface="Corbel" panose="020B0503020204020204" pitchFamily="34" charset="0"/>
              <a:cs typeface="Arial Narrow"/>
            </a:endParaRP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 cstate="print"/>
          <a:srcRect l="31369" t="38679" r="31773" b="27417"/>
          <a:stretch>
            <a:fillRect/>
          </a:stretch>
        </p:blipFill>
        <p:spPr bwMode="auto">
          <a:xfrm>
            <a:off x="2717559" y="1950918"/>
            <a:ext cx="6768752" cy="3384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object 5"/>
          <p:cNvSpPr txBox="1">
            <a:spLocks noGrp="1"/>
          </p:cNvSpPr>
          <p:nvPr>
            <p:ph type="ftr" sz="quarter" idx="5"/>
          </p:nvPr>
        </p:nvSpPr>
        <p:spPr>
          <a:xfrm>
            <a:off x="5453441" y="6559199"/>
            <a:ext cx="1296988" cy="226985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lang="pt-BR" spc="-80" dirty="0" smtClean="0"/>
              <a:t>Sistemas Distribuídos</a:t>
            </a:r>
            <a:endParaRPr spc="-20" dirty="0"/>
          </a:p>
        </p:txBody>
      </p:sp>
    </p:spTree>
    <p:extLst>
      <p:ext uri="{BB962C8B-B14F-4D97-AF65-F5344CB8AC3E}">
        <p14:creationId xmlns:p14="http://schemas.microsoft.com/office/powerpoint/2010/main" val="2532589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97771" y="114300"/>
            <a:ext cx="1265935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pt-BR" sz="1400" b="1" spc="-15" dirty="0">
                <a:solidFill>
                  <a:srgbClr val="176B98"/>
                </a:solidFill>
                <a:latin typeface="Corbel" panose="020B0503020204020204" pitchFamily="34" charset="0"/>
                <a:cs typeface="Calibri"/>
              </a:rPr>
              <a:t>Virtualização</a:t>
            </a:r>
            <a:endParaRPr sz="1400" b="1" dirty="0">
              <a:latin typeface="Corbel" panose="020B0503020204020204" pitchFamily="34" charset="0"/>
              <a:cs typeface="Calibri"/>
            </a:endParaRP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374A859-AFA5-490E-BE78-278CCFB1E18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1658600" y="6303603"/>
            <a:ext cx="304800" cy="251459"/>
          </a:xfrm>
        </p:spPr>
        <p:txBody>
          <a:bodyPr/>
          <a:lstStyle/>
          <a:p>
            <a:pPr marL="25400" algn="ctr">
              <a:lnSpc>
                <a:spcPct val="100000"/>
              </a:lnSpc>
              <a:spcBef>
                <a:spcPts val="330"/>
              </a:spcBef>
            </a:pPr>
            <a:fld id="{81D60167-4931-47E6-BA6A-407CBD079E47}" type="slidenum">
              <a:rPr lang="pt-BR" sz="1600" spc="-20" smtClean="0"/>
              <a:pPr marL="25400" algn="ctr">
                <a:lnSpc>
                  <a:spcPct val="100000"/>
                </a:lnSpc>
                <a:spcBef>
                  <a:spcPts val="330"/>
                </a:spcBef>
              </a:pPr>
              <a:t>11</a:t>
            </a:fld>
            <a:endParaRPr lang="pt-BR" sz="1600" spc="-20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CFED93F3-01E4-44D5-B96E-0EB235FB22B7}"/>
              </a:ext>
            </a:extLst>
          </p:cNvPr>
          <p:cNvSpPr txBox="1"/>
          <p:nvPr/>
        </p:nvSpPr>
        <p:spPr>
          <a:xfrm>
            <a:off x="490882" y="755650"/>
            <a:ext cx="4995518" cy="3462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pt-BR" sz="2250" b="1" spc="-85" dirty="0">
                <a:latin typeface="Corbel" panose="020B0503020204020204" pitchFamily="34" charset="0"/>
                <a:cs typeface="Arial Narrow"/>
              </a:rPr>
              <a:t>Por que virtualizar?</a:t>
            </a:r>
            <a:endParaRPr lang="pt-BR" sz="2250" b="1" spc="-85" dirty="0">
              <a:latin typeface="Corbel" panose="020B0503020204020204" pitchFamily="34" charset="0"/>
              <a:cs typeface="Arial Narrow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 l="23135" t="33630" r="23930" b="32192"/>
          <a:stretch>
            <a:fillRect/>
          </a:stretch>
        </p:blipFill>
        <p:spPr bwMode="auto">
          <a:xfrm>
            <a:off x="1763707" y="1883473"/>
            <a:ext cx="8676456" cy="3045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object 5"/>
          <p:cNvSpPr txBox="1">
            <a:spLocks noGrp="1"/>
          </p:cNvSpPr>
          <p:nvPr>
            <p:ph type="ftr" sz="quarter" idx="5"/>
          </p:nvPr>
        </p:nvSpPr>
        <p:spPr>
          <a:xfrm>
            <a:off x="5453441" y="6559199"/>
            <a:ext cx="1296988" cy="226985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lang="pt-BR" spc="-80" dirty="0" smtClean="0"/>
              <a:t>Sistemas Distribuídos</a:t>
            </a:r>
            <a:endParaRPr spc="-20" dirty="0"/>
          </a:p>
        </p:txBody>
      </p:sp>
    </p:spTree>
    <p:extLst>
      <p:ext uri="{BB962C8B-B14F-4D97-AF65-F5344CB8AC3E}">
        <p14:creationId xmlns:p14="http://schemas.microsoft.com/office/powerpoint/2010/main" val="4172148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97772" y="114300"/>
            <a:ext cx="1102428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pt-BR" sz="1400" b="1" spc="-15" dirty="0">
                <a:solidFill>
                  <a:srgbClr val="176B98"/>
                </a:solidFill>
                <a:latin typeface="Corbel" panose="020B0503020204020204" pitchFamily="34" charset="0"/>
                <a:cs typeface="Calibri"/>
              </a:rPr>
              <a:t>Virtualização</a:t>
            </a:r>
            <a:endParaRPr sz="1400" b="1" dirty="0">
              <a:latin typeface="Corbel" panose="020B0503020204020204" pitchFamily="34" charset="0"/>
              <a:cs typeface="Calibri"/>
            </a:endParaRP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374A859-AFA5-490E-BE78-278CCFB1E18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1658600" y="6303603"/>
            <a:ext cx="304800" cy="251459"/>
          </a:xfrm>
        </p:spPr>
        <p:txBody>
          <a:bodyPr/>
          <a:lstStyle/>
          <a:p>
            <a:pPr marL="25400" algn="ctr">
              <a:lnSpc>
                <a:spcPct val="100000"/>
              </a:lnSpc>
              <a:spcBef>
                <a:spcPts val="330"/>
              </a:spcBef>
            </a:pPr>
            <a:fld id="{81D60167-4931-47E6-BA6A-407CBD079E47}" type="slidenum">
              <a:rPr lang="pt-BR" sz="1600" spc="-20" smtClean="0"/>
              <a:pPr marL="25400" algn="ctr">
                <a:lnSpc>
                  <a:spcPct val="100000"/>
                </a:lnSpc>
                <a:spcBef>
                  <a:spcPts val="330"/>
                </a:spcBef>
              </a:pPr>
              <a:t>12</a:t>
            </a:fld>
            <a:endParaRPr lang="pt-BR" sz="1600" spc="-20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CFED93F3-01E4-44D5-B96E-0EB235FB22B7}"/>
              </a:ext>
            </a:extLst>
          </p:cNvPr>
          <p:cNvSpPr txBox="1"/>
          <p:nvPr/>
        </p:nvSpPr>
        <p:spPr>
          <a:xfrm>
            <a:off x="490882" y="755650"/>
            <a:ext cx="4995518" cy="3462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pt-BR" sz="2250" b="1" spc="-85" dirty="0">
                <a:latin typeface="Corbel" panose="020B0503020204020204" pitchFamily="34" charset="0"/>
                <a:cs typeface="Arial Narrow"/>
              </a:rPr>
              <a:t>Compatibilidade entre interfaces</a:t>
            </a:r>
            <a:endParaRPr lang="pt-BR" sz="2250" b="1" spc="-85" dirty="0">
              <a:latin typeface="Corbel" panose="020B0503020204020204" pitchFamily="34" charset="0"/>
              <a:cs typeface="Arial Narrow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 l="24118" t="18755" r="19810" b="48045"/>
          <a:stretch>
            <a:fillRect/>
          </a:stretch>
        </p:blipFill>
        <p:spPr bwMode="auto">
          <a:xfrm>
            <a:off x="2636931" y="1503452"/>
            <a:ext cx="6930008" cy="22303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object 5"/>
          <p:cNvSpPr txBox="1">
            <a:spLocks noGrp="1"/>
          </p:cNvSpPr>
          <p:nvPr>
            <p:ph type="ftr" sz="quarter" idx="5"/>
          </p:nvPr>
        </p:nvSpPr>
        <p:spPr>
          <a:xfrm>
            <a:off x="5453441" y="6559199"/>
            <a:ext cx="1296988" cy="226985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lang="pt-BR" spc="-80" dirty="0" smtClean="0"/>
              <a:t>Sistemas Distribuídos</a:t>
            </a:r>
            <a:endParaRPr spc="-20" dirty="0"/>
          </a:p>
        </p:txBody>
      </p:sp>
    </p:spTree>
    <p:extLst>
      <p:ext uri="{BB962C8B-B14F-4D97-AF65-F5344CB8AC3E}">
        <p14:creationId xmlns:p14="http://schemas.microsoft.com/office/powerpoint/2010/main" val="3886411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97772" y="114300"/>
            <a:ext cx="1102428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pt-BR" sz="1400" b="1" spc="-15" dirty="0">
                <a:solidFill>
                  <a:srgbClr val="176B98"/>
                </a:solidFill>
                <a:latin typeface="Corbel" panose="020B0503020204020204" pitchFamily="34" charset="0"/>
                <a:cs typeface="Calibri"/>
              </a:rPr>
              <a:t>Virtualização</a:t>
            </a:r>
            <a:endParaRPr sz="1400" b="1" dirty="0">
              <a:latin typeface="Corbel" panose="020B0503020204020204" pitchFamily="34" charset="0"/>
              <a:cs typeface="Calibri"/>
            </a:endParaRP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374A859-AFA5-490E-BE78-278CCFB1E18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1658600" y="6303603"/>
            <a:ext cx="304800" cy="251459"/>
          </a:xfrm>
        </p:spPr>
        <p:txBody>
          <a:bodyPr/>
          <a:lstStyle/>
          <a:p>
            <a:pPr marL="25400" algn="ctr">
              <a:lnSpc>
                <a:spcPct val="100000"/>
              </a:lnSpc>
              <a:spcBef>
                <a:spcPts val="330"/>
              </a:spcBef>
            </a:pPr>
            <a:fld id="{81D60167-4931-47E6-BA6A-407CBD079E47}" type="slidenum">
              <a:rPr lang="pt-BR" sz="1600" spc="-20" smtClean="0"/>
              <a:pPr marL="25400" algn="ctr">
                <a:lnSpc>
                  <a:spcPct val="100000"/>
                </a:lnSpc>
                <a:spcBef>
                  <a:spcPts val="330"/>
                </a:spcBef>
              </a:pPr>
              <a:t>13</a:t>
            </a:fld>
            <a:endParaRPr lang="pt-BR" sz="1600" spc="-20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CFED93F3-01E4-44D5-B96E-0EB235FB22B7}"/>
              </a:ext>
            </a:extLst>
          </p:cNvPr>
          <p:cNvSpPr txBox="1"/>
          <p:nvPr/>
        </p:nvSpPr>
        <p:spPr>
          <a:xfrm>
            <a:off x="490882" y="755650"/>
            <a:ext cx="4995518" cy="3462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pt-BR" sz="2250" b="1" spc="-85" dirty="0">
                <a:latin typeface="Corbel" panose="020B0503020204020204" pitchFamily="34" charset="0"/>
                <a:cs typeface="Arial Narrow"/>
              </a:rPr>
              <a:t>Compatibilidade entre interfaces</a:t>
            </a:r>
            <a:endParaRPr lang="pt-BR" sz="2250" b="1" spc="-85" dirty="0">
              <a:latin typeface="Corbel" panose="020B0503020204020204" pitchFamily="34" charset="0"/>
              <a:cs typeface="Arial Narrow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 l="24118" t="18755" r="19810" b="8917"/>
          <a:stretch>
            <a:fillRect/>
          </a:stretch>
        </p:blipFill>
        <p:spPr bwMode="auto">
          <a:xfrm>
            <a:off x="2636931" y="1515927"/>
            <a:ext cx="6930008" cy="48589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object 5"/>
          <p:cNvSpPr txBox="1">
            <a:spLocks noGrp="1"/>
          </p:cNvSpPr>
          <p:nvPr>
            <p:ph type="ftr" sz="quarter" idx="5"/>
          </p:nvPr>
        </p:nvSpPr>
        <p:spPr>
          <a:xfrm>
            <a:off x="5453441" y="6559199"/>
            <a:ext cx="1296988" cy="226985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lang="pt-BR" spc="-80" dirty="0" smtClean="0"/>
              <a:t>Sistemas Distribuídos</a:t>
            </a:r>
            <a:endParaRPr spc="-20" dirty="0"/>
          </a:p>
        </p:txBody>
      </p:sp>
    </p:spTree>
    <p:extLst>
      <p:ext uri="{BB962C8B-B14F-4D97-AF65-F5344CB8AC3E}">
        <p14:creationId xmlns:p14="http://schemas.microsoft.com/office/powerpoint/2010/main" val="214533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97772" y="114300"/>
            <a:ext cx="1026228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pt-BR" sz="1400" b="1" spc="-15" dirty="0">
                <a:solidFill>
                  <a:srgbClr val="176B98"/>
                </a:solidFill>
                <a:latin typeface="Corbel" panose="020B0503020204020204" pitchFamily="34" charset="0"/>
                <a:cs typeface="Calibri"/>
              </a:rPr>
              <a:t>Virtualização</a:t>
            </a:r>
            <a:endParaRPr sz="1400" b="1" dirty="0">
              <a:latin typeface="Corbel" panose="020B0503020204020204" pitchFamily="34" charset="0"/>
              <a:cs typeface="Calibri"/>
            </a:endParaRP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374A859-AFA5-490E-BE78-278CCFB1E18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1658600" y="6303603"/>
            <a:ext cx="304800" cy="251459"/>
          </a:xfrm>
        </p:spPr>
        <p:txBody>
          <a:bodyPr/>
          <a:lstStyle/>
          <a:p>
            <a:pPr marL="25400" algn="ctr">
              <a:lnSpc>
                <a:spcPct val="100000"/>
              </a:lnSpc>
              <a:spcBef>
                <a:spcPts val="330"/>
              </a:spcBef>
            </a:pPr>
            <a:fld id="{81D60167-4931-47E6-BA6A-407CBD079E47}" type="slidenum">
              <a:rPr lang="pt-BR" sz="1600" spc="-20" smtClean="0"/>
              <a:pPr marL="25400" algn="ctr">
                <a:lnSpc>
                  <a:spcPct val="100000"/>
                </a:lnSpc>
                <a:spcBef>
                  <a:spcPts val="330"/>
                </a:spcBef>
              </a:pPr>
              <a:t>14</a:t>
            </a:fld>
            <a:endParaRPr lang="pt-BR" sz="1600" spc="-20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F6D9EEF1-8D59-4511-881A-E66572A3BA33}"/>
              </a:ext>
            </a:extLst>
          </p:cNvPr>
          <p:cNvSpPr txBox="1"/>
          <p:nvPr/>
        </p:nvSpPr>
        <p:spPr>
          <a:xfrm>
            <a:off x="514765" y="1515927"/>
            <a:ext cx="111743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00"/>
              </a:spcBef>
              <a:spcAft>
                <a:spcPts val="600"/>
              </a:spcAft>
              <a:buFont typeface="Wingdings" panose="05000000000000000000" pitchFamily="2" charset="2"/>
              <a:buChar char="§"/>
              <a:tabLst>
                <a:tab pos="241300" algn="l"/>
              </a:tabLst>
            </a:pPr>
            <a:r>
              <a:rPr lang="pt-BR" sz="2800" spc="-5" dirty="0">
                <a:latin typeface="Corbel"/>
                <a:cs typeface="Corbel"/>
              </a:rPr>
              <a:t>Camada de Virtualização</a:t>
            </a:r>
            <a:endParaRPr lang="pt-BR" sz="2800" spc="-5" dirty="0">
              <a:latin typeface="Corbel"/>
              <a:cs typeface="Corbel"/>
            </a:endParaRPr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CFED93F3-01E4-44D5-B96E-0EB235FB22B7}"/>
              </a:ext>
            </a:extLst>
          </p:cNvPr>
          <p:cNvSpPr txBox="1"/>
          <p:nvPr/>
        </p:nvSpPr>
        <p:spPr>
          <a:xfrm>
            <a:off x="490882" y="755650"/>
            <a:ext cx="4995518" cy="3462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pt-BR" sz="2250" b="1" spc="-85" dirty="0">
                <a:latin typeface="Corbel" panose="020B0503020204020204" pitchFamily="34" charset="0"/>
                <a:cs typeface="Arial Narrow"/>
              </a:rPr>
              <a:t>Resolvendo a incompatibilidade</a:t>
            </a:r>
            <a:endParaRPr lang="pt-BR" sz="2250" b="1" spc="-85" dirty="0">
              <a:latin typeface="Corbel" panose="020B0503020204020204" pitchFamily="34" charset="0"/>
              <a:cs typeface="Arial Narrow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 l="30201" t="29576" r="3924" b="24257"/>
          <a:stretch>
            <a:fillRect/>
          </a:stretch>
        </p:blipFill>
        <p:spPr bwMode="auto">
          <a:xfrm>
            <a:off x="1874530" y="2420927"/>
            <a:ext cx="8442938" cy="3216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object 5"/>
          <p:cNvSpPr txBox="1">
            <a:spLocks noGrp="1"/>
          </p:cNvSpPr>
          <p:nvPr>
            <p:ph type="ftr" sz="quarter" idx="5"/>
          </p:nvPr>
        </p:nvSpPr>
        <p:spPr>
          <a:xfrm>
            <a:off x="5453441" y="6559199"/>
            <a:ext cx="1296988" cy="226985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lang="pt-BR" spc="-80" dirty="0" smtClean="0"/>
              <a:t>Sistemas Distribuídos</a:t>
            </a:r>
            <a:endParaRPr spc="-20" dirty="0"/>
          </a:p>
        </p:txBody>
      </p:sp>
    </p:spTree>
    <p:extLst>
      <p:ext uri="{BB962C8B-B14F-4D97-AF65-F5344CB8AC3E}">
        <p14:creationId xmlns:p14="http://schemas.microsoft.com/office/powerpoint/2010/main" val="1048594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97772" y="114300"/>
            <a:ext cx="1102428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pt-BR" sz="1400" b="1" spc="-15" dirty="0">
                <a:solidFill>
                  <a:srgbClr val="176B98"/>
                </a:solidFill>
                <a:latin typeface="Corbel" panose="020B0503020204020204" pitchFamily="34" charset="0"/>
                <a:cs typeface="Calibri"/>
              </a:rPr>
              <a:t>Virtualização</a:t>
            </a:r>
            <a:endParaRPr sz="1400" b="1" dirty="0">
              <a:latin typeface="Corbel" panose="020B0503020204020204" pitchFamily="34" charset="0"/>
              <a:cs typeface="Calibri"/>
            </a:endParaRP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374A859-AFA5-490E-BE78-278CCFB1E18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1658600" y="6303603"/>
            <a:ext cx="304800" cy="251459"/>
          </a:xfrm>
        </p:spPr>
        <p:txBody>
          <a:bodyPr/>
          <a:lstStyle/>
          <a:p>
            <a:pPr marL="25400" algn="ctr">
              <a:lnSpc>
                <a:spcPct val="100000"/>
              </a:lnSpc>
              <a:spcBef>
                <a:spcPts val="330"/>
              </a:spcBef>
            </a:pPr>
            <a:fld id="{81D60167-4931-47E6-BA6A-407CBD079E47}" type="slidenum">
              <a:rPr lang="pt-BR" sz="1600" spc="-20" smtClean="0"/>
              <a:pPr marL="25400" algn="ctr">
                <a:lnSpc>
                  <a:spcPct val="100000"/>
                </a:lnSpc>
                <a:spcBef>
                  <a:spcPts val="330"/>
                </a:spcBef>
              </a:pPr>
              <a:t>15</a:t>
            </a:fld>
            <a:endParaRPr lang="pt-BR" sz="1600" spc="-20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CFED93F3-01E4-44D5-B96E-0EB235FB22B7}"/>
              </a:ext>
            </a:extLst>
          </p:cNvPr>
          <p:cNvSpPr txBox="1"/>
          <p:nvPr/>
        </p:nvSpPr>
        <p:spPr>
          <a:xfrm>
            <a:off x="490882" y="755650"/>
            <a:ext cx="4995518" cy="3462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pt-BR" sz="2250" b="1" spc="-85" dirty="0">
                <a:latin typeface="Corbel" panose="020B0503020204020204" pitchFamily="34" charset="0"/>
                <a:cs typeface="Arial Narrow"/>
              </a:rPr>
              <a:t>Compatibilidade entre interfaces</a:t>
            </a:r>
            <a:endParaRPr lang="pt-BR" sz="2250" b="1" spc="-85" dirty="0">
              <a:latin typeface="Corbel" panose="020B0503020204020204" pitchFamily="34" charset="0"/>
              <a:cs typeface="Arial Narrow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 l="8036" t="38954" r="13934" b="11994"/>
          <a:stretch>
            <a:fillRect/>
          </a:stretch>
        </p:blipFill>
        <p:spPr bwMode="auto">
          <a:xfrm>
            <a:off x="1739515" y="1981200"/>
            <a:ext cx="8712968" cy="2977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object 5"/>
          <p:cNvSpPr txBox="1">
            <a:spLocks noGrp="1"/>
          </p:cNvSpPr>
          <p:nvPr>
            <p:ph type="ftr" sz="quarter" idx="5"/>
          </p:nvPr>
        </p:nvSpPr>
        <p:spPr>
          <a:xfrm>
            <a:off x="5453441" y="6559199"/>
            <a:ext cx="1296988" cy="226985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lang="pt-BR" spc="-80" dirty="0" smtClean="0"/>
              <a:t>Sistemas Distribuídos</a:t>
            </a:r>
            <a:endParaRPr spc="-20" dirty="0"/>
          </a:p>
        </p:txBody>
      </p:sp>
    </p:spTree>
    <p:extLst>
      <p:ext uri="{BB962C8B-B14F-4D97-AF65-F5344CB8AC3E}">
        <p14:creationId xmlns:p14="http://schemas.microsoft.com/office/powerpoint/2010/main" val="2443983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97772" y="114300"/>
            <a:ext cx="1026228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pt-BR" sz="1400" b="1" spc="-15" dirty="0">
                <a:solidFill>
                  <a:srgbClr val="176B98"/>
                </a:solidFill>
                <a:latin typeface="Corbel" panose="020B0503020204020204" pitchFamily="34" charset="0"/>
                <a:cs typeface="Calibri"/>
              </a:rPr>
              <a:t>Virtualização</a:t>
            </a:r>
            <a:endParaRPr sz="1400" b="1" dirty="0">
              <a:latin typeface="Corbel" panose="020B0503020204020204" pitchFamily="34" charset="0"/>
              <a:cs typeface="Calibri"/>
            </a:endParaRP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374A859-AFA5-490E-BE78-278CCFB1E18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1658600" y="6303603"/>
            <a:ext cx="304800" cy="251459"/>
          </a:xfrm>
        </p:spPr>
        <p:txBody>
          <a:bodyPr/>
          <a:lstStyle/>
          <a:p>
            <a:pPr marL="25400" algn="ctr">
              <a:lnSpc>
                <a:spcPct val="100000"/>
              </a:lnSpc>
              <a:spcBef>
                <a:spcPts val="330"/>
              </a:spcBef>
            </a:pPr>
            <a:fld id="{81D60167-4931-47E6-BA6A-407CBD079E47}" type="slidenum">
              <a:rPr lang="pt-BR" sz="1600" spc="-20" smtClean="0"/>
              <a:pPr marL="25400" algn="ctr">
                <a:lnSpc>
                  <a:spcPct val="100000"/>
                </a:lnSpc>
                <a:spcBef>
                  <a:spcPts val="330"/>
                </a:spcBef>
              </a:pPr>
              <a:t>16</a:t>
            </a:fld>
            <a:endParaRPr lang="pt-BR" sz="1600" spc="-20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F6D9EEF1-8D59-4511-881A-E66572A3BA33}"/>
              </a:ext>
            </a:extLst>
          </p:cNvPr>
          <p:cNvSpPr txBox="1"/>
          <p:nvPr/>
        </p:nvSpPr>
        <p:spPr>
          <a:xfrm>
            <a:off x="514765" y="1515927"/>
            <a:ext cx="11174341" cy="4303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00"/>
              </a:spcBef>
              <a:spcAft>
                <a:spcPts val="600"/>
              </a:spcAft>
              <a:buFont typeface="Wingdings" panose="05000000000000000000" pitchFamily="2" charset="2"/>
              <a:buChar char="§"/>
              <a:tabLst>
                <a:tab pos="241300" algn="l"/>
              </a:tabLst>
            </a:pPr>
            <a:r>
              <a:rPr lang="pt-BR" sz="2800" spc="-5" dirty="0">
                <a:latin typeface="Corbel"/>
                <a:cs typeface="Corbel"/>
              </a:rPr>
              <a:t>O sistema real, nativo ou hospedeiro (host system), que contém os recursos reais de hardware e software do sistema;</a:t>
            </a:r>
          </a:p>
          <a:p>
            <a:pPr marL="355600" indent="-342900">
              <a:lnSpc>
                <a:spcPct val="100000"/>
              </a:lnSpc>
              <a:spcBef>
                <a:spcPts val="700"/>
              </a:spcBef>
              <a:spcAft>
                <a:spcPts val="600"/>
              </a:spcAft>
              <a:buFont typeface="Wingdings" panose="05000000000000000000" pitchFamily="2" charset="2"/>
              <a:buChar char="§"/>
              <a:tabLst>
                <a:tab pos="241300" algn="l"/>
              </a:tabLst>
            </a:pPr>
            <a:r>
              <a:rPr lang="pt-BR" sz="2800" spc="-5" dirty="0">
                <a:latin typeface="Corbel"/>
                <a:cs typeface="Corbel"/>
              </a:rPr>
              <a:t>o</a:t>
            </a:r>
            <a:r>
              <a:rPr lang="pt-BR" sz="2800" spc="-5" dirty="0" smtClean="0">
                <a:latin typeface="Corbel"/>
                <a:cs typeface="Corbel"/>
              </a:rPr>
              <a:t> </a:t>
            </a:r>
            <a:r>
              <a:rPr lang="pt-BR" sz="2800" spc="-5" dirty="0">
                <a:latin typeface="Corbel"/>
                <a:cs typeface="Corbel"/>
              </a:rPr>
              <a:t>sistema virtual, também denominado sistema convidado (</a:t>
            </a:r>
            <a:r>
              <a:rPr lang="pt-BR" sz="2800" spc="-5" dirty="0" err="1">
                <a:latin typeface="Corbel"/>
                <a:cs typeface="Corbel"/>
              </a:rPr>
              <a:t>guest</a:t>
            </a:r>
            <a:r>
              <a:rPr lang="pt-BR" sz="2800" spc="-5" dirty="0">
                <a:latin typeface="Corbel"/>
                <a:cs typeface="Corbel"/>
              </a:rPr>
              <a:t> system), que executa sobre o sistema virtualizado; em alguns casos, vários sistemas virtuais podem coexistir, executando simultaneamente sobre o mesmo sistema real;</a:t>
            </a:r>
          </a:p>
          <a:p>
            <a:pPr marL="355600" indent="-342900">
              <a:lnSpc>
                <a:spcPct val="100000"/>
              </a:lnSpc>
              <a:spcBef>
                <a:spcPts val="700"/>
              </a:spcBef>
              <a:spcAft>
                <a:spcPts val="600"/>
              </a:spcAft>
              <a:buFont typeface="Wingdings" panose="05000000000000000000" pitchFamily="2" charset="2"/>
              <a:buChar char="§"/>
              <a:tabLst>
                <a:tab pos="241300" algn="l"/>
              </a:tabLst>
            </a:pPr>
            <a:r>
              <a:rPr lang="pt-BR" sz="2800" spc="-5" dirty="0">
                <a:latin typeface="Corbel"/>
                <a:cs typeface="Corbel"/>
              </a:rPr>
              <a:t>a camada de virtualização, </a:t>
            </a:r>
            <a:r>
              <a:rPr lang="pt-BR" sz="2800" spc="-5" dirty="0" err="1">
                <a:latin typeface="Corbel"/>
                <a:cs typeface="Corbel"/>
              </a:rPr>
              <a:t>hipervisor</a:t>
            </a:r>
            <a:r>
              <a:rPr lang="pt-BR" sz="2800" spc="-5" dirty="0">
                <a:latin typeface="Corbel"/>
                <a:cs typeface="Corbel"/>
              </a:rPr>
              <a:t>, ou monitor (VMM – Virtual </a:t>
            </a:r>
            <a:r>
              <a:rPr lang="pt-BR" sz="2800" spc="-5" dirty="0" err="1">
                <a:latin typeface="Corbel"/>
                <a:cs typeface="Corbel"/>
              </a:rPr>
              <a:t>Machine</a:t>
            </a:r>
            <a:r>
              <a:rPr lang="pt-BR" sz="2800" spc="-5" dirty="0">
                <a:latin typeface="Corbel"/>
                <a:cs typeface="Corbel"/>
              </a:rPr>
              <a:t> Monitor), que constrói as interfaces virtuais a partir da interface </a:t>
            </a:r>
            <a:r>
              <a:rPr lang="pt-BR" sz="2800" spc="-5" dirty="0" smtClean="0">
                <a:latin typeface="Corbel"/>
                <a:cs typeface="Corbel"/>
              </a:rPr>
              <a:t>real</a:t>
            </a:r>
            <a:endParaRPr lang="pt-BR" sz="2800" spc="-5" dirty="0">
              <a:latin typeface="Corbel"/>
              <a:cs typeface="Corbel"/>
            </a:endParaRPr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CFED93F3-01E4-44D5-B96E-0EB235FB22B7}"/>
              </a:ext>
            </a:extLst>
          </p:cNvPr>
          <p:cNvSpPr txBox="1"/>
          <p:nvPr/>
        </p:nvSpPr>
        <p:spPr>
          <a:xfrm>
            <a:off x="490882" y="755650"/>
            <a:ext cx="4995518" cy="3462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pt-BR" sz="2250" b="1" spc="-85" dirty="0">
                <a:latin typeface="Corbel" panose="020B0503020204020204" pitchFamily="34" charset="0"/>
                <a:cs typeface="Arial Narrow"/>
              </a:rPr>
              <a:t>Três elementos básicos</a:t>
            </a:r>
            <a:endParaRPr lang="pt-BR" sz="2250" b="1" spc="-85" dirty="0">
              <a:latin typeface="Corbel" panose="020B0503020204020204" pitchFamily="34" charset="0"/>
              <a:cs typeface="Arial Narrow"/>
            </a:endParaRPr>
          </a:p>
        </p:txBody>
      </p:sp>
      <p:sp>
        <p:nvSpPr>
          <p:cNvPr id="9" name="object 5"/>
          <p:cNvSpPr txBox="1">
            <a:spLocks noGrp="1"/>
          </p:cNvSpPr>
          <p:nvPr>
            <p:ph type="ftr" sz="quarter" idx="5"/>
          </p:nvPr>
        </p:nvSpPr>
        <p:spPr>
          <a:xfrm>
            <a:off x="5453441" y="6559199"/>
            <a:ext cx="1296988" cy="226985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lang="pt-BR" spc="-80" dirty="0" smtClean="0"/>
              <a:t>Sistemas Distribuídos</a:t>
            </a:r>
            <a:endParaRPr spc="-20" dirty="0"/>
          </a:p>
        </p:txBody>
      </p:sp>
    </p:spTree>
    <p:extLst>
      <p:ext uri="{BB962C8B-B14F-4D97-AF65-F5344CB8AC3E}">
        <p14:creationId xmlns:p14="http://schemas.microsoft.com/office/powerpoint/2010/main" val="3988740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97772" y="114300"/>
            <a:ext cx="1026228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pt-BR" sz="1400" b="1" spc="-15" dirty="0">
                <a:solidFill>
                  <a:srgbClr val="176B98"/>
                </a:solidFill>
                <a:latin typeface="Corbel" panose="020B0503020204020204" pitchFamily="34" charset="0"/>
                <a:cs typeface="Calibri"/>
              </a:rPr>
              <a:t>Virtualização</a:t>
            </a:r>
            <a:endParaRPr sz="1400" b="1" dirty="0">
              <a:latin typeface="Corbel" panose="020B0503020204020204" pitchFamily="34" charset="0"/>
              <a:cs typeface="Calibri"/>
            </a:endParaRP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374A859-AFA5-490E-BE78-278CCFB1E18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1658600" y="6303603"/>
            <a:ext cx="304800" cy="251459"/>
          </a:xfrm>
        </p:spPr>
        <p:txBody>
          <a:bodyPr/>
          <a:lstStyle/>
          <a:p>
            <a:pPr marL="25400" algn="ctr">
              <a:lnSpc>
                <a:spcPct val="100000"/>
              </a:lnSpc>
              <a:spcBef>
                <a:spcPts val="330"/>
              </a:spcBef>
            </a:pPr>
            <a:fld id="{81D60167-4931-47E6-BA6A-407CBD079E47}" type="slidenum">
              <a:rPr lang="pt-BR" sz="1600" spc="-20" smtClean="0"/>
              <a:pPr marL="25400" algn="ctr">
                <a:lnSpc>
                  <a:spcPct val="100000"/>
                </a:lnSpc>
                <a:spcBef>
                  <a:spcPts val="330"/>
                </a:spcBef>
              </a:pPr>
              <a:t>17</a:t>
            </a:fld>
            <a:endParaRPr lang="pt-BR" sz="1600" spc="-20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F6D9EEF1-8D59-4511-881A-E66572A3BA33}"/>
              </a:ext>
            </a:extLst>
          </p:cNvPr>
          <p:cNvSpPr txBox="1"/>
          <p:nvPr/>
        </p:nvSpPr>
        <p:spPr>
          <a:xfrm>
            <a:off x="514765" y="1515927"/>
            <a:ext cx="11174341" cy="4496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00"/>
              </a:spcBef>
              <a:spcAft>
                <a:spcPts val="600"/>
              </a:spcAft>
              <a:buFont typeface="Wingdings" panose="05000000000000000000" pitchFamily="2" charset="2"/>
              <a:buChar char="§"/>
              <a:tabLst>
                <a:tab pos="241300" algn="l"/>
              </a:tabLst>
            </a:pPr>
            <a:r>
              <a:rPr lang="pt-BR" sz="2800" spc="-5" dirty="0">
                <a:latin typeface="Corbel"/>
                <a:cs typeface="Corbel"/>
              </a:rPr>
              <a:t>Definição: software que faz com que um servidor suporte a implantação de </a:t>
            </a:r>
            <a:r>
              <a:rPr lang="pt-BR" sz="2800" spc="-5" dirty="0" err="1">
                <a:latin typeface="Corbel"/>
                <a:cs typeface="Corbel"/>
              </a:rPr>
              <a:t>MVs</a:t>
            </a:r>
            <a:r>
              <a:rPr lang="pt-BR" sz="2800" spc="-5" dirty="0">
                <a:latin typeface="Corbel"/>
                <a:cs typeface="Corbel"/>
              </a:rPr>
              <a:t>. É responsável por suportar esta abstração, e interceptar e emular algumas instruções emitidas pelas </a:t>
            </a:r>
            <a:r>
              <a:rPr lang="pt-BR" sz="2800" spc="-5" dirty="0" err="1">
                <a:latin typeface="Corbel"/>
                <a:cs typeface="Corbel"/>
              </a:rPr>
              <a:t>MVs</a:t>
            </a:r>
            <a:endParaRPr lang="pt-BR" sz="2800" spc="-5" dirty="0">
              <a:latin typeface="Corbel"/>
              <a:cs typeface="Corbel"/>
            </a:endParaRPr>
          </a:p>
          <a:p>
            <a:pPr marL="812800" lvl="1" indent="-342900">
              <a:spcBef>
                <a:spcPts val="700"/>
              </a:spcBef>
              <a:spcAft>
                <a:spcPts val="600"/>
              </a:spcAft>
              <a:buFont typeface="Wingdings" panose="05000000000000000000" pitchFamily="2" charset="2"/>
              <a:buChar char="§"/>
              <a:tabLst>
                <a:tab pos="241300" algn="l"/>
              </a:tabLst>
            </a:pPr>
            <a:r>
              <a:rPr lang="pt-BR" sz="2400" spc="-5" dirty="0">
                <a:latin typeface="Corbel"/>
                <a:cs typeface="Corbel"/>
              </a:rPr>
              <a:t>Provê uma interface que permite ao usuário inicializar, pausar, serializar e desligar múltiplas </a:t>
            </a:r>
            <a:r>
              <a:rPr lang="pt-BR" sz="2400" spc="-5" dirty="0" err="1" smtClean="0">
                <a:latin typeface="Corbel"/>
                <a:cs typeface="Corbel"/>
              </a:rPr>
              <a:t>MVs</a:t>
            </a:r>
          </a:p>
          <a:p>
            <a:pPr marL="355600" indent="-342900">
              <a:lnSpc>
                <a:spcPct val="100000"/>
              </a:lnSpc>
              <a:spcBef>
                <a:spcPts val="700"/>
              </a:spcBef>
              <a:spcAft>
                <a:spcPts val="600"/>
              </a:spcAft>
              <a:buFont typeface="Wingdings" panose="05000000000000000000" pitchFamily="2" charset="2"/>
              <a:buChar char="§"/>
              <a:tabLst>
                <a:tab pos="241300" algn="l"/>
              </a:tabLst>
            </a:pPr>
            <a:r>
              <a:rPr lang="pt-BR" sz="2800" spc="-5" dirty="0" smtClean="0">
                <a:latin typeface="Corbel"/>
                <a:cs typeface="Corbel"/>
              </a:rPr>
              <a:t>Propriedades</a:t>
            </a:r>
          </a:p>
          <a:p>
            <a:pPr marL="812800" lvl="1" indent="-342900">
              <a:spcBef>
                <a:spcPts val="700"/>
              </a:spcBef>
              <a:spcAft>
                <a:spcPts val="600"/>
              </a:spcAft>
              <a:buFont typeface="Wingdings" panose="05000000000000000000" pitchFamily="2" charset="2"/>
              <a:buChar char="§"/>
              <a:tabLst>
                <a:tab pos="241300" algn="l"/>
              </a:tabLst>
            </a:pPr>
            <a:r>
              <a:rPr lang="pt-BR" sz="2400" spc="-5" dirty="0" smtClean="0">
                <a:latin typeface="Corbel"/>
                <a:cs typeface="Corbel"/>
              </a:rPr>
              <a:t>Equivalência</a:t>
            </a:r>
          </a:p>
          <a:p>
            <a:pPr marL="812800" lvl="1" indent="-342900">
              <a:spcBef>
                <a:spcPts val="700"/>
              </a:spcBef>
              <a:spcAft>
                <a:spcPts val="600"/>
              </a:spcAft>
              <a:buFont typeface="Wingdings" panose="05000000000000000000" pitchFamily="2" charset="2"/>
              <a:buChar char="§"/>
              <a:tabLst>
                <a:tab pos="241300" algn="l"/>
              </a:tabLst>
            </a:pPr>
            <a:r>
              <a:rPr lang="pt-BR" sz="2400" spc="-5" dirty="0" smtClean="0">
                <a:latin typeface="Corbel"/>
                <a:cs typeface="Corbel"/>
              </a:rPr>
              <a:t>Controle de recursos</a:t>
            </a:r>
          </a:p>
          <a:p>
            <a:pPr marL="812800" lvl="1" indent="-342900">
              <a:spcBef>
                <a:spcPts val="700"/>
              </a:spcBef>
              <a:spcAft>
                <a:spcPts val="600"/>
              </a:spcAft>
              <a:buFont typeface="Wingdings" panose="05000000000000000000" pitchFamily="2" charset="2"/>
              <a:buChar char="§"/>
              <a:tabLst>
                <a:tab pos="241300" algn="l"/>
              </a:tabLst>
            </a:pPr>
            <a:r>
              <a:rPr lang="pt-BR" sz="2400" spc="-5" dirty="0" smtClean="0">
                <a:latin typeface="Corbel"/>
                <a:cs typeface="Corbel"/>
              </a:rPr>
              <a:t>Eficiência</a:t>
            </a:r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CFED93F3-01E4-44D5-B96E-0EB235FB22B7}"/>
              </a:ext>
            </a:extLst>
          </p:cNvPr>
          <p:cNvSpPr txBox="1"/>
          <p:nvPr/>
        </p:nvSpPr>
        <p:spPr>
          <a:xfrm>
            <a:off x="490882" y="755650"/>
            <a:ext cx="4995518" cy="3462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pt-BR" sz="2250" b="1" spc="-85" dirty="0" err="1">
                <a:latin typeface="Corbel" panose="020B0503020204020204" pitchFamily="34" charset="0"/>
                <a:cs typeface="Arial Narrow"/>
              </a:rPr>
              <a:t>H</a:t>
            </a:r>
            <a:r>
              <a:rPr lang="pt-BR" sz="2250" b="1" spc="-85" dirty="0" err="1" smtClean="0">
                <a:latin typeface="Corbel" panose="020B0503020204020204" pitchFamily="34" charset="0"/>
                <a:cs typeface="Arial Narrow"/>
              </a:rPr>
              <a:t>ypervisor</a:t>
            </a:r>
            <a:endParaRPr lang="pt-BR" sz="2250" b="1" spc="-85" dirty="0">
              <a:latin typeface="Corbel" panose="020B0503020204020204" pitchFamily="34" charset="0"/>
              <a:cs typeface="Arial Narrow"/>
            </a:endParaRPr>
          </a:p>
        </p:txBody>
      </p:sp>
      <p:sp>
        <p:nvSpPr>
          <p:cNvPr id="9" name="object 5"/>
          <p:cNvSpPr txBox="1">
            <a:spLocks noGrp="1"/>
          </p:cNvSpPr>
          <p:nvPr>
            <p:ph type="ftr" sz="quarter" idx="5"/>
          </p:nvPr>
        </p:nvSpPr>
        <p:spPr>
          <a:xfrm>
            <a:off x="5453441" y="6559199"/>
            <a:ext cx="1296988" cy="226985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lang="pt-BR" spc="-80" dirty="0" smtClean="0"/>
              <a:t>Sistemas Distribuídos</a:t>
            </a:r>
            <a:endParaRPr spc="-20" dirty="0"/>
          </a:p>
        </p:txBody>
      </p:sp>
      <p:sp>
        <p:nvSpPr>
          <p:cNvPr id="10" name="CaixaDeTexto 9"/>
          <p:cNvSpPr txBox="1"/>
          <p:nvPr/>
        </p:nvSpPr>
        <p:spPr>
          <a:xfrm>
            <a:off x="3980055" y="4478277"/>
            <a:ext cx="2770374" cy="15337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12800" lvl="1" indent="-342900">
              <a:spcBef>
                <a:spcPts val="700"/>
              </a:spcBef>
              <a:spcAft>
                <a:spcPts val="600"/>
              </a:spcAft>
              <a:buFont typeface="Wingdings" panose="05000000000000000000" pitchFamily="2" charset="2"/>
              <a:buChar char="§"/>
              <a:tabLst>
                <a:tab pos="241300" algn="l"/>
              </a:tabLst>
            </a:pPr>
            <a:r>
              <a:rPr lang="pt-BR" sz="2400" spc="-5" dirty="0">
                <a:latin typeface="Corbel"/>
                <a:cs typeface="Corbel"/>
              </a:rPr>
              <a:t>Isolamento</a:t>
            </a:r>
          </a:p>
          <a:p>
            <a:pPr marL="812800" lvl="1" indent="-342900">
              <a:spcBef>
                <a:spcPts val="700"/>
              </a:spcBef>
              <a:spcAft>
                <a:spcPts val="600"/>
              </a:spcAft>
              <a:buFont typeface="Wingdings" panose="05000000000000000000" pitchFamily="2" charset="2"/>
              <a:buChar char="§"/>
              <a:tabLst>
                <a:tab pos="241300" algn="l"/>
              </a:tabLst>
            </a:pPr>
            <a:r>
              <a:rPr lang="pt-BR" sz="2400" spc="-5" dirty="0">
                <a:latin typeface="Corbel"/>
                <a:cs typeface="Corbel"/>
              </a:rPr>
              <a:t>Inspeção</a:t>
            </a:r>
          </a:p>
          <a:p>
            <a:pPr marL="812800" lvl="1" indent="-342900">
              <a:spcBef>
                <a:spcPts val="700"/>
              </a:spcBef>
              <a:spcAft>
                <a:spcPts val="600"/>
              </a:spcAft>
              <a:buFont typeface="Wingdings" panose="05000000000000000000" pitchFamily="2" charset="2"/>
              <a:buChar char="§"/>
              <a:tabLst>
                <a:tab pos="241300" algn="l"/>
              </a:tabLst>
            </a:pPr>
            <a:r>
              <a:rPr lang="pt-BR" sz="2400" spc="-5" dirty="0" smtClean="0">
                <a:latin typeface="Corbel"/>
                <a:cs typeface="Corbel"/>
              </a:rPr>
              <a:t>Recursividade</a:t>
            </a:r>
            <a:endParaRPr lang="pt-BR" sz="2400" spc="-5" dirty="0">
              <a:latin typeface="Corbel"/>
              <a:cs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340386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97772" y="114300"/>
            <a:ext cx="1102428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pt-BR" sz="1400" b="1" spc="-15" dirty="0">
                <a:solidFill>
                  <a:srgbClr val="176B98"/>
                </a:solidFill>
                <a:latin typeface="Corbel" panose="020B0503020204020204" pitchFamily="34" charset="0"/>
                <a:cs typeface="Calibri"/>
              </a:rPr>
              <a:t>Virtualização</a:t>
            </a:r>
            <a:endParaRPr sz="1400" b="1" dirty="0">
              <a:latin typeface="Corbel" panose="020B0503020204020204" pitchFamily="34" charset="0"/>
              <a:cs typeface="Calibri"/>
            </a:endParaRP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374A859-AFA5-490E-BE78-278CCFB1E18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1658600" y="6303603"/>
            <a:ext cx="304800" cy="251459"/>
          </a:xfrm>
        </p:spPr>
        <p:txBody>
          <a:bodyPr/>
          <a:lstStyle/>
          <a:p>
            <a:pPr marL="25400" algn="ctr">
              <a:lnSpc>
                <a:spcPct val="100000"/>
              </a:lnSpc>
              <a:spcBef>
                <a:spcPts val="330"/>
              </a:spcBef>
            </a:pPr>
            <a:fld id="{81D60167-4931-47E6-BA6A-407CBD079E47}" type="slidenum">
              <a:rPr lang="pt-BR" sz="1600" spc="-20" smtClean="0"/>
              <a:pPr marL="25400" algn="ctr">
                <a:lnSpc>
                  <a:spcPct val="100000"/>
                </a:lnSpc>
                <a:spcBef>
                  <a:spcPts val="330"/>
                </a:spcBef>
              </a:pPr>
              <a:t>18</a:t>
            </a:fld>
            <a:endParaRPr lang="pt-BR" sz="1600" spc="-20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CFED93F3-01E4-44D5-B96E-0EB235FB22B7}"/>
              </a:ext>
            </a:extLst>
          </p:cNvPr>
          <p:cNvSpPr txBox="1"/>
          <p:nvPr/>
        </p:nvSpPr>
        <p:spPr>
          <a:xfrm>
            <a:off x="490882" y="755650"/>
            <a:ext cx="4995518" cy="3462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pt-BR" sz="2250" b="1" spc="-85" dirty="0">
                <a:latin typeface="Corbel" panose="020B0503020204020204" pitchFamily="34" charset="0"/>
                <a:cs typeface="Arial Narrow"/>
              </a:rPr>
              <a:t>Recursividade no </a:t>
            </a:r>
            <a:r>
              <a:rPr lang="pt-BR" sz="2250" b="1" spc="-85" dirty="0" err="1">
                <a:latin typeface="Corbel" panose="020B0503020204020204" pitchFamily="34" charset="0"/>
                <a:cs typeface="Arial Narrow"/>
              </a:rPr>
              <a:t>Hypervisor</a:t>
            </a:r>
            <a:endParaRPr lang="pt-BR" sz="2250" b="1" spc="-85" dirty="0">
              <a:latin typeface="Corbel" panose="020B0503020204020204" pitchFamily="34" charset="0"/>
              <a:cs typeface="Arial Narrow"/>
            </a:endParaRPr>
          </a:p>
        </p:txBody>
      </p:sp>
      <p:sp>
        <p:nvSpPr>
          <p:cNvPr id="9" name="object 5"/>
          <p:cNvSpPr txBox="1">
            <a:spLocks noGrp="1"/>
          </p:cNvSpPr>
          <p:nvPr>
            <p:ph type="ftr" sz="quarter" idx="5"/>
          </p:nvPr>
        </p:nvSpPr>
        <p:spPr>
          <a:xfrm>
            <a:off x="5453441" y="6559199"/>
            <a:ext cx="1296988" cy="226985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lang="pt-BR" spc="-80" dirty="0" smtClean="0"/>
              <a:t>Sistemas Distribuídos</a:t>
            </a:r>
            <a:endParaRPr spc="-20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 l="41172" t="23805" r="41967" b="17765"/>
          <a:stretch>
            <a:fillRect/>
          </a:stretch>
        </p:blipFill>
        <p:spPr bwMode="auto">
          <a:xfrm>
            <a:off x="4733050" y="1397870"/>
            <a:ext cx="2737769" cy="5157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19897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97772" y="114300"/>
            <a:ext cx="1102428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pt-BR" sz="1400" b="1" spc="-15" dirty="0">
                <a:solidFill>
                  <a:srgbClr val="176B98"/>
                </a:solidFill>
                <a:latin typeface="Corbel" panose="020B0503020204020204" pitchFamily="34" charset="0"/>
                <a:cs typeface="Calibri"/>
              </a:rPr>
              <a:t>Virtualização</a:t>
            </a:r>
            <a:endParaRPr sz="1400" b="1" dirty="0">
              <a:latin typeface="Corbel" panose="020B0503020204020204" pitchFamily="34" charset="0"/>
              <a:cs typeface="Calibri"/>
            </a:endParaRP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374A859-AFA5-490E-BE78-278CCFB1E18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1658600" y="6303603"/>
            <a:ext cx="304800" cy="251459"/>
          </a:xfrm>
        </p:spPr>
        <p:txBody>
          <a:bodyPr/>
          <a:lstStyle/>
          <a:p>
            <a:pPr marL="25400" algn="ctr">
              <a:lnSpc>
                <a:spcPct val="100000"/>
              </a:lnSpc>
              <a:spcBef>
                <a:spcPts val="330"/>
              </a:spcBef>
            </a:pPr>
            <a:fld id="{81D60167-4931-47E6-BA6A-407CBD079E47}" type="slidenum">
              <a:rPr lang="pt-BR" sz="1600" spc="-20" smtClean="0"/>
              <a:pPr marL="25400" algn="ctr">
                <a:lnSpc>
                  <a:spcPct val="100000"/>
                </a:lnSpc>
                <a:spcBef>
                  <a:spcPts val="330"/>
                </a:spcBef>
              </a:pPr>
              <a:t>19</a:t>
            </a:fld>
            <a:endParaRPr lang="pt-BR" sz="1600" spc="-20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F6D9EEF1-8D59-4511-881A-E66572A3BA33}"/>
              </a:ext>
            </a:extLst>
          </p:cNvPr>
          <p:cNvSpPr txBox="1"/>
          <p:nvPr/>
        </p:nvSpPr>
        <p:spPr>
          <a:xfrm>
            <a:off x="514765" y="1219200"/>
            <a:ext cx="11174341" cy="5286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00"/>
              </a:spcBef>
              <a:spcAft>
                <a:spcPts val="600"/>
              </a:spcAft>
              <a:buFont typeface="Wingdings" panose="05000000000000000000" pitchFamily="2" charset="2"/>
              <a:buChar char="§"/>
              <a:tabLst>
                <a:tab pos="241300" algn="l"/>
              </a:tabLst>
            </a:pPr>
            <a:r>
              <a:rPr lang="pt-BR" sz="2800" spc="-5" dirty="0">
                <a:latin typeface="Corbel"/>
                <a:cs typeface="Corbel"/>
              </a:rPr>
              <a:t>Tipo 1 (nativo ou </a:t>
            </a:r>
            <a:r>
              <a:rPr lang="pt-BR" sz="2800" spc="-5" dirty="0" err="1">
                <a:latin typeface="Corbel"/>
                <a:cs typeface="Corbel"/>
              </a:rPr>
              <a:t>bare</a:t>
            </a:r>
            <a:r>
              <a:rPr lang="pt-BR" sz="2800" spc="-5" dirty="0">
                <a:latin typeface="Corbel"/>
                <a:cs typeface="Corbel"/>
              </a:rPr>
              <a:t> </a:t>
            </a:r>
            <a:r>
              <a:rPr lang="pt-BR" sz="2800" spc="-5" dirty="0" smtClean="0">
                <a:latin typeface="Corbel"/>
                <a:cs typeface="Corbel"/>
              </a:rPr>
              <a:t>metal)</a:t>
            </a:r>
          </a:p>
          <a:p>
            <a:pPr marL="812800" lvl="1" indent="-342900">
              <a:spcBef>
                <a:spcPts val="700"/>
              </a:spcBef>
              <a:spcAft>
                <a:spcPts val="600"/>
              </a:spcAft>
              <a:buFont typeface="Wingdings" panose="05000000000000000000" pitchFamily="2" charset="2"/>
              <a:buChar char="§"/>
              <a:tabLst>
                <a:tab pos="241300" algn="l"/>
              </a:tabLst>
            </a:pPr>
            <a:r>
              <a:rPr lang="pt-BR" sz="2400" spc="-5" dirty="0" smtClean="0">
                <a:latin typeface="Corbel"/>
                <a:cs typeface="Corbel"/>
              </a:rPr>
              <a:t>Conversa </a:t>
            </a:r>
            <a:r>
              <a:rPr lang="pt-BR" sz="2400" spc="-5" dirty="0">
                <a:latin typeface="Corbel"/>
                <a:cs typeface="Corbel"/>
              </a:rPr>
              <a:t>diretamente com o hardware</a:t>
            </a:r>
          </a:p>
          <a:p>
            <a:pPr marL="812800" lvl="1" indent="-342900">
              <a:spcBef>
                <a:spcPts val="700"/>
              </a:spcBef>
              <a:spcAft>
                <a:spcPts val="600"/>
              </a:spcAft>
              <a:buFont typeface="Wingdings" panose="05000000000000000000" pitchFamily="2" charset="2"/>
              <a:buChar char="§"/>
              <a:tabLst>
                <a:tab pos="241300" algn="l"/>
              </a:tabLst>
            </a:pPr>
            <a:r>
              <a:rPr lang="pt-BR" sz="2400" spc="-5" dirty="0">
                <a:latin typeface="Corbel"/>
                <a:cs typeface="Corbel"/>
              </a:rPr>
              <a:t>As </a:t>
            </a:r>
            <a:r>
              <a:rPr lang="pt-BR" sz="2400" spc="-5" dirty="0" err="1">
                <a:latin typeface="Corbel"/>
                <a:cs typeface="Corbel"/>
              </a:rPr>
              <a:t>MVs</a:t>
            </a:r>
            <a:r>
              <a:rPr lang="pt-BR" sz="2400" spc="-5" dirty="0">
                <a:latin typeface="Corbel"/>
                <a:cs typeface="Corbel"/>
              </a:rPr>
              <a:t> rodam diretamente sobre ele</a:t>
            </a:r>
          </a:p>
          <a:p>
            <a:pPr marL="812800" lvl="1" indent="-342900">
              <a:spcBef>
                <a:spcPts val="700"/>
              </a:spcBef>
              <a:spcAft>
                <a:spcPts val="600"/>
              </a:spcAft>
              <a:buFont typeface="Wingdings" panose="05000000000000000000" pitchFamily="2" charset="2"/>
              <a:buChar char="§"/>
              <a:tabLst>
                <a:tab pos="241300" algn="l"/>
              </a:tabLst>
            </a:pPr>
            <a:r>
              <a:rPr lang="pt-BR" sz="2400" spc="-5" dirty="0">
                <a:latin typeface="Corbel"/>
                <a:cs typeface="Corbel"/>
              </a:rPr>
              <a:t>Exemplos:</a:t>
            </a:r>
          </a:p>
          <a:p>
            <a:pPr marL="1270000" lvl="2" indent="-342900">
              <a:spcBef>
                <a:spcPts val="700"/>
              </a:spcBef>
              <a:spcAft>
                <a:spcPts val="600"/>
              </a:spcAft>
              <a:buFont typeface="Wingdings" panose="05000000000000000000" pitchFamily="2" charset="2"/>
              <a:buChar char="§"/>
              <a:tabLst>
                <a:tab pos="241300" algn="l"/>
              </a:tabLst>
            </a:pPr>
            <a:r>
              <a:rPr lang="pt-BR" sz="2000" spc="-5" dirty="0">
                <a:latin typeface="Corbel"/>
                <a:cs typeface="Corbel"/>
              </a:rPr>
              <a:t>Citrix </a:t>
            </a:r>
            <a:r>
              <a:rPr lang="pt-BR" sz="2000" spc="-5" dirty="0" err="1">
                <a:latin typeface="Corbel"/>
                <a:cs typeface="Corbel"/>
              </a:rPr>
              <a:t>XenServer</a:t>
            </a:r>
            <a:r>
              <a:rPr lang="pt-BR" sz="2000" spc="-5" dirty="0">
                <a:latin typeface="Corbel"/>
                <a:cs typeface="Corbel"/>
              </a:rPr>
              <a:t>, KVM, </a:t>
            </a:r>
            <a:r>
              <a:rPr lang="pt-BR" sz="2000" spc="-5" dirty="0" err="1">
                <a:latin typeface="Corbel"/>
                <a:cs typeface="Corbel"/>
              </a:rPr>
              <a:t>VMware</a:t>
            </a:r>
            <a:r>
              <a:rPr lang="pt-BR" sz="2000" spc="-5" dirty="0">
                <a:latin typeface="Corbel"/>
                <a:cs typeface="Corbel"/>
              </a:rPr>
              <a:t> ESX/</a:t>
            </a:r>
            <a:r>
              <a:rPr lang="pt-BR" sz="2000" spc="-5" dirty="0" err="1">
                <a:latin typeface="Corbel"/>
                <a:cs typeface="Corbel"/>
              </a:rPr>
              <a:t>ESXi</a:t>
            </a:r>
            <a:r>
              <a:rPr lang="pt-BR" sz="2000" spc="-5" dirty="0">
                <a:latin typeface="Corbel"/>
                <a:cs typeface="Corbel"/>
              </a:rPr>
              <a:t>, Microsoft </a:t>
            </a:r>
            <a:r>
              <a:rPr lang="pt-BR" sz="2000" spc="-5" dirty="0" err="1">
                <a:latin typeface="Corbel"/>
                <a:cs typeface="Corbel"/>
              </a:rPr>
              <a:t>Hyper</a:t>
            </a:r>
            <a:r>
              <a:rPr lang="pt-BR" sz="2000" spc="-5" dirty="0">
                <a:latin typeface="Corbel"/>
                <a:cs typeface="Corbel"/>
              </a:rPr>
              <a:t>-V</a:t>
            </a:r>
          </a:p>
          <a:p>
            <a:pPr marL="355600" indent="-342900">
              <a:lnSpc>
                <a:spcPct val="100000"/>
              </a:lnSpc>
              <a:spcBef>
                <a:spcPts val="700"/>
              </a:spcBef>
              <a:spcAft>
                <a:spcPts val="600"/>
              </a:spcAft>
              <a:buFont typeface="Wingdings" panose="05000000000000000000" pitchFamily="2" charset="2"/>
              <a:buChar char="§"/>
              <a:tabLst>
                <a:tab pos="241300" algn="l"/>
              </a:tabLst>
            </a:pPr>
            <a:r>
              <a:rPr lang="pt-BR" sz="2800" spc="-5" dirty="0">
                <a:latin typeface="Corbel"/>
                <a:cs typeface="Corbel"/>
              </a:rPr>
              <a:t>Tipo 2 (</a:t>
            </a:r>
            <a:r>
              <a:rPr lang="pt-BR" sz="2800" spc="-5" dirty="0" err="1">
                <a:latin typeface="Corbel"/>
                <a:cs typeface="Corbel"/>
              </a:rPr>
              <a:t>hosted</a:t>
            </a:r>
            <a:r>
              <a:rPr lang="pt-BR" sz="2800" spc="-5" dirty="0">
                <a:latin typeface="Corbel"/>
                <a:cs typeface="Corbel"/>
              </a:rPr>
              <a:t>)</a:t>
            </a:r>
          </a:p>
          <a:p>
            <a:pPr marL="812800" lvl="1" indent="-342900">
              <a:spcBef>
                <a:spcPts val="700"/>
              </a:spcBef>
              <a:spcAft>
                <a:spcPts val="600"/>
              </a:spcAft>
              <a:buFont typeface="Wingdings" panose="05000000000000000000" pitchFamily="2" charset="2"/>
              <a:buChar char="§"/>
              <a:tabLst>
                <a:tab pos="241300" algn="l"/>
              </a:tabLst>
            </a:pPr>
            <a:r>
              <a:rPr lang="pt-BR" sz="2400" spc="-5" dirty="0">
                <a:latin typeface="Corbel"/>
                <a:cs typeface="Corbel"/>
              </a:rPr>
              <a:t>É executado sobre um sistema operacional normal</a:t>
            </a:r>
          </a:p>
          <a:p>
            <a:pPr marL="812800" lvl="1" indent="-342900">
              <a:spcBef>
                <a:spcPts val="700"/>
              </a:spcBef>
              <a:spcAft>
                <a:spcPts val="600"/>
              </a:spcAft>
              <a:buFont typeface="Wingdings" panose="05000000000000000000" pitchFamily="2" charset="2"/>
              <a:buChar char="§"/>
              <a:tabLst>
                <a:tab pos="241300" algn="l"/>
              </a:tabLst>
            </a:pPr>
            <a:r>
              <a:rPr lang="pt-BR" sz="2400" spc="-5" dirty="0">
                <a:latin typeface="Corbel"/>
                <a:cs typeface="Corbel"/>
              </a:rPr>
              <a:t>As </a:t>
            </a:r>
            <a:r>
              <a:rPr lang="pt-BR" sz="2400" spc="-5" dirty="0" err="1">
                <a:latin typeface="Corbel"/>
                <a:cs typeface="Corbel"/>
              </a:rPr>
              <a:t>MVs</a:t>
            </a:r>
            <a:r>
              <a:rPr lang="pt-BR" sz="2400" spc="-5" dirty="0">
                <a:latin typeface="Corbel"/>
                <a:cs typeface="Corbel"/>
              </a:rPr>
              <a:t> roda sobre estas 2 camadas de software</a:t>
            </a:r>
          </a:p>
          <a:p>
            <a:pPr marL="812800" lvl="1" indent="-342900">
              <a:spcBef>
                <a:spcPts val="700"/>
              </a:spcBef>
              <a:spcAft>
                <a:spcPts val="600"/>
              </a:spcAft>
              <a:buFont typeface="Wingdings" panose="05000000000000000000" pitchFamily="2" charset="2"/>
              <a:buChar char="§"/>
              <a:tabLst>
                <a:tab pos="241300" algn="l"/>
              </a:tabLst>
            </a:pPr>
            <a:r>
              <a:rPr lang="pt-BR" sz="2400" spc="-5" dirty="0">
                <a:latin typeface="Corbel"/>
                <a:cs typeface="Corbel"/>
              </a:rPr>
              <a:t>Exemplos:</a:t>
            </a:r>
          </a:p>
          <a:p>
            <a:pPr marL="1270000" lvl="2" indent="-342900">
              <a:spcBef>
                <a:spcPts val="700"/>
              </a:spcBef>
              <a:spcAft>
                <a:spcPts val="600"/>
              </a:spcAft>
              <a:buFont typeface="Wingdings" panose="05000000000000000000" pitchFamily="2" charset="2"/>
              <a:buChar char="§"/>
              <a:tabLst>
                <a:tab pos="241300" algn="l"/>
              </a:tabLst>
            </a:pPr>
            <a:r>
              <a:rPr lang="pt-BR" sz="2000" spc="-5" dirty="0" err="1">
                <a:latin typeface="Corbel"/>
                <a:cs typeface="Corbel"/>
              </a:rPr>
              <a:t>VMware</a:t>
            </a:r>
            <a:r>
              <a:rPr lang="pt-BR" sz="2000" spc="-5" dirty="0">
                <a:latin typeface="Corbel"/>
                <a:cs typeface="Corbel"/>
              </a:rPr>
              <a:t> Workstation e </a:t>
            </a:r>
            <a:r>
              <a:rPr lang="pt-BR" sz="2000" spc="-5" dirty="0" err="1">
                <a:latin typeface="Corbel"/>
                <a:cs typeface="Corbel"/>
              </a:rPr>
              <a:t>VirtualBox</a:t>
            </a:r>
            <a:endParaRPr lang="pt-BR" sz="2000" spc="-5" dirty="0">
              <a:latin typeface="Corbel"/>
              <a:cs typeface="Corbel"/>
            </a:endParaRPr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CFED93F3-01E4-44D5-B96E-0EB235FB22B7}"/>
              </a:ext>
            </a:extLst>
          </p:cNvPr>
          <p:cNvSpPr txBox="1"/>
          <p:nvPr/>
        </p:nvSpPr>
        <p:spPr>
          <a:xfrm>
            <a:off x="490882" y="755650"/>
            <a:ext cx="4995518" cy="3462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pt-BR" sz="2250" b="1" spc="-85" dirty="0">
                <a:latin typeface="Corbel" panose="020B0503020204020204" pitchFamily="34" charset="0"/>
                <a:cs typeface="Arial Narrow"/>
              </a:rPr>
              <a:t>Tipos de </a:t>
            </a:r>
            <a:r>
              <a:rPr lang="pt-BR" sz="2250" b="1" spc="-85" dirty="0" err="1">
                <a:latin typeface="Corbel" panose="020B0503020204020204" pitchFamily="34" charset="0"/>
                <a:cs typeface="Arial Narrow"/>
              </a:rPr>
              <a:t>Hypervisor</a:t>
            </a:r>
            <a:endParaRPr lang="pt-BR" sz="2250" b="1" spc="-85" dirty="0">
              <a:latin typeface="Corbel" panose="020B0503020204020204" pitchFamily="34" charset="0"/>
              <a:cs typeface="Arial Narrow"/>
            </a:endParaRPr>
          </a:p>
        </p:txBody>
      </p:sp>
      <p:sp>
        <p:nvSpPr>
          <p:cNvPr id="9" name="object 5"/>
          <p:cNvSpPr txBox="1">
            <a:spLocks noGrp="1"/>
          </p:cNvSpPr>
          <p:nvPr>
            <p:ph type="ftr" sz="quarter" idx="5"/>
          </p:nvPr>
        </p:nvSpPr>
        <p:spPr>
          <a:xfrm>
            <a:off x="5453441" y="6559199"/>
            <a:ext cx="1296988" cy="226985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lang="pt-BR" spc="-80" dirty="0" smtClean="0"/>
              <a:t>Sistemas Distribuídos</a:t>
            </a:r>
            <a:endParaRPr spc="-20" dirty="0"/>
          </a:p>
        </p:txBody>
      </p:sp>
    </p:spTree>
    <p:extLst>
      <p:ext uri="{BB962C8B-B14F-4D97-AF65-F5344CB8AC3E}">
        <p14:creationId xmlns:p14="http://schemas.microsoft.com/office/powerpoint/2010/main" val="1307760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214148" y="4174067"/>
            <a:ext cx="6261735" cy="12926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-5" dirty="0" smtClean="0">
                <a:solidFill>
                  <a:srgbClr val="FFFFFF"/>
                </a:solidFill>
                <a:latin typeface="Corbel"/>
                <a:cs typeface="Corbel"/>
              </a:rPr>
              <a:t>Professor</a:t>
            </a:r>
            <a:r>
              <a:rPr lang="pt-BR" sz="2800" b="1" spc="-5" dirty="0" smtClean="0">
                <a:solidFill>
                  <a:srgbClr val="FFFFFF"/>
                </a:solidFill>
                <a:latin typeface="Corbel"/>
                <a:cs typeface="Corbel"/>
              </a:rPr>
              <a:t>es</a:t>
            </a:r>
            <a:r>
              <a:rPr sz="2800" b="1" spc="-5" dirty="0" smtClean="0">
                <a:solidFill>
                  <a:srgbClr val="FFFFFF"/>
                </a:solidFill>
                <a:latin typeface="Corbel"/>
                <a:cs typeface="Corbel"/>
              </a:rPr>
              <a:t>: </a:t>
            </a:r>
            <a:endParaRPr lang="pt-BR" sz="2800" b="1" spc="-5" dirty="0" smtClean="0">
              <a:solidFill>
                <a:srgbClr val="FFFFFF"/>
              </a:solidFill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</a:pPr>
            <a:r>
              <a:rPr sz="2800" b="1" spc="-5" dirty="0" smtClean="0">
                <a:solidFill>
                  <a:srgbClr val="FFFFFF"/>
                </a:solidFill>
                <a:latin typeface="Corbel"/>
                <a:cs typeface="Corbel"/>
              </a:rPr>
              <a:t>Fernando </a:t>
            </a:r>
            <a:r>
              <a:rPr sz="2800" b="1" spc="-5" dirty="0">
                <a:solidFill>
                  <a:srgbClr val="FFFFFF"/>
                </a:solidFill>
                <a:latin typeface="Corbel"/>
                <a:cs typeface="Corbel"/>
              </a:rPr>
              <a:t>Antonio Mot</a:t>
            </a:r>
            <a:r>
              <a:rPr lang="pt-BR" sz="2800" b="1" spc="-5" dirty="0">
                <a:solidFill>
                  <a:srgbClr val="FFFFFF"/>
                </a:solidFill>
                <a:latin typeface="Corbel"/>
                <a:cs typeface="Corbel"/>
              </a:rPr>
              <a:t>a </a:t>
            </a:r>
            <a:r>
              <a:rPr sz="2800" b="1" spc="-35" dirty="0" err="1" smtClean="0">
                <a:solidFill>
                  <a:srgbClr val="FFFFFF"/>
                </a:solidFill>
                <a:latin typeface="Corbel"/>
                <a:cs typeface="Corbel"/>
              </a:rPr>
              <a:t>Trinta</a:t>
            </a:r>
            <a:endParaRPr lang="pt-BR" sz="2800" b="1" spc="-35" dirty="0" smtClean="0">
              <a:solidFill>
                <a:srgbClr val="FFFFFF"/>
              </a:solidFill>
              <a:latin typeface="Corbel"/>
              <a:cs typeface="Corbel"/>
            </a:endParaRPr>
          </a:p>
          <a:p>
            <a:pPr marL="12700"/>
            <a:r>
              <a:rPr lang="pt-BR" sz="2800" b="1" spc="-35" dirty="0" err="1">
                <a:solidFill>
                  <a:srgbClr val="FFFFFF"/>
                </a:solidFill>
                <a:latin typeface="Corbel"/>
                <a:cs typeface="Corbel"/>
              </a:rPr>
              <a:t>Windson</a:t>
            </a:r>
            <a:r>
              <a:rPr lang="pt-BR" sz="2800" b="1" spc="-3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lang="pt-BR" sz="2800" b="1" spc="-35" dirty="0" smtClean="0">
                <a:solidFill>
                  <a:srgbClr val="FFFFFF"/>
                </a:solidFill>
                <a:latin typeface="Corbel"/>
                <a:cs typeface="Corbel"/>
              </a:rPr>
              <a:t>Viana</a:t>
            </a:r>
            <a:endParaRPr lang="pt-BR" sz="2800" dirty="0">
              <a:latin typeface="Corbel"/>
              <a:cs typeface="Corbel"/>
            </a:endParaRPr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9D4A7AD4-DA56-40E8-A8B2-9622FFAD3F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19400" y="1803400"/>
            <a:ext cx="8952835" cy="1846659"/>
          </a:xfrm>
        </p:spPr>
        <p:txBody>
          <a:bodyPr/>
          <a:lstStyle/>
          <a:p>
            <a:pPr algn="ctr"/>
            <a:r>
              <a:rPr lang="pt-BR" spc="-175" dirty="0"/>
              <a:t>SMD0050 - SISTEMAS </a:t>
            </a:r>
            <a:r>
              <a:rPr lang="pt-BR" spc="-175" dirty="0" smtClean="0"/>
              <a:t>DISTRIBUÍDOS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97772" y="114300"/>
            <a:ext cx="1102428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pt-BR" sz="1400" b="1" spc="-15" dirty="0">
                <a:solidFill>
                  <a:srgbClr val="176B98"/>
                </a:solidFill>
                <a:latin typeface="Corbel" panose="020B0503020204020204" pitchFamily="34" charset="0"/>
                <a:cs typeface="Calibri"/>
              </a:rPr>
              <a:t>Virtualização</a:t>
            </a:r>
            <a:endParaRPr sz="1400" b="1" dirty="0">
              <a:latin typeface="Corbel" panose="020B0503020204020204" pitchFamily="34" charset="0"/>
              <a:cs typeface="Calibri"/>
            </a:endParaRP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374A859-AFA5-490E-BE78-278CCFB1E18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1658600" y="6303603"/>
            <a:ext cx="304800" cy="251459"/>
          </a:xfrm>
        </p:spPr>
        <p:txBody>
          <a:bodyPr/>
          <a:lstStyle/>
          <a:p>
            <a:pPr marL="25400" algn="ctr">
              <a:lnSpc>
                <a:spcPct val="100000"/>
              </a:lnSpc>
              <a:spcBef>
                <a:spcPts val="330"/>
              </a:spcBef>
            </a:pPr>
            <a:fld id="{81D60167-4931-47E6-BA6A-407CBD079E47}" type="slidenum">
              <a:rPr lang="pt-BR" sz="1600" spc="-20" smtClean="0"/>
              <a:pPr marL="25400" algn="ctr">
                <a:lnSpc>
                  <a:spcPct val="100000"/>
                </a:lnSpc>
                <a:spcBef>
                  <a:spcPts val="330"/>
                </a:spcBef>
              </a:pPr>
              <a:t>20</a:t>
            </a:fld>
            <a:endParaRPr lang="pt-BR" sz="1600" spc="-20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CFED93F3-01E4-44D5-B96E-0EB235FB22B7}"/>
              </a:ext>
            </a:extLst>
          </p:cNvPr>
          <p:cNvSpPr txBox="1"/>
          <p:nvPr/>
        </p:nvSpPr>
        <p:spPr>
          <a:xfrm>
            <a:off x="490882" y="755650"/>
            <a:ext cx="4995518" cy="3462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pt-BR" sz="2250" b="1" spc="-85" dirty="0">
                <a:latin typeface="Corbel" panose="020B0503020204020204" pitchFamily="34" charset="0"/>
                <a:cs typeface="Arial Narrow"/>
              </a:rPr>
              <a:t>Tipos de </a:t>
            </a:r>
            <a:r>
              <a:rPr lang="pt-BR" sz="2250" b="1" spc="-85" dirty="0" err="1">
                <a:latin typeface="Corbel" panose="020B0503020204020204" pitchFamily="34" charset="0"/>
                <a:cs typeface="Arial Narrow"/>
              </a:rPr>
              <a:t>Hypervisor</a:t>
            </a:r>
            <a:endParaRPr lang="pt-BR" sz="2250" b="1" spc="-85" dirty="0">
              <a:latin typeface="Corbel" panose="020B0503020204020204" pitchFamily="34" charset="0"/>
              <a:cs typeface="Arial Narrow"/>
            </a:endParaRPr>
          </a:p>
        </p:txBody>
      </p:sp>
      <p:sp>
        <p:nvSpPr>
          <p:cNvPr id="9" name="object 5"/>
          <p:cNvSpPr txBox="1">
            <a:spLocks noGrp="1"/>
          </p:cNvSpPr>
          <p:nvPr>
            <p:ph type="ftr" sz="quarter" idx="5"/>
          </p:nvPr>
        </p:nvSpPr>
        <p:spPr>
          <a:xfrm>
            <a:off x="5453441" y="6559199"/>
            <a:ext cx="1296988" cy="226985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lang="pt-BR" spc="-80" dirty="0" smtClean="0"/>
              <a:t>Sistemas Distribuídos</a:t>
            </a:r>
            <a:endParaRPr spc="-20" dirty="0"/>
          </a:p>
        </p:txBody>
      </p:sp>
      <p:pic>
        <p:nvPicPr>
          <p:cNvPr id="7" name="Picture 3" descr="C:\Users\Paulo\Desktop\Hyperviseu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69587" y="1874779"/>
            <a:ext cx="6264696" cy="391153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0405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97772" y="114300"/>
            <a:ext cx="1026228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pt-BR" sz="1400" b="1" spc="-15" dirty="0">
                <a:solidFill>
                  <a:srgbClr val="176B98"/>
                </a:solidFill>
                <a:latin typeface="Corbel" panose="020B0503020204020204" pitchFamily="34" charset="0"/>
                <a:cs typeface="Calibri"/>
              </a:rPr>
              <a:t>Virtualização</a:t>
            </a:r>
            <a:endParaRPr sz="1400" b="1" dirty="0">
              <a:latin typeface="Corbel" panose="020B0503020204020204" pitchFamily="34" charset="0"/>
              <a:cs typeface="Calibri"/>
            </a:endParaRP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739759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pt-BR" sz="2800" dirty="0"/>
              <a:t>Virtualização do </a:t>
            </a:r>
            <a:r>
              <a:rPr lang="pt-BR" sz="2800" dirty="0" smtClean="0"/>
              <a:t>SO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pt-BR" sz="2400" dirty="0" smtClean="0"/>
              <a:t>SO </a:t>
            </a:r>
            <a:r>
              <a:rPr lang="pt-BR" sz="2400" dirty="0"/>
              <a:t>em um servidor, cópias a seus </a:t>
            </a:r>
            <a:r>
              <a:rPr lang="pt-BR" sz="2400" dirty="0" smtClean="0"/>
              <a:t>usuários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pt-BR" sz="2800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pt-BR" sz="2800" dirty="0" smtClean="0"/>
              <a:t>Virtualização </a:t>
            </a:r>
            <a:r>
              <a:rPr lang="pt-BR" sz="2800" dirty="0"/>
              <a:t>de </a:t>
            </a:r>
            <a:r>
              <a:rPr lang="pt-BR" sz="2800" dirty="0" smtClean="0"/>
              <a:t>Servidores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pt-BR" sz="2400" dirty="0" smtClean="0"/>
              <a:t>Servidores </a:t>
            </a:r>
            <a:r>
              <a:rPr lang="pt-BR" sz="2400" dirty="0"/>
              <a:t>virtuais compartilhando mesmo </a:t>
            </a:r>
            <a:r>
              <a:rPr lang="pt-BR" sz="2400" dirty="0" smtClean="0"/>
              <a:t>hardware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pt-BR" sz="2800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pt-BR" sz="2800" dirty="0" smtClean="0"/>
              <a:t>Virtualização </a:t>
            </a:r>
            <a:r>
              <a:rPr lang="pt-BR" sz="2800" dirty="0"/>
              <a:t>de </a:t>
            </a:r>
            <a:r>
              <a:rPr lang="pt-BR" sz="2800" dirty="0" smtClean="0"/>
              <a:t>Memória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pt-BR" sz="2400" dirty="0" smtClean="0"/>
              <a:t>Pool </a:t>
            </a:r>
            <a:r>
              <a:rPr lang="pt-BR" sz="2400" dirty="0"/>
              <a:t>de memória disponível compartilhada entre clientes</a:t>
            </a:r>
          </a:p>
          <a:p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001095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pt-BR" sz="2800" dirty="0"/>
              <a:t>Virtualização de </a:t>
            </a:r>
            <a:r>
              <a:rPr lang="pt-BR" sz="2800" dirty="0" smtClean="0"/>
              <a:t>Armazenamento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pt-BR" sz="2400" dirty="0" err="1" smtClean="0"/>
              <a:t>Cloud</a:t>
            </a:r>
            <a:r>
              <a:rPr lang="pt-BR" sz="2400" dirty="0" smtClean="0"/>
              <a:t> </a:t>
            </a:r>
            <a:r>
              <a:rPr lang="pt-BR" sz="2400" dirty="0" err="1" smtClean="0"/>
              <a:t>Storage</a:t>
            </a:r>
            <a:endParaRPr lang="pt-BR" sz="2400" dirty="0" smtClean="0"/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pt-BR" sz="2400" dirty="0" err="1" smtClean="0"/>
              <a:t>Ex</a:t>
            </a:r>
            <a:r>
              <a:rPr lang="pt-BR" sz="2400" dirty="0"/>
              <a:t>: </a:t>
            </a:r>
            <a:r>
              <a:rPr lang="pt-BR" sz="2400" dirty="0" err="1" smtClean="0"/>
              <a:t>Dropbox</a:t>
            </a:r>
            <a:endParaRPr lang="pt-BR" sz="2400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pt-BR" sz="2800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pt-BR" sz="2800" dirty="0" smtClean="0"/>
              <a:t>Virtualização </a:t>
            </a:r>
            <a:r>
              <a:rPr lang="pt-BR" sz="2800" dirty="0"/>
              <a:t>de </a:t>
            </a:r>
            <a:r>
              <a:rPr lang="pt-BR" sz="2800" dirty="0" smtClean="0"/>
              <a:t>Rede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pt-BR" sz="2400" dirty="0" err="1" smtClean="0"/>
              <a:t>Switchs</a:t>
            </a:r>
            <a:r>
              <a:rPr lang="pt-BR" sz="2400" dirty="0"/>
              <a:t>, roteadores e placas de rede </a:t>
            </a:r>
            <a:r>
              <a:rPr lang="pt-BR" sz="2400" dirty="0" smtClean="0"/>
              <a:t>virtuais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pt-BR" sz="2800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pt-BR" sz="2800" dirty="0" smtClean="0"/>
              <a:t>Virtualização </a:t>
            </a:r>
            <a:r>
              <a:rPr lang="pt-BR" sz="2800" dirty="0"/>
              <a:t>de </a:t>
            </a:r>
            <a:r>
              <a:rPr lang="pt-BR" sz="2800" dirty="0" smtClean="0"/>
              <a:t>Aplicações</a:t>
            </a:r>
          </a:p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374A859-AFA5-490E-BE78-278CCFB1E18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1658600" y="6303603"/>
            <a:ext cx="304800" cy="270929"/>
          </a:xfrm>
        </p:spPr>
        <p:txBody>
          <a:bodyPr/>
          <a:lstStyle/>
          <a:p>
            <a:pPr marL="25400" algn="ctr">
              <a:lnSpc>
                <a:spcPct val="100000"/>
              </a:lnSpc>
              <a:spcBef>
                <a:spcPts val="330"/>
              </a:spcBef>
            </a:pPr>
            <a:fld id="{81D60167-4931-47E6-BA6A-407CBD079E47}" type="slidenum">
              <a:rPr lang="pt-BR" sz="1600" spc="-20" smtClean="0"/>
              <a:pPr marL="25400" algn="ctr">
                <a:lnSpc>
                  <a:spcPct val="100000"/>
                </a:lnSpc>
                <a:spcBef>
                  <a:spcPts val="330"/>
                </a:spcBef>
              </a:pPr>
              <a:t>21</a:t>
            </a:fld>
            <a:endParaRPr lang="pt-BR" sz="1600" spc="-20" dirty="0"/>
          </a:p>
        </p:txBody>
      </p:sp>
      <p:sp>
        <p:nvSpPr>
          <p:cNvPr id="12" name="object 2">
            <a:extLst>
              <a:ext uri="{FF2B5EF4-FFF2-40B4-BE49-F238E27FC236}">
                <a16:creationId xmlns:a16="http://schemas.microsoft.com/office/drawing/2014/main" id="{CFED93F3-01E4-44D5-B96E-0EB235FB22B7}"/>
              </a:ext>
            </a:extLst>
          </p:cNvPr>
          <p:cNvSpPr txBox="1"/>
          <p:nvPr/>
        </p:nvSpPr>
        <p:spPr>
          <a:xfrm>
            <a:off x="490882" y="755650"/>
            <a:ext cx="4995518" cy="3462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pt-BR" sz="2250" b="1" spc="-85" dirty="0">
                <a:latin typeface="Corbel" panose="020B0503020204020204" pitchFamily="34" charset="0"/>
                <a:cs typeface="Arial Narrow"/>
              </a:rPr>
              <a:t>Tipos de Virtualização (o que virtualizar)</a:t>
            </a:r>
            <a:endParaRPr lang="pt-BR" sz="2250" b="1" spc="-85" dirty="0">
              <a:latin typeface="Corbel" panose="020B0503020204020204" pitchFamily="34" charset="0"/>
              <a:cs typeface="Arial Narrow"/>
            </a:endParaRPr>
          </a:p>
        </p:txBody>
      </p:sp>
      <p:sp>
        <p:nvSpPr>
          <p:cNvPr id="13" name="object 5"/>
          <p:cNvSpPr txBox="1">
            <a:spLocks noGrp="1"/>
          </p:cNvSpPr>
          <p:nvPr>
            <p:ph type="ftr" sz="quarter" idx="5"/>
          </p:nvPr>
        </p:nvSpPr>
        <p:spPr>
          <a:xfrm>
            <a:off x="5453441" y="6559199"/>
            <a:ext cx="1296988" cy="226985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lang="pt-BR" spc="-80" dirty="0" smtClean="0"/>
              <a:t>Sistemas Distribuídos</a:t>
            </a:r>
            <a:endParaRPr spc="-20" dirty="0"/>
          </a:p>
        </p:txBody>
      </p:sp>
    </p:spTree>
    <p:extLst>
      <p:ext uri="{BB962C8B-B14F-4D97-AF65-F5344CB8AC3E}">
        <p14:creationId xmlns:p14="http://schemas.microsoft.com/office/powerpoint/2010/main" val="1207175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97772" y="114300"/>
            <a:ext cx="1102428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pt-BR" sz="1400" b="1" spc="-15" dirty="0">
                <a:solidFill>
                  <a:srgbClr val="176B98"/>
                </a:solidFill>
                <a:latin typeface="Corbel" panose="020B0503020204020204" pitchFamily="34" charset="0"/>
                <a:cs typeface="Calibri"/>
              </a:rPr>
              <a:t>Virtualização</a:t>
            </a:r>
            <a:endParaRPr sz="1400" b="1" dirty="0">
              <a:latin typeface="Corbel" panose="020B0503020204020204" pitchFamily="34" charset="0"/>
              <a:cs typeface="Calibri"/>
            </a:endParaRP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374A859-AFA5-490E-BE78-278CCFB1E18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1658600" y="6303603"/>
            <a:ext cx="304800" cy="251459"/>
          </a:xfrm>
        </p:spPr>
        <p:txBody>
          <a:bodyPr/>
          <a:lstStyle/>
          <a:p>
            <a:pPr marL="25400" algn="ctr">
              <a:lnSpc>
                <a:spcPct val="100000"/>
              </a:lnSpc>
              <a:spcBef>
                <a:spcPts val="330"/>
              </a:spcBef>
            </a:pPr>
            <a:fld id="{81D60167-4931-47E6-BA6A-407CBD079E47}" type="slidenum">
              <a:rPr lang="pt-BR" sz="1600" spc="-20" smtClean="0"/>
              <a:pPr marL="25400" algn="ctr">
                <a:lnSpc>
                  <a:spcPct val="100000"/>
                </a:lnSpc>
                <a:spcBef>
                  <a:spcPts val="330"/>
                </a:spcBef>
              </a:pPr>
              <a:t>22</a:t>
            </a:fld>
            <a:endParaRPr lang="pt-BR" sz="1600" spc="-20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F6D9EEF1-8D59-4511-881A-E66572A3BA33}"/>
              </a:ext>
            </a:extLst>
          </p:cNvPr>
          <p:cNvSpPr txBox="1"/>
          <p:nvPr/>
        </p:nvSpPr>
        <p:spPr>
          <a:xfrm>
            <a:off x="514765" y="1515927"/>
            <a:ext cx="11174341" cy="4293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00"/>
              </a:spcBef>
              <a:spcAft>
                <a:spcPts val="600"/>
              </a:spcAft>
              <a:buFont typeface="Wingdings" panose="05000000000000000000" pitchFamily="2" charset="2"/>
              <a:buChar char="§"/>
              <a:tabLst>
                <a:tab pos="241300" algn="l"/>
              </a:tabLst>
            </a:pPr>
            <a:r>
              <a:rPr lang="pt-BR" sz="2800" spc="-5" dirty="0">
                <a:latin typeface="Corbel"/>
                <a:cs typeface="Corbel"/>
              </a:rPr>
              <a:t>Existem diferentes maneiras de se implementar virtualização</a:t>
            </a:r>
          </a:p>
          <a:p>
            <a:pPr marL="355600" indent="-342900">
              <a:lnSpc>
                <a:spcPct val="100000"/>
              </a:lnSpc>
              <a:spcBef>
                <a:spcPts val="700"/>
              </a:spcBef>
              <a:spcAft>
                <a:spcPts val="600"/>
              </a:spcAft>
              <a:buFont typeface="Wingdings" panose="05000000000000000000" pitchFamily="2" charset="2"/>
              <a:buChar char="§"/>
              <a:tabLst>
                <a:tab pos="241300" algn="l"/>
              </a:tabLst>
            </a:pPr>
            <a:r>
              <a:rPr lang="pt-BR" sz="2800" spc="-5" dirty="0">
                <a:latin typeface="Corbel"/>
                <a:cs typeface="Corbel"/>
              </a:rPr>
              <a:t>Tipos:</a:t>
            </a:r>
          </a:p>
          <a:p>
            <a:pPr marL="812800" lvl="1" indent="-342900">
              <a:spcBef>
                <a:spcPts val="700"/>
              </a:spcBef>
              <a:spcAft>
                <a:spcPts val="600"/>
              </a:spcAft>
              <a:buFont typeface="Wingdings" panose="05000000000000000000" pitchFamily="2" charset="2"/>
              <a:buChar char="§"/>
              <a:tabLst>
                <a:tab pos="241300" algn="l"/>
              </a:tabLst>
            </a:pPr>
            <a:r>
              <a:rPr lang="pt-BR" sz="2400" spc="-5" dirty="0">
                <a:latin typeface="Corbel"/>
                <a:cs typeface="Corbel"/>
              </a:rPr>
              <a:t>Virtualização total (</a:t>
            </a:r>
            <a:r>
              <a:rPr lang="pt-BR" sz="2400" spc="-5" dirty="0" err="1">
                <a:latin typeface="Corbel"/>
                <a:cs typeface="Corbel"/>
              </a:rPr>
              <a:t>full</a:t>
            </a:r>
            <a:r>
              <a:rPr lang="pt-BR" sz="2400" spc="-5" dirty="0">
                <a:latin typeface="Corbel"/>
                <a:cs typeface="Corbel"/>
              </a:rPr>
              <a:t> </a:t>
            </a:r>
            <a:r>
              <a:rPr lang="pt-BR" sz="2400" spc="-5" dirty="0" err="1">
                <a:latin typeface="Corbel"/>
                <a:cs typeface="Corbel"/>
              </a:rPr>
              <a:t>virtualization</a:t>
            </a:r>
            <a:r>
              <a:rPr lang="pt-BR" sz="2400" spc="-5" dirty="0">
                <a:latin typeface="Corbel"/>
                <a:cs typeface="Corbel"/>
              </a:rPr>
              <a:t>)</a:t>
            </a:r>
          </a:p>
          <a:p>
            <a:pPr marL="812800" lvl="1" indent="-342900">
              <a:spcBef>
                <a:spcPts val="700"/>
              </a:spcBef>
              <a:spcAft>
                <a:spcPts val="600"/>
              </a:spcAft>
              <a:buFont typeface="Wingdings" panose="05000000000000000000" pitchFamily="2" charset="2"/>
              <a:buChar char="§"/>
              <a:tabLst>
                <a:tab pos="241300" algn="l"/>
              </a:tabLst>
            </a:pPr>
            <a:r>
              <a:rPr lang="pt-BR" sz="2400" spc="-5" dirty="0" err="1">
                <a:latin typeface="Corbel"/>
                <a:cs typeface="Corbel"/>
              </a:rPr>
              <a:t>Paravirtualização</a:t>
            </a:r>
            <a:r>
              <a:rPr lang="pt-BR" sz="2400" spc="-5" dirty="0">
                <a:latin typeface="Corbel"/>
                <a:cs typeface="Corbel"/>
              </a:rPr>
              <a:t> (</a:t>
            </a:r>
            <a:r>
              <a:rPr lang="pt-BR" sz="2400" spc="-5" dirty="0" err="1">
                <a:latin typeface="Corbel"/>
                <a:cs typeface="Corbel"/>
              </a:rPr>
              <a:t>paravirtualization</a:t>
            </a:r>
            <a:r>
              <a:rPr lang="pt-BR" sz="2400" spc="-5" dirty="0">
                <a:latin typeface="Corbel"/>
                <a:cs typeface="Corbel"/>
              </a:rPr>
              <a:t>, PVM)</a:t>
            </a:r>
          </a:p>
          <a:p>
            <a:pPr marL="1270000" lvl="2" indent="-342900">
              <a:spcBef>
                <a:spcPts val="700"/>
              </a:spcBef>
              <a:spcAft>
                <a:spcPts val="600"/>
              </a:spcAft>
              <a:buFont typeface="Wingdings" panose="05000000000000000000" pitchFamily="2" charset="2"/>
              <a:buChar char="§"/>
              <a:tabLst>
                <a:tab pos="241300" algn="l"/>
              </a:tabLst>
            </a:pPr>
            <a:r>
              <a:rPr lang="pt-BR" sz="2000" spc="-5" dirty="0">
                <a:latin typeface="Corbel"/>
                <a:cs typeface="Corbel"/>
              </a:rPr>
              <a:t>Virtualização ao nível do sistema operacional (OS-</a:t>
            </a:r>
            <a:r>
              <a:rPr lang="pt-BR" sz="2000" spc="-5" dirty="0" err="1">
                <a:latin typeface="Corbel"/>
                <a:cs typeface="Corbel"/>
              </a:rPr>
              <a:t>level</a:t>
            </a:r>
            <a:r>
              <a:rPr lang="pt-BR" sz="2000" spc="-5" dirty="0">
                <a:latin typeface="Corbel"/>
                <a:cs typeface="Corbel"/>
              </a:rPr>
              <a:t> </a:t>
            </a:r>
            <a:r>
              <a:rPr lang="pt-BR" sz="2000" spc="-5" dirty="0" err="1">
                <a:latin typeface="Corbel"/>
                <a:cs typeface="Corbel"/>
              </a:rPr>
              <a:t>virtualization</a:t>
            </a:r>
            <a:r>
              <a:rPr lang="pt-BR" sz="2000" spc="-5" dirty="0">
                <a:latin typeface="Corbel"/>
                <a:cs typeface="Corbel"/>
              </a:rPr>
              <a:t>)</a:t>
            </a:r>
          </a:p>
          <a:p>
            <a:pPr marL="812800" lvl="1" indent="-342900">
              <a:spcBef>
                <a:spcPts val="700"/>
              </a:spcBef>
              <a:spcAft>
                <a:spcPts val="600"/>
              </a:spcAft>
              <a:buFont typeface="Wingdings" panose="05000000000000000000" pitchFamily="2" charset="2"/>
              <a:buChar char="§"/>
              <a:tabLst>
                <a:tab pos="241300" algn="l"/>
              </a:tabLst>
            </a:pPr>
            <a:r>
              <a:rPr lang="pt-BR" sz="2400" spc="-5" dirty="0">
                <a:latin typeface="Corbel"/>
                <a:cs typeface="Corbel"/>
              </a:rPr>
              <a:t>Virtualização assistida por hardware (hardware-</a:t>
            </a:r>
            <a:r>
              <a:rPr lang="pt-BR" sz="2400" spc="-5" dirty="0" err="1">
                <a:latin typeface="Corbel"/>
                <a:cs typeface="Corbel"/>
              </a:rPr>
              <a:t>assisted</a:t>
            </a:r>
            <a:r>
              <a:rPr lang="pt-BR" sz="2400" spc="-5" dirty="0">
                <a:latin typeface="Corbel"/>
                <a:cs typeface="Corbel"/>
              </a:rPr>
              <a:t> </a:t>
            </a:r>
            <a:r>
              <a:rPr lang="pt-BR" sz="2400" spc="-5" dirty="0" err="1">
                <a:latin typeface="Corbel"/>
                <a:cs typeface="Corbel"/>
              </a:rPr>
              <a:t>virtualization</a:t>
            </a:r>
            <a:r>
              <a:rPr lang="pt-BR" sz="2400" spc="-5" dirty="0">
                <a:latin typeface="Corbel"/>
                <a:cs typeface="Corbel"/>
              </a:rPr>
              <a:t>, HVM)</a:t>
            </a:r>
          </a:p>
          <a:p>
            <a:pPr marL="355600" indent="-342900">
              <a:lnSpc>
                <a:spcPct val="100000"/>
              </a:lnSpc>
              <a:spcBef>
                <a:spcPts val="700"/>
              </a:spcBef>
              <a:spcAft>
                <a:spcPts val="600"/>
              </a:spcAft>
              <a:buFont typeface="Wingdings" panose="05000000000000000000" pitchFamily="2" charset="2"/>
              <a:buChar char="§"/>
              <a:tabLst>
                <a:tab pos="241300" algn="l"/>
              </a:tabLst>
            </a:pPr>
            <a:r>
              <a:rPr lang="pt-BR" sz="2800" spc="-5" dirty="0">
                <a:latin typeface="Corbel"/>
                <a:cs typeface="Corbel"/>
              </a:rPr>
              <a:t>A principal diferença entre elas é a maneira como as instruções privilegiadas das </a:t>
            </a:r>
            <a:r>
              <a:rPr lang="pt-BR" sz="2800" spc="-5" dirty="0" err="1">
                <a:latin typeface="Corbel"/>
                <a:cs typeface="Corbel"/>
              </a:rPr>
              <a:t>MVs</a:t>
            </a:r>
            <a:r>
              <a:rPr lang="pt-BR" sz="2800" spc="-5" dirty="0">
                <a:latin typeface="Corbel"/>
                <a:cs typeface="Corbel"/>
              </a:rPr>
              <a:t> chegam de fato ao hardware.</a:t>
            </a:r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CFED93F3-01E4-44D5-B96E-0EB235FB22B7}"/>
              </a:ext>
            </a:extLst>
          </p:cNvPr>
          <p:cNvSpPr txBox="1"/>
          <p:nvPr/>
        </p:nvSpPr>
        <p:spPr>
          <a:xfrm>
            <a:off x="490882" y="755650"/>
            <a:ext cx="4995518" cy="3462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pt-BR" sz="2250" b="1" spc="-85" dirty="0">
                <a:latin typeface="Corbel" panose="020B0503020204020204" pitchFamily="34" charset="0"/>
                <a:cs typeface="Arial Narrow"/>
              </a:rPr>
              <a:t>Abordagens de Virtualização</a:t>
            </a:r>
            <a:endParaRPr lang="pt-BR" sz="2250" b="1" spc="-85" dirty="0">
              <a:latin typeface="Corbel" panose="020B0503020204020204" pitchFamily="34" charset="0"/>
              <a:cs typeface="Arial Narrow"/>
            </a:endParaRPr>
          </a:p>
        </p:txBody>
      </p:sp>
      <p:sp>
        <p:nvSpPr>
          <p:cNvPr id="9" name="object 5"/>
          <p:cNvSpPr txBox="1">
            <a:spLocks noGrp="1"/>
          </p:cNvSpPr>
          <p:nvPr>
            <p:ph type="ftr" sz="quarter" idx="5"/>
          </p:nvPr>
        </p:nvSpPr>
        <p:spPr>
          <a:xfrm>
            <a:off x="5453441" y="6559199"/>
            <a:ext cx="1296988" cy="226985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lang="pt-BR" spc="-80" dirty="0" smtClean="0"/>
              <a:t>Sistemas Distribuídos</a:t>
            </a:r>
            <a:endParaRPr spc="-20" dirty="0"/>
          </a:p>
        </p:txBody>
      </p:sp>
    </p:spTree>
    <p:extLst>
      <p:ext uri="{BB962C8B-B14F-4D97-AF65-F5344CB8AC3E}">
        <p14:creationId xmlns:p14="http://schemas.microsoft.com/office/powerpoint/2010/main" val="2153592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97772" y="114300"/>
            <a:ext cx="1102428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pt-BR" sz="1400" b="1" spc="-15" dirty="0">
                <a:solidFill>
                  <a:srgbClr val="176B98"/>
                </a:solidFill>
                <a:latin typeface="Corbel" panose="020B0503020204020204" pitchFamily="34" charset="0"/>
                <a:cs typeface="Calibri"/>
              </a:rPr>
              <a:t>Virtualização</a:t>
            </a:r>
            <a:endParaRPr sz="1400" b="1" dirty="0">
              <a:latin typeface="Corbel" panose="020B0503020204020204" pitchFamily="34" charset="0"/>
              <a:cs typeface="Calibri"/>
            </a:endParaRP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374A859-AFA5-490E-BE78-278CCFB1E18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1658600" y="6303603"/>
            <a:ext cx="304800" cy="251459"/>
          </a:xfrm>
        </p:spPr>
        <p:txBody>
          <a:bodyPr/>
          <a:lstStyle/>
          <a:p>
            <a:pPr marL="25400" algn="ctr">
              <a:lnSpc>
                <a:spcPct val="100000"/>
              </a:lnSpc>
              <a:spcBef>
                <a:spcPts val="330"/>
              </a:spcBef>
            </a:pPr>
            <a:fld id="{81D60167-4931-47E6-BA6A-407CBD079E47}" type="slidenum">
              <a:rPr lang="pt-BR" sz="1600" spc="-20" smtClean="0"/>
              <a:pPr marL="25400" algn="ctr">
                <a:lnSpc>
                  <a:spcPct val="100000"/>
                </a:lnSpc>
                <a:spcBef>
                  <a:spcPts val="330"/>
                </a:spcBef>
              </a:pPr>
              <a:t>23</a:t>
            </a:fld>
            <a:endParaRPr lang="pt-BR" sz="1600" spc="-20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F6D9EEF1-8D59-4511-881A-E66572A3BA33}"/>
              </a:ext>
            </a:extLst>
          </p:cNvPr>
          <p:cNvSpPr txBox="1"/>
          <p:nvPr/>
        </p:nvSpPr>
        <p:spPr>
          <a:xfrm>
            <a:off x="514765" y="1515927"/>
            <a:ext cx="11174341" cy="2703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00"/>
              </a:spcBef>
              <a:spcAft>
                <a:spcPts val="600"/>
              </a:spcAft>
              <a:buFont typeface="Wingdings" panose="05000000000000000000" pitchFamily="2" charset="2"/>
              <a:buChar char="§"/>
              <a:tabLst>
                <a:tab pos="241300" algn="l"/>
              </a:tabLst>
            </a:pPr>
            <a:r>
              <a:rPr lang="pt-BR" sz="2800" spc="-5" dirty="0">
                <a:latin typeface="Corbel"/>
                <a:cs typeface="Corbel"/>
              </a:rPr>
              <a:t>Arquitetura x86</a:t>
            </a:r>
          </a:p>
          <a:p>
            <a:pPr marL="812800" lvl="1" indent="-342900">
              <a:spcBef>
                <a:spcPts val="700"/>
              </a:spcBef>
              <a:spcAft>
                <a:spcPts val="600"/>
              </a:spcAft>
              <a:buFont typeface="Wingdings" panose="05000000000000000000" pitchFamily="2" charset="2"/>
              <a:buChar char="§"/>
              <a:tabLst>
                <a:tab pos="241300" algn="l"/>
              </a:tabLst>
            </a:pPr>
            <a:r>
              <a:rPr lang="pt-BR" sz="2400" spc="-5" dirty="0" err="1">
                <a:latin typeface="Corbel"/>
                <a:cs typeface="Corbel"/>
              </a:rPr>
              <a:t>SOs</a:t>
            </a:r>
            <a:r>
              <a:rPr lang="pt-BR" sz="2400" spc="-5" dirty="0">
                <a:latin typeface="Corbel"/>
                <a:cs typeface="Corbel"/>
              </a:rPr>
              <a:t> x86 são projetados para funcionar diretamente sobre o hardware, de modo que, naturalmente, eles assumem que têm o controle total sobre o hardware. </a:t>
            </a:r>
          </a:p>
          <a:p>
            <a:pPr marL="812800" lvl="1" indent="-342900">
              <a:spcBef>
                <a:spcPts val="700"/>
              </a:spcBef>
              <a:spcAft>
                <a:spcPts val="600"/>
              </a:spcAft>
              <a:buFont typeface="Wingdings" panose="05000000000000000000" pitchFamily="2" charset="2"/>
              <a:buChar char="§"/>
              <a:tabLst>
                <a:tab pos="241300" algn="l"/>
              </a:tabLst>
            </a:pPr>
            <a:r>
              <a:rPr lang="pt-BR" sz="2400" spc="-5" dirty="0">
                <a:latin typeface="Corbel"/>
                <a:cs typeface="Corbel"/>
              </a:rPr>
              <a:t>A arquitetura x86 oferece quatro níveis de privilégio, conhecidos como Anel 0, 1, 2 e 3, para sistemas operacionais e aplicativos poderem gerenciar o acesso ao hardware do computador.</a:t>
            </a:r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CFED93F3-01E4-44D5-B96E-0EB235FB22B7}"/>
              </a:ext>
            </a:extLst>
          </p:cNvPr>
          <p:cNvSpPr txBox="1"/>
          <p:nvPr/>
        </p:nvSpPr>
        <p:spPr>
          <a:xfrm>
            <a:off x="490882" y="755650"/>
            <a:ext cx="4995518" cy="3462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pt-BR" sz="2250" b="1" spc="-85" dirty="0">
                <a:latin typeface="Corbel" panose="020B0503020204020204" pitchFamily="34" charset="0"/>
                <a:cs typeface="Arial Narrow"/>
              </a:rPr>
              <a:t>Abordagens de Virtualização</a:t>
            </a:r>
            <a:endParaRPr lang="pt-BR" sz="2250" b="1" spc="-85" dirty="0">
              <a:latin typeface="Corbel" panose="020B0503020204020204" pitchFamily="34" charset="0"/>
              <a:cs typeface="Arial Narrow"/>
            </a:endParaRPr>
          </a:p>
        </p:txBody>
      </p:sp>
      <p:sp>
        <p:nvSpPr>
          <p:cNvPr id="9" name="object 5"/>
          <p:cNvSpPr txBox="1">
            <a:spLocks noGrp="1"/>
          </p:cNvSpPr>
          <p:nvPr>
            <p:ph type="ftr" sz="quarter" idx="5"/>
          </p:nvPr>
        </p:nvSpPr>
        <p:spPr>
          <a:xfrm>
            <a:off x="5453441" y="6559199"/>
            <a:ext cx="1296988" cy="226985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lang="pt-BR" spc="-80" dirty="0" smtClean="0"/>
              <a:t>Sistemas Distribuídos</a:t>
            </a:r>
            <a:endParaRPr spc="-20" dirty="0"/>
          </a:p>
        </p:txBody>
      </p:sp>
      <p:pic>
        <p:nvPicPr>
          <p:cNvPr id="7" name="Picture 2" descr="C:\Users\Paulo\Desktop\ring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53000" y="4038600"/>
            <a:ext cx="3357576" cy="241745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77996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97771" y="114300"/>
            <a:ext cx="995651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pt-BR" sz="1400" b="1" spc="-15" dirty="0">
                <a:solidFill>
                  <a:srgbClr val="176B98"/>
                </a:solidFill>
                <a:latin typeface="Corbel" panose="020B0503020204020204" pitchFamily="34" charset="0"/>
                <a:cs typeface="Calibri"/>
              </a:rPr>
              <a:t>Virtualização</a:t>
            </a:r>
            <a:endParaRPr sz="1400" b="1" dirty="0">
              <a:latin typeface="Corbel" panose="020B0503020204020204" pitchFamily="34" charset="0"/>
              <a:cs typeface="Calibri"/>
            </a:endParaRP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374A859-AFA5-490E-BE78-278CCFB1E18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1658600" y="6303603"/>
            <a:ext cx="304800" cy="251459"/>
          </a:xfrm>
        </p:spPr>
        <p:txBody>
          <a:bodyPr/>
          <a:lstStyle/>
          <a:p>
            <a:pPr marL="25400" algn="ctr">
              <a:lnSpc>
                <a:spcPct val="100000"/>
              </a:lnSpc>
              <a:spcBef>
                <a:spcPts val="330"/>
              </a:spcBef>
            </a:pPr>
            <a:fld id="{81D60167-4931-47E6-BA6A-407CBD079E47}" type="slidenum">
              <a:rPr lang="pt-BR" sz="1600" spc="-20" smtClean="0"/>
              <a:pPr marL="25400" algn="ctr">
                <a:lnSpc>
                  <a:spcPct val="100000"/>
                </a:lnSpc>
                <a:spcBef>
                  <a:spcPts val="330"/>
                </a:spcBef>
              </a:pPr>
              <a:t>24</a:t>
            </a:fld>
            <a:endParaRPr lang="pt-BR" sz="1600" spc="-20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F6D9EEF1-8D59-4511-881A-E66572A3BA33}"/>
              </a:ext>
            </a:extLst>
          </p:cNvPr>
          <p:cNvSpPr txBox="1"/>
          <p:nvPr/>
        </p:nvSpPr>
        <p:spPr>
          <a:xfrm>
            <a:off x="514765" y="1515927"/>
            <a:ext cx="111743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00"/>
              </a:spcBef>
              <a:spcAft>
                <a:spcPts val="600"/>
              </a:spcAft>
              <a:buFont typeface="Wingdings" panose="05000000000000000000" pitchFamily="2" charset="2"/>
              <a:buChar char="§"/>
              <a:tabLst>
                <a:tab pos="241300" algn="l"/>
              </a:tabLst>
            </a:pPr>
            <a:r>
              <a:rPr lang="pt-BR" sz="2800" spc="-5" dirty="0">
                <a:latin typeface="Corbel"/>
                <a:cs typeface="Corbel"/>
              </a:rPr>
              <a:t>Níveis de privilégio da arquitetura </a:t>
            </a:r>
            <a:r>
              <a:rPr lang="pt-BR" sz="2800" spc="-5" dirty="0" smtClean="0">
                <a:latin typeface="Corbel"/>
                <a:cs typeface="Corbel"/>
              </a:rPr>
              <a:t>x86</a:t>
            </a:r>
            <a:endParaRPr lang="pt-BR" sz="2800" spc="-5" dirty="0">
              <a:latin typeface="Corbel"/>
              <a:cs typeface="Corbel"/>
            </a:endParaRPr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CFED93F3-01E4-44D5-B96E-0EB235FB22B7}"/>
              </a:ext>
            </a:extLst>
          </p:cNvPr>
          <p:cNvSpPr txBox="1"/>
          <p:nvPr/>
        </p:nvSpPr>
        <p:spPr>
          <a:xfrm>
            <a:off x="490882" y="755650"/>
            <a:ext cx="4995518" cy="3462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pt-BR" sz="2250" b="1" spc="-85" dirty="0">
                <a:latin typeface="Corbel" panose="020B0503020204020204" pitchFamily="34" charset="0"/>
                <a:cs typeface="Arial Narrow"/>
              </a:rPr>
              <a:t>Abordagens de Virtualização</a:t>
            </a:r>
            <a:endParaRPr lang="pt-BR" sz="2250" b="1" spc="-85" dirty="0">
              <a:latin typeface="Corbel" panose="020B0503020204020204" pitchFamily="34" charset="0"/>
              <a:cs typeface="Arial Narrow"/>
            </a:endParaRPr>
          </a:p>
        </p:txBody>
      </p:sp>
      <p:sp>
        <p:nvSpPr>
          <p:cNvPr id="9" name="object 5"/>
          <p:cNvSpPr txBox="1">
            <a:spLocks noGrp="1"/>
          </p:cNvSpPr>
          <p:nvPr>
            <p:ph type="ftr" sz="quarter" idx="5"/>
          </p:nvPr>
        </p:nvSpPr>
        <p:spPr>
          <a:xfrm>
            <a:off x="5453441" y="6559199"/>
            <a:ext cx="1296988" cy="226985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lang="pt-BR" spc="-80" dirty="0" smtClean="0"/>
              <a:t>Sistemas Distribuídos</a:t>
            </a:r>
            <a:endParaRPr spc="-20" dirty="0"/>
          </a:p>
        </p:txBody>
      </p:sp>
      <p:sp>
        <p:nvSpPr>
          <p:cNvPr id="2" name="CaixaDeTexto 1"/>
          <p:cNvSpPr txBox="1"/>
          <p:nvPr/>
        </p:nvSpPr>
        <p:spPr>
          <a:xfrm>
            <a:off x="6324600" y="2438400"/>
            <a:ext cx="5364506" cy="3583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5600" lvl="0" indent="-342900">
              <a:spcBef>
                <a:spcPts val="700"/>
              </a:spcBef>
              <a:spcAft>
                <a:spcPts val="600"/>
              </a:spcAft>
              <a:buFont typeface="Wingdings" panose="05000000000000000000" pitchFamily="2" charset="2"/>
              <a:buChar char="§"/>
              <a:tabLst>
                <a:tab pos="241300" algn="l"/>
              </a:tabLst>
            </a:pPr>
            <a:r>
              <a:rPr lang="pt-BR" sz="2400" spc="-5" dirty="0">
                <a:solidFill>
                  <a:prstClr val="black"/>
                </a:solidFill>
                <a:latin typeface="Corbel"/>
                <a:cs typeface="Corbel"/>
              </a:rPr>
              <a:t>Algumas instruções sensíveis não podem ser virtualizadas, pois têm semânticas diferentes quando não são executadas no Anel 0 </a:t>
            </a:r>
          </a:p>
          <a:p>
            <a:pPr marL="355600" lvl="0" indent="-342900">
              <a:spcBef>
                <a:spcPts val="700"/>
              </a:spcBef>
              <a:spcAft>
                <a:spcPts val="600"/>
              </a:spcAft>
              <a:buFont typeface="Wingdings" panose="05000000000000000000" pitchFamily="2" charset="2"/>
              <a:buChar char="§"/>
              <a:tabLst>
                <a:tab pos="241300" algn="l"/>
              </a:tabLst>
            </a:pPr>
            <a:r>
              <a:rPr lang="pt-BR" sz="2400" spc="-5" dirty="0">
                <a:solidFill>
                  <a:prstClr val="black"/>
                </a:solidFill>
                <a:latin typeface="Corbel"/>
                <a:cs typeface="Corbel"/>
              </a:rPr>
              <a:t>Capturar e traduzir estes pedidos de instrução sensíveis e privilegiadas, em tempo de execução, foi o desafio que originalmente fez a virtualização da arquitetura x86 parecer impossível</a:t>
            </a:r>
          </a:p>
        </p:txBody>
      </p:sp>
      <p:pic>
        <p:nvPicPr>
          <p:cNvPr id="10" name="Picture 2" descr="C:\Users\Paulo\Dropbox\UFC\Mestrado\Dissertation\fig\x86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93423" y="2453175"/>
            <a:ext cx="4608512" cy="309634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62514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97772" y="114300"/>
            <a:ext cx="1026228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pt-BR" sz="1400" b="1" spc="-15" dirty="0">
                <a:solidFill>
                  <a:srgbClr val="176B98"/>
                </a:solidFill>
                <a:latin typeface="Corbel" panose="020B0503020204020204" pitchFamily="34" charset="0"/>
                <a:cs typeface="Calibri"/>
              </a:rPr>
              <a:t>Virtualização</a:t>
            </a:r>
            <a:endParaRPr sz="1400" b="1" dirty="0">
              <a:latin typeface="Corbel" panose="020B0503020204020204" pitchFamily="34" charset="0"/>
              <a:cs typeface="Calibri"/>
            </a:endParaRP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374A859-AFA5-490E-BE78-278CCFB1E18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1658600" y="6303603"/>
            <a:ext cx="304800" cy="251459"/>
          </a:xfrm>
        </p:spPr>
        <p:txBody>
          <a:bodyPr/>
          <a:lstStyle/>
          <a:p>
            <a:pPr marL="25400" algn="ctr">
              <a:lnSpc>
                <a:spcPct val="100000"/>
              </a:lnSpc>
              <a:spcBef>
                <a:spcPts val="330"/>
              </a:spcBef>
            </a:pPr>
            <a:fld id="{81D60167-4931-47E6-BA6A-407CBD079E47}" type="slidenum">
              <a:rPr lang="pt-BR" sz="1600" spc="-20" smtClean="0"/>
              <a:pPr marL="25400" algn="ctr">
                <a:lnSpc>
                  <a:spcPct val="100000"/>
                </a:lnSpc>
                <a:spcBef>
                  <a:spcPts val="330"/>
                </a:spcBef>
              </a:pPr>
              <a:t>25</a:t>
            </a:fld>
            <a:endParaRPr lang="pt-BR" sz="1600" spc="-20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F6D9EEF1-8D59-4511-881A-E66572A3BA33}"/>
              </a:ext>
            </a:extLst>
          </p:cNvPr>
          <p:cNvSpPr txBox="1"/>
          <p:nvPr/>
        </p:nvSpPr>
        <p:spPr>
          <a:xfrm>
            <a:off x="514765" y="1219200"/>
            <a:ext cx="11174341" cy="5493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5600" indent="-342900"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Char char="§"/>
              <a:tabLst>
                <a:tab pos="241300" algn="l"/>
              </a:tabLst>
            </a:pPr>
            <a:r>
              <a:rPr lang="pt-BR" sz="2800" spc="-5" dirty="0">
                <a:latin typeface="Corbel"/>
                <a:cs typeface="Corbel"/>
              </a:rPr>
              <a:t>Virtualização total</a:t>
            </a:r>
          </a:p>
          <a:p>
            <a:pPr marL="812800" lvl="1" indent="-342900">
              <a:spcAft>
                <a:spcPts val="600"/>
              </a:spcAft>
              <a:buFont typeface="Wingdings" panose="05000000000000000000" pitchFamily="2" charset="2"/>
              <a:buChar char="§"/>
              <a:tabLst>
                <a:tab pos="241300" algn="l"/>
              </a:tabLst>
            </a:pPr>
            <a:r>
              <a:rPr lang="pt-BR" sz="2400" spc="-5" dirty="0">
                <a:latin typeface="Corbel"/>
                <a:cs typeface="Corbel"/>
              </a:rPr>
              <a:t>Fornece uma simulação completa do hardware subjacente através da emulação de hardware</a:t>
            </a:r>
          </a:p>
          <a:p>
            <a:pPr marL="812800" lvl="1" indent="-342900">
              <a:spcAft>
                <a:spcPts val="600"/>
              </a:spcAft>
              <a:buFont typeface="Wingdings" panose="05000000000000000000" pitchFamily="2" charset="2"/>
              <a:buChar char="§"/>
              <a:tabLst>
                <a:tab pos="241300" algn="l"/>
              </a:tabLst>
            </a:pPr>
            <a:r>
              <a:rPr lang="pt-BR" sz="2400" spc="-5" dirty="0">
                <a:latin typeface="Corbel"/>
                <a:cs typeface="Corbel"/>
              </a:rPr>
              <a:t>Dispositivos de hardware artificiais são criados com tudo o que é preciso para executar um SO, sem a necessidade de modificar o </a:t>
            </a:r>
            <a:r>
              <a:rPr lang="pt-BR" sz="2400" spc="-5" dirty="0" err="1">
                <a:latin typeface="Corbel"/>
                <a:cs typeface="Corbel"/>
              </a:rPr>
              <a:t>kernel</a:t>
            </a:r>
            <a:r>
              <a:rPr lang="pt-BR" sz="2400" spc="-5" dirty="0">
                <a:latin typeface="Corbel"/>
                <a:cs typeface="Corbel"/>
              </a:rPr>
              <a:t> do SO visitante</a:t>
            </a:r>
          </a:p>
          <a:p>
            <a:pPr marL="812800" lvl="1" indent="-342900">
              <a:spcAft>
                <a:spcPts val="600"/>
              </a:spcAft>
              <a:buFont typeface="Wingdings" panose="05000000000000000000" pitchFamily="2" charset="2"/>
              <a:buChar char="§"/>
              <a:tabLst>
                <a:tab pos="241300" algn="l"/>
              </a:tabLst>
            </a:pPr>
            <a:r>
              <a:rPr lang="pt-BR" sz="2400" spc="-5" dirty="0">
                <a:latin typeface="Corbel"/>
                <a:cs typeface="Corbel"/>
              </a:rPr>
              <a:t>Utiliza-se uma combinação de tradução binária e técnicas de execução direta para executar as chamadas do sistema</a:t>
            </a:r>
          </a:p>
          <a:p>
            <a:pPr marL="812800" lvl="1" indent="-342900">
              <a:spcAft>
                <a:spcPts val="600"/>
              </a:spcAft>
              <a:buFont typeface="Wingdings" panose="05000000000000000000" pitchFamily="2" charset="2"/>
              <a:buChar char="§"/>
              <a:tabLst>
                <a:tab pos="241300" algn="l"/>
              </a:tabLst>
            </a:pPr>
            <a:r>
              <a:rPr lang="pt-BR" sz="2400" spc="-5" dirty="0">
                <a:latin typeface="Corbel"/>
                <a:cs typeface="Corbel"/>
              </a:rPr>
              <a:t>Chamadas são interceptadas pelo </a:t>
            </a:r>
            <a:r>
              <a:rPr lang="pt-BR" sz="2400" spc="-5" dirty="0" err="1">
                <a:latin typeface="Corbel"/>
                <a:cs typeface="Corbel"/>
              </a:rPr>
              <a:t>hipervisor</a:t>
            </a:r>
            <a:r>
              <a:rPr lang="pt-BR" sz="2400" spc="-5" dirty="0">
                <a:latin typeface="Corbel"/>
                <a:cs typeface="Corbel"/>
              </a:rPr>
              <a:t>, que as mapeia para o hardware real subjacente, enquanto parte do código do nível do usuário pode ser executado diretamente no processador para obter um melhor desempenho</a:t>
            </a:r>
          </a:p>
          <a:p>
            <a:pPr marL="812800" lvl="1" indent="-342900">
              <a:spcAft>
                <a:spcPts val="600"/>
              </a:spcAft>
              <a:buFont typeface="Wingdings" panose="05000000000000000000" pitchFamily="2" charset="2"/>
              <a:buChar char="§"/>
              <a:tabLst>
                <a:tab pos="241300" algn="l"/>
              </a:tabLst>
            </a:pPr>
            <a:r>
              <a:rPr lang="pt-BR" sz="2400" spc="-5" dirty="0">
                <a:latin typeface="Corbel"/>
                <a:cs typeface="Corbel"/>
              </a:rPr>
              <a:t>O SO visitante não tem conhecimento de que está sendo executado em hardware virtualizado</a:t>
            </a:r>
          </a:p>
          <a:p>
            <a:pPr marL="812800" lvl="1" indent="-342900">
              <a:spcAft>
                <a:spcPts val="600"/>
              </a:spcAft>
              <a:buFont typeface="Wingdings" panose="05000000000000000000" pitchFamily="2" charset="2"/>
              <a:buChar char="§"/>
              <a:tabLst>
                <a:tab pos="241300" algn="l"/>
              </a:tabLst>
            </a:pPr>
            <a:r>
              <a:rPr lang="pt-BR" sz="2400" spc="-5" dirty="0">
                <a:latin typeface="Corbel"/>
                <a:cs typeface="Corbel"/>
              </a:rPr>
              <a:t>Exemplos: </a:t>
            </a:r>
            <a:r>
              <a:rPr lang="pt-BR" sz="2400" spc="-5" dirty="0" err="1">
                <a:latin typeface="Corbel"/>
                <a:cs typeface="Corbel"/>
              </a:rPr>
              <a:t>VMWare</a:t>
            </a:r>
            <a:r>
              <a:rPr lang="pt-BR" sz="2400" spc="-5" dirty="0">
                <a:latin typeface="Corbel"/>
                <a:cs typeface="Corbel"/>
              </a:rPr>
              <a:t> Workstation e Virtual Box</a:t>
            </a:r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CFED93F3-01E4-44D5-B96E-0EB235FB22B7}"/>
              </a:ext>
            </a:extLst>
          </p:cNvPr>
          <p:cNvSpPr txBox="1"/>
          <p:nvPr/>
        </p:nvSpPr>
        <p:spPr>
          <a:xfrm>
            <a:off x="490882" y="755650"/>
            <a:ext cx="4995518" cy="3462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pt-BR" sz="2250" b="1" spc="-85" dirty="0" smtClean="0">
                <a:latin typeface="Corbel" panose="020B0503020204020204" pitchFamily="34" charset="0"/>
                <a:cs typeface="Arial Narrow"/>
              </a:rPr>
              <a:t>Tipos </a:t>
            </a:r>
            <a:r>
              <a:rPr lang="pt-BR" sz="2250" b="1" spc="-85" dirty="0">
                <a:latin typeface="Corbel" panose="020B0503020204020204" pitchFamily="34" charset="0"/>
                <a:cs typeface="Arial Narrow"/>
              </a:rPr>
              <a:t>de Virtualização</a:t>
            </a:r>
            <a:endParaRPr lang="pt-BR" sz="2250" b="1" spc="-85" dirty="0">
              <a:latin typeface="Corbel" panose="020B0503020204020204" pitchFamily="34" charset="0"/>
              <a:cs typeface="Arial Narrow"/>
            </a:endParaRPr>
          </a:p>
        </p:txBody>
      </p:sp>
      <p:sp>
        <p:nvSpPr>
          <p:cNvPr id="9" name="object 5"/>
          <p:cNvSpPr txBox="1">
            <a:spLocks noGrp="1"/>
          </p:cNvSpPr>
          <p:nvPr>
            <p:ph type="ftr" sz="quarter" idx="5"/>
          </p:nvPr>
        </p:nvSpPr>
        <p:spPr>
          <a:xfrm>
            <a:off x="5453441" y="6559199"/>
            <a:ext cx="1296988" cy="226985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lang="pt-BR" spc="-80" dirty="0" smtClean="0"/>
              <a:t>Sistemas Distribuídos</a:t>
            </a:r>
            <a:endParaRPr spc="-20" dirty="0"/>
          </a:p>
        </p:txBody>
      </p:sp>
    </p:spTree>
    <p:extLst>
      <p:ext uri="{BB962C8B-B14F-4D97-AF65-F5344CB8AC3E}">
        <p14:creationId xmlns:p14="http://schemas.microsoft.com/office/powerpoint/2010/main" val="2148326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97772" y="114300"/>
            <a:ext cx="1026228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pt-BR" sz="1400" b="1" spc="-15" dirty="0">
                <a:solidFill>
                  <a:srgbClr val="176B98"/>
                </a:solidFill>
                <a:latin typeface="Corbel" panose="020B0503020204020204" pitchFamily="34" charset="0"/>
                <a:cs typeface="Calibri"/>
              </a:rPr>
              <a:t>Virtualização</a:t>
            </a:r>
            <a:endParaRPr sz="1400" b="1" dirty="0">
              <a:latin typeface="Corbel" panose="020B0503020204020204" pitchFamily="34" charset="0"/>
              <a:cs typeface="Calibri"/>
            </a:endParaRP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374A859-AFA5-490E-BE78-278CCFB1E18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1658600" y="6303603"/>
            <a:ext cx="304800" cy="251459"/>
          </a:xfrm>
        </p:spPr>
        <p:txBody>
          <a:bodyPr/>
          <a:lstStyle/>
          <a:p>
            <a:pPr marL="25400" algn="ctr">
              <a:lnSpc>
                <a:spcPct val="100000"/>
              </a:lnSpc>
              <a:spcBef>
                <a:spcPts val="330"/>
              </a:spcBef>
            </a:pPr>
            <a:fld id="{81D60167-4931-47E6-BA6A-407CBD079E47}" type="slidenum">
              <a:rPr lang="pt-BR" sz="1600" spc="-20" smtClean="0"/>
              <a:pPr marL="25400" algn="ctr">
                <a:lnSpc>
                  <a:spcPct val="100000"/>
                </a:lnSpc>
                <a:spcBef>
                  <a:spcPts val="330"/>
                </a:spcBef>
              </a:pPr>
              <a:t>26</a:t>
            </a:fld>
            <a:endParaRPr lang="pt-BR" sz="1600" spc="-20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F6D9EEF1-8D59-4511-881A-E66572A3BA33}"/>
              </a:ext>
            </a:extLst>
          </p:cNvPr>
          <p:cNvSpPr txBox="1"/>
          <p:nvPr/>
        </p:nvSpPr>
        <p:spPr>
          <a:xfrm>
            <a:off x="514765" y="1515927"/>
            <a:ext cx="111743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00"/>
              </a:spcBef>
              <a:spcAft>
                <a:spcPts val="600"/>
              </a:spcAft>
              <a:buFont typeface="Wingdings" panose="05000000000000000000" pitchFamily="2" charset="2"/>
              <a:buChar char="§"/>
              <a:tabLst>
                <a:tab pos="241300" algn="l"/>
              </a:tabLst>
            </a:pPr>
            <a:r>
              <a:rPr lang="pt-BR" sz="2800" spc="-5" dirty="0" smtClean="0">
                <a:latin typeface="Corbel"/>
                <a:cs typeface="Corbel"/>
              </a:rPr>
              <a:t>Virtualização Total</a:t>
            </a:r>
            <a:endParaRPr lang="pt-BR" sz="2800" spc="-5" dirty="0">
              <a:latin typeface="Corbel"/>
              <a:cs typeface="Corbel"/>
            </a:endParaRPr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CFED93F3-01E4-44D5-B96E-0EB235FB22B7}"/>
              </a:ext>
            </a:extLst>
          </p:cNvPr>
          <p:cNvSpPr txBox="1"/>
          <p:nvPr/>
        </p:nvSpPr>
        <p:spPr>
          <a:xfrm>
            <a:off x="490882" y="755650"/>
            <a:ext cx="4995518" cy="3462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pt-BR" sz="2250" b="1" spc="-85" dirty="0">
                <a:latin typeface="Corbel" panose="020B0503020204020204" pitchFamily="34" charset="0"/>
                <a:cs typeface="Arial Narrow"/>
              </a:rPr>
              <a:t>Tipos de Virtualização</a:t>
            </a:r>
            <a:endParaRPr lang="pt-BR" sz="2250" b="1" spc="-85" dirty="0">
              <a:latin typeface="Corbel" panose="020B0503020204020204" pitchFamily="34" charset="0"/>
              <a:cs typeface="Arial Narrow"/>
            </a:endParaRPr>
          </a:p>
        </p:txBody>
      </p:sp>
      <p:sp>
        <p:nvSpPr>
          <p:cNvPr id="9" name="object 5"/>
          <p:cNvSpPr txBox="1">
            <a:spLocks noGrp="1"/>
          </p:cNvSpPr>
          <p:nvPr>
            <p:ph type="ftr" sz="quarter" idx="5"/>
          </p:nvPr>
        </p:nvSpPr>
        <p:spPr>
          <a:xfrm>
            <a:off x="5453441" y="6559199"/>
            <a:ext cx="1296988" cy="226985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lang="pt-BR" spc="-80" dirty="0" smtClean="0"/>
              <a:t>Sistemas Distribuídos</a:t>
            </a:r>
            <a:endParaRPr spc="-20" dirty="0"/>
          </a:p>
        </p:txBody>
      </p:sp>
      <p:pic>
        <p:nvPicPr>
          <p:cNvPr id="10" name="Picture 2" descr="C:\Users\Paulo\Dropbox\UFC\Mestrado\Dissertation\fig\fullvirtualizaca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85611" y="2453175"/>
            <a:ext cx="5832648" cy="356257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95587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97772" y="114300"/>
            <a:ext cx="1102428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pt-BR" sz="1400" b="1" spc="-15" dirty="0">
                <a:solidFill>
                  <a:srgbClr val="176B98"/>
                </a:solidFill>
                <a:latin typeface="Corbel" panose="020B0503020204020204" pitchFamily="34" charset="0"/>
                <a:cs typeface="Calibri"/>
              </a:rPr>
              <a:t>Virtualização</a:t>
            </a:r>
            <a:endParaRPr sz="1400" b="1" dirty="0">
              <a:latin typeface="Corbel" panose="020B0503020204020204" pitchFamily="34" charset="0"/>
              <a:cs typeface="Calibri"/>
            </a:endParaRP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374A859-AFA5-490E-BE78-278CCFB1E18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1658600" y="6303603"/>
            <a:ext cx="304800" cy="251459"/>
          </a:xfrm>
        </p:spPr>
        <p:txBody>
          <a:bodyPr/>
          <a:lstStyle/>
          <a:p>
            <a:pPr marL="25400" algn="ctr">
              <a:lnSpc>
                <a:spcPct val="100000"/>
              </a:lnSpc>
              <a:spcBef>
                <a:spcPts val="330"/>
              </a:spcBef>
            </a:pPr>
            <a:fld id="{81D60167-4931-47E6-BA6A-407CBD079E47}" type="slidenum">
              <a:rPr lang="pt-BR" sz="1600" spc="-20" smtClean="0"/>
              <a:pPr marL="25400" algn="ctr">
                <a:lnSpc>
                  <a:spcPct val="100000"/>
                </a:lnSpc>
                <a:spcBef>
                  <a:spcPts val="330"/>
                </a:spcBef>
              </a:pPr>
              <a:t>27</a:t>
            </a:fld>
            <a:endParaRPr lang="pt-BR" sz="1600" spc="-20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F6D9EEF1-8D59-4511-881A-E66572A3BA33}"/>
              </a:ext>
            </a:extLst>
          </p:cNvPr>
          <p:cNvSpPr txBox="1"/>
          <p:nvPr/>
        </p:nvSpPr>
        <p:spPr>
          <a:xfrm>
            <a:off x="514765" y="1515927"/>
            <a:ext cx="11174341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5600" indent="-342900"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Char char="§"/>
              <a:tabLst>
                <a:tab pos="241300" algn="l"/>
              </a:tabLst>
            </a:pPr>
            <a:r>
              <a:rPr lang="pt-BR" sz="2800" spc="-5" dirty="0" err="1">
                <a:latin typeface="Corbel"/>
                <a:cs typeface="Corbel"/>
              </a:rPr>
              <a:t>Full</a:t>
            </a:r>
            <a:r>
              <a:rPr lang="pt-BR" sz="2800" spc="-5" dirty="0">
                <a:latin typeface="Corbel"/>
                <a:cs typeface="Corbel"/>
              </a:rPr>
              <a:t> </a:t>
            </a:r>
            <a:r>
              <a:rPr lang="pt-BR" sz="2800" spc="-5" dirty="0" err="1">
                <a:latin typeface="Corbel"/>
                <a:cs typeface="Corbel"/>
              </a:rPr>
              <a:t>Virtualization</a:t>
            </a:r>
            <a:endParaRPr lang="pt-BR" sz="2800" spc="-5" dirty="0">
              <a:latin typeface="Corbel"/>
              <a:cs typeface="Corbel"/>
            </a:endParaRPr>
          </a:p>
          <a:p>
            <a:pPr marL="812800" lvl="1" indent="-342900">
              <a:spcAft>
                <a:spcPts val="600"/>
              </a:spcAft>
              <a:buFont typeface="Wingdings" panose="05000000000000000000" pitchFamily="2" charset="2"/>
              <a:buChar char="§"/>
              <a:tabLst>
                <a:tab pos="241300" algn="l"/>
              </a:tabLst>
            </a:pPr>
            <a:r>
              <a:rPr lang="pt-BR" sz="2800" spc="-5" dirty="0">
                <a:latin typeface="Corbel"/>
                <a:cs typeface="Corbel"/>
              </a:rPr>
              <a:t>Pros</a:t>
            </a:r>
            <a:endParaRPr lang="pt-BR" sz="2400" spc="-5" dirty="0">
              <a:latin typeface="Corbel"/>
              <a:cs typeface="Corbel"/>
            </a:endParaRPr>
          </a:p>
          <a:p>
            <a:pPr marL="1270000" lvl="2" indent="-342900">
              <a:spcAft>
                <a:spcPts val="600"/>
              </a:spcAft>
              <a:buFont typeface="Wingdings" panose="05000000000000000000" pitchFamily="2" charset="2"/>
              <a:buChar char="§"/>
              <a:tabLst>
                <a:tab pos="241300" algn="l"/>
              </a:tabLst>
            </a:pPr>
            <a:r>
              <a:rPr lang="pt-BR" sz="2400" spc="-5" dirty="0">
                <a:latin typeface="Corbel"/>
                <a:cs typeface="Corbel"/>
              </a:rPr>
              <a:t>Maior isolamento e segurança entre </a:t>
            </a:r>
            <a:r>
              <a:rPr lang="pt-BR" sz="2400" spc="-5" dirty="0" err="1">
                <a:latin typeface="Corbel"/>
                <a:cs typeface="Corbel"/>
              </a:rPr>
              <a:t>MVs</a:t>
            </a:r>
            <a:endParaRPr lang="pt-BR" sz="2400" spc="-5" dirty="0">
              <a:latin typeface="Corbel"/>
              <a:cs typeface="Corbel"/>
            </a:endParaRPr>
          </a:p>
          <a:p>
            <a:pPr marL="1270000" lvl="2" indent="-342900">
              <a:spcAft>
                <a:spcPts val="600"/>
              </a:spcAft>
              <a:buFont typeface="Wingdings" panose="05000000000000000000" pitchFamily="2" charset="2"/>
              <a:buChar char="§"/>
              <a:tabLst>
                <a:tab pos="241300" algn="l"/>
              </a:tabLst>
            </a:pPr>
            <a:r>
              <a:rPr lang="pt-BR" sz="2400" spc="-5" dirty="0">
                <a:latin typeface="Corbel"/>
                <a:cs typeface="Corbel"/>
              </a:rPr>
              <a:t>Diferentes </a:t>
            </a:r>
            <a:r>
              <a:rPr lang="pt-BR" sz="2400" spc="-5" dirty="0" err="1">
                <a:latin typeface="Corbel"/>
                <a:cs typeface="Corbel"/>
              </a:rPr>
              <a:t>SOs</a:t>
            </a:r>
            <a:r>
              <a:rPr lang="pt-BR" sz="2400" spc="-5" dirty="0">
                <a:latin typeface="Corbel"/>
                <a:cs typeface="Corbel"/>
              </a:rPr>
              <a:t> convidados em execução simultânea</a:t>
            </a:r>
          </a:p>
          <a:p>
            <a:pPr marL="1270000" lvl="2" indent="-342900">
              <a:spcAft>
                <a:spcPts val="600"/>
              </a:spcAft>
              <a:buFont typeface="Wingdings" panose="05000000000000000000" pitchFamily="2" charset="2"/>
              <a:buChar char="§"/>
              <a:tabLst>
                <a:tab pos="241300" algn="l"/>
              </a:tabLst>
            </a:pPr>
            <a:r>
              <a:rPr lang="pt-BR" sz="2400" spc="-5" dirty="0">
                <a:latin typeface="Corbel"/>
                <a:cs typeface="Corbel"/>
              </a:rPr>
              <a:t>SO convidado sem alteração </a:t>
            </a:r>
          </a:p>
          <a:p>
            <a:pPr marL="1270000" lvl="2" indent="-342900">
              <a:spcAft>
                <a:spcPts val="600"/>
              </a:spcAft>
              <a:buFont typeface="Wingdings" panose="05000000000000000000" pitchFamily="2" charset="2"/>
              <a:buChar char="§"/>
              <a:tabLst>
                <a:tab pos="241300" algn="l"/>
              </a:tabLst>
            </a:pPr>
            <a:r>
              <a:rPr lang="pt-BR" sz="2400" spc="-5" dirty="0">
                <a:latin typeface="Corbel"/>
                <a:cs typeface="Corbel"/>
              </a:rPr>
              <a:t>Permite migrar para acesso convencional</a:t>
            </a:r>
          </a:p>
          <a:p>
            <a:pPr marL="812800" lvl="1" indent="-342900">
              <a:spcAft>
                <a:spcPts val="600"/>
              </a:spcAft>
              <a:buFont typeface="Wingdings" panose="05000000000000000000" pitchFamily="2" charset="2"/>
              <a:buChar char="§"/>
              <a:tabLst>
                <a:tab pos="241300" algn="l"/>
              </a:tabLst>
            </a:pPr>
            <a:r>
              <a:rPr lang="pt-BR" sz="2800" spc="-5" dirty="0" err="1">
                <a:latin typeface="Corbel"/>
                <a:cs typeface="Corbel"/>
              </a:rPr>
              <a:t>Cons</a:t>
            </a:r>
            <a:endParaRPr lang="pt-BR" sz="2400" spc="-5" dirty="0">
              <a:latin typeface="Corbel"/>
              <a:cs typeface="Corbel"/>
            </a:endParaRPr>
          </a:p>
          <a:p>
            <a:pPr marL="1270000" lvl="2" indent="-342900">
              <a:spcAft>
                <a:spcPts val="600"/>
              </a:spcAft>
              <a:buFont typeface="Wingdings" panose="05000000000000000000" pitchFamily="2" charset="2"/>
              <a:buChar char="§"/>
              <a:tabLst>
                <a:tab pos="241300" algn="l"/>
              </a:tabLst>
            </a:pPr>
            <a:r>
              <a:rPr lang="pt-BR" sz="2400" spc="-5" dirty="0">
                <a:latin typeface="Corbel"/>
                <a:cs typeface="Corbel"/>
              </a:rPr>
              <a:t>Tradução Binária</a:t>
            </a:r>
          </a:p>
          <a:p>
            <a:pPr marL="1270000" lvl="2" indent="-342900">
              <a:spcAft>
                <a:spcPts val="600"/>
              </a:spcAft>
              <a:buFont typeface="Wingdings" panose="05000000000000000000" pitchFamily="2" charset="2"/>
              <a:buChar char="§"/>
              <a:tabLst>
                <a:tab pos="241300" algn="l"/>
              </a:tabLst>
            </a:pPr>
            <a:r>
              <a:rPr lang="pt-BR" sz="2400" spc="-5" dirty="0">
                <a:latin typeface="Corbel"/>
                <a:cs typeface="Corbel"/>
              </a:rPr>
              <a:t>Overhead</a:t>
            </a:r>
          </a:p>
          <a:p>
            <a:pPr marL="1270000" lvl="2" indent="-342900">
              <a:spcAft>
                <a:spcPts val="600"/>
              </a:spcAft>
              <a:buFont typeface="Wingdings" panose="05000000000000000000" pitchFamily="2" charset="2"/>
              <a:buChar char="§"/>
              <a:tabLst>
                <a:tab pos="241300" algn="l"/>
              </a:tabLst>
            </a:pPr>
            <a:r>
              <a:rPr lang="pt-BR" sz="2400" spc="-5" dirty="0">
                <a:latin typeface="Corbel"/>
                <a:cs typeface="Corbel"/>
              </a:rPr>
              <a:t>Necessário suporte adequado entre </a:t>
            </a:r>
            <a:r>
              <a:rPr lang="pt-BR" sz="2400" spc="-5" dirty="0" err="1">
                <a:latin typeface="Corbel"/>
                <a:cs typeface="Corbel"/>
              </a:rPr>
              <a:t>hypervisor</a:t>
            </a:r>
            <a:r>
              <a:rPr lang="pt-BR" sz="2400" spc="-5" dirty="0">
                <a:latin typeface="Corbel"/>
                <a:cs typeface="Corbel"/>
              </a:rPr>
              <a:t>/hardware</a:t>
            </a:r>
            <a:endParaRPr lang="pt-BR" sz="2400" spc="-5" dirty="0">
              <a:latin typeface="Corbel"/>
              <a:cs typeface="Corbel"/>
            </a:endParaRPr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CFED93F3-01E4-44D5-B96E-0EB235FB22B7}"/>
              </a:ext>
            </a:extLst>
          </p:cNvPr>
          <p:cNvSpPr txBox="1"/>
          <p:nvPr/>
        </p:nvSpPr>
        <p:spPr>
          <a:xfrm>
            <a:off x="490882" y="755650"/>
            <a:ext cx="4995518" cy="3462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pt-BR" sz="2250" b="1" spc="-85" dirty="0">
                <a:latin typeface="Corbel" panose="020B0503020204020204" pitchFamily="34" charset="0"/>
                <a:cs typeface="Arial Narrow"/>
              </a:rPr>
              <a:t>Tipos de </a:t>
            </a:r>
            <a:r>
              <a:rPr lang="pt-BR" sz="2250" b="1" spc="-85" dirty="0" smtClean="0">
                <a:latin typeface="Corbel" panose="020B0503020204020204" pitchFamily="34" charset="0"/>
                <a:cs typeface="Arial Narrow"/>
              </a:rPr>
              <a:t>Virtualização</a:t>
            </a:r>
            <a:endParaRPr lang="pt-BR" sz="2250" b="1" spc="-85" dirty="0">
              <a:latin typeface="Corbel" panose="020B0503020204020204" pitchFamily="34" charset="0"/>
              <a:cs typeface="Arial Narrow"/>
            </a:endParaRPr>
          </a:p>
        </p:txBody>
      </p:sp>
      <p:sp>
        <p:nvSpPr>
          <p:cNvPr id="9" name="object 5"/>
          <p:cNvSpPr txBox="1">
            <a:spLocks noGrp="1"/>
          </p:cNvSpPr>
          <p:nvPr>
            <p:ph type="ftr" sz="quarter" idx="5"/>
          </p:nvPr>
        </p:nvSpPr>
        <p:spPr>
          <a:xfrm>
            <a:off x="5453441" y="6559199"/>
            <a:ext cx="1296988" cy="226985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lang="pt-BR" spc="-80" dirty="0" smtClean="0"/>
              <a:t>Sistemas Distribuídos</a:t>
            </a:r>
            <a:endParaRPr spc="-20" dirty="0"/>
          </a:p>
        </p:txBody>
      </p:sp>
    </p:spTree>
    <p:extLst>
      <p:ext uri="{BB962C8B-B14F-4D97-AF65-F5344CB8AC3E}">
        <p14:creationId xmlns:p14="http://schemas.microsoft.com/office/powerpoint/2010/main" val="3534177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97772" y="114300"/>
            <a:ext cx="1026228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pt-BR" sz="1400" b="1" spc="-15" dirty="0">
                <a:solidFill>
                  <a:srgbClr val="176B98"/>
                </a:solidFill>
                <a:latin typeface="Corbel" panose="020B0503020204020204" pitchFamily="34" charset="0"/>
                <a:cs typeface="Calibri"/>
              </a:rPr>
              <a:t>Virtualização</a:t>
            </a:r>
            <a:endParaRPr sz="1400" b="1" dirty="0">
              <a:latin typeface="Corbel" panose="020B0503020204020204" pitchFamily="34" charset="0"/>
              <a:cs typeface="Calibri"/>
            </a:endParaRP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374A859-AFA5-490E-BE78-278CCFB1E18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1658600" y="6303603"/>
            <a:ext cx="304800" cy="251459"/>
          </a:xfrm>
        </p:spPr>
        <p:txBody>
          <a:bodyPr/>
          <a:lstStyle/>
          <a:p>
            <a:pPr marL="25400" algn="ctr">
              <a:lnSpc>
                <a:spcPct val="100000"/>
              </a:lnSpc>
              <a:spcBef>
                <a:spcPts val="330"/>
              </a:spcBef>
            </a:pPr>
            <a:fld id="{81D60167-4931-47E6-BA6A-407CBD079E47}" type="slidenum">
              <a:rPr lang="pt-BR" sz="1600" spc="-20" smtClean="0"/>
              <a:pPr marL="25400" algn="ctr">
                <a:lnSpc>
                  <a:spcPct val="100000"/>
                </a:lnSpc>
                <a:spcBef>
                  <a:spcPts val="330"/>
                </a:spcBef>
              </a:pPr>
              <a:t>28</a:t>
            </a:fld>
            <a:endParaRPr lang="pt-BR" sz="1600" spc="-20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F6D9EEF1-8D59-4511-881A-E66572A3BA33}"/>
              </a:ext>
            </a:extLst>
          </p:cNvPr>
          <p:cNvSpPr txBox="1"/>
          <p:nvPr/>
        </p:nvSpPr>
        <p:spPr>
          <a:xfrm>
            <a:off x="514765" y="1219200"/>
            <a:ext cx="11174341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5600" indent="-342900"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Char char="§"/>
              <a:tabLst>
                <a:tab pos="241300" algn="l"/>
              </a:tabLst>
            </a:pPr>
            <a:r>
              <a:rPr lang="pt-BR" sz="2800" spc="-5" dirty="0" err="1">
                <a:latin typeface="Corbel"/>
                <a:cs typeface="Corbel"/>
              </a:rPr>
              <a:t>Paravirtualização</a:t>
            </a:r>
            <a:endParaRPr lang="pt-BR" sz="2800" spc="-5" dirty="0">
              <a:latin typeface="Corbel"/>
              <a:cs typeface="Corbel"/>
            </a:endParaRPr>
          </a:p>
          <a:p>
            <a:pPr marL="812800" lvl="1" indent="-342900">
              <a:spcAft>
                <a:spcPts val="600"/>
              </a:spcAft>
              <a:buFont typeface="Wingdings" panose="05000000000000000000" pitchFamily="2" charset="2"/>
              <a:buChar char="§"/>
              <a:tabLst>
                <a:tab pos="241300" algn="l"/>
              </a:tabLst>
            </a:pPr>
            <a:r>
              <a:rPr lang="pt-BR" sz="2400" spc="-5" dirty="0" err="1">
                <a:latin typeface="Corbel"/>
                <a:cs typeface="Corbel"/>
              </a:rPr>
              <a:t>Kernel</a:t>
            </a:r>
            <a:r>
              <a:rPr lang="pt-BR" sz="2400" spc="-5" dirty="0">
                <a:latin typeface="Corbel"/>
                <a:cs typeface="Corbel"/>
              </a:rPr>
              <a:t> do SO visitante é modificado especificamente para executar no </a:t>
            </a:r>
            <a:r>
              <a:rPr lang="pt-BR" sz="2400" spc="-5" dirty="0" err="1">
                <a:latin typeface="Corbel"/>
                <a:cs typeface="Corbel"/>
              </a:rPr>
              <a:t>hipervisor</a:t>
            </a:r>
            <a:endParaRPr lang="pt-BR" sz="2400" spc="-5" dirty="0">
              <a:latin typeface="Corbel"/>
              <a:cs typeface="Corbel"/>
            </a:endParaRPr>
          </a:p>
          <a:p>
            <a:pPr marL="812800" lvl="1" indent="-342900">
              <a:spcAft>
                <a:spcPts val="600"/>
              </a:spcAft>
              <a:buFont typeface="Wingdings" panose="05000000000000000000" pitchFamily="2" charset="2"/>
              <a:buChar char="§"/>
              <a:tabLst>
                <a:tab pos="241300" algn="l"/>
              </a:tabLst>
            </a:pPr>
            <a:r>
              <a:rPr lang="pt-BR" sz="2400" spc="-5" dirty="0">
                <a:latin typeface="Corbel"/>
                <a:cs typeface="Corbel"/>
              </a:rPr>
              <a:t>Envolve a substituição de quaisquer operações privilegiadas, por chamadas para o </a:t>
            </a:r>
            <a:r>
              <a:rPr lang="pt-BR" sz="2400" spc="-5" dirty="0" err="1">
                <a:latin typeface="Corbel"/>
                <a:cs typeface="Corbel"/>
              </a:rPr>
              <a:t>hipervisor</a:t>
            </a:r>
            <a:r>
              <a:rPr lang="pt-BR" sz="2400" spc="-5" dirty="0">
                <a:latin typeface="Corbel"/>
                <a:cs typeface="Corbel"/>
              </a:rPr>
              <a:t>, conhecidas como </a:t>
            </a:r>
            <a:r>
              <a:rPr lang="pt-BR" sz="2400" spc="-5" dirty="0" err="1">
                <a:latin typeface="Corbel"/>
                <a:cs typeface="Corbel"/>
              </a:rPr>
              <a:t>hiperchamadas</a:t>
            </a:r>
            <a:r>
              <a:rPr lang="pt-BR" sz="2400" spc="-5" dirty="0">
                <a:latin typeface="Corbel"/>
                <a:cs typeface="Corbel"/>
              </a:rPr>
              <a:t> (</a:t>
            </a:r>
            <a:r>
              <a:rPr lang="pt-BR" sz="2400" spc="-5" dirty="0" err="1">
                <a:latin typeface="Corbel"/>
                <a:cs typeface="Corbel"/>
              </a:rPr>
              <a:t>hypercalls</a:t>
            </a:r>
            <a:r>
              <a:rPr lang="pt-BR" sz="2400" spc="-5" dirty="0">
                <a:latin typeface="Corbel"/>
                <a:cs typeface="Corbel"/>
              </a:rPr>
              <a:t>)</a:t>
            </a:r>
          </a:p>
          <a:p>
            <a:pPr marL="812800" lvl="1" indent="-342900">
              <a:spcAft>
                <a:spcPts val="600"/>
              </a:spcAft>
              <a:buFont typeface="Wingdings" panose="05000000000000000000" pitchFamily="2" charset="2"/>
              <a:buChar char="§"/>
              <a:tabLst>
                <a:tab pos="241300" algn="l"/>
              </a:tabLst>
            </a:pPr>
            <a:r>
              <a:rPr lang="pt-BR" sz="2400" spc="-5" dirty="0">
                <a:latin typeface="Corbel"/>
                <a:cs typeface="Corbel"/>
              </a:rPr>
              <a:t>O </a:t>
            </a:r>
            <a:r>
              <a:rPr lang="pt-BR" sz="2400" spc="-5" dirty="0" err="1">
                <a:latin typeface="Corbel"/>
                <a:cs typeface="Corbel"/>
              </a:rPr>
              <a:t>hipervisor</a:t>
            </a:r>
            <a:r>
              <a:rPr lang="pt-BR" sz="2400" spc="-5" dirty="0">
                <a:latin typeface="Corbel"/>
                <a:cs typeface="Corbel"/>
              </a:rPr>
              <a:t>, por sua vez executa a tarefa em nome do </a:t>
            </a:r>
            <a:r>
              <a:rPr lang="pt-BR" sz="2400" spc="-5" dirty="0" err="1">
                <a:latin typeface="Corbel"/>
                <a:cs typeface="Corbel"/>
              </a:rPr>
              <a:t>kernel</a:t>
            </a:r>
            <a:r>
              <a:rPr lang="pt-BR" sz="2400" spc="-5" dirty="0">
                <a:latin typeface="Corbel"/>
                <a:cs typeface="Corbel"/>
              </a:rPr>
              <a:t> da MV e também fornece interfaces de </a:t>
            </a:r>
            <a:r>
              <a:rPr lang="pt-BR" sz="2400" spc="-5" dirty="0" err="1">
                <a:latin typeface="Corbel"/>
                <a:cs typeface="Corbel"/>
              </a:rPr>
              <a:t>hiperchamada</a:t>
            </a:r>
            <a:r>
              <a:rPr lang="pt-BR" sz="2400" spc="-5" dirty="0">
                <a:latin typeface="Corbel"/>
                <a:cs typeface="Corbel"/>
              </a:rPr>
              <a:t> para outras operações críticas do </a:t>
            </a:r>
            <a:r>
              <a:rPr lang="pt-BR" sz="2400" spc="-5" dirty="0" err="1">
                <a:latin typeface="Corbel"/>
                <a:cs typeface="Corbel"/>
              </a:rPr>
              <a:t>kernel</a:t>
            </a:r>
            <a:endParaRPr lang="pt-BR" sz="2400" spc="-5" dirty="0">
              <a:latin typeface="Corbel"/>
              <a:cs typeface="Corbel"/>
            </a:endParaRPr>
          </a:p>
          <a:p>
            <a:pPr marL="812800" lvl="1" indent="-342900">
              <a:spcAft>
                <a:spcPts val="600"/>
              </a:spcAft>
              <a:buFont typeface="Wingdings" panose="05000000000000000000" pitchFamily="2" charset="2"/>
              <a:buChar char="§"/>
              <a:tabLst>
                <a:tab pos="241300" algn="l"/>
              </a:tabLst>
            </a:pPr>
            <a:r>
              <a:rPr lang="pt-BR" sz="2400" spc="-5" dirty="0">
                <a:latin typeface="Corbel"/>
                <a:cs typeface="Corbel"/>
              </a:rPr>
              <a:t>Tenta corrigir os problemas da virtualização total permitindo que os </a:t>
            </a:r>
            <a:r>
              <a:rPr lang="pt-BR" sz="2400" spc="-5" dirty="0" err="1">
                <a:latin typeface="Corbel"/>
                <a:cs typeface="Corbel"/>
              </a:rPr>
              <a:t>SOs</a:t>
            </a:r>
            <a:r>
              <a:rPr lang="pt-BR" sz="2400" spc="-5" dirty="0">
                <a:latin typeface="Corbel"/>
                <a:cs typeface="Corbel"/>
              </a:rPr>
              <a:t> visitantes tenham acesso direto ao hardware subjacente</a:t>
            </a:r>
          </a:p>
          <a:p>
            <a:pPr marL="812800" lvl="1" indent="-342900">
              <a:spcAft>
                <a:spcPts val="600"/>
              </a:spcAft>
              <a:buFont typeface="Wingdings" panose="05000000000000000000" pitchFamily="2" charset="2"/>
              <a:buChar char="§"/>
              <a:tabLst>
                <a:tab pos="241300" algn="l"/>
              </a:tabLst>
            </a:pPr>
            <a:r>
              <a:rPr lang="pt-BR" sz="2400" spc="-5" dirty="0">
                <a:latin typeface="Corbel"/>
                <a:cs typeface="Corbel"/>
              </a:rPr>
              <a:t>SO visitante sabe que está sendo executado em hardware virtualizado</a:t>
            </a:r>
          </a:p>
          <a:p>
            <a:pPr marL="812800" lvl="1" indent="-342900">
              <a:spcAft>
                <a:spcPts val="600"/>
              </a:spcAft>
              <a:buFont typeface="Wingdings" panose="05000000000000000000" pitchFamily="2" charset="2"/>
              <a:buChar char="§"/>
              <a:tabLst>
                <a:tab pos="241300" algn="l"/>
              </a:tabLst>
            </a:pPr>
            <a:r>
              <a:rPr lang="pt-BR" sz="2400" spc="-5" dirty="0">
                <a:latin typeface="Corbel"/>
                <a:cs typeface="Corbel"/>
              </a:rPr>
              <a:t>Exemplo: </a:t>
            </a:r>
            <a:r>
              <a:rPr lang="pt-BR" sz="2400" spc="-5" dirty="0" err="1">
                <a:latin typeface="Corbel"/>
                <a:cs typeface="Corbel"/>
              </a:rPr>
              <a:t>Xen</a:t>
            </a:r>
            <a:endParaRPr lang="pt-BR" sz="2400" spc="-5" dirty="0">
              <a:latin typeface="Corbel"/>
              <a:cs typeface="Corbel"/>
            </a:endParaRPr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CFED93F3-01E4-44D5-B96E-0EB235FB22B7}"/>
              </a:ext>
            </a:extLst>
          </p:cNvPr>
          <p:cNvSpPr txBox="1"/>
          <p:nvPr/>
        </p:nvSpPr>
        <p:spPr>
          <a:xfrm>
            <a:off x="490882" y="755650"/>
            <a:ext cx="4995518" cy="3462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pt-BR" sz="2250" b="1" spc="-85" dirty="0" smtClean="0">
                <a:latin typeface="Corbel" panose="020B0503020204020204" pitchFamily="34" charset="0"/>
                <a:cs typeface="Arial Narrow"/>
              </a:rPr>
              <a:t>Tipos </a:t>
            </a:r>
            <a:r>
              <a:rPr lang="pt-BR" sz="2250" b="1" spc="-85" dirty="0">
                <a:latin typeface="Corbel" panose="020B0503020204020204" pitchFamily="34" charset="0"/>
                <a:cs typeface="Arial Narrow"/>
              </a:rPr>
              <a:t>de Virtualização</a:t>
            </a:r>
            <a:endParaRPr lang="pt-BR" sz="2250" b="1" spc="-85" dirty="0">
              <a:latin typeface="Corbel" panose="020B0503020204020204" pitchFamily="34" charset="0"/>
              <a:cs typeface="Arial Narrow"/>
            </a:endParaRPr>
          </a:p>
        </p:txBody>
      </p:sp>
      <p:sp>
        <p:nvSpPr>
          <p:cNvPr id="9" name="object 5"/>
          <p:cNvSpPr txBox="1">
            <a:spLocks noGrp="1"/>
          </p:cNvSpPr>
          <p:nvPr>
            <p:ph type="ftr" sz="quarter" idx="5"/>
          </p:nvPr>
        </p:nvSpPr>
        <p:spPr>
          <a:xfrm>
            <a:off x="5453441" y="6559199"/>
            <a:ext cx="1296988" cy="226985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lang="pt-BR" spc="-80" dirty="0" smtClean="0"/>
              <a:t>Sistemas Distribuídos</a:t>
            </a:r>
            <a:endParaRPr spc="-20" dirty="0"/>
          </a:p>
        </p:txBody>
      </p:sp>
    </p:spTree>
    <p:extLst>
      <p:ext uri="{BB962C8B-B14F-4D97-AF65-F5344CB8AC3E}">
        <p14:creationId xmlns:p14="http://schemas.microsoft.com/office/powerpoint/2010/main" val="82495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97772" y="114300"/>
            <a:ext cx="1026228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pt-BR" sz="1400" b="1" spc="-15" dirty="0">
                <a:solidFill>
                  <a:srgbClr val="176B98"/>
                </a:solidFill>
                <a:latin typeface="Corbel" panose="020B0503020204020204" pitchFamily="34" charset="0"/>
                <a:cs typeface="Calibri"/>
              </a:rPr>
              <a:t>Virtualização</a:t>
            </a:r>
            <a:endParaRPr sz="1400" b="1" dirty="0">
              <a:latin typeface="Corbel" panose="020B0503020204020204" pitchFamily="34" charset="0"/>
              <a:cs typeface="Calibri"/>
            </a:endParaRP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374A859-AFA5-490E-BE78-278CCFB1E18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1658600" y="6303603"/>
            <a:ext cx="304800" cy="251459"/>
          </a:xfrm>
        </p:spPr>
        <p:txBody>
          <a:bodyPr/>
          <a:lstStyle/>
          <a:p>
            <a:pPr marL="25400" algn="ctr">
              <a:lnSpc>
                <a:spcPct val="100000"/>
              </a:lnSpc>
              <a:spcBef>
                <a:spcPts val="330"/>
              </a:spcBef>
            </a:pPr>
            <a:fld id="{81D60167-4931-47E6-BA6A-407CBD079E47}" type="slidenum">
              <a:rPr lang="pt-BR" sz="1600" spc="-20" smtClean="0"/>
              <a:pPr marL="25400" algn="ctr">
                <a:lnSpc>
                  <a:spcPct val="100000"/>
                </a:lnSpc>
                <a:spcBef>
                  <a:spcPts val="330"/>
                </a:spcBef>
              </a:pPr>
              <a:t>29</a:t>
            </a:fld>
            <a:endParaRPr lang="pt-BR" sz="1600" spc="-20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F6D9EEF1-8D59-4511-881A-E66572A3BA33}"/>
              </a:ext>
            </a:extLst>
          </p:cNvPr>
          <p:cNvSpPr txBox="1"/>
          <p:nvPr/>
        </p:nvSpPr>
        <p:spPr>
          <a:xfrm>
            <a:off x="514765" y="1515927"/>
            <a:ext cx="111743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00"/>
              </a:spcBef>
              <a:spcAft>
                <a:spcPts val="600"/>
              </a:spcAft>
              <a:buFont typeface="Wingdings" panose="05000000000000000000" pitchFamily="2" charset="2"/>
              <a:buChar char="§"/>
              <a:tabLst>
                <a:tab pos="241300" algn="l"/>
              </a:tabLst>
            </a:pPr>
            <a:r>
              <a:rPr lang="pt-BR" sz="2800" spc="-5" dirty="0" err="1">
                <a:latin typeface="Corbel"/>
                <a:cs typeface="Corbel"/>
              </a:rPr>
              <a:t>Paravirtualização</a:t>
            </a:r>
            <a:endParaRPr lang="pt-BR" sz="2800" spc="-5" dirty="0">
              <a:latin typeface="Corbel"/>
              <a:cs typeface="Corbel"/>
            </a:endParaRPr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CFED93F3-01E4-44D5-B96E-0EB235FB22B7}"/>
              </a:ext>
            </a:extLst>
          </p:cNvPr>
          <p:cNvSpPr txBox="1"/>
          <p:nvPr/>
        </p:nvSpPr>
        <p:spPr>
          <a:xfrm>
            <a:off x="490882" y="755650"/>
            <a:ext cx="4995518" cy="3462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pt-BR" sz="2250" b="1" spc="-85" dirty="0">
                <a:latin typeface="Corbel" panose="020B0503020204020204" pitchFamily="34" charset="0"/>
                <a:cs typeface="Arial Narrow"/>
              </a:rPr>
              <a:t>Tipos de Virtualização</a:t>
            </a:r>
            <a:endParaRPr lang="pt-BR" sz="2250" b="1" spc="-85" dirty="0">
              <a:latin typeface="Corbel" panose="020B0503020204020204" pitchFamily="34" charset="0"/>
              <a:cs typeface="Arial Narrow"/>
            </a:endParaRPr>
          </a:p>
        </p:txBody>
      </p:sp>
      <p:sp>
        <p:nvSpPr>
          <p:cNvPr id="9" name="object 5"/>
          <p:cNvSpPr txBox="1">
            <a:spLocks noGrp="1"/>
          </p:cNvSpPr>
          <p:nvPr>
            <p:ph type="ftr" sz="quarter" idx="5"/>
          </p:nvPr>
        </p:nvSpPr>
        <p:spPr>
          <a:xfrm>
            <a:off x="5453441" y="6559199"/>
            <a:ext cx="1296988" cy="226985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lang="pt-BR" spc="-80" dirty="0" smtClean="0"/>
              <a:t>Sistemas Distribuídos</a:t>
            </a:r>
            <a:endParaRPr spc="-20" dirty="0"/>
          </a:p>
        </p:txBody>
      </p:sp>
      <p:pic>
        <p:nvPicPr>
          <p:cNvPr id="12" name="Imagem 11" descr="paravirtualizaca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74578" y="2311967"/>
            <a:ext cx="5654714" cy="3974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011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214148" y="4174067"/>
            <a:ext cx="6261735" cy="12926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-5" dirty="0" smtClean="0">
                <a:solidFill>
                  <a:srgbClr val="FFFFFF"/>
                </a:solidFill>
                <a:latin typeface="Corbel"/>
                <a:cs typeface="Corbel"/>
              </a:rPr>
              <a:t>Professor</a:t>
            </a:r>
            <a:r>
              <a:rPr lang="pt-BR" sz="2800" b="1" spc="-5" dirty="0" smtClean="0">
                <a:solidFill>
                  <a:srgbClr val="FFFFFF"/>
                </a:solidFill>
                <a:latin typeface="Corbel"/>
                <a:cs typeface="Corbel"/>
              </a:rPr>
              <a:t>es</a:t>
            </a:r>
            <a:r>
              <a:rPr sz="2800" b="1" spc="-5" dirty="0" smtClean="0">
                <a:solidFill>
                  <a:srgbClr val="FFFFFF"/>
                </a:solidFill>
                <a:latin typeface="Corbel"/>
                <a:cs typeface="Corbel"/>
              </a:rPr>
              <a:t>: </a:t>
            </a:r>
            <a:endParaRPr lang="pt-BR" sz="2800" b="1" spc="-5" dirty="0" smtClean="0">
              <a:solidFill>
                <a:srgbClr val="FFFFFF"/>
              </a:solidFill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</a:pPr>
            <a:r>
              <a:rPr sz="2800" b="1" spc="-5" dirty="0" smtClean="0">
                <a:solidFill>
                  <a:srgbClr val="FFFFFF"/>
                </a:solidFill>
                <a:latin typeface="Corbel"/>
                <a:cs typeface="Corbel"/>
              </a:rPr>
              <a:t>Fernando </a:t>
            </a:r>
            <a:r>
              <a:rPr sz="2800" b="1" spc="-5" dirty="0">
                <a:solidFill>
                  <a:srgbClr val="FFFFFF"/>
                </a:solidFill>
                <a:latin typeface="Corbel"/>
                <a:cs typeface="Corbel"/>
              </a:rPr>
              <a:t>Antonio Mot</a:t>
            </a:r>
            <a:r>
              <a:rPr lang="pt-BR" sz="2800" b="1" spc="-5" dirty="0">
                <a:solidFill>
                  <a:srgbClr val="FFFFFF"/>
                </a:solidFill>
                <a:latin typeface="Corbel"/>
                <a:cs typeface="Corbel"/>
              </a:rPr>
              <a:t>a </a:t>
            </a:r>
            <a:r>
              <a:rPr sz="2800" b="1" spc="-35" dirty="0" err="1" smtClean="0">
                <a:solidFill>
                  <a:srgbClr val="FFFFFF"/>
                </a:solidFill>
                <a:latin typeface="Corbel"/>
                <a:cs typeface="Corbel"/>
              </a:rPr>
              <a:t>Trinta</a:t>
            </a:r>
            <a:endParaRPr lang="pt-BR" sz="2800" b="1" spc="-35" dirty="0" smtClean="0">
              <a:solidFill>
                <a:srgbClr val="FFFFFF"/>
              </a:solidFill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</a:pPr>
            <a:r>
              <a:rPr lang="pt-BR" sz="2800" b="1" spc="-35" dirty="0" err="1">
                <a:solidFill>
                  <a:srgbClr val="FFFFFF"/>
                </a:solidFill>
                <a:latin typeface="Corbel"/>
                <a:cs typeface="Corbel"/>
              </a:rPr>
              <a:t>Windson</a:t>
            </a:r>
            <a:r>
              <a:rPr lang="pt-BR" sz="2800" b="1" spc="-35" dirty="0">
                <a:solidFill>
                  <a:srgbClr val="FFFFFF"/>
                </a:solidFill>
                <a:latin typeface="Corbel"/>
                <a:cs typeface="Corbel"/>
              </a:rPr>
              <a:t> Viana</a:t>
            </a:r>
            <a:endParaRPr sz="2800" dirty="0">
              <a:latin typeface="Corbel"/>
              <a:cs typeface="Corbel"/>
            </a:endParaRPr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E5EC5EE6-8445-477A-80D7-9EB157C33B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71800" y="2429470"/>
            <a:ext cx="8800435" cy="923330"/>
          </a:xfrm>
        </p:spPr>
        <p:txBody>
          <a:bodyPr/>
          <a:lstStyle/>
          <a:p>
            <a:pPr algn="ctr"/>
            <a:r>
              <a:rPr lang="pt-BR" spc="-114" dirty="0">
                <a:solidFill>
                  <a:prstClr val="white"/>
                </a:solidFill>
              </a:rPr>
              <a:t>Virtualização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4856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97772" y="114300"/>
            <a:ext cx="1102428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pt-BR" sz="1400" b="1" spc="-15" dirty="0">
                <a:solidFill>
                  <a:srgbClr val="176B98"/>
                </a:solidFill>
                <a:latin typeface="Corbel" panose="020B0503020204020204" pitchFamily="34" charset="0"/>
                <a:cs typeface="Calibri"/>
              </a:rPr>
              <a:t>Virtualização</a:t>
            </a:r>
            <a:endParaRPr sz="1400" b="1" dirty="0">
              <a:latin typeface="Corbel" panose="020B0503020204020204" pitchFamily="34" charset="0"/>
              <a:cs typeface="Calibri"/>
            </a:endParaRP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374A859-AFA5-490E-BE78-278CCFB1E18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1658600" y="6303603"/>
            <a:ext cx="304800" cy="251459"/>
          </a:xfrm>
        </p:spPr>
        <p:txBody>
          <a:bodyPr/>
          <a:lstStyle/>
          <a:p>
            <a:pPr marL="25400" algn="ctr">
              <a:lnSpc>
                <a:spcPct val="100000"/>
              </a:lnSpc>
              <a:spcBef>
                <a:spcPts val="330"/>
              </a:spcBef>
            </a:pPr>
            <a:fld id="{81D60167-4931-47E6-BA6A-407CBD079E47}" type="slidenum">
              <a:rPr lang="pt-BR" sz="1600" spc="-20" smtClean="0"/>
              <a:pPr marL="25400" algn="ctr">
                <a:lnSpc>
                  <a:spcPct val="100000"/>
                </a:lnSpc>
                <a:spcBef>
                  <a:spcPts val="330"/>
                </a:spcBef>
              </a:pPr>
              <a:t>30</a:t>
            </a:fld>
            <a:endParaRPr lang="pt-BR" sz="1600" spc="-20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F6D9EEF1-8D59-4511-881A-E66572A3BA33}"/>
              </a:ext>
            </a:extLst>
          </p:cNvPr>
          <p:cNvSpPr txBox="1"/>
          <p:nvPr/>
        </p:nvSpPr>
        <p:spPr>
          <a:xfrm>
            <a:off x="514765" y="1515927"/>
            <a:ext cx="11174341" cy="4293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5600" indent="-342900"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Char char="§"/>
              <a:tabLst>
                <a:tab pos="241300" algn="l"/>
              </a:tabLst>
            </a:pPr>
            <a:r>
              <a:rPr lang="pt-BR" sz="2800" spc="-5" dirty="0">
                <a:latin typeface="Corbel"/>
                <a:cs typeface="Corbel"/>
              </a:rPr>
              <a:t>Virtualização ao nível do sistema operacional</a:t>
            </a:r>
          </a:p>
          <a:p>
            <a:pPr marL="812800" lvl="1" indent="-342900">
              <a:spcAft>
                <a:spcPts val="600"/>
              </a:spcAft>
              <a:buFont typeface="Wingdings" panose="05000000000000000000" pitchFamily="2" charset="2"/>
              <a:buChar char="§"/>
              <a:tabLst>
                <a:tab pos="241300" algn="l"/>
              </a:tabLst>
            </a:pPr>
            <a:r>
              <a:rPr lang="pt-BR" sz="2400" spc="-5" dirty="0">
                <a:latin typeface="Corbel"/>
                <a:cs typeface="Corbel"/>
              </a:rPr>
              <a:t>Baseado na criação de containers ou partições isoladas na MF</a:t>
            </a:r>
          </a:p>
          <a:p>
            <a:pPr marL="812800" lvl="1" indent="-342900">
              <a:spcAft>
                <a:spcPts val="600"/>
              </a:spcAft>
              <a:buFont typeface="Wingdings" panose="05000000000000000000" pitchFamily="2" charset="2"/>
              <a:buChar char="§"/>
              <a:tabLst>
                <a:tab pos="241300" algn="l"/>
              </a:tabLst>
            </a:pPr>
            <a:r>
              <a:rPr lang="pt-BR" sz="2400" spc="-5" dirty="0">
                <a:latin typeface="Corbel"/>
                <a:cs typeface="Corbel"/>
              </a:rPr>
              <a:t>Instala-se a camada de software de virtualização em cima do SO e todos as </a:t>
            </a:r>
            <a:r>
              <a:rPr lang="pt-BR" sz="2400" spc="-5" dirty="0" err="1">
                <a:latin typeface="Corbel"/>
                <a:cs typeface="Corbel"/>
              </a:rPr>
              <a:t>MVs</a:t>
            </a:r>
            <a:r>
              <a:rPr lang="pt-BR" sz="2400" spc="-5" dirty="0">
                <a:latin typeface="Corbel"/>
                <a:cs typeface="Corbel"/>
              </a:rPr>
              <a:t> executam sobre essa camada, usando o mesmo SO do sistema hospedeiro, mas tendo cada uma seus próprios recursos e funcionando isolada das outras </a:t>
            </a:r>
            <a:r>
              <a:rPr lang="pt-BR" sz="2400" spc="-5" dirty="0" err="1">
                <a:latin typeface="Corbel"/>
                <a:cs typeface="Corbel"/>
              </a:rPr>
              <a:t>MVs</a:t>
            </a:r>
            <a:endParaRPr lang="pt-BR" sz="2400" spc="-5" dirty="0">
              <a:latin typeface="Corbel"/>
              <a:cs typeface="Corbel"/>
            </a:endParaRPr>
          </a:p>
          <a:p>
            <a:pPr marL="812800" lvl="1" indent="-342900">
              <a:spcAft>
                <a:spcPts val="600"/>
              </a:spcAft>
              <a:buFont typeface="Wingdings" panose="05000000000000000000" pitchFamily="2" charset="2"/>
              <a:buChar char="§"/>
              <a:tabLst>
                <a:tab pos="241300" algn="l"/>
              </a:tabLst>
            </a:pPr>
            <a:r>
              <a:rPr lang="pt-BR" sz="2400" spc="-5" dirty="0">
                <a:latin typeface="Corbel"/>
                <a:cs typeface="Corbel"/>
              </a:rPr>
              <a:t>Cada MV tem seu próprio sistema de arquivos mas partilham o </a:t>
            </a:r>
            <a:r>
              <a:rPr lang="pt-BR" sz="2400" spc="-5" dirty="0" err="1">
                <a:latin typeface="Corbel"/>
                <a:cs typeface="Corbel"/>
              </a:rPr>
              <a:t>kernel</a:t>
            </a:r>
            <a:r>
              <a:rPr lang="pt-BR" sz="2400" spc="-5" dirty="0">
                <a:latin typeface="Corbel"/>
                <a:cs typeface="Corbel"/>
              </a:rPr>
              <a:t> do SO hospedeiro</a:t>
            </a:r>
          </a:p>
          <a:p>
            <a:pPr marL="812800" lvl="1" indent="-342900">
              <a:spcAft>
                <a:spcPts val="600"/>
              </a:spcAft>
              <a:buFont typeface="Wingdings" panose="05000000000000000000" pitchFamily="2" charset="2"/>
              <a:buChar char="§"/>
              <a:tabLst>
                <a:tab pos="241300" algn="l"/>
              </a:tabLst>
            </a:pPr>
            <a:r>
              <a:rPr lang="pt-BR" sz="2400" spc="-5" dirty="0" err="1">
                <a:latin typeface="Corbel"/>
                <a:cs typeface="Corbel"/>
              </a:rPr>
              <a:t>Hipervisor</a:t>
            </a:r>
            <a:r>
              <a:rPr lang="pt-BR" sz="2400" spc="-5" dirty="0">
                <a:latin typeface="Corbel"/>
                <a:cs typeface="Corbel"/>
              </a:rPr>
              <a:t> tem uma funcionalidade muito limitada, contando com o SO hospedeiro para o escalonamento de CPU e gestão de memória</a:t>
            </a:r>
          </a:p>
          <a:p>
            <a:pPr marL="812800" lvl="1" indent="-342900">
              <a:spcAft>
                <a:spcPts val="600"/>
              </a:spcAft>
              <a:buFont typeface="Wingdings" panose="05000000000000000000" pitchFamily="2" charset="2"/>
              <a:buChar char="§"/>
              <a:tabLst>
                <a:tab pos="241300" algn="l"/>
              </a:tabLst>
            </a:pPr>
            <a:r>
              <a:rPr lang="pt-BR" sz="2400" spc="-5" dirty="0">
                <a:latin typeface="Corbel"/>
                <a:cs typeface="Corbel"/>
              </a:rPr>
              <a:t>Exemplos: </a:t>
            </a:r>
            <a:r>
              <a:rPr lang="pt-BR" sz="2400" spc="-5" dirty="0" err="1">
                <a:latin typeface="Corbel"/>
                <a:cs typeface="Corbel"/>
              </a:rPr>
              <a:t>OpenVZ</a:t>
            </a:r>
            <a:r>
              <a:rPr lang="pt-BR" sz="2400" spc="-5" dirty="0">
                <a:latin typeface="Corbel"/>
                <a:cs typeface="Corbel"/>
              </a:rPr>
              <a:t>, </a:t>
            </a:r>
            <a:r>
              <a:rPr lang="pt-BR" sz="2400" spc="-5" dirty="0" err="1">
                <a:latin typeface="Corbel"/>
                <a:cs typeface="Corbel"/>
              </a:rPr>
              <a:t>Virtuozzo</a:t>
            </a:r>
            <a:r>
              <a:rPr lang="pt-BR" sz="2400" spc="-5" dirty="0">
                <a:latin typeface="Corbel"/>
                <a:cs typeface="Corbel"/>
              </a:rPr>
              <a:t> e Solaris Zones</a:t>
            </a:r>
            <a:endParaRPr lang="pt-BR" sz="2400" spc="-5" dirty="0">
              <a:latin typeface="Corbel"/>
              <a:cs typeface="Corbel"/>
            </a:endParaRPr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CFED93F3-01E4-44D5-B96E-0EB235FB22B7}"/>
              </a:ext>
            </a:extLst>
          </p:cNvPr>
          <p:cNvSpPr txBox="1"/>
          <p:nvPr/>
        </p:nvSpPr>
        <p:spPr>
          <a:xfrm>
            <a:off x="490882" y="755650"/>
            <a:ext cx="4995518" cy="3462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pt-BR" sz="2250" b="1" spc="-85" dirty="0">
                <a:latin typeface="Corbel" panose="020B0503020204020204" pitchFamily="34" charset="0"/>
                <a:cs typeface="Arial Narrow"/>
              </a:rPr>
              <a:t>Tipos de </a:t>
            </a:r>
            <a:r>
              <a:rPr lang="pt-BR" sz="2250" b="1" spc="-85" dirty="0" smtClean="0">
                <a:latin typeface="Corbel" panose="020B0503020204020204" pitchFamily="34" charset="0"/>
                <a:cs typeface="Arial Narrow"/>
              </a:rPr>
              <a:t>Virtualização</a:t>
            </a:r>
            <a:endParaRPr lang="pt-BR" sz="2250" b="1" spc="-85" dirty="0">
              <a:latin typeface="Corbel" panose="020B0503020204020204" pitchFamily="34" charset="0"/>
              <a:cs typeface="Arial Narrow"/>
            </a:endParaRPr>
          </a:p>
        </p:txBody>
      </p:sp>
      <p:sp>
        <p:nvSpPr>
          <p:cNvPr id="9" name="object 5"/>
          <p:cNvSpPr txBox="1">
            <a:spLocks noGrp="1"/>
          </p:cNvSpPr>
          <p:nvPr>
            <p:ph type="ftr" sz="quarter" idx="5"/>
          </p:nvPr>
        </p:nvSpPr>
        <p:spPr>
          <a:xfrm>
            <a:off x="5453441" y="6559199"/>
            <a:ext cx="1296988" cy="226985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lang="pt-BR" spc="-80" dirty="0" smtClean="0"/>
              <a:t>Sistemas Distribuídos</a:t>
            </a:r>
            <a:endParaRPr spc="-20" dirty="0"/>
          </a:p>
        </p:txBody>
      </p:sp>
    </p:spTree>
    <p:extLst>
      <p:ext uri="{BB962C8B-B14F-4D97-AF65-F5344CB8AC3E}">
        <p14:creationId xmlns:p14="http://schemas.microsoft.com/office/powerpoint/2010/main" val="9761511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97772" y="114300"/>
            <a:ext cx="1102428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pt-BR" sz="1400" b="1" spc="-15" dirty="0">
                <a:solidFill>
                  <a:srgbClr val="176B98"/>
                </a:solidFill>
                <a:latin typeface="Corbel" panose="020B0503020204020204" pitchFamily="34" charset="0"/>
                <a:cs typeface="Calibri"/>
              </a:rPr>
              <a:t>Virtualização</a:t>
            </a:r>
            <a:endParaRPr sz="1400" b="1" dirty="0">
              <a:latin typeface="Corbel" panose="020B0503020204020204" pitchFamily="34" charset="0"/>
              <a:cs typeface="Calibri"/>
            </a:endParaRP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374A859-AFA5-490E-BE78-278CCFB1E18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1658600" y="6303603"/>
            <a:ext cx="304800" cy="251459"/>
          </a:xfrm>
        </p:spPr>
        <p:txBody>
          <a:bodyPr/>
          <a:lstStyle/>
          <a:p>
            <a:pPr marL="25400" algn="ctr">
              <a:lnSpc>
                <a:spcPct val="100000"/>
              </a:lnSpc>
              <a:spcBef>
                <a:spcPts val="330"/>
              </a:spcBef>
            </a:pPr>
            <a:fld id="{81D60167-4931-47E6-BA6A-407CBD079E47}" type="slidenum">
              <a:rPr lang="pt-BR" sz="1600" spc="-20" smtClean="0"/>
              <a:pPr marL="25400" algn="ctr">
                <a:lnSpc>
                  <a:spcPct val="100000"/>
                </a:lnSpc>
                <a:spcBef>
                  <a:spcPts val="330"/>
                </a:spcBef>
              </a:pPr>
              <a:t>31</a:t>
            </a:fld>
            <a:endParaRPr lang="pt-BR" sz="1600" spc="-20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F6D9EEF1-8D59-4511-881A-E66572A3BA33}"/>
              </a:ext>
            </a:extLst>
          </p:cNvPr>
          <p:cNvSpPr txBox="1"/>
          <p:nvPr/>
        </p:nvSpPr>
        <p:spPr>
          <a:xfrm>
            <a:off x="514765" y="1515927"/>
            <a:ext cx="11174341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5600" indent="-342900"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Char char="§"/>
              <a:tabLst>
                <a:tab pos="241300" algn="l"/>
              </a:tabLst>
            </a:pPr>
            <a:r>
              <a:rPr lang="pt-BR" sz="2800" spc="-5" dirty="0" err="1">
                <a:latin typeface="Corbel"/>
                <a:cs typeface="Corbel"/>
              </a:rPr>
              <a:t>ParaVirtualization</a:t>
            </a:r>
            <a:endParaRPr lang="pt-BR" sz="2800" spc="-5" dirty="0">
              <a:latin typeface="Corbel"/>
              <a:cs typeface="Corbel"/>
            </a:endParaRPr>
          </a:p>
          <a:p>
            <a:pPr marL="812800" lvl="1" indent="-342900">
              <a:spcAft>
                <a:spcPts val="600"/>
              </a:spcAft>
              <a:buFont typeface="Wingdings" panose="05000000000000000000" pitchFamily="2" charset="2"/>
              <a:buChar char="§"/>
              <a:tabLst>
                <a:tab pos="241300" algn="l"/>
              </a:tabLst>
            </a:pPr>
            <a:r>
              <a:rPr lang="pt-BR" sz="2800" spc="-5" dirty="0">
                <a:latin typeface="Corbel"/>
                <a:cs typeface="Corbel"/>
              </a:rPr>
              <a:t>Pros</a:t>
            </a:r>
          </a:p>
          <a:p>
            <a:pPr marL="1270000" lvl="2" indent="-342900">
              <a:spcAft>
                <a:spcPts val="600"/>
              </a:spcAft>
              <a:buFont typeface="Wingdings" panose="05000000000000000000" pitchFamily="2" charset="2"/>
              <a:buChar char="§"/>
              <a:tabLst>
                <a:tab pos="241300" algn="l"/>
              </a:tabLst>
            </a:pPr>
            <a:r>
              <a:rPr lang="pt-BR" sz="2400" spc="-5" dirty="0">
                <a:latin typeface="Corbel"/>
                <a:cs typeface="Corbel"/>
              </a:rPr>
              <a:t>Sem overhead de tradução binária</a:t>
            </a:r>
          </a:p>
          <a:p>
            <a:pPr marL="812800" lvl="1" indent="-342900">
              <a:spcAft>
                <a:spcPts val="600"/>
              </a:spcAft>
              <a:buFont typeface="Wingdings" panose="05000000000000000000" pitchFamily="2" charset="2"/>
              <a:buChar char="§"/>
              <a:tabLst>
                <a:tab pos="241300" algn="l"/>
              </a:tabLst>
            </a:pPr>
            <a:r>
              <a:rPr lang="pt-BR" sz="2800" spc="-5" dirty="0" err="1">
                <a:latin typeface="Corbel"/>
                <a:cs typeface="Corbel"/>
              </a:rPr>
              <a:t>Cons</a:t>
            </a:r>
            <a:endParaRPr lang="pt-BR" sz="2800" spc="-5" dirty="0">
              <a:latin typeface="Corbel"/>
              <a:cs typeface="Corbel"/>
            </a:endParaRPr>
          </a:p>
          <a:p>
            <a:pPr marL="1270000" lvl="2" indent="-342900">
              <a:spcAft>
                <a:spcPts val="600"/>
              </a:spcAft>
              <a:buFont typeface="Wingdings" panose="05000000000000000000" pitchFamily="2" charset="2"/>
              <a:buChar char="§"/>
              <a:tabLst>
                <a:tab pos="241300" algn="l"/>
              </a:tabLst>
            </a:pPr>
            <a:r>
              <a:rPr lang="pt-BR" sz="2400" spc="-5" dirty="0">
                <a:latin typeface="Corbel"/>
                <a:cs typeface="Corbel"/>
              </a:rPr>
              <a:t>Modificação no SO convidado</a:t>
            </a:r>
          </a:p>
          <a:p>
            <a:pPr marL="1270000" lvl="2" indent="-342900">
              <a:spcAft>
                <a:spcPts val="600"/>
              </a:spcAft>
              <a:buFont typeface="Wingdings" panose="05000000000000000000" pitchFamily="2" charset="2"/>
              <a:buChar char="§"/>
              <a:tabLst>
                <a:tab pos="241300" algn="l"/>
              </a:tabLst>
            </a:pPr>
            <a:r>
              <a:rPr lang="pt-BR" sz="2400" spc="-5" dirty="0">
                <a:latin typeface="Corbel"/>
                <a:cs typeface="Corbel"/>
              </a:rPr>
              <a:t>Impossibilita migração para hardware</a:t>
            </a:r>
          </a:p>
          <a:p>
            <a:pPr marL="1270000" lvl="2" indent="-342900">
              <a:spcAft>
                <a:spcPts val="600"/>
              </a:spcAft>
              <a:buFont typeface="Wingdings" panose="05000000000000000000" pitchFamily="2" charset="2"/>
              <a:buChar char="§"/>
              <a:tabLst>
                <a:tab pos="241300" algn="l"/>
              </a:tabLst>
            </a:pPr>
            <a:r>
              <a:rPr lang="pt-BR" sz="2400" spc="-5" dirty="0">
                <a:latin typeface="Corbel"/>
                <a:cs typeface="Corbel"/>
              </a:rPr>
              <a:t>Falta de </a:t>
            </a:r>
            <a:r>
              <a:rPr lang="pt-BR" sz="2400" spc="-5" dirty="0" err="1">
                <a:latin typeface="Corbel"/>
                <a:cs typeface="Corbel"/>
              </a:rPr>
              <a:t>retrocompatibilidade</a:t>
            </a:r>
            <a:endParaRPr lang="pt-BR" sz="2400" spc="-5" dirty="0">
              <a:latin typeface="Corbel"/>
              <a:cs typeface="Corbel"/>
            </a:endParaRPr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CFED93F3-01E4-44D5-B96E-0EB235FB22B7}"/>
              </a:ext>
            </a:extLst>
          </p:cNvPr>
          <p:cNvSpPr txBox="1"/>
          <p:nvPr/>
        </p:nvSpPr>
        <p:spPr>
          <a:xfrm>
            <a:off x="490882" y="755650"/>
            <a:ext cx="4995518" cy="3462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pt-BR" sz="2250" b="1" spc="-85" dirty="0">
                <a:latin typeface="Corbel" panose="020B0503020204020204" pitchFamily="34" charset="0"/>
                <a:cs typeface="Arial Narrow"/>
              </a:rPr>
              <a:t>Tipos de </a:t>
            </a:r>
            <a:r>
              <a:rPr lang="pt-BR" sz="2250" b="1" spc="-85" dirty="0" smtClean="0">
                <a:latin typeface="Corbel" panose="020B0503020204020204" pitchFamily="34" charset="0"/>
                <a:cs typeface="Arial Narrow"/>
              </a:rPr>
              <a:t>Virtualização</a:t>
            </a:r>
            <a:endParaRPr lang="pt-BR" sz="2250" b="1" spc="-85" dirty="0">
              <a:latin typeface="Corbel" panose="020B0503020204020204" pitchFamily="34" charset="0"/>
              <a:cs typeface="Arial Narrow"/>
            </a:endParaRPr>
          </a:p>
        </p:txBody>
      </p:sp>
      <p:sp>
        <p:nvSpPr>
          <p:cNvPr id="9" name="object 5"/>
          <p:cNvSpPr txBox="1">
            <a:spLocks noGrp="1"/>
          </p:cNvSpPr>
          <p:nvPr>
            <p:ph type="ftr" sz="quarter" idx="5"/>
          </p:nvPr>
        </p:nvSpPr>
        <p:spPr>
          <a:xfrm>
            <a:off x="5453441" y="6559199"/>
            <a:ext cx="1296988" cy="226985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lang="pt-BR" spc="-80" dirty="0" smtClean="0"/>
              <a:t>Sistemas Distribuídos</a:t>
            </a:r>
            <a:endParaRPr spc="-20" dirty="0"/>
          </a:p>
        </p:txBody>
      </p:sp>
    </p:spTree>
    <p:extLst>
      <p:ext uri="{BB962C8B-B14F-4D97-AF65-F5344CB8AC3E}">
        <p14:creationId xmlns:p14="http://schemas.microsoft.com/office/powerpoint/2010/main" val="1993680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97772" y="114300"/>
            <a:ext cx="1102428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pt-BR" sz="1400" b="1" spc="-15" dirty="0">
                <a:solidFill>
                  <a:srgbClr val="176B98"/>
                </a:solidFill>
                <a:latin typeface="Corbel" panose="020B0503020204020204" pitchFamily="34" charset="0"/>
                <a:cs typeface="Calibri"/>
              </a:rPr>
              <a:t>Virtualização</a:t>
            </a:r>
            <a:endParaRPr sz="1400" b="1" dirty="0">
              <a:latin typeface="Corbel" panose="020B0503020204020204" pitchFamily="34" charset="0"/>
              <a:cs typeface="Calibri"/>
            </a:endParaRP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374A859-AFA5-490E-BE78-278CCFB1E18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1658600" y="6303603"/>
            <a:ext cx="304800" cy="251459"/>
          </a:xfrm>
        </p:spPr>
        <p:txBody>
          <a:bodyPr/>
          <a:lstStyle/>
          <a:p>
            <a:pPr marL="25400" algn="ctr">
              <a:lnSpc>
                <a:spcPct val="100000"/>
              </a:lnSpc>
              <a:spcBef>
                <a:spcPts val="330"/>
              </a:spcBef>
            </a:pPr>
            <a:fld id="{81D60167-4931-47E6-BA6A-407CBD079E47}" type="slidenum">
              <a:rPr lang="pt-BR" sz="1600" spc="-20" smtClean="0"/>
              <a:pPr marL="25400" algn="ctr">
                <a:lnSpc>
                  <a:spcPct val="100000"/>
                </a:lnSpc>
                <a:spcBef>
                  <a:spcPts val="330"/>
                </a:spcBef>
              </a:pPr>
              <a:t>32</a:t>
            </a:fld>
            <a:endParaRPr lang="pt-BR" sz="1600" spc="-20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F6D9EEF1-8D59-4511-881A-E66572A3BA33}"/>
              </a:ext>
            </a:extLst>
          </p:cNvPr>
          <p:cNvSpPr txBox="1"/>
          <p:nvPr/>
        </p:nvSpPr>
        <p:spPr>
          <a:xfrm>
            <a:off x="514765" y="1515927"/>
            <a:ext cx="11174341" cy="43858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5600" indent="-342900"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Char char="§"/>
              <a:tabLst>
                <a:tab pos="241300" algn="l"/>
              </a:tabLst>
            </a:pPr>
            <a:r>
              <a:rPr lang="pt-BR" sz="2800" spc="-5" dirty="0">
                <a:latin typeface="Corbel"/>
                <a:cs typeface="Corbel"/>
              </a:rPr>
              <a:t>Virtualização assistida por hardware</a:t>
            </a:r>
          </a:p>
          <a:p>
            <a:pPr marL="812800" lvl="1" indent="-342900">
              <a:spcAft>
                <a:spcPts val="600"/>
              </a:spcAft>
              <a:buFont typeface="Wingdings" panose="05000000000000000000" pitchFamily="2" charset="2"/>
              <a:buChar char="§"/>
              <a:tabLst>
                <a:tab pos="241300" algn="l"/>
              </a:tabLst>
            </a:pPr>
            <a:r>
              <a:rPr lang="pt-BR" sz="2400" spc="-5" dirty="0">
                <a:latin typeface="Corbel"/>
                <a:cs typeface="Corbel"/>
              </a:rPr>
              <a:t>Recursos de virtualização adicionados nas últimas gerações de </a:t>
            </a:r>
            <a:r>
              <a:rPr lang="pt-BR" sz="2400" spc="-5" dirty="0" err="1">
                <a:latin typeface="Corbel"/>
                <a:cs typeface="Corbel"/>
              </a:rPr>
              <a:t>CPUs</a:t>
            </a:r>
            <a:endParaRPr lang="pt-BR" sz="2400" spc="-5" dirty="0">
              <a:latin typeface="Corbel"/>
              <a:cs typeface="Corbel"/>
            </a:endParaRPr>
          </a:p>
          <a:p>
            <a:pPr marL="1270000" lvl="2" indent="-342900">
              <a:spcAft>
                <a:spcPts val="600"/>
              </a:spcAft>
              <a:buFont typeface="Wingdings" panose="05000000000000000000" pitchFamily="2" charset="2"/>
              <a:buChar char="§"/>
              <a:tabLst>
                <a:tab pos="241300" algn="l"/>
              </a:tabLst>
            </a:pPr>
            <a:r>
              <a:rPr lang="pt-BR" sz="2000" spc="-5" dirty="0">
                <a:latin typeface="Corbel"/>
                <a:cs typeface="Corbel"/>
              </a:rPr>
              <a:t>Tecnologias Intel VT e AMD-V : oferecem extensões necessárias para executar </a:t>
            </a:r>
            <a:r>
              <a:rPr lang="pt-BR" sz="2000" spc="-5" dirty="0" err="1">
                <a:latin typeface="Corbel"/>
                <a:cs typeface="Corbel"/>
              </a:rPr>
              <a:t>MVs</a:t>
            </a:r>
            <a:r>
              <a:rPr lang="pt-BR" sz="2000" spc="-5" dirty="0">
                <a:latin typeface="Corbel"/>
                <a:cs typeface="Corbel"/>
              </a:rPr>
              <a:t> com SO não modificado, sem as desvantagens inerentes à emulação de CPU da virtualização total</a:t>
            </a:r>
          </a:p>
          <a:p>
            <a:pPr marL="812800" lvl="1" indent="-342900">
              <a:spcAft>
                <a:spcPts val="600"/>
              </a:spcAft>
              <a:buFont typeface="Wingdings" panose="05000000000000000000" pitchFamily="2" charset="2"/>
              <a:buChar char="§"/>
              <a:tabLst>
                <a:tab pos="241300" algn="l"/>
              </a:tabLst>
            </a:pPr>
            <a:r>
              <a:rPr lang="pt-BR" sz="2400" spc="-5" dirty="0">
                <a:latin typeface="Corbel"/>
                <a:cs typeface="Corbel"/>
              </a:rPr>
              <a:t>Processadores novos fornecem modo de privilégio adicional (Anel -1)</a:t>
            </a:r>
          </a:p>
          <a:p>
            <a:pPr marL="812800" lvl="1" indent="-342900">
              <a:spcAft>
                <a:spcPts val="600"/>
              </a:spcAft>
              <a:buFont typeface="Wingdings" panose="05000000000000000000" pitchFamily="2" charset="2"/>
              <a:buChar char="§"/>
              <a:tabLst>
                <a:tab pos="241300" algn="l"/>
              </a:tabLst>
            </a:pPr>
            <a:r>
              <a:rPr lang="pt-BR" sz="2400" spc="-5" dirty="0" err="1">
                <a:latin typeface="Corbel"/>
                <a:cs typeface="Corbel"/>
              </a:rPr>
              <a:t>Hipervisor</a:t>
            </a:r>
            <a:r>
              <a:rPr lang="pt-BR" sz="2400" spc="-5" dirty="0">
                <a:latin typeface="Corbel"/>
                <a:cs typeface="Corbel"/>
              </a:rPr>
              <a:t> virtualiza eficientemente todo o conjunto de instruções x86 </a:t>
            </a:r>
          </a:p>
          <a:p>
            <a:pPr marL="1270000" lvl="2" indent="-342900">
              <a:spcAft>
                <a:spcPts val="600"/>
              </a:spcAft>
              <a:buFont typeface="Wingdings" panose="05000000000000000000" pitchFamily="2" charset="2"/>
              <a:buChar char="§"/>
              <a:tabLst>
                <a:tab pos="241300" algn="l"/>
              </a:tabLst>
            </a:pPr>
            <a:r>
              <a:rPr lang="pt-BR" sz="2000" spc="-5" dirty="0">
                <a:latin typeface="Corbel"/>
                <a:cs typeface="Corbel"/>
              </a:rPr>
              <a:t>Os </a:t>
            </a:r>
            <a:r>
              <a:rPr lang="pt-BR" sz="2000" spc="-5" dirty="0" err="1">
                <a:latin typeface="Corbel"/>
                <a:cs typeface="Corbel"/>
              </a:rPr>
              <a:t>hipervisores</a:t>
            </a:r>
            <a:r>
              <a:rPr lang="pt-BR" sz="2000" spc="-5" dirty="0">
                <a:latin typeface="Corbel"/>
                <a:cs typeface="Corbel"/>
              </a:rPr>
              <a:t> que suportam esta tecnologia podem funcionar no Anel -1 e os </a:t>
            </a:r>
            <a:r>
              <a:rPr lang="pt-BR" sz="2000" spc="-5" dirty="0" err="1">
                <a:latin typeface="Corbel"/>
                <a:cs typeface="Corbel"/>
              </a:rPr>
              <a:t>SOs</a:t>
            </a:r>
            <a:r>
              <a:rPr lang="pt-BR" sz="2000" spc="-5" dirty="0">
                <a:latin typeface="Corbel"/>
                <a:cs typeface="Corbel"/>
              </a:rPr>
              <a:t> visitantes podem utilizar a CPU no Anel 0, como fariam normalmente se estivessem sendo executados numa MF</a:t>
            </a:r>
          </a:p>
          <a:p>
            <a:pPr marL="812800" lvl="1" indent="-342900">
              <a:spcAft>
                <a:spcPts val="600"/>
              </a:spcAft>
              <a:buFont typeface="Wingdings" panose="05000000000000000000" pitchFamily="2" charset="2"/>
              <a:buChar char="§"/>
              <a:tabLst>
                <a:tab pos="241300" algn="l"/>
              </a:tabLst>
            </a:pPr>
            <a:r>
              <a:rPr lang="pt-BR" sz="2400" spc="-5" dirty="0" err="1">
                <a:latin typeface="Corbel"/>
                <a:cs typeface="Corbel"/>
              </a:rPr>
              <a:t>SOs</a:t>
            </a:r>
            <a:r>
              <a:rPr lang="pt-BR" sz="2400" spc="-5" dirty="0">
                <a:latin typeface="Corbel"/>
                <a:cs typeface="Corbel"/>
              </a:rPr>
              <a:t> visitantes não precisam ser </a:t>
            </a:r>
            <a:r>
              <a:rPr lang="pt-BR" sz="2400" spc="-5" dirty="0" err="1">
                <a:latin typeface="Corbel"/>
                <a:cs typeface="Corbel"/>
              </a:rPr>
              <a:t>modiﬁcados</a:t>
            </a:r>
            <a:endParaRPr lang="pt-BR" sz="2400" spc="-5" dirty="0">
              <a:latin typeface="Corbel"/>
              <a:cs typeface="Corbel"/>
            </a:endParaRPr>
          </a:p>
          <a:p>
            <a:pPr marL="1270000" lvl="2" indent="-342900">
              <a:spcAft>
                <a:spcPts val="600"/>
              </a:spcAft>
              <a:buFont typeface="Wingdings" panose="05000000000000000000" pitchFamily="2" charset="2"/>
              <a:buChar char="§"/>
              <a:tabLst>
                <a:tab pos="241300" algn="l"/>
              </a:tabLst>
            </a:pPr>
            <a:r>
              <a:rPr lang="pt-BR" sz="2000" spc="-5" dirty="0">
                <a:latin typeface="Corbel"/>
                <a:cs typeface="Corbel"/>
              </a:rPr>
              <a:t>Exemplos: KVM, QEMU, modo HVM do </a:t>
            </a:r>
            <a:r>
              <a:rPr lang="pt-BR" sz="2000" spc="-5" dirty="0" err="1">
                <a:latin typeface="Corbel"/>
                <a:cs typeface="Corbel"/>
              </a:rPr>
              <a:t>Xen</a:t>
            </a:r>
            <a:endParaRPr lang="pt-BR" sz="2000" spc="-5" dirty="0">
              <a:latin typeface="Corbel"/>
              <a:cs typeface="Corbel"/>
            </a:endParaRPr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CFED93F3-01E4-44D5-B96E-0EB235FB22B7}"/>
              </a:ext>
            </a:extLst>
          </p:cNvPr>
          <p:cNvSpPr txBox="1"/>
          <p:nvPr/>
        </p:nvSpPr>
        <p:spPr>
          <a:xfrm>
            <a:off x="490882" y="755650"/>
            <a:ext cx="4995518" cy="3462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pt-BR" sz="2250" b="1" spc="-85" dirty="0">
                <a:latin typeface="Corbel" panose="020B0503020204020204" pitchFamily="34" charset="0"/>
                <a:cs typeface="Arial Narrow"/>
              </a:rPr>
              <a:t>Tipos de </a:t>
            </a:r>
            <a:r>
              <a:rPr lang="pt-BR" sz="2250" b="1" spc="-85" dirty="0" smtClean="0">
                <a:latin typeface="Corbel" panose="020B0503020204020204" pitchFamily="34" charset="0"/>
                <a:cs typeface="Arial Narrow"/>
              </a:rPr>
              <a:t>Virtualização</a:t>
            </a:r>
            <a:endParaRPr lang="pt-BR" sz="2250" b="1" spc="-85" dirty="0">
              <a:latin typeface="Corbel" panose="020B0503020204020204" pitchFamily="34" charset="0"/>
              <a:cs typeface="Arial Narrow"/>
            </a:endParaRPr>
          </a:p>
        </p:txBody>
      </p:sp>
      <p:sp>
        <p:nvSpPr>
          <p:cNvPr id="9" name="object 5"/>
          <p:cNvSpPr txBox="1">
            <a:spLocks noGrp="1"/>
          </p:cNvSpPr>
          <p:nvPr>
            <p:ph type="ftr" sz="quarter" idx="5"/>
          </p:nvPr>
        </p:nvSpPr>
        <p:spPr>
          <a:xfrm>
            <a:off x="5453441" y="6559199"/>
            <a:ext cx="1296988" cy="226985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lang="pt-BR" spc="-80" dirty="0" smtClean="0"/>
              <a:t>Sistemas Distribuídos</a:t>
            </a:r>
            <a:endParaRPr spc="-20" dirty="0"/>
          </a:p>
        </p:txBody>
      </p:sp>
    </p:spTree>
    <p:extLst>
      <p:ext uri="{BB962C8B-B14F-4D97-AF65-F5344CB8AC3E}">
        <p14:creationId xmlns:p14="http://schemas.microsoft.com/office/powerpoint/2010/main" val="2058044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97772" y="114300"/>
            <a:ext cx="1026228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pt-BR" sz="1400" b="1" spc="-15" dirty="0">
                <a:solidFill>
                  <a:srgbClr val="176B98"/>
                </a:solidFill>
                <a:latin typeface="Corbel" panose="020B0503020204020204" pitchFamily="34" charset="0"/>
                <a:cs typeface="Calibri"/>
              </a:rPr>
              <a:t>Virtualização</a:t>
            </a:r>
            <a:endParaRPr sz="1400" b="1" dirty="0">
              <a:latin typeface="Corbel" panose="020B0503020204020204" pitchFamily="34" charset="0"/>
              <a:cs typeface="Calibri"/>
            </a:endParaRP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374A859-AFA5-490E-BE78-278CCFB1E18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1658600" y="6303603"/>
            <a:ext cx="304800" cy="251459"/>
          </a:xfrm>
        </p:spPr>
        <p:txBody>
          <a:bodyPr/>
          <a:lstStyle/>
          <a:p>
            <a:pPr marL="25400" algn="ctr">
              <a:lnSpc>
                <a:spcPct val="100000"/>
              </a:lnSpc>
              <a:spcBef>
                <a:spcPts val="330"/>
              </a:spcBef>
            </a:pPr>
            <a:fld id="{81D60167-4931-47E6-BA6A-407CBD079E47}" type="slidenum">
              <a:rPr lang="pt-BR" sz="1600" spc="-20" smtClean="0"/>
              <a:pPr marL="25400" algn="ctr">
                <a:lnSpc>
                  <a:spcPct val="100000"/>
                </a:lnSpc>
                <a:spcBef>
                  <a:spcPts val="330"/>
                </a:spcBef>
              </a:pPr>
              <a:t>33</a:t>
            </a:fld>
            <a:endParaRPr lang="pt-BR" sz="1600" spc="-20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F6D9EEF1-8D59-4511-881A-E66572A3BA33}"/>
              </a:ext>
            </a:extLst>
          </p:cNvPr>
          <p:cNvSpPr txBox="1"/>
          <p:nvPr/>
        </p:nvSpPr>
        <p:spPr>
          <a:xfrm>
            <a:off x="514765" y="1515927"/>
            <a:ext cx="111743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00"/>
              </a:spcBef>
              <a:spcAft>
                <a:spcPts val="600"/>
              </a:spcAft>
              <a:buFont typeface="Wingdings" panose="05000000000000000000" pitchFamily="2" charset="2"/>
              <a:buChar char="§"/>
              <a:tabLst>
                <a:tab pos="241300" algn="l"/>
              </a:tabLst>
            </a:pPr>
            <a:r>
              <a:rPr lang="pt-BR" sz="2800" spc="-5" dirty="0">
                <a:latin typeface="Corbel"/>
                <a:cs typeface="Corbel"/>
              </a:rPr>
              <a:t>Virtualização assistida por hardware</a:t>
            </a:r>
            <a:endParaRPr lang="pt-BR" sz="2800" spc="-5" dirty="0">
              <a:latin typeface="Corbel"/>
              <a:cs typeface="Corbel"/>
            </a:endParaRPr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CFED93F3-01E4-44D5-B96E-0EB235FB22B7}"/>
              </a:ext>
            </a:extLst>
          </p:cNvPr>
          <p:cNvSpPr txBox="1"/>
          <p:nvPr/>
        </p:nvSpPr>
        <p:spPr>
          <a:xfrm>
            <a:off x="490882" y="755650"/>
            <a:ext cx="4995518" cy="3462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pt-BR" sz="2250" b="1" spc="-85" dirty="0">
                <a:latin typeface="Corbel" panose="020B0503020204020204" pitchFamily="34" charset="0"/>
                <a:cs typeface="Arial Narrow"/>
              </a:rPr>
              <a:t>Tipos de Virtualização</a:t>
            </a:r>
            <a:endParaRPr lang="pt-BR" sz="2250" b="1" spc="-85" dirty="0">
              <a:latin typeface="Corbel" panose="020B0503020204020204" pitchFamily="34" charset="0"/>
              <a:cs typeface="Arial Narrow"/>
            </a:endParaRPr>
          </a:p>
        </p:txBody>
      </p:sp>
      <p:sp>
        <p:nvSpPr>
          <p:cNvPr id="9" name="object 5"/>
          <p:cNvSpPr txBox="1">
            <a:spLocks noGrp="1"/>
          </p:cNvSpPr>
          <p:nvPr>
            <p:ph type="ftr" sz="quarter" idx="5"/>
          </p:nvPr>
        </p:nvSpPr>
        <p:spPr>
          <a:xfrm>
            <a:off x="5453441" y="6559199"/>
            <a:ext cx="1296988" cy="226985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lang="pt-BR" spc="-80" dirty="0" smtClean="0"/>
              <a:t>Sistemas Distribuídos</a:t>
            </a:r>
            <a:endParaRPr spc="-20" dirty="0"/>
          </a:p>
        </p:txBody>
      </p:sp>
      <p:pic>
        <p:nvPicPr>
          <p:cNvPr id="12" name="Imagem 11" descr="hardwareassiste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716058" y="2181309"/>
            <a:ext cx="6771754" cy="3980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211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97772" y="114300"/>
            <a:ext cx="1102428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pt-BR" sz="1400" b="1" spc="-15" dirty="0">
                <a:solidFill>
                  <a:srgbClr val="176B98"/>
                </a:solidFill>
                <a:latin typeface="Corbel" panose="020B0503020204020204" pitchFamily="34" charset="0"/>
                <a:cs typeface="Calibri"/>
              </a:rPr>
              <a:t>Virtualização</a:t>
            </a:r>
            <a:endParaRPr sz="1400" b="1" dirty="0">
              <a:latin typeface="Corbel" panose="020B0503020204020204" pitchFamily="34" charset="0"/>
              <a:cs typeface="Calibri"/>
            </a:endParaRP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374A859-AFA5-490E-BE78-278CCFB1E18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1658600" y="6303603"/>
            <a:ext cx="304800" cy="251459"/>
          </a:xfrm>
        </p:spPr>
        <p:txBody>
          <a:bodyPr/>
          <a:lstStyle/>
          <a:p>
            <a:pPr marL="25400" algn="ctr">
              <a:lnSpc>
                <a:spcPct val="100000"/>
              </a:lnSpc>
              <a:spcBef>
                <a:spcPts val="330"/>
              </a:spcBef>
            </a:pPr>
            <a:fld id="{81D60167-4931-47E6-BA6A-407CBD079E47}" type="slidenum">
              <a:rPr lang="pt-BR" sz="1600" spc="-20" smtClean="0"/>
              <a:pPr marL="25400" algn="ctr">
                <a:lnSpc>
                  <a:spcPct val="100000"/>
                </a:lnSpc>
                <a:spcBef>
                  <a:spcPts val="330"/>
                </a:spcBef>
              </a:pPr>
              <a:t>34</a:t>
            </a:fld>
            <a:endParaRPr lang="pt-BR" sz="1600" spc="-20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F6D9EEF1-8D59-4511-881A-E66572A3BA33}"/>
              </a:ext>
            </a:extLst>
          </p:cNvPr>
          <p:cNvSpPr txBox="1"/>
          <p:nvPr/>
        </p:nvSpPr>
        <p:spPr>
          <a:xfrm>
            <a:off x="514765" y="1515927"/>
            <a:ext cx="11174341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5600" indent="-342900"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Char char="§"/>
              <a:tabLst>
                <a:tab pos="241300" algn="l"/>
              </a:tabLst>
            </a:pPr>
            <a:r>
              <a:rPr lang="pt-BR" sz="2800" spc="-5" dirty="0">
                <a:latin typeface="Corbel"/>
                <a:cs typeface="Corbel"/>
              </a:rPr>
              <a:t>Virtualização assistida por hardware</a:t>
            </a:r>
          </a:p>
          <a:p>
            <a:pPr marL="812800" lvl="1" indent="-342900">
              <a:spcAft>
                <a:spcPts val="600"/>
              </a:spcAft>
              <a:buFont typeface="Wingdings" panose="05000000000000000000" pitchFamily="2" charset="2"/>
              <a:buChar char="§"/>
              <a:tabLst>
                <a:tab pos="241300" algn="l"/>
              </a:tabLst>
            </a:pPr>
            <a:r>
              <a:rPr lang="pt-BR" sz="2800" spc="-5" dirty="0">
                <a:latin typeface="Corbel"/>
                <a:cs typeface="Corbel"/>
              </a:rPr>
              <a:t>Pros</a:t>
            </a:r>
          </a:p>
          <a:p>
            <a:pPr marL="1270000" lvl="2" indent="-342900">
              <a:spcAft>
                <a:spcPts val="600"/>
              </a:spcAft>
              <a:buFont typeface="Wingdings" panose="05000000000000000000" pitchFamily="2" charset="2"/>
              <a:buChar char="§"/>
              <a:tabLst>
                <a:tab pos="241300" algn="l"/>
              </a:tabLst>
            </a:pPr>
            <a:r>
              <a:rPr lang="pt-BR" sz="2400" spc="-5" dirty="0">
                <a:latin typeface="Corbel"/>
                <a:cs typeface="Corbel"/>
              </a:rPr>
              <a:t>Sem overhead de tradução binária</a:t>
            </a:r>
          </a:p>
          <a:p>
            <a:pPr marL="1270000" lvl="2" indent="-342900">
              <a:spcAft>
                <a:spcPts val="600"/>
              </a:spcAft>
              <a:buFont typeface="Wingdings" panose="05000000000000000000" pitchFamily="2" charset="2"/>
              <a:buChar char="§"/>
              <a:tabLst>
                <a:tab pos="241300" algn="l"/>
              </a:tabLst>
            </a:pPr>
            <a:r>
              <a:rPr lang="pt-BR" sz="2400" spc="-5" dirty="0">
                <a:latin typeface="Corbel"/>
                <a:cs typeface="Corbel"/>
              </a:rPr>
              <a:t>Sem modificação do SO convidado</a:t>
            </a:r>
          </a:p>
          <a:p>
            <a:pPr marL="812800" lvl="1" indent="-342900">
              <a:spcAft>
                <a:spcPts val="600"/>
              </a:spcAft>
              <a:buFont typeface="Wingdings" panose="05000000000000000000" pitchFamily="2" charset="2"/>
              <a:buChar char="§"/>
              <a:tabLst>
                <a:tab pos="241300" algn="l"/>
              </a:tabLst>
            </a:pPr>
            <a:r>
              <a:rPr lang="pt-BR" sz="2800" spc="-5" dirty="0" err="1">
                <a:latin typeface="Corbel"/>
                <a:cs typeface="Corbel"/>
              </a:rPr>
              <a:t>Cons</a:t>
            </a:r>
            <a:endParaRPr lang="pt-BR" sz="2800" spc="-5" dirty="0">
              <a:latin typeface="Corbel"/>
              <a:cs typeface="Corbel"/>
            </a:endParaRPr>
          </a:p>
          <a:p>
            <a:pPr marL="1270000" lvl="2" indent="-342900">
              <a:spcAft>
                <a:spcPts val="600"/>
              </a:spcAft>
              <a:buFont typeface="Wingdings" panose="05000000000000000000" pitchFamily="2" charset="2"/>
              <a:buChar char="§"/>
              <a:tabLst>
                <a:tab pos="241300" algn="l"/>
              </a:tabLst>
            </a:pPr>
            <a:r>
              <a:rPr lang="pt-BR" sz="2400" spc="-5" dirty="0">
                <a:latin typeface="Corbel"/>
                <a:cs typeface="Corbel"/>
              </a:rPr>
              <a:t>Disponibilidade apenas processadores de nova geração</a:t>
            </a:r>
          </a:p>
          <a:p>
            <a:pPr marL="355600" indent="-342900"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Char char="§"/>
              <a:tabLst>
                <a:tab pos="241300" algn="l"/>
              </a:tabLst>
            </a:pPr>
            <a:endParaRPr lang="pt-BR" sz="2800" spc="-5" dirty="0">
              <a:latin typeface="Corbel"/>
              <a:cs typeface="Corbel"/>
            </a:endParaRPr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CFED93F3-01E4-44D5-B96E-0EB235FB22B7}"/>
              </a:ext>
            </a:extLst>
          </p:cNvPr>
          <p:cNvSpPr txBox="1"/>
          <p:nvPr/>
        </p:nvSpPr>
        <p:spPr>
          <a:xfrm>
            <a:off x="490882" y="755650"/>
            <a:ext cx="4995518" cy="3462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pt-BR" sz="2250" b="1" spc="-85" dirty="0">
                <a:latin typeface="Corbel" panose="020B0503020204020204" pitchFamily="34" charset="0"/>
                <a:cs typeface="Arial Narrow"/>
              </a:rPr>
              <a:t>Tipos de </a:t>
            </a:r>
            <a:r>
              <a:rPr lang="pt-BR" sz="2250" b="1" spc="-85" dirty="0" smtClean="0">
                <a:latin typeface="Corbel" panose="020B0503020204020204" pitchFamily="34" charset="0"/>
                <a:cs typeface="Arial Narrow"/>
              </a:rPr>
              <a:t>Virtualização</a:t>
            </a:r>
            <a:endParaRPr lang="pt-BR" sz="2250" b="1" spc="-85" dirty="0">
              <a:latin typeface="Corbel" panose="020B0503020204020204" pitchFamily="34" charset="0"/>
              <a:cs typeface="Arial Narrow"/>
            </a:endParaRPr>
          </a:p>
        </p:txBody>
      </p:sp>
      <p:sp>
        <p:nvSpPr>
          <p:cNvPr id="9" name="object 5"/>
          <p:cNvSpPr txBox="1">
            <a:spLocks noGrp="1"/>
          </p:cNvSpPr>
          <p:nvPr>
            <p:ph type="ftr" sz="quarter" idx="5"/>
          </p:nvPr>
        </p:nvSpPr>
        <p:spPr>
          <a:xfrm>
            <a:off x="5453441" y="6559199"/>
            <a:ext cx="1296988" cy="226985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lang="pt-BR" spc="-80" dirty="0" smtClean="0"/>
              <a:t>Sistemas Distribuídos</a:t>
            </a:r>
            <a:endParaRPr spc="-20" dirty="0"/>
          </a:p>
        </p:txBody>
      </p:sp>
    </p:spTree>
    <p:extLst>
      <p:ext uri="{BB962C8B-B14F-4D97-AF65-F5344CB8AC3E}">
        <p14:creationId xmlns:p14="http://schemas.microsoft.com/office/powerpoint/2010/main" val="3792277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97772" y="114300"/>
            <a:ext cx="1102428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pt-BR" sz="1400" b="1" spc="-15" dirty="0">
                <a:solidFill>
                  <a:srgbClr val="176B98"/>
                </a:solidFill>
                <a:latin typeface="Corbel" panose="020B0503020204020204" pitchFamily="34" charset="0"/>
                <a:cs typeface="Calibri"/>
              </a:rPr>
              <a:t>Virtualização</a:t>
            </a:r>
            <a:endParaRPr sz="1400" b="1" dirty="0">
              <a:latin typeface="Corbel" panose="020B0503020204020204" pitchFamily="34" charset="0"/>
              <a:cs typeface="Calibri"/>
            </a:endParaRP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374A859-AFA5-490E-BE78-278CCFB1E18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1658600" y="6303603"/>
            <a:ext cx="304800" cy="251459"/>
          </a:xfrm>
        </p:spPr>
        <p:txBody>
          <a:bodyPr/>
          <a:lstStyle/>
          <a:p>
            <a:pPr marL="25400" algn="ctr">
              <a:lnSpc>
                <a:spcPct val="100000"/>
              </a:lnSpc>
              <a:spcBef>
                <a:spcPts val="330"/>
              </a:spcBef>
            </a:pPr>
            <a:fld id="{81D60167-4931-47E6-BA6A-407CBD079E47}" type="slidenum">
              <a:rPr lang="pt-BR" sz="1600" spc="-20" smtClean="0"/>
              <a:pPr marL="25400" algn="ctr">
                <a:lnSpc>
                  <a:spcPct val="100000"/>
                </a:lnSpc>
                <a:spcBef>
                  <a:spcPts val="330"/>
                </a:spcBef>
              </a:pPr>
              <a:t>35</a:t>
            </a:fld>
            <a:endParaRPr lang="pt-BR" sz="1600" spc="-20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F6D9EEF1-8D59-4511-881A-E66572A3BA33}"/>
              </a:ext>
            </a:extLst>
          </p:cNvPr>
          <p:cNvSpPr txBox="1"/>
          <p:nvPr/>
        </p:nvSpPr>
        <p:spPr>
          <a:xfrm>
            <a:off x="514765" y="1515927"/>
            <a:ext cx="11174341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5600" indent="-342900"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Char char="§"/>
              <a:tabLst>
                <a:tab pos="241300" algn="l"/>
              </a:tabLst>
            </a:pPr>
            <a:r>
              <a:rPr lang="pt-BR" sz="2800" spc="-5" dirty="0">
                <a:latin typeface="Corbel"/>
                <a:cs typeface="Corbel"/>
              </a:rPr>
              <a:t>Segurança</a:t>
            </a:r>
          </a:p>
          <a:p>
            <a:pPr marL="812800" lvl="1" indent="-342900">
              <a:spcAft>
                <a:spcPts val="600"/>
              </a:spcAft>
              <a:buFont typeface="Wingdings" panose="05000000000000000000" pitchFamily="2" charset="2"/>
              <a:buChar char="§"/>
              <a:tabLst>
                <a:tab pos="241300" algn="l"/>
              </a:tabLst>
            </a:pPr>
            <a:r>
              <a:rPr lang="pt-BR" sz="2400" spc="-5" dirty="0">
                <a:latin typeface="Corbel"/>
                <a:cs typeface="Corbel"/>
              </a:rPr>
              <a:t>Novos tipos de Ameaça</a:t>
            </a:r>
          </a:p>
          <a:p>
            <a:pPr marL="1270000" lvl="2" indent="-342900">
              <a:spcAft>
                <a:spcPts val="600"/>
              </a:spcAft>
              <a:buFont typeface="Wingdings" panose="05000000000000000000" pitchFamily="2" charset="2"/>
              <a:buChar char="§"/>
              <a:tabLst>
                <a:tab pos="241300" algn="l"/>
              </a:tabLst>
            </a:pPr>
            <a:r>
              <a:rPr lang="pt-BR" sz="2400" spc="-5" dirty="0">
                <a:latin typeface="Corbel"/>
                <a:cs typeface="Corbel"/>
              </a:rPr>
              <a:t>Ataques ao SO Convidado</a:t>
            </a:r>
          </a:p>
          <a:p>
            <a:pPr marL="1270000" lvl="2" indent="-342900">
              <a:spcAft>
                <a:spcPts val="600"/>
              </a:spcAft>
              <a:buFont typeface="Wingdings" panose="05000000000000000000" pitchFamily="2" charset="2"/>
              <a:buChar char="§"/>
              <a:tabLst>
                <a:tab pos="241300" algn="l"/>
              </a:tabLst>
            </a:pPr>
            <a:r>
              <a:rPr lang="pt-BR" sz="2400" spc="-5" dirty="0">
                <a:latin typeface="Corbel"/>
                <a:cs typeface="Corbel"/>
              </a:rPr>
              <a:t>Ataques ao SO Hospedeiro</a:t>
            </a:r>
          </a:p>
          <a:p>
            <a:pPr marL="355600" indent="-342900"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Char char="§"/>
              <a:tabLst>
                <a:tab pos="241300" algn="l"/>
              </a:tabLst>
            </a:pPr>
            <a:endParaRPr lang="pt-BR" sz="2800" spc="-5" dirty="0">
              <a:latin typeface="Corbel"/>
              <a:cs typeface="Corbel"/>
            </a:endParaRPr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CFED93F3-01E4-44D5-B96E-0EB235FB22B7}"/>
              </a:ext>
            </a:extLst>
          </p:cNvPr>
          <p:cNvSpPr txBox="1"/>
          <p:nvPr/>
        </p:nvSpPr>
        <p:spPr>
          <a:xfrm>
            <a:off x="490882" y="755650"/>
            <a:ext cx="4995518" cy="3462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pt-BR" sz="2250" b="1" spc="-85" dirty="0">
                <a:latin typeface="Corbel" panose="020B0503020204020204" pitchFamily="34" charset="0"/>
                <a:cs typeface="Arial Narrow"/>
              </a:rPr>
              <a:t>Outras </a:t>
            </a:r>
            <a:r>
              <a:rPr lang="pt-BR" sz="2250" b="1" spc="-85" dirty="0" smtClean="0">
                <a:latin typeface="Corbel" panose="020B0503020204020204" pitchFamily="34" charset="0"/>
                <a:cs typeface="Arial Narrow"/>
              </a:rPr>
              <a:t>questões importantes</a:t>
            </a:r>
            <a:endParaRPr lang="pt-BR" sz="2250" b="1" spc="-85" dirty="0">
              <a:latin typeface="Corbel" panose="020B0503020204020204" pitchFamily="34" charset="0"/>
              <a:cs typeface="Arial Narrow"/>
            </a:endParaRPr>
          </a:p>
        </p:txBody>
      </p:sp>
      <p:sp>
        <p:nvSpPr>
          <p:cNvPr id="9" name="object 5"/>
          <p:cNvSpPr txBox="1">
            <a:spLocks noGrp="1"/>
          </p:cNvSpPr>
          <p:nvPr>
            <p:ph type="ftr" sz="quarter" idx="5"/>
          </p:nvPr>
        </p:nvSpPr>
        <p:spPr>
          <a:xfrm>
            <a:off x="5453441" y="6559199"/>
            <a:ext cx="1296988" cy="226985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lang="pt-BR" spc="-80" dirty="0" smtClean="0"/>
              <a:t>Sistemas Distribuídos</a:t>
            </a:r>
            <a:endParaRPr spc="-20" dirty="0"/>
          </a:p>
        </p:txBody>
      </p:sp>
    </p:spTree>
    <p:extLst>
      <p:ext uri="{BB962C8B-B14F-4D97-AF65-F5344CB8AC3E}">
        <p14:creationId xmlns:p14="http://schemas.microsoft.com/office/powerpoint/2010/main" val="4114661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spc="-80" dirty="0"/>
              <a:t>D</a:t>
            </a:r>
            <a:r>
              <a:rPr spc="25" dirty="0"/>
              <a:t>i</a:t>
            </a:r>
            <a:r>
              <a:rPr spc="35" dirty="0"/>
              <a:t>s</a:t>
            </a:r>
            <a:r>
              <a:rPr spc="-15" dirty="0"/>
              <a:t>c</a:t>
            </a:r>
            <a:r>
              <a:rPr dirty="0"/>
              <a:t>ip</a:t>
            </a:r>
            <a:r>
              <a:rPr spc="5" dirty="0"/>
              <a:t>l</a:t>
            </a:r>
            <a:r>
              <a:rPr spc="-10" dirty="0"/>
              <a:t>i</a:t>
            </a:r>
            <a:r>
              <a:rPr spc="-15" dirty="0"/>
              <a:t>n</a:t>
            </a:r>
            <a:r>
              <a:rPr spc="-20" dirty="0"/>
              <a:t>a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374A859-AFA5-490E-BE78-278CCFB1E18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1658600" y="6303603"/>
            <a:ext cx="304800" cy="251459"/>
          </a:xfrm>
        </p:spPr>
        <p:txBody>
          <a:bodyPr/>
          <a:lstStyle/>
          <a:p>
            <a:pPr marL="25400" algn="ctr">
              <a:lnSpc>
                <a:spcPct val="100000"/>
              </a:lnSpc>
              <a:spcBef>
                <a:spcPts val="330"/>
              </a:spcBef>
            </a:pPr>
            <a:fld id="{81D60167-4931-47E6-BA6A-407CBD079E47}" type="slidenum">
              <a:rPr lang="pt-BR" sz="1600" spc="-20" smtClean="0"/>
              <a:pPr marL="25400" algn="ctr">
                <a:lnSpc>
                  <a:spcPct val="100000"/>
                </a:lnSpc>
                <a:spcBef>
                  <a:spcPts val="330"/>
                </a:spcBef>
              </a:pPr>
              <a:t>36</a:t>
            </a:fld>
            <a:endParaRPr lang="pt-BR" sz="1600" spc="-20" dirty="0"/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08C09D5A-DAC2-4CF7-8D9A-CC738497FAE8}"/>
              </a:ext>
            </a:extLst>
          </p:cNvPr>
          <p:cNvSpPr txBox="1"/>
          <p:nvPr/>
        </p:nvSpPr>
        <p:spPr>
          <a:xfrm>
            <a:off x="497772" y="114300"/>
            <a:ext cx="2169228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pt-BR" sz="1400" b="1" spc="-15" dirty="0" smtClean="0">
                <a:solidFill>
                  <a:srgbClr val="176B98"/>
                </a:solidFill>
                <a:latin typeface="Corbel" panose="020B0503020204020204" pitchFamily="34" charset="0"/>
                <a:cs typeface="Calibri"/>
              </a:rPr>
              <a:t>Virtualização</a:t>
            </a:r>
            <a:endParaRPr sz="1400" b="1" dirty="0">
              <a:latin typeface="Corbel" panose="020B0503020204020204" pitchFamily="34" charset="0"/>
              <a:cs typeface="Calibri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4419600" y="469900"/>
            <a:ext cx="301556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6000" dirty="0" smtClean="0">
                <a:solidFill>
                  <a:srgbClr val="176B98"/>
                </a:solidFill>
              </a:rPr>
              <a:t>Dúvidas?</a:t>
            </a:r>
            <a:endParaRPr lang="pt-BR" sz="6000" dirty="0">
              <a:solidFill>
                <a:srgbClr val="176B98"/>
              </a:solidFill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6912" y="1689100"/>
            <a:ext cx="3539344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624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5453441" y="6559199"/>
            <a:ext cx="1296988" cy="226985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lang="pt-BR" spc="-80" dirty="0" smtClean="0"/>
              <a:t>Sistemas Distribuídos</a:t>
            </a:r>
            <a:endParaRPr spc="-20" dirty="0"/>
          </a:p>
        </p:txBody>
      </p:sp>
      <p:sp>
        <p:nvSpPr>
          <p:cNvPr id="3" name="object 3"/>
          <p:cNvSpPr txBox="1"/>
          <p:nvPr/>
        </p:nvSpPr>
        <p:spPr>
          <a:xfrm>
            <a:off x="497772" y="114300"/>
            <a:ext cx="873828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15" dirty="0">
                <a:solidFill>
                  <a:srgbClr val="176B98"/>
                </a:solidFill>
                <a:latin typeface="Corbel" panose="020B0503020204020204" pitchFamily="34" charset="0"/>
                <a:cs typeface="Calibri"/>
              </a:rPr>
              <a:t>I</a:t>
            </a:r>
            <a:r>
              <a:rPr sz="1400" b="1" spc="-30" dirty="0">
                <a:solidFill>
                  <a:srgbClr val="176B98"/>
                </a:solidFill>
                <a:latin typeface="Corbel" panose="020B0503020204020204" pitchFamily="34" charset="0"/>
                <a:cs typeface="Calibri"/>
              </a:rPr>
              <a:t>n</a:t>
            </a:r>
            <a:r>
              <a:rPr sz="1400" b="1" spc="-25" dirty="0">
                <a:solidFill>
                  <a:srgbClr val="176B98"/>
                </a:solidFill>
                <a:latin typeface="Corbel" panose="020B0503020204020204" pitchFamily="34" charset="0"/>
                <a:cs typeface="Calibri"/>
              </a:rPr>
              <a:t>t</a:t>
            </a:r>
            <a:r>
              <a:rPr sz="1400" b="1" spc="-10" dirty="0">
                <a:solidFill>
                  <a:srgbClr val="176B98"/>
                </a:solidFill>
                <a:latin typeface="Corbel" panose="020B0503020204020204" pitchFamily="34" charset="0"/>
                <a:cs typeface="Calibri"/>
              </a:rPr>
              <a:t>r</a:t>
            </a:r>
            <a:r>
              <a:rPr sz="1400" b="1" spc="-65" dirty="0">
                <a:solidFill>
                  <a:srgbClr val="176B98"/>
                </a:solidFill>
                <a:latin typeface="Corbel" panose="020B0503020204020204" pitchFamily="34" charset="0"/>
                <a:cs typeface="Calibri"/>
              </a:rPr>
              <a:t>od</a:t>
            </a:r>
            <a:r>
              <a:rPr sz="1400" b="1" spc="-55" dirty="0">
                <a:solidFill>
                  <a:srgbClr val="176B98"/>
                </a:solidFill>
                <a:latin typeface="Corbel" panose="020B0503020204020204" pitchFamily="34" charset="0"/>
                <a:cs typeface="Calibri"/>
              </a:rPr>
              <a:t>u</a:t>
            </a:r>
            <a:r>
              <a:rPr sz="1400" b="1" spc="5" dirty="0">
                <a:solidFill>
                  <a:srgbClr val="176B98"/>
                </a:solidFill>
                <a:latin typeface="Corbel" panose="020B0503020204020204" pitchFamily="34" charset="0"/>
                <a:cs typeface="Calibri"/>
              </a:rPr>
              <a:t>çã</a:t>
            </a:r>
            <a:r>
              <a:rPr sz="1400" b="1" spc="-70" dirty="0">
                <a:solidFill>
                  <a:srgbClr val="176B98"/>
                </a:solidFill>
                <a:latin typeface="Corbel" panose="020B0503020204020204" pitchFamily="34" charset="0"/>
                <a:cs typeface="Calibri"/>
              </a:rPr>
              <a:t>o</a:t>
            </a:r>
            <a:endParaRPr sz="1400" b="1" dirty="0">
              <a:latin typeface="Corbel" panose="020B0503020204020204" pitchFamily="34" charset="0"/>
              <a:cs typeface="Calibri"/>
            </a:endParaRP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374A859-AFA5-490E-BE78-278CCFB1E18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25400" algn="ctr">
              <a:lnSpc>
                <a:spcPct val="100000"/>
              </a:lnSpc>
              <a:spcBef>
                <a:spcPts val="330"/>
              </a:spcBef>
            </a:pPr>
            <a:fld id="{81D60167-4931-47E6-BA6A-407CBD079E47}" type="slidenum">
              <a:rPr lang="pt-BR" sz="1600" spc="-20" smtClean="0"/>
              <a:pPr marL="25400" algn="ctr">
                <a:lnSpc>
                  <a:spcPct val="100000"/>
                </a:lnSpc>
                <a:spcBef>
                  <a:spcPts val="330"/>
                </a:spcBef>
              </a:pPr>
              <a:t>4</a:t>
            </a:fld>
            <a:endParaRPr lang="pt-BR" sz="1600" spc="-20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F6D9EEF1-8D59-4511-881A-E66572A3BA33}"/>
              </a:ext>
            </a:extLst>
          </p:cNvPr>
          <p:cNvSpPr txBox="1"/>
          <p:nvPr/>
        </p:nvSpPr>
        <p:spPr>
          <a:xfrm>
            <a:off x="514765" y="1515927"/>
            <a:ext cx="11174341" cy="4170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27050" marR="5080" indent="-514350">
              <a:lnSpc>
                <a:spcPts val="3000"/>
              </a:lnSpc>
              <a:spcBef>
                <a:spcPts val="5"/>
              </a:spcBef>
              <a:spcAft>
                <a:spcPts val="600"/>
              </a:spcAft>
              <a:buFont typeface="Wingdings" panose="05000000000000000000" pitchFamily="2" charset="2"/>
              <a:buChar char="§"/>
              <a:tabLst>
                <a:tab pos="241300" algn="l"/>
              </a:tabLst>
            </a:pPr>
            <a:r>
              <a:rPr lang="pt-BR" sz="2800" spc="-5" dirty="0">
                <a:latin typeface="Corbel"/>
                <a:cs typeface="Corbel"/>
              </a:rPr>
              <a:t>Não é um conceito recente...</a:t>
            </a:r>
          </a:p>
          <a:p>
            <a:pPr marL="984250" marR="5080" lvl="1" indent="-514350">
              <a:lnSpc>
                <a:spcPts val="3000"/>
              </a:lnSpc>
              <a:spcBef>
                <a:spcPts val="5"/>
              </a:spcBef>
              <a:spcAft>
                <a:spcPts val="600"/>
              </a:spcAft>
              <a:buFont typeface="Wingdings" panose="05000000000000000000" pitchFamily="2" charset="2"/>
              <a:buChar char="§"/>
              <a:tabLst>
                <a:tab pos="241300" algn="l"/>
              </a:tabLst>
            </a:pPr>
            <a:r>
              <a:rPr lang="pt-BR" sz="2400" spc="-5" dirty="0">
                <a:latin typeface="Corbel"/>
                <a:cs typeface="Corbel"/>
              </a:rPr>
              <a:t>1960 – IBM M44/44X</a:t>
            </a:r>
          </a:p>
          <a:p>
            <a:pPr marL="984250" marR="5080" lvl="1" indent="-514350">
              <a:lnSpc>
                <a:spcPts val="3000"/>
              </a:lnSpc>
              <a:spcBef>
                <a:spcPts val="5"/>
              </a:spcBef>
              <a:spcAft>
                <a:spcPts val="600"/>
              </a:spcAft>
              <a:buFont typeface="Wingdings" panose="05000000000000000000" pitchFamily="2" charset="2"/>
              <a:buChar char="§"/>
              <a:tabLst>
                <a:tab pos="241300" algn="l"/>
              </a:tabLst>
            </a:pPr>
            <a:r>
              <a:rPr lang="pt-BR" sz="2400" spc="-5" dirty="0">
                <a:latin typeface="Corbel"/>
                <a:cs typeface="Corbel"/>
              </a:rPr>
              <a:t>70s – OS/370</a:t>
            </a:r>
          </a:p>
          <a:p>
            <a:pPr marL="527050" marR="5080" indent="-514350">
              <a:lnSpc>
                <a:spcPts val="3000"/>
              </a:lnSpc>
              <a:spcBef>
                <a:spcPts val="5"/>
              </a:spcBef>
              <a:spcAft>
                <a:spcPts val="600"/>
              </a:spcAft>
              <a:buFont typeface="Wingdings" panose="05000000000000000000" pitchFamily="2" charset="2"/>
              <a:buChar char="§"/>
              <a:tabLst>
                <a:tab pos="241300" algn="l"/>
              </a:tabLst>
            </a:pPr>
            <a:r>
              <a:rPr lang="pt-BR" sz="2800" spc="-5" dirty="0">
                <a:latin typeface="Corbel"/>
                <a:cs typeface="Corbel"/>
              </a:rPr>
              <a:t>Desinteresse com a chegada do PC</a:t>
            </a:r>
          </a:p>
          <a:p>
            <a:pPr marL="984250" marR="5080" lvl="1" indent="-514350">
              <a:lnSpc>
                <a:spcPts val="3000"/>
              </a:lnSpc>
              <a:spcBef>
                <a:spcPts val="5"/>
              </a:spcBef>
              <a:spcAft>
                <a:spcPts val="600"/>
              </a:spcAft>
              <a:buFont typeface="Wingdings" panose="05000000000000000000" pitchFamily="2" charset="2"/>
              <a:buChar char="§"/>
              <a:tabLst>
                <a:tab pos="241300" algn="l"/>
              </a:tabLst>
            </a:pPr>
            <a:r>
              <a:rPr lang="pt-BR" sz="2400" spc="-5" dirty="0">
                <a:latin typeface="Corbel"/>
                <a:cs typeface="Corbel"/>
              </a:rPr>
              <a:t>Simples e versátil</a:t>
            </a:r>
          </a:p>
          <a:p>
            <a:pPr marL="984250" marR="5080" lvl="1" indent="-514350">
              <a:lnSpc>
                <a:spcPts val="3000"/>
              </a:lnSpc>
              <a:spcBef>
                <a:spcPts val="5"/>
              </a:spcBef>
              <a:spcAft>
                <a:spcPts val="600"/>
              </a:spcAft>
              <a:buFont typeface="Wingdings" panose="05000000000000000000" pitchFamily="2" charset="2"/>
              <a:buChar char="§"/>
              <a:tabLst>
                <a:tab pos="241300" algn="l"/>
              </a:tabLst>
            </a:pPr>
            <a:r>
              <a:rPr lang="pt-BR" sz="2400" spc="-5" dirty="0">
                <a:latin typeface="Corbel"/>
                <a:cs typeface="Corbel"/>
              </a:rPr>
              <a:t>Sem recursos para virtualização</a:t>
            </a:r>
          </a:p>
          <a:p>
            <a:pPr marL="527050" marR="5080" indent="-514350">
              <a:lnSpc>
                <a:spcPts val="3000"/>
              </a:lnSpc>
              <a:spcBef>
                <a:spcPts val="5"/>
              </a:spcBef>
              <a:spcAft>
                <a:spcPts val="600"/>
              </a:spcAft>
              <a:buFont typeface="Wingdings" panose="05000000000000000000" pitchFamily="2" charset="2"/>
              <a:buChar char="§"/>
              <a:tabLst>
                <a:tab pos="241300" algn="l"/>
              </a:tabLst>
            </a:pPr>
            <a:r>
              <a:rPr lang="pt-BR" sz="2800" spc="-5" dirty="0">
                <a:latin typeface="Corbel"/>
                <a:cs typeface="Corbel"/>
              </a:rPr>
              <a:t>Retomada com novas aplicações</a:t>
            </a:r>
          </a:p>
          <a:p>
            <a:pPr marL="984250" marR="5080" lvl="1" indent="-514350">
              <a:lnSpc>
                <a:spcPts val="3000"/>
              </a:lnSpc>
              <a:spcBef>
                <a:spcPts val="5"/>
              </a:spcBef>
              <a:spcAft>
                <a:spcPts val="600"/>
              </a:spcAft>
              <a:buFont typeface="Wingdings" panose="05000000000000000000" pitchFamily="2" charset="2"/>
              <a:buChar char="§"/>
              <a:tabLst>
                <a:tab pos="241300" algn="l"/>
              </a:tabLst>
            </a:pPr>
            <a:r>
              <a:rPr lang="pt-BR" sz="2400" spc="-5" dirty="0">
                <a:latin typeface="Corbel"/>
                <a:cs typeface="Corbel"/>
              </a:rPr>
              <a:t>Máquina Virtual Java</a:t>
            </a:r>
          </a:p>
          <a:p>
            <a:pPr marL="984250" marR="5080" lvl="1" indent="-514350">
              <a:lnSpc>
                <a:spcPts val="3000"/>
              </a:lnSpc>
              <a:spcBef>
                <a:spcPts val="5"/>
              </a:spcBef>
              <a:spcAft>
                <a:spcPts val="600"/>
              </a:spcAft>
              <a:buFont typeface="Wingdings" panose="05000000000000000000" pitchFamily="2" charset="2"/>
              <a:buChar char="§"/>
              <a:tabLst>
                <a:tab pos="241300" algn="l"/>
              </a:tabLst>
            </a:pPr>
            <a:r>
              <a:rPr lang="pt-BR" sz="2400" spc="-5" dirty="0">
                <a:latin typeface="Corbel"/>
                <a:cs typeface="Corbel"/>
              </a:rPr>
              <a:t>Computação em Nuvem</a:t>
            </a:r>
            <a:endParaRPr lang="pt-BR" sz="1600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CFED93F3-01E4-44D5-B96E-0EB235FB22B7}"/>
              </a:ext>
            </a:extLst>
          </p:cNvPr>
          <p:cNvSpPr txBox="1"/>
          <p:nvPr/>
        </p:nvSpPr>
        <p:spPr>
          <a:xfrm>
            <a:off x="490882" y="755650"/>
            <a:ext cx="4995518" cy="3462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pt-BR" sz="2250" b="1" spc="-85" dirty="0" smtClean="0">
                <a:latin typeface="Corbel" panose="020B0503020204020204" pitchFamily="34" charset="0"/>
                <a:cs typeface="Arial Narrow"/>
              </a:rPr>
              <a:t>Virtualização</a:t>
            </a:r>
            <a:endParaRPr sz="2250" dirty="0">
              <a:latin typeface="Corbel" panose="020B0503020204020204" pitchFamily="34" charset="0"/>
              <a:cs typeface="Arial Narro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5453441" y="6559199"/>
            <a:ext cx="1296988" cy="226985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lang="pt-BR" spc="-80" dirty="0" smtClean="0"/>
              <a:t>Sistemas Distribuídos</a:t>
            </a:r>
            <a:endParaRPr spc="-20" dirty="0"/>
          </a:p>
        </p:txBody>
      </p:sp>
      <p:sp>
        <p:nvSpPr>
          <p:cNvPr id="3" name="object 3"/>
          <p:cNvSpPr txBox="1"/>
          <p:nvPr/>
        </p:nvSpPr>
        <p:spPr>
          <a:xfrm>
            <a:off x="497772" y="114300"/>
            <a:ext cx="1102428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pt-BR" sz="1400" b="1" spc="-15" dirty="0" smtClean="0">
                <a:solidFill>
                  <a:srgbClr val="176B98"/>
                </a:solidFill>
                <a:latin typeface="Corbel" panose="020B0503020204020204" pitchFamily="34" charset="0"/>
                <a:cs typeface="Calibri"/>
              </a:rPr>
              <a:t>Virtualização</a:t>
            </a:r>
            <a:endParaRPr sz="1400" b="1" dirty="0">
              <a:latin typeface="Corbel" panose="020B0503020204020204" pitchFamily="34" charset="0"/>
              <a:cs typeface="Calibri"/>
            </a:endParaRP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374A859-AFA5-490E-BE78-278CCFB1E18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25400" algn="ctr">
              <a:lnSpc>
                <a:spcPct val="100000"/>
              </a:lnSpc>
              <a:spcBef>
                <a:spcPts val="330"/>
              </a:spcBef>
            </a:pPr>
            <a:fld id="{81D60167-4931-47E6-BA6A-407CBD079E47}" type="slidenum">
              <a:rPr lang="pt-BR" sz="1600" spc="-20" smtClean="0"/>
              <a:pPr marL="25400" algn="ctr">
                <a:lnSpc>
                  <a:spcPct val="100000"/>
                </a:lnSpc>
                <a:spcBef>
                  <a:spcPts val="330"/>
                </a:spcBef>
              </a:pPr>
              <a:t>5</a:t>
            </a:fld>
            <a:endParaRPr lang="pt-BR" sz="1600" spc="-20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F6D9EEF1-8D59-4511-881A-E66572A3BA33}"/>
              </a:ext>
            </a:extLst>
          </p:cNvPr>
          <p:cNvSpPr txBox="1"/>
          <p:nvPr/>
        </p:nvSpPr>
        <p:spPr>
          <a:xfrm>
            <a:off x="514765" y="1515927"/>
            <a:ext cx="11174341" cy="29392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27050" marR="5080" indent="-514350">
              <a:lnSpc>
                <a:spcPts val="3000"/>
              </a:lnSpc>
              <a:spcBef>
                <a:spcPts val="5"/>
              </a:spcBef>
              <a:spcAft>
                <a:spcPts val="600"/>
              </a:spcAft>
              <a:buFont typeface="Wingdings" panose="05000000000000000000" pitchFamily="2" charset="2"/>
              <a:buChar char="§"/>
              <a:tabLst>
                <a:tab pos="241300" algn="l"/>
              </a:tabLst>
            </a:pPr>
            <a:r>
              <a:rPr lang="pt-BR" sz="2800" spc="-5" dirty="0">
                <a:latin typeface="Corbel"/>
                <a:cs typeface="Corbel"/>
              </a:rPr>
              <a:t>Técnica que “mascara” as características físicas de um recurso computacional dos sistemas, aplicações ou usuários que os utilizam </a:t>
            </a:r>
            <a:r>
              <a:rPr lang="pt-BR" sz="2000" spc="-5" dirty="0">
                <a:latin typeface="Corbel"/>
                <a:cs typeface="Corbel"/>
              </a:rPr>
              <a:t>(Enterprise Management </a:t>
            </a:r>
            <a:r>
              <a:rPr lang="pt-BR" sz="2000" spc="-5" dirty="0" err="1">
                <a:latin typeface="Corbel"/>
                <a:cs typeface="Corbel"/>
              </a:rPr>
              <a:t>Association</a:t>
            </a:r>
            <a:r>
              <a:rPr lang="pt-BR" sz="2000" spc="-5" dirty="0">
                <a:latin typeface="Corbel"/>
                <a:cs typeface="Corbel"/>
              </a:rPr>
              <a:t>)</a:t>
            </a:r>
            <a:endParaRPr lang="pt-BR" sz="2800" spc="-5" dirty="0">
              <a:latin typeface="Corbel"/>
              <a:cs typeface="Corbel"/>
            </a:endParaRPr>
          </a:p>
          <a:p>
            <a:pPr marL="984250" marR="5080" lvl="1" indent="-514350">
              <a:lnSpc>
                <a:spcPts val="3000"/>
              </a:lnSpc>
              <a:spcBef>
                <a:spcPts val="5"/>
              </a:spcBef>
              <a:spcAft>
                <a:spcPts val="600"/>
              </a:spcAft>
              <a:buFont typeface="Wingdings" panose="05000000000000000000" pitchFamily="2" charset="2"/>
              <a:buChar char="§"/>
              <a:tabLst>
                <a:tab pos="241300" algn="l"/>
              </a:tabLst>
            </a:pPr>
            <a:r>
              <a:rPr lang="pt-BR" sz="2400" spc="-5" dirty="0">
                <a:latin typeface="Corbel"/>
                <a:cs typeface="Corbel"/>
              </a:rPr>
              <a:t>Desktops remotos, de discos virtuais</a:t>
            </a:r>
          </a:p>
          <a:p>
            <a:pPr marL="527050" marR="5080" indent="-514350">
              <a:lnSpc>
                <a:spcPts val="3000"/>
              </a:lnSpc>
              <a:spcBef>
                <a:spcPts val="5"/>
              </a:spcBef>
              <a:spcAft>
                <a:spcPts val="600"/>
              </a:spcAft>
              <a:buFont typeface="Wingdings" panose="05000000000000000000" pitchFamily="2" charset="2"/>
              <a:buChar char="§"/>
              <a:tabLst>
                <a:tab pos="241300" algn="l"/>
              </a:tabLst>
            </a:pPr>
            <a:r>
              <a:rPr lang="pt-BR" sz="2800" spc="-5" dirty="0">
                <a:latin typeface="Corbel"/>
                <a:cs typeface="Corbel"/>
              </a:rPr>
              <a:t>O termo máquina virtual foi introduzido na década de 60 como um conceito de sistemas operacionais para indicar uma abstração em software de um sistema computacional em hardware.</a:t>
            </a:r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CFED93F3-01E4-44D5-B96E-0EB235FB22B7}"/>
              </a:ext>
            </a:extLst>
          </p:cNvPr>
          <p:cNvSpPr txBox="1"/>
          <p:nvPr/>
        </p:nvSpPr>
        <p:spPr>
          <a:xfrm>
            <a:off x="490882" y="755650"/>
            <a:ext cx="4995518" cy="3462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pt-BR" sz="2250" b="1" spc="-85" dirty="0">
                <a:latin typeface="Corbel" panose="020B0503020204020204" pitchFamily="34" charset="0"/>
                <a:cs typeface="Arial Narrow"/>
              </a:rPr>
              <a:t>O que seria virtualizar?</a:t>
            </a:r>
            <a:endParaRPr sz="2250" dirty="0">
              <a:latin typeface="Corbel" panose="020B0503020204020204" pitchFamily="34" charset="0"/>
              <a:cs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219138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5453441" y="6559199"/>
            <a:ext cx="1296988" cy="226985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lang="pt-BR" spc="-80" dirty="0" smtClean="0"/>
              <a:t>Sistemas Distribuídos</a:t>
            </a:r>
            <a:endParaRPr spc="-20" dirty="0"/>
          </a:p>
        </p:txBody>
      </p:sp>
      <p:sp>
        <p:nvSpPr>
          <p:cNvPr id="3" name="object 3"/>
          <p:cNvSpPr txBox="1"/>
          <p:nvPr/>
        </p:nvSpPr>
        <p:spPr>
          <a:xfrm>
            <a:off x="497772" y="114300"/>
            <a:ext cx="1102428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pt-BR" sz="1400" b="1" spc="-15" dirty="0">
                <a:solidFill>
                  <a:srgbClr val="176B98"/>
                </a:solidFill>
                <a:latin typeface="Corbel" panose="020B0503020204020204" pitchFamily="34" charset="0"/>
                <a:cs typeface="Calibri"/>
              </a:rPr>
              <a:t>Virtualização</a:t>
            </a:r>
            <a:endParaRPr sz="1400" b="1" dirty="0">
              <a:latin typeface="Corbel" panose="020B0503020204020204" pitchFamily="34" charset="0"/>
              <a:cs typeface="Calibri"/>
            </a:endParaRP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374A859-AFA5-490E-BE78-278CCFB1E18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25400" algn="ctr">
              <a:lnSpc>
                <a:spcPct val="100000"/>
              </a:lnSpc>
              <a:spcBef>
                <a:spcPts val="330"/>
              </a:spcBef>
            </a:pPr>
            <a:fld id="{81D60167-4931-47E6-BA6A-407CBD079E47}" type="slidenum">
              <a:rPr lang="pt-BR" sz="1600" spc="-20" smtClean="0"/>
              <a:pPr marL="25400" algn="ctr">
                <a:lnSpc>
                  <a:spcPct val="100000"/>
                </a:lnSpc>
                <a:spcBef>
                  <a:spcPts val="330"/>
                </a:spcBef>
              </a:pPr>
              <a:t>6</a:t>
            </a:fld>
            <a:endParaRPr lang="pt-BR" sz="1600" spc="-20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F6D9EEF1-8D59-4511-881A-E66572A3BA33}"/>
              </a:ext>
            </a:extLst>
          </p:cNvPr>
          <p:cNvSpPr txBox="1"/>
          <p:nvPr/>
        </p:nvSpPr>
        <p:spPr>
          <a:xfrm>
            <a:off x="514765" y="1515927"/>
            <a:ext cx="11174341" cy="3247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27050" marR="5080" indent="-514350">
              <a:lnSpc>
                <a:spcPts val="3000"/>
              </a:lnSpc>
              <a:spcBef>
                <a:spcPts val="5"/>
              </a:spcBef>
              <a:spcAft>
                <a:spcPts val="600"/>
              </a:spcAft>
              <a:buFont typeface="Wingdings" panose="05000000000000000000" pitchFamily="2" charset="2"/>
              <a:buChar char="§"/>
              <a:tabLst>
                <a:tab pos="241300" algn="l"/>
              </a:tabLst>
            </a:pPr>
            <a:r>
              <a:rPr lang="pt-BR" sz="2800" spc="-5" dirty="0">
                <a:latin typeface="Corbel"/>
                <a:cs typeface="Corbel"/>
              </a:rPr>
              <a:t>Diminuição de custos</a:t>
            </a:r>
          </a:p>
          <a:p>
            <a:pPr marL="984250" marR="5080" lvl="1" indent="-514350">
              <a:lnSpc>
                <a:spcPts val="3000"/>
              </a:lnSpc>
              <a:spcBef>
                <a:spcPts val="5"/>
              </a:spcBef>
              <a:spcAft>
                <a:spcPts val="600"/>
              </a:spcAft>
              <a:buFont typeface="Wingdings" panose="05000000000000000000" pitchFamily="2" charset="2"/>
              <a:buChar char="§"/>
              <a:tabLst>
                <a:tab pos="241300" algn="l"/>
              </a:tabLst>
            </a:pPr>
            <a:r>
              <a:rPr lang="pt-BR" sz="2400" spc="-5" dirty="0">
                <a:latin typeface="Corbel"/>
                <a:cs typeface="Corbel"/>
              </a:rPr>
              <a:t>Uso eficiente de recursos por compartilhamento</a:t>
            </a:r>
          </a:p>
          <a:p>
            <a:pPr marL="984250" marR="5080" lvl="1" indent="-514350">
              <a:lnSpc>
                <a:spcPts val="3000"/>
              </a:lnSpc>
              <a:spcBef>
                <a:spcPts val="5"/>
              </a:spcBef>
              <a:spcAft>
                <a:spcPts val="600"/>
              </a:spcAft>
              <a:buFont typeface="Wingdings" panose="05000000000000000000" pitchFamily="2" charset="2"/>
              <a:buChar char="§"/>
              <a:tabLst>
                <a:tab pos="241300" algn="l"/>
              </a:tabLst>
            </a:pPr>
            <a:r>
              <a:rPr lang="pt-BR" sz="2400" spc="-5" dirty="0">
                <a:latin typeface="Corbel"/>
                <a:cs typeface="Corbel"/>
              </a:rPr>
              <a:t>Aumento do ROI (</a:t>
            </a:r>
            <a:r>
              <a:rPr lang="pt-BR" sz="2400" spc="-5" dirty="0" err="1">
                <a:latin typeface="Corbel"/>
                <a:cs typeface="Corbel"/>
              </a:rPr>
              <a:t>Return</a:t>
            </a:r>
            <a:r>
              <a:rPr lang="pt-BR" sz="2400" spc="-5" dirty="0">
                <a:latin typeface="Corbel"/>
                <a:cs typeface="Corbel"/>
              </a:rPr>
              <a:t> </a:t>
            </a:r>
            <a:r>
              <a:rPr lang="pt-BR" sz="2400" spc="-5" dirty="0" err="1">
                <a:latin typeface="Corbel"/>
                <a:cs typeface="Corbel"/>
              </a:rPr>
              <a:t>on</a:t>
            </a:r>
            <a:r>
              <a:rPr lang="pt-BR" sz="2400" spc="-5" dirty="0">
                <a:latin typeface="Corbel"/>
                <a:cs typeface="Corbel"/>
              </a:rPr>
              <a:t> </a:t>
            </a:r>
            <a:r>
              <a:rPr lang="pt-BR" sz="2400" spc="-5" dirty="0" err="1">
                <a:latin typeface="Corbel"/>
                <a:cs typeface="Corbel"/>
              </a:rPr>
              <a:t>Investiment</a:t>
            </a:r>
            <a:r>
              <a:rPr lang="pt-BR" sz="2400" spc="-5" dirty="0">
                <a:latin typeface="Corbel"/>
                <a:cs typeface="Corbel"/>
              </a:rPr>
              <a:t>)</a:t>
            </a:r>
          </a:p>
          <a:p>
            <a:pPr marL="984250" marR="5080" lvl="1" indent="-514350">
              <a:lnSpc>
                <a:spcPts val="3000"/>
              </a:lnSpc>
              <a:spcBef>
                <a:spcPts val="5"/>
              </a:spcBef>
              <a:spcAft>
                <a:spcPts val="600"/>
              </a:spcAft>
              <a:buFont typeface="Wingdings" panose="05000000000000000000" pitchFamily="2" charset="2"/>
              <a:buChar char="§"/>
              <a:tabLst>
                <a:tab pos="241300" algn="l"/>
              </a:tabLst>
            </a:pPr>
            <a:r>
              <a:rPr lang="pt-BR" sz="2400" spc="-5" dirty="0">
                <a:latin typeface="Corbel"/>
                <a:cs typeface="Corbel"/>
              </a:rPr>
              <a:t>Diminuição de Despesas de Capital e Operação</a:t>
            </a:r>
          </a:p>
          <a:p>
            <a:pPr marL="527050" marR="5080" indent="-514350">
              <a:lnSpc>
                <a:spcPts val="3000"/>
              </a:lnSpc>
              <a:spcBef>
                <a:spcPts val="5"/>
              </a:spcBef>
              <a:spcAft>
                <a:spcPts val="600"/>
              </a:spcAft>
              <a:buFont typeface="Wingdings" panose="05000000000000000000" pitchFamily="2" charset="2"/>
              <a:buChar char="§"/>
              <a:tabLst>
                <a:tab pos="241300" algn="l"/>
              </a:tabLst>
            </a:pPr>
            <a:r>
              <a:rPr lang="pt-BR" sz="2800" spc="-5" dirty="0">
                <a:latin typeface="Corbel"/>
                <a:cs typeface="Corbel"/>
              </a:rPr>
              <a:t>Aumento no tempo de vida uma tecnologia</a:t>
            </a:r>
          </a:p>
          <a:p>
            <a:pPr marL="527050" marR="5080" indent="-514350">
              <a:lnSpc>
                <a:spcPts val="3000"/>
              </a:lnSpc>
              <a:spcBef>
                <a:spcPts val="5"/>
              </a:spcBef>
              <a:spcAft>
                <a:spcPts val="600"/>
              </a:spcAft>
              <a:buFont typeface="Wingdings" panose="05000000000000000000" pitchFamily="2" charset="2"/>
              <a:buChar char="§"/>
              <a:tabLst>
                <a:tab pos="241300" algn="l"/>
              </a:tabLst>
            </a:pPr>
            <a:r>
              <a:rPr lang="pt-BR" sz="2800" spc="-5" dirty="0" err="1">
                <a:latin typeface="Corbel"/>
                <a:cs typeface="Corbel"/>
              </a:rPr>
              <a:t>GreenIT</a:t>
            </a:r>
            <a:endParaRPr lang="pt-BR" sz="2800" spc="-5" dirty="0">
              <a:latin typeface="Corbel"/>
              <a:cs typeface="Corbel"/>
            </a:endParaRPr>
          </a:p>
          <a:p>
            <a:pPr marL="984250" marR="5080" lvl="1" indent="-514350">
              <a:lnSpc>
                <a:spcPts val="3000"/>
              </a:lnSpc>
              <a:spcBef>
                <a:spcPts val="5"/>
              </a:spcBef>
              <a:spcAft>
                <a:spcPts val="600"/>
              </a:spcAft>
              <a:buFont typeface="Wingdings" panose="05000000000000000000" pitchFamily="2" charset="2"/>
              <a:buChar char="§"/>
              <a:tabLst>
                <a:tab pos="241300" algn="l"/>
              </a:tabLst>
            </a:pPr>
            <a:r>
              <a:rPr lang="pt-BR" sz="2400" spc="-5" dirty="0">
                <a:latin typeface="Corbel"/>
                <a:cs typeface="Corbel"/>
              </a:rPr>
              <a:t>Diminuição de uso de recursos energéticos</a:t>
            </a:r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CFED93F3-01E4-44D5-B96E-0EB235FB22B7}"/>
              </a:ext>
            </a:extLst>
          </p:cNvPr>
          <p:cNvSpPr txBox="1"/>
          <p:nvPr/>
        </p:nvSpPr>
        <p:spPr>
          <a:xfrm>
            <a:off x="490882" y="755650"/>
            <a:ext cx="4995518" cy="3462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pt-BR" sz="2250" b="1" spc="-85" dirty="0">
                <a:latin typeface="Corbel" panose="020B0503020204020204" pitchFamily="34" charset="0"/>
                <a:cs typeface="Arial Narrow"/>
              </a:rPr>
              <a:t>Por que virtualizar?</a:t>
            </a:r>
            <a:endParaRPr sz="2250" dirty="0">
              <a:latin typeface="Corbel" panose="020B0503020204020204" pitchFamily="34" charset="0"/>
              <a:cs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3290490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5453441" y="6559199"/>
            <a:ext cx="1296988" cy="226985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lang="pt-BR" spc="-80" dirty="0" smtClean="0"/>
              <a:t>Sistemas Distribuídos</a:t>
            </a:r>
            <a:endParaRPr spc="-20" dirty="0"/>
          </a:p>
        </p:txBody>
      </p:sp>
      <p:sp>
        <p:nvSpPr>
          <p:cNvPr id="3" name="object 3"/>
          <p:cNvSpPr txBox="1"/>
          <p:nvPr/>
        </p:nvSpPr>
        <p:spPr>
          <a:xfrm>
            <a:off x="497772" y="114300"/>
            <a:ext cx="1178628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pt-BR" sz="1400" b="1" spc="-15" dirty="0">
                <a:solidFill>
                  <a:srgbClr val="176B98"/>
                </a:solidFill>
                <a:latin typeface="Corbel" panose="020B0503020204020204" pitchFamily="34" charset="0"/>
                <a:cs typeface="Calibri"/>
              </a:rPr>
              <a:t>Virtualização</a:t>
            </a:r>
            <a:endParaRPr sz="1400" b="1" dirty="0">
              <a:latin typeface="Corbel" panose="020B0503020204020204" pitchFamily="34" charset="0"/>
              <a:cs typeface="Calibri"/>
            </a:endParaRP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374A859-AFA5-490E-BE78-278CCFB1E18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25400" algn="ctr">
              <a:lnSpc>
                <a:spcPct val="100000"/>
              </a:lnSpc>
              <a:spcBef>
                <a:spcPts val="330"/>
              </a:spcBef>
            </a:pPr>
            <a:fld id="{81D60167-4931-47E6-BA6A-407CBD079E47}" type="slidenum">
              <a:rPr lang="pt-BR" sz="1600" spc="-20" smtClean="0"/>
              <a:pPr marL="25400" algn="ctr">
                <a:lnSpc>
                  <a:spcPct val="100000"/>
                </a:lnSpc>
                <a:spcBef>
                  <a:spcPts val="330"/>
                </a:spcBef>
              </a:pPr>
              <a:t>7</a:t>
            </a:fld>
            <a:endParaRPr lang="pt-BR" sz="1600" spc="-20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F6D9EEF1-8D59-4511-881A-E66572A3BA33}"/>
              </a:ext>
            </a:extLst>
          </p:cNvPr>
          <p:cNvSpPr txBox="1"/>
          <p:nvPr/>
        </p:nvSpPr>
        <p:spPr>
          <a:xfrm>
            <a:off x="514765" y="1515927"/>
            <a:ext cx="11174341" cy="434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27050" marR="5080" indent="-514350">
              <a:lnSpc>
                <a:spcPts val="3000"/>
              </a:lnSpc>
              <a:spcBef>
                <a:spcPts val="5"/>
              </a:spcBef>
              <a:spcAft>
                <a:spcPts val="600"/>
              </a:spcAft>
              <a:buFont typeface="Wingdings" panose="05000000000000000000" pitchFamily="2" charset="2"/>
              <a:buChar char="§"/>
              <a:tabLst>
                <a:tab pos="241300" algn="l"/>
              </a:tabLst>
            </a:pPr>
            <a:endParaRPr lang="pt-BR" sz="1600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CFED93F3-01E4-44D5-B96E-0EB235FB22B7}"/>
              </a:ext>
            </a:extLst>
          </p:cNvPr>
          <p:cNvSpPr txBox="1"/>
          <p:nvPr/>
        </p:nvSpPr>
        <p:spPr>
          <a:xfrm>
            <a:off x="490882" y="755650"/>
            <a:ext cx="4995518" cy="3462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pt-BR" sz="2250" b="1" spc="-85" dirty="0">
                <a:latin typeface="Corbel" panose="020B0503020204020204" pitchFamily="34" charset="0"/>
                <a:cs typeface="Arial Narrow"/>
              </a:rPr>
              <a:t>Por que virtualizar?</a:t>
            </a:r>
            <a:endParaRPr sz="2250" dirty="0">
              <a:latin typeface="Corbel" panose="020B0503020204020204" pitchFamily="34" charset="0"/>
              <a:cs typeface="Arial Narrow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 l="37406" t="39321" r="38969" b="17584"/>
          <a:stretch>
            <a:fillRect/>
          </a:stretch>
        </p:blipFill>
        <p:spPr bwMode="auto">
          <a:xfrm>
            <a:off x="3941695" y="1515927"/>
            <a:ext cx="4320480" cy="4248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39167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5453441" y="6559199"/>
            <a:ext cx="1296988" cy="226985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lang="pt-BR" spc="-80" dirty="0" smtClean="0"/>
              <a:t>Sistemas Distribuídos</a:t>
            </a:r>
            <a:endParaRPr spc="-20" dirty="0"/>
          </a:p>
        </p:txBody>
      </p:sp>
      <p:sp>
        <p:nvSpPr>
          <p:cNvPr id="3" name="object 3"/>
          <p:cNvSpPr txBox="1"/>
          <p:nvPr/>
        </p:nvSpPr>
        <p:spPr>
          <a:xfrm>
            <a:off x="497772" y="114300"/>
            <a:ext cx="1102428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pt-BR" sz="1400" b="1" spc="-15" dirty="0">
                <a:solidFill>
                  <a:srgbClr val="176B98"/>
                </a:solidFill>
                <a:latin typeface="Corbel" panose="020B0503020204020204" pitchFamily="34" charset="0"/>
                <a:cs typeface="Calibri"/>
              </a:rPr>
              <a:t>Virtualização</a:t>
            </a:r>
            <a:endParaRPr sz="1400" b="1" dirty="0">
              <a:latin typeface="Corbel" panose="020B0503020204020204" pitchFamily="34" charset="0"/>
              <a:cs typeface="Calibri"/>
            </a:endParaRP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374A859-AFA5-490E-BE78-278CCFB1E18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25400" algn="ctr">
              <a:lnSpc>
                <a:spcPct val="100000"/>
              </a:lnSpc>
              <a:spcBef>
                <a:spcPts val="330"/>
              </a:spcBef>
            </a:pPr>
            <a:fld id="{81D60167-4931-47E6-BA6A-407CBD079E47}" type="slidenum">
              <a:rPr lang="pt-BR" sz="1600" spc="-20" smtClean="0"/>
              <a:pPr marL="25400" algn="ctr">
                <a:lnSpc>
                  <a:spcPct val="100000"/>
                </a:lnSpc>
                <a:spcBef>
                  <a:spcPts val="330"/>
                </a:spcBef>
              </a:pPr>
              <a:t>8</a:t>
            </a:fld>
            <a:endParaRPr lang="pt-BR" sz="1600" spc="-20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F6D9EEF1-8D59-4511-881A-E66572A3BA33}"/>
              </a:ext>
            </a:extLst>
          </p:cNvPr>
          <p:cNvSpPr txBox="1"/>
          <p:nvPr/>
        </p:nvSpPr>
        <p:spPr>
          <a:xfrm>
            <a:off x="514765" y="1515927"/>
            <a:ext cx="11174341" cy="3247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27050" marR="5080" indent="-514350">
              <a:lnSpc>
                <a:spcPts val="3000"/>
              </a:lnSpc>
              <a:spcBef>
                <a:spcPts val="5"/>
              </a:spcBef>
              <a:spcAft>
                <a:spcPts val="600"/>
              </a:spcAft>
              <a:buFont typeface="Wingdings" panose="05000000000000000000" pitchFamily="2" charset="2"/>
              <a:buChar char="§"/>
              <a:tabLst>
                <a:tab pos="241300" algn="l"/>
              </a:tabLst>
            </a:pPr>
            <a:r>
              <a:rPr lang="pt-BR" sz="2800" spc="-5" dirty="0">
                <a:latin typeface="Corbel"/>
                <a:cs typeface="Corbel"/>
              </a:rPr>
              <a:t>As interfaces existentes entre os componentes de um sistema de computação são:</a:t>
            </a:r>
          </a:p>
          <a:p>
            <a:pPr marL="984250" marR="5080" lvl="1" indent="-514350">
              <a:lnSpc>
                <a:spcPts val="3000"/>
              </a:lnSpc>
              <a:spcBef>
                <a:spcPts val="5"/>
              </a:spcBef>
              <a:spcAft>
                <a:spcPts val="600"/>
              </a:spcAft>
              <a:buFont typeface="Wingdings" panose="05000000000000000000" pitchFamily="2" charset="2"/>
              <a:buChar char="§"/>
              <a:tabLst>
                <a:tab pos="241300" algn="l"/>
              </a:tabLst>
            </a:pPr>
            <a:r>
              <a:rPr lang="pt-BR" sz="2400" spc="-5" dirty="0">
                <a:latin typeface="Corbel"/>
                <a:cs typeface="Corbel"/>
              </a:rPr>
              <a:t>Conjunto de instruções (ISA – </a:t>
            </a:r>
            <a:r>
              <a:rPr lang="pt-BR" sz="2400" spc="-5" dirty="0" err="1">
                <a:latin typeface="Corbel"/>
                <a:cs typeface="Corbel"/>
              </a:rPr>
              <a:t>Instruction</a:t>
            </a:r>
            <a:r>
              <a:rPr lang="pt-BR" sz="2400" spc="-5" dirty="0">
                <a:latin typeface="Corbel"/>
                <a:cs typeface="Corbel"/>
              </a:rPr>
              <a:t> Set </a:t>
            </a:r>
            <a:r>
              <a:rPr lang="pt-BR" sz="2400" spc="-5" dirty="0" err="1">
                <a:latin typeface="Corbel"/>
                <a:cs typeface="Corbel"/>
              </a:rPr>
              <a:t>Architecture</a:t>
            </a:r>
            <a:r>
              <a:rPr lang="pt-BR" sz="2400" spc="-5" dirty="0">
                <a:latin typeface="Corbel"/>
                <a:cs typeface="Corbel"/>
              </a:rPr>
              <a:t>)</a:t>
            </a:r>
          </a:p>
          <a:p>
            <a:pPr marL="1441450" marR="5080" lvl="2" indent="-514350">
              <a:lnSpc>
                <a:spcPts val="3000"/>
              </a:lnSpc>
              <a:spcBef>
                <a:spcPts val="5"/>
              </a:spcBef>
              <a:spcAft>
                <a:spcPts val="600"/>
              </a:spcAft>
              <a:buFont typeface="Wingdings" panose="05000000000000000000" pitchFamily="2" charset="2"/>
              <a:buChar char="§"/>
              <a:tabLst>
                <a:tab pos="241300" algn="l"/>
              </a:tabLst>
            </a:pPr>
            <a:r>
              <a:rPr lang="pt-BR" sz="2000" spc="-5" dirty="0">
                <a:latin typeface="Corbel"/>
                <a:cs typeface="Corbel"/>
              </a:rPr>
              <a:t>Instruções de usuário (</a:t>
            </a:r>
            <a:r>
              <a:rPr lang="pt-BR" sz="2000" spc="-5" dirty="0" err="1">
                <a:latin typeface="Corbel"/>
                <a:cs typeface="Corbel"/>
              </a:rPr>
              <a:t>User</a:t>
            </a:r>
            <a:r>
              <a:rPr lang="pt-BR" sz="2000" spc="-5" dirty="0">
                <a:latin typeface="Corbel"/>
                <a:cs typeface="Corbel"/>
              </a:rPr>
              <a:t> ISA)</a:t>
            </a:r>
          </a:p>
          <a:p>
            <a:pPr marL="1441450" marR="5080" lvl="2" indent="-514350">
              <a:lnSpc>
                <a:spcPts val="3000"/>
              </a:lnSpc>
              <a:spcBef>
                <a:spcPts val="5"/>
              </a:spcBef>
              <a:spcAft>
                <a:spcPts val="600"/>
              </a:spcAft>
              <a:buFont typeface="Wingdings" panose="05000000000000000000" pitchFamily="2" charset="2"/>
              <a:buChar char="§"/>
              <a:tabLst>
                <a:tab pos="241300" algn="l"/>
              </a:tabLst>
            </a:pPr>
            <a:r>
              <a:rPr lang="pt-BR" sz="2000" spc="-5" dirty="0">
                <a:latin typeface="Corbel"/>
                <a:cs typeface="Corbel"/>
              </a:rPr>
              <a:t>Instruções de sistema (System ISA)</a:t>
            </a:r>
          </a:p>
          <a:p>
            <a:pPr marL="984250" marR="5080" lvl="1" indent="-514350">
              <a:lnSpc>
                <a:spcPts val="3000"/>
              </a:lnSpc>
              <a:spcBef>
                <a:spcPts val="5"/>
              </a:spcBef>
              <a:spcAft>
                <a:spcPts val="600"/>
              </a:spcAft>
              <a:buFont typeface="Wingdings" panose="05000000000000000000" pitchFamily="2" charset="2"/>
              <a:buChar char="§"/>
              <a:tabLst>
                <a:tab pos="241300" algn="l"/>
              </a:tabLst>
            </a:pPr>
            <a:r>
              <a:rPr lang="pt-BR" sz="2400" spc="-5" dirty="0">
                <a:latin typeface="Corbel"/>
                <a:cs typeface="Corbel"/>
              </a:rPr>
              <a:t>Chamadas de sistema (</a:t>
            </a:r>
            <a:r>
              <a:rPr lang="pt-BR" sz="2400" spc="-5" dirty="0" err="1">
                <a:latin typeface="Corbel"/>
                <a:cs typeface="Corbel"/>
              </a:rPr>
              <a:t>syscalls</a:t>
            </a:r>
            <a:r>
              <a:rPr lang="pt-BR" sz="2400" spc="-5" dirty="0">
                <a:latin typeface="Corbel"/>
                <a:cs typeface="Corbel"/>
              </a:rPr>
              <a:t>)</a:t>
            </a:r>
          </a:p>
          <a:p>
            <a:pPr marL="984250" marR="5080" lvl="1" indent="-514350">
              <a:lnSpc>
                <a:spcPts val="3000"/>
              </a:lnSpc>
              <a:spcBef>
                <a:spcPts val="5"/>
              </a:spcBef>
              <a:spcAft>
                <a:spcPts val="600"/>
              </a:spcAft>
              <a:buFont typeface="Wingdings" panose="05000000000000000000" pitchFamily="2" charset="2"/>
              <a:buChar char="§"/>
              <a:tabLst>
                <a:tab pos="241300" algn="l"/>
              </a:tabLst>
            </a:pPr>
            <a:r>
              <a:rPr lang="pt-BR" sz="2400" spc="-5" dirty="0">
                <a:latin typeface="Corbel"/>
                <a:cs typeface="Corbel"/>
              </a:rPr>
              <a:t>Chamadas de bibliotecas (</a:t>
            </a:r>
            <a:r>
              <a:rPr lang="pt-BR" sz="2400" spc="-5" dirty="0" err="1">
                <a:latin typeface="Corbel"/>
                <a:cs typeface="Corbel"/>
              </a:rPr>
              <a:t>libcalls</a:t>
            </a:r>
            <a:r>
              <a:rPr lang="pt-BR" sz="2400" spc="-5" dirty="0">
                <a:latin typeface="Corbel"/>
                <a:cs typeface="Corbel"/>
              </a:rPr>
              <a:t>)</a:t>
            </a:r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CFED93F3-01E4-44D5-B96E-0EB235FB22B7}"/>
              </a:ext>
            </a:extLst>
          </p:cNvPr>
          <p:cNvSpPr txBox="1"/>
          <p:nvPr/>
        </p:nvSpPr>
        <p:spPr>
          <a:xfrm>
            <a:off x="490882" y="755650"/>
            <a:ext cx="4995518" cy="3462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pt-BR" sz="2250" b="1" spc="-85" dirty="0">
                <a:latin typeface="Corbel" panose="020B0503020204020204" pitchFamily="34" charset="0"/>
                <a:cs typeface="Arial Narrow"/>
              </a:rPr>
              <a:t>Por que virtualizar?</a:t>
            </a:r>
            <a:endParaRPr sz="2250" dirty="0">
              <a:latin typeface="Corbel" panose="020B0503020204020204" pitchFamily="34" charset="0"/>
              <a:cs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3561857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97772" y="114300"/>
            <a:ext cx="1178628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pt-BR" sz="1400" b="1" spc="-15" dirty="0">
                <a:solidFill>
                  <a:srgbClr val="176B98"/>
                </a:solidFill>
                <a:latin typeface="Corbel" panose="020B0503020204020204" pitchFamily="34" charset="0"/>
                <a:cs typeface="Calibri"/>
              </a:rPr>
              <a:t>Virtualização</a:t>
            </a:r>
            <a:endParaRPr sz="1400" b="1" dirty="0">
              <a:latin typeface="Corbel" panose="020B0503020204020204" pitchFamily="34" charset="0"/>
              <a:cs typeface="Calibri"/>
            </a:endParaRP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374A859-AFA5-490E-BE78-278CCFB1E18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25400" algn="ctr">
              <a:lnSpc>
                <a:spcPct val="100000"/>
              </a:lnSpc>
              <a:spcBef>
                <a:spcPts val="330"/>
              </a:spcBef>
            </a:pPr>
            <a:fld id="{81D60167-4931-47E6-BA6A-407CBD079E47}" type="slidenum">
              <a:rPr lang="pt-BR" sz="1600" spc="-20" smtClean="0"/>
              <a:pPr marL="25400" algn="ctr">
                <a:lnSpc>
                  <a:spcPct val="100000"/>
                </a:lnSpc>
                <a:spcBef>
                  <a:spcPts val="330"/>
                </a:spcBef>
              </a:pPr>
              <a:t>9</a:t>
            </a:fld>
            <a:endParaRPr lang="pt-BR" sz="1600" spc="-20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F6D9EEF1-8D59-4511-881A-E66572A3BA33}"/>
              </a:ext>
            </a:extLst>
          </p:cNvPr>
          <p:cNvSpPr txBox="1"/>
          <p:nvPr/>
        </p:nvSpPr>
        <p:spPr>
          <a:xfrm>
            <a:off x="514765" y="1515927"/>
            <a:ext cx="1117434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27050" marR="5080" indent="-514350">
              <a:lnSpc>
                <a:spcPts val="3000"/>
              </a:lnSpc>
              <a:spcBef>
                <a:spcPts val="5"/>
              </a:spcBef>
              <a:spcAft>
                <a:spcPts val="600"/>
              </a:spcAft>
              <a:buFont typeface="Wingdings" panose="05000000000000000000" pitchFamily="2" charset="2"/>
              <a:buChar char="§"/>
              <a:tabLst>
                <a:tab pos="241300" algn="l"/>
              </a:tabLst>
            </a:pPr>
            <a:r>
              <a:rPr lang="pt-BR" sz="2800" spc="-5" dirty="0">
                <a:latin typeface="Corbel"/>
                <a:cs typeface="Corbel"/>
              </a:rPr>
              <a:t>Principal problema com a virtualização é questão do desempenho</a:t>
            </a:r>
          </a:p>
          <a:p>
            <a:pPr marL="984250" marR="5080" lvl="1" indent="-514350">
              <a:lnSpc>
                <a:spcPts val="3000"/>
              </a:lnSpc>
              <a:spcBef>
                <a:spcPts val="5"/>
              </a:spcBef>
              <a:spcAft>
                <a:spcPts val="600"/>
              </a:spcAft>
              <a:buFont typeface="Wingdings" panose="05000000000000000000" pitchFamily="2" charset="2"/>
              <a:buChar char="§"/>
              <a:tabLst>
                <a:tab pos="241300" algn="l"/>
              </a:tabLst>
            </a:pPr>
            <a:r>
              <a:rPr lang="pt-BR" sz="2400" spc="-5" dirty="0">
                <a:latin typeface="Corbel"/>
                <a:cs typeface="Corbel"/>
              </a:rPr>
              <a:t>Camadas a mais de tradução das instrução causam um overhead no tempo de sua execução</a:t>
            </a:r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CFED93F3-01E4-44D5-B96E-0EB235FB22B7}"/>
              </a:ext>
            </a:extLst>
          </p:cNvPr>
          <p:cNvSpPr txBox="1"/>
          <p:nvPr/>
        </p:nvSpPr>
        <p:spPr>
          <a:xfrm>
            <a:off x="490882" y="755650"/>
            <a:ext cx="4995518" cy="3462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pt-BR" sz="2250" b="1" spc="-85" dirty="0" smtClean="0">
                <a:latin typeface="Corbel" panose="020B0503020204020204" pitchFamily="34" charset="0"/>
                <a:cs typeface="Arial Narrow"/>
              </a:rPr>
              <a:t>Desvantagem</a:t>
            </a:r>
            <a:endParaRPr sz="2250" dirty="0">
              <a:latin typeface="Corbel" panose="020B0503020204020204" pitchFamily="34" charset="0"/>
              <a:cs typeface="Arial Narrow"/>
            </a:endParaRPr>
          </a:p>
        </p:txBody>
      </p:sp>
      <p:sp>
        <p:nvSpPr>
          <p:cNvPr id="7" name="object 5"/>
          <p:cNvSpPr txBox="1">
            <a:spLocks noGrp="1"/>
          </p:cNvSpPr>
          <p:nvPr>
            <p:ph type="ftr" sz="quarter" idx="5"/>
          </p:nvPr>
        </p:nvSpPr>
        <p:spPr>
          <a:xfrm>
            <a:off x="5453441" y="6559199"/>
            <a:ext cx="1296988" cy="226985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lang="pt-BR" spc="-80" dirty="0" smtClean="0"/>
              <a:t>Sistemas Distribuídos</a:t>
            </a:r>
            <a:endParaRPr spc="-20" dirty="0"/>
          </a:p>
        </p:txBody>
      </p:sp>
    </p:spTree>
    <p:extLst>
      <p:ext uri="{BB962C8B-B14F-4D97-AF65-F5344CB8AC3E}">
        <p14:creationId xmlns:p14="http://schemas.microsoft.com/office/powerpoint/2010/main" val="669374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430</TotalTime>
  <Words>1429</Words>
  <Application>Microsoft Office PowerPoint</Application>
  <PresentationFormat>Widescreen</PresentationFormat>
  <Paragraphs>281</Paragraphs>
  <Slides>36</Slides>
  <Notes>0</Notes>
  <HiddenSlides>1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36</vt:i4>
      </vt:variant>
    </vt:vector>
  </HeadingPairs>
  <TitlesOfParts>
    <vt:vector size="42" baseType="lpstr">
      <vt:lpstr>Arial Narrow</vt:lpstr>
      <vt:lpstr>Calibri</vt:lpstr>
      <vt:lpstr>Corbel</vt:lpstr>
      <vt:lpstr>Gill Sans MT</vt:lpstr>
      <vt:lpstr>Wingdings</vt:lpstr>
      <vt:lpstr>Office Theme</vt:lpstr>
      <vt:lpstr>CKP7500 - SISTEMAS DISTRIBUÍDOS E REDES DE COMUNICAÇÃO</vt:lpstr>
      <vt:lpstr>SMD0050 - SISTEMAS DISTRIBUÍDOS</vt:lpstr>
      <vt:lpstr>Virtualização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Sistemas de Informação  Distribuídos</dc:title>
  <dc:creator>Maquison</dc:creator>
  <cp:lastModifiedBy>Maquison</cp:lastModifiedBy>
  <cp:revision>36</cp:revision>
  <dcterms:created xsi:type="dcterms:W3CDTF">2018-06-27T11:16:20Z</dcterms:created>
  <dcterms:modified xsi:type="dcterms:W3CDTF">2019-01-29T18:09:56Z</dcterms:modified>
</cp:coreProperties>
</file>