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</p:sldMasterIdLst>
  <p:notesMasterIdLst>
    <p:notesMasterId r:id="rId9"/>
  </p:notesMasterIdLst>
  <p:handoutMasterIdLst>
    <p:handoutMasterId r:id="rId10"/>
  </p:handoutMasterIdLst>
  <p:sldIdLst>
    <p:sldId id="344" r:id="rId4"/>
    <p:sldId id="475" r:id="rId5"/>
    <p:sldId id="477" r:id="rId6"/>
    <p:sldId id="474" r:id="rId7"/>
    <p:sldId id="466" r:id="rId8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AAF8"/>
    <a:srgbClr val="F2F2F2"/>
    <a:srgbClr val="FF0000"/>
    <a:srgbClr val="595959"/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6529" autoAdjust="0"/>
  </p:normalViewPr>
  <p:slideViewPr>
    <p:cSldViewPr>
      <p:cViewPr>
        <p:scale>
          <a:sx n="100" d="100"/>
          <a:sy n="100" d="100"/>
        </p:scale>
        <p:origin x="2406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DABF2-4007-4441-BDC2-1F3DB0330987}" type="datetimeFigureOut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05DCC-E1DF-45F7-86CF-5555FAA61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371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AB56D-0867-421E-A8E4-5CDABB06A4D3}" type="datetimeFigureOut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E373C-79FF-456A-94FB-B3CAC4E91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11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E373C-79FF-456A-94FB-B3CAC4E91C8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698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E373C-79FF-456A-94FB-B3CAC4E91C8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57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63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43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416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11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91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76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75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835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91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29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68276-DD35-49B4-A01C-36C8791F62C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78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15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845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21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538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33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8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4B183E-D01C-4903-A04C-6C030EA1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5EB008-9E00-44C7-8D9A-5C187B30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Copyright  2015 adjapon,inc.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5E8AA1-EAFD-4A54-BF9E-25C71827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464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14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0763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535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872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68276-DD35-49B4-A01C-36C8791F62C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1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Copyright  2015 adjapon,inc.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36096" y="-99392"/>
            <a:ext cx="3978188" cy="5949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ja-JP" sz="45000" b="1" dirty="0">
                <a:solidFill>
                  <a:srgbClr val="F9F9F9"/>
                </a:solidFill>
                <a:latin typeface="Century Gothic" pitchFamily="34" charset="0"/>
                <a:ea typeface="Arial Unicode MS" pitchFamily="50" charset="-128"/>
                <a:cs typeface="Levenim MT" pitchFamily="2" charset="-79"/>
              </a:rPr>
              <a:t>j</a:t>
            </a:r>
            <a:endParaRPr lang="ja-JP" altLang="en-US" sz="45000" b="1" dirty="0">
              <a:solidFill>
                <a:srgbClr val="F9F9F9"/>
              </a:solidFill>
              <a:latin typeface="Century Gothic" pitchFamily="34" charset="0"/>
              <a:ea typeface="Arial Unicode MS" pitchFamily="50" charset="-128"/>
              <a:cs typeface="Levenim MT" pitchFamily="2" charset="-79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93509" y="-99392"/>
            <a:ext cx="4552201" cy="5949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ja-JP" sz="45000" b="1" dirty="0">
                <a:solidFill>
                  <a:srgbClr val="F9F9F9"/>
                </a:solidFill>
                <a:latin typeface="Century Gothic" pitchFamily="34" charset="0"/>
                <a:ea typeface="Arial Unicode MS" pitchFamily="50" charset="-128"/>
                <a:cs typeface="Levenim MT" pitchFamily="2" charset="-79"/>
              </a:rPr>
              <a:t>a</a:t>
            </a:r>
            <a:endParaRPr lang="ja-JP" altLang="en-US" sz="45000" b="1" dirty="0">
              <a:solidFill>
                <a:srgbClr val="F9F9F9"/>
              </a:solidFill>
              <a:latin typeface="Century Gothic" pitchFamily="34" charset="0"/>
              <a:ea typeface="Arial Unicode MS" pitchFamily="50" charset="-128"/>
              <a:cs typeface="Levenim MT" pitchFamily="2" charset="-79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0" y="-1596"/>
            <a:ext cx="9144000" cy="478268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0" y="0"/>
            <a:ext cx="539552" cy="476672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107340"/>
            <a:ext cx="54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b="1" dirty="0">
                <a:solidFill>
                  <a:prstClr val="white"/>
                </a:solidFill>
                <a:latin typeface="Century Gothic" pitchFamily="34" charset="0"/>
                <a:ea typeface="Arial Unicode MS" pitchFamily="50" charset="-128"/>
                <a:cs typeface="Levenim MT" pitchFamily="2" charset="-79"/>
              </a:rPr>
              <a:t>a</a:t>
            </a:r>
            <a:r>
              <a:rPr lang="ja-JP" altLang="en-US" sz="800" b="1" dirty="0">
                <a:solidFill>
                  <a:prstClr val="white"/>
                </a:solidFill>
                <a:latin typeface="Century Gothic" pitchFamily="34" charset="0"/>
                <a:ea typeface="Arial Unicode MS" pitchFamily="50" charset="-128"/>
                <a:cs typeface="Levenim MT" pitchFamily="2" charset="-79"/>
              </a:rPr>
              <a:t> </a:t>
            </a:r>
            <a:r>
              <a:rPr lang="en-US" altLang="ja-JP" b="1" dirty="0">
                <a:solidFill>
                  <a:prstClr val="white"/>
                </a:solidFill>
                <a:latin typeface="Century Gothic" pitchFamily="34" charset="0"/>
                <a:ea typeface="Arial Unicode MS" pitchFamily="50" charset="-128"/>
                <a:cs typeface="Levenim MT" pitchFamily="2" charset="-79"/>
              </a:rPr>
              <a:t>j</a:t>
            </a:r>
            <a:endParaRPr lang="ja-JP" altLang="en-US" b="1" dirty="0">
              <a:solidFill>
                <a:prstClr val="white"/>
              </a:solidFill>
              <a:latin typeface="Century Gothic" pitchFamily="34" charset="0"/>
              <a:ea typeface="Arial Unicode MS" pitchFamily="50" charset="-128"/>
              <a:cs typeface="Levenim MT" pitchFamily="2" charset="-79"/>
            </a:endParaRPr>
          </a:p>
        </p:txBody>
      </p:sp>
      <p:sp>
        <p:nvSpPr>
          <p:cNvPr id="17" name="フッター プレースホルダー 4"/>
          <p:cNvSpPr txBox="1">
            <a:spLocks/>
          </p:cNvSpPr>
          <p:nvPr/>
        </p:nvSpPr>
        <p:spPr>
          <a:xfrm>
            <a:off x="6127530" y="6353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Copyright  2018 </a:t>
            </a:r>
            <a:r>
              <a:rPr lang="en-US" altLang="ja-JP" dirty="0" err="1">
                <a:solidFill>
                  <a:prstClr val="black">
                    <a:tint val="75000"/>
                  </a:prstClr>
                </a:solidFill>
              </a:rPr>
              <a:t>adjapon,inc</a:t>
            </a:r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2014/8/11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Copyright  2015 adjapon,inc.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36096" y="-99392"/>
            <a:ext cx="3978188" cy="5949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endParaRPr lang="ja-JP" altLang="en-US" sz="45000" b="1" dirty="0">
              <a:solidFill>
                <a:srgbClr val="F9F9F9"/>
              </a:solidFill>
              <a:latin typeface="Century Gothic" pitchFamily="34" charset="0"/>
              <a:ea typeface="Arial Unicode MS" pitchFamily="50" charset="-128"/>
              <a:cs typeface="Levenim MT" pitchFamily="2" charset="-79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70070" y="-99392"/>
            <a:ext cx="4552201" cy="5949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endParaRPr lang="ja-JP" altLang="en-US" sz="45000" b="1" dirty="0">
              <a:solidFill>
                <a:srgbClr val="F9F9F9"/>
              </a:solidFill>
              <a:latin typeface="Century Gothic" pitchFamily="34" charset="0"/>
              <a:ea typeface="Arial Unicode MS" pitchFamily="50" charset="-128"/>
              <a:cs typeface="Levenim MT" pitchFamily="2" charset="-79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0" y="-30171"/>
            <a:ext cx="9144000" cy="622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7" name="フッター プレースホルダー 4"/>
          <p:cNvSpPr txBox="1">
            <a:spLocks/>
          </p:cNvSpPr>
          <p:nvPr/>
        </p:nvSpPr>
        <p:spPr>
          <a:xfrm>
            <a:off x="5661645" y="6358127"/>
            <a:ext cx="3371010" cy="373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Copyright  2020 FAN Communications Global, Inc.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90A27E7-3330-44EE-9266-FFF7F63B39E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77" y="16862"/>
            <a:ext cx="1672623" cy="5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5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3d/props/polygon-starter-pack-low-poly-3d-art-by-synty-156819#descrip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5" Type="http://schemas.openxmlformats.org/officeDocument/2006/relationships/hyperlink" Target="https://assetstore.unity.com/packages/2d/textures-materials/2d-parallax-backgrounds-81087" TargetMode="External"/><Relationship Id="rId4" Type="http://schemas.openxmlformats.org/officeDocument/2006/relationships/hyperlink" Target="https://assetstore.unity.com/packages/2d/gui/icons/gui-mobile-hyper-casual-157435#descrip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2CFEEAA-E3FB-41E8-BB88-8DBBE791E6AF}"/>
              </a:ext>
            </a:extLst>
          </p:cNvPr>
          <p:cNvSpPr/>
          <p:nvPr/>
        </p:nvSpPr>
        <p:spPr>
          <a:xfrm>
            <a:off x="0" y="-146100"/>
            <a:ext cx="9144000" cy="70040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BCF5840-FB74-4ED9-832E-A34D476C81A7}"/>
              </a:ext>
            </a:extLst>
          </p:cNvPr>
          <p:cNvSpPr/>
          <p:nvPr/>
        </p:nvSpPr>
        <p:spPr>
          <a:xfrm>
            <a:off x="3923928" y="6137096"/>
            <a:ext cx="5760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Roboto" panose="02000000000000000000" pitchFamily="2" charset="0"/>
              </a:rPr>
              <a:t>FAN Communications Global, Inc.</a:t>
            </a:r>
            <a:endParaRPr lang="en-US" altLang="ja-JP" sz="2400" i="0" dirty="0">
              <a:solidFill>
                <a:schemeClr val="bg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Roboto" panose="02000000000000000000" pitchFamily="2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A38810-9FD9-4F7C-A84F-6385B116B653}"/>
              </a:ext>
            </a:extLst>
          </p:cNvPr>
          <p:cNvSpPr/>
          <p:nvPr/>
        </p:nvSpPr>
        <p:spPr>
          <a:xfrm>
            <a:off x="325984" y="1316410"/>
            <a:ext cx="64062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Roboto" panose="02000000000000000000" pitchFamily="2" charset="0"/>
              </a:rPr>
              <a:t>モックアップ仕様</a:t>
            </a:r>
            <a:endParaRPr lang="en-US" altLang="ja-JP" sz="3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Roboto" panose="02000000000000000000" pitchFamily="2" charset="0"/>
            </a:endParaRPr>
          </a:p>
          <a:p>
            <a:r>
              <a:rPr lang="en-US" altLang="ja-JP" sz="3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Roboto" panose="02000000000000000000" pitchFamily="2" charset="0"/>
              </a:rPr>
              <a:t>Jump up hero!</a:t>
            </a:r>
            <a:r>
              <a:rPr lang="ja-JP" altLang="en-US" sz="3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Roboto" panose="02000000000000000000" pitchFamily="2" charset="0"/>
              </a:rPr>
              <a:t>（仮）</a:t>
            </a:r>
            <a:endParaRPr lang="en-US" altLang="ja-JP" sz="3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Roboto" panose="02000000000000000000" pitchFamily="2" charset="0"/>
            </a:endParaRPr>
          </a:p>
          <a:p>
            <a:r>
              <a:rPr lang="en-US" altLang="ja-JP" sz="3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Roboto" panose="02000000000000000000" pitchFamily="2" charset="0"/>
              </a:rPr>
              <a:t>(2022/4/6)</a:t>
            </a:r>
            <a:endParaRPr lang="en-US" altLang="ja-JP" sz="3200" i="0" dirty="0">
              <a:solidFill>
                <a:schemeClr val="bg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Roboto" panose="020000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52DC7AB-2A14-4AA0-87E8-88D93F1AD8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704" y="135808"/>
            <a:ext cx="3347864" cy="111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3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F36A23F-7C5C-4CA0-9148-A11F1E2945DA}"/>
              </a:ext>
            </a:extLst>
          </p:cNvPr>
          <p:cNvSpPr/>
          <p:nvPr/>
        </p:nvSpPr>
        <p:spPr>
          <a:xfrm>
            <a:off x="215516" y="692696"/>
            <a:ext cx="871296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l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メイン画面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ゲームスタート表示：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Tap to Play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タイトル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設定（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今後）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143000" lvl="2" indent="-228600">
              <a:buFont typeface="Wingdings" panose="05000000000000000000" pitchFamily="2" charset="2"/>
              <a:buChar char="Ø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サウンド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ON/OFF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：デフォルト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</a:t>
            </a:r>
          </a:p>
          <a:p>
            <a:pPr marL="1143000" lvl="2" indent="-228600">
              <a:buFont typeface="Wingdings" panose="05000000000000000000" pitchFamily="2" charset="2"/>
              <a:buChar char="Ø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バイブレーション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ON/OFF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：デフォルト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広告非表示課金（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今後）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143000" lvl="2" indent="-228600">
              <a:buFont typeface="Wingdings" panose="05000000000000000000" pitchFamily="2" charset="2"/>
              <a:buChar char="Ø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購入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に接続：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価格未定。本家は日本円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370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</a:p>
          <a:p>
            <a:pPr marL="1143000" lvl="2" indent="-228600">
              <a:buFont typeface="Wingdings" panose="05000000000000000000" pitchFamily="2" charset="2"/>
              <a:buChar char="Ø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広告非表示課金（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今後）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スキンリスト（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今後）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ショップ（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今後）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/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0"/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lvl="0" indent="-171450">
              <a:buFont typeface="Wingdings" panose="05000000000000000000" pitchFamily="2" charset="2"/>
              <a:buChar char="l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ゲームパラメーター（名：内容）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Cash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（既存の「スコア」）：本アプリ内でのゲーム内通貨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獲得契機：ゲームオーバー時に直前ゲームプレイで稼いだ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cash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を獲得 （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将来可能性）メインゲーム内で獲得  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 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ログインボーナス </a:t>
            </a:r>
            <a:r>
              <a:rPr lang="en-US" altLang="ja-JP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etc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消費契機： （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将来可能性）建物ユニットグレードアップ、スキン購入 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etc.</a:t>
            </a:r>
            <a:endParaRPr lang="ja-JP" altLang="en-US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Feet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（既存の「レベル」）：基本ゲーム内での到達高度。現在の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レベル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=1000 feet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で表記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ユーザーパラメーター（名：内容）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Cash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：ユーザーが保持している総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Cash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量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Highest 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Point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：これまでのメインゲームでの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最高到達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feet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数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Try#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：累計試行回数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Highest Prize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：これまでの１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ゲームでの最高獲得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cash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量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lvl="0" indent="-171450">
              <a:buFont typeface="Wingdings" panose="05000000000000000000" pitchFamily="2" charset="2"/>
              <a:buChar char="Ø"/>
            </a:pP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メインゲーム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概要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143000" lvl="2" indent="-228600">
              <a:buFont typeface="Wingdings" panose="05000000000000000000" pitchFamily="2" charset="2"/>
              <a:buChar char="Ø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ゲームパラメーター：既存の「スコア」＝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Cash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、既存の「レベル」＝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Feet</a:t>
            </a:r>
          </a:p>
          <a:p>
            <a:pPr marL="1143000" lvl="2" indent="-228600">
              <a:buFont typeface="Wingdings" panose="05000000000000000000" pitchFamily="2" charset="2"/>
              <a:buChar char="Ø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トライアル制（一旦本家と同じシステムを採用する）：障害物にぶつからない限りどんどん高度が上がっていく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3"/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 （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今後の可能性） 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KPI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見てステージ制に変更も視野に入れたい。その場合はステージ毎に決められた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Feet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に達するとステージクリア（将来機能開発する際に仕様詳述）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143000" lvl="2" indent="-228600">
              <a:buFont typeface="Wingdings" panose="05000000000000000000" pitchFamily="2" charset="2"/>
              <a:buChar char="Ø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難易度要素：ステージを進めるごとに障害物ギミックの複雑さが徐々に増していく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ユニット要素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143000" lvl="2" indent="-228600">
              <a:buFont typeface="Wingdings" panose="05000000000000000000" pitchFamily="2" charset="2"/>
              <a:buChar char="Ø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主人公：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１度でも障害物が当たるとゲームオーバー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操作することはできない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今後）主人公は複数種類存在できるようにする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ランダムに動き回る（メインゲーム内で動く範囲の指定、速さの指定を可能にしたい。今後別キャラ登場時に個性をつけたい）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当たり判定は見た目と同じ（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Unity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アセット予定）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今後の可能性） 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Cash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を使ってスキン変更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強度の要素付加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パラメータの個性のある複数の種類が存在して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Cash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で購入や選択 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etc.</a:t>
            </a:r>
          </a:p>
          <a:p>
            <a:pPr marL="1143000" lvl="2" indent="-228600">
              <a:buFont typeface="Wingdings" panose="05000000000000000000" pitchFamily="2" charset="2"/>
              <a:buChar char="Ø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プロテクター：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唯一ユーザーが操作できるユニット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ユーザーは画面にタッチすることでこれを動かし、障害物から主人公を守る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当たり判定は見た目と同じ（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Unity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アセット予定）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無敵。いかなる場合でも破壊されることはない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今後の可能性）壊れるようにする 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 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速さ（反応速度）、強度、大きさのパラメーターが存在し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Cash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を使ってレベル上げて強くする 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 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複数の種類を登場させ、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Cash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で購入する 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etc.</a:t>
            </a:r>
          </a:p>
          <a:p>
            <a:pPr marL="1143000" lvl="2" indent="-228600">
              <a:buFont typeface="Wingdings" panose="05000000000000000000" pitchFamily="2" charset="2"/>
              <a:buChar char="Ø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障害物：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固有のパターンと初期配置をもつ複数の障害物のリストを準備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動く部分と固定の部分が存在（本家＝動く部分白、動かない部分黒）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加速度や重力など、実際の物理法則モデルに準拠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壊れない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決められたタイミングで出現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出現する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feet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帯（既存名称は「レベル」）がある。障害物出現時に今いる</a:t>
            </a:r>
            <a:r>
              <a:rPr lang="en-US" altLang="ja-JP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feet</a:t>
            </a:r>
            <a:r>
              <a:rPr lang="ja-JP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を参照し、障害物リストの中から条件に合う障害物を抽選する</a:t>
            </a: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lvl="0" indent="-171450">
              <a:buFont typeface="Wingdings" panose="05000000000000000000" pitchFamily="2" charset="2"/>
              <a:buChar char="l"/>
            </a:pP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altLang="ja-JP" sz="700" dirty="0">
              <a:solidFill>
                <a:prstClr val="black">
                  <a:lumMod val="65000"/>
                  <a:lumOff val="3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55B7F5-6BD6-478F-9B58-5C0B8F2C6DD5}"/>
              </a:ext>
            </a:extLst>
          </p:cNvPr>
          <p:cNvSpPr/>
          <p:nvPr/>
        </p:nvSpPr>
        <p:spPr>
          <a:xfrm>
            <a:off x="44205" y="-1257"/>
            <a:ext cx="48600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アプリ仕様</a:t>
            </a:r>
            <a:endParaRPr lang="en-US" altLang="ja-JP" sz="12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019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F36A23F-7C5C-4CA0-9148-A11F1E2945DA}"/>
              </a:ext>
            </a:extLst>
          </p:cNvPr>
          <p:cNvSpPr/>
          <p:nvPr/>
        </p:nvSpPr>
        <p:spPr>
          <a:xfrm>
            <a:off x="179512" y="692696"/>
            <a:ext cx="871296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85850" lvl="2" indent="-171450">
              <a:buFont typeface="Wingdings" panose="05000000000000000000" pitchFamily="2" charset="2"/>
              <a:buChar char="Ø"/>
              <a:defRPr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地上からスタート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85850" lvl="2" indent="-171450">
              <a:buFont typeface="Wingdings" panose="05000000000000000000" pitchFamily="2" charset="2"/>
              <a:buChar char="Ø"/>
              <a:defRPr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メインゲーム画面遷移後、画面タッチで上昇スタート（本家は遷移後すぐスタート）。対ユーザーへの説明性ユーザービリティ、今後のバフ機能追加などを視野に、すぐ上昇ではなく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クッション入れたい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85850" lvl="2" indent="-171450">
              <a:buFont typeface="Wingdings" panose="05000000000000000000" pitchFamily="2" charset="2"/>
              <a:buChar char="Ø"/>
              <a:defRPr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主人公が破壊されない限り、どんどん上昇していく（一旦本家と同じく、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45</a:t>
            </a: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レベル相当＝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45,000 feet</a:t>
            </a: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まで）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85850" lvl="2" indent="-171450">
              <a:buFont typeface="Wingdings" panose="05000000000000000000" pitchFamily="2" charset="2"/>
              <a:buChar char="Ø"/>
              <a:defRPr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失敗でリザルト画面に遷移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Game Over</a:t>
            </a: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表記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獲得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cash</a:t>
            </a: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数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到達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feet</a:t>
            </a: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数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再開ボタン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ホームアイコン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今後）獲得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cash</a:t>
            </a: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〇倍タイミングメーターゲーム</a:t>
            </a: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今後）プレゼントメーター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レベリング要素（難易度調整要素）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85850" lvl="2" indent="-171450">
              <a:buFont typeface="Wingdings" panose="05000000000000000000" pitchFamily="2" charset="2"/>
              <a:buChar char="Ø"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主人公の動く速度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85850" lvl="2" indent="-171450">
              <a:buFont typeface="Wingdings" panose="05000000000000000000" pitchFamily="2" charset="2"/>
              <a:buChar char="Ø"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主人公の動く範囲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85850" lvl="2" indent="-171450">
              <a:buFont typeface="Wingdings" panose="05000000000000000000" pitchFamily="2" charset="2"/>
              <a:buChar char="Ø"/>
              <a:defRPr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メインゲームでの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Feet</a:t>
            </a: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上昇速度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85850" lvl="2" indent="-171450">
              <a:buFont typeface="Wingdings" panose="05000000000000000000" pitchFamily="2" charset="2"/>
              <a:buChar char="Ø"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メインゲームで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cash</a:t>
            </a: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（既存の「スコア」）が増える速度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85850" lvl="2" indent="-171450">
              <a:buFont typeface="Wingdings" panose="05000000000000000000" pitchFamily="2" charset="2"/>
              <a:buChar char="Ø"/>
              <a:defRPr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障害物の固定パターン設定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85850" lvl="2" indent="-171450">
              <a:buFont typeface="Wingdings" panose="05000000000000000000" pitchFamily="2" charset="2"/>
              <a:buChar char="Ø"/>
              <a:defRPr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障害物の出現頻度（出現間隔）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85850" lvl="2" indent="-171450">
              <a:buFont typeface="Wingdings" panose="05000000000000000000" pitchFamily="2" charset="2"/>
              <a:buChar char="Ø"/>
              <a:defRPr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障害物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の出現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feet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帯パラメータ（単純で数が少ないパターン＜複雑で数が多いパターン）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85850" lvl="2" indent="-171450">
              <a:buFont typeface="Wingdings" panose="05000000000000000000" pitchFamily="2" charset="2"/>
              <a:buChar char="Ø"/>
              <a:defRPr/>
            </a:pP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デザイン、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</a:p>
          <a:p>
            <a:pPr marL="1085850" lvl="2" indent="-171450">
              <a:buFont typeface="Wingdings" panose="05000000000000000000" pitchFamily="2" charset="2"/>
              <a:buChar char="Ø"/>
              <a:defRPr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主人公ユニット：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https://assetstore.unity.com/packages/3d/props/polygon-starter-pack-low-poly-3d-art-by-synty-156819#description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85850" lvl="2" indent="-171450">
              <a:buFont typeface="Wingdings" panose="05000000000000000000" pitchFamily="2" charset="2"/>
              <a:buChar char="Ø"/>
              <a:defRPr/>
            </a:pP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GUI</a:t>
            </a: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https://assetstore.unity.com/packages/2d/gui/icons/gui-mobile-hyper-casual-157435#description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85850" lvl="2" indent="-171450">
              <a:buFont typeface="Wingdings" panose="05000000000000000000" pitchFamily="2" charset="2"/>
              <a:buChar char="Ø"/>
              <a:defRPr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背景：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5"/>
              </a:rPr>
              <a:t>https://assetstore.unity.com/packages/2d/textures-materials/2d-parallax-backgrounds-81087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defRPr/>
            </a:pP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lvl="0" indent="-171450">
              <a:buFont typeface="Wingdings" panose="05000000000000000000" pitchFamily="2" charset="2"/>
              <a:buChar char="l"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サブ要素（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今後の可能性）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プレゼントメーター：一定の条件（獲得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cash</a:t>
            </a: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量累積、到達高度数、プレイ回数 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etc.</a:t>
            </a: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）によってメーターが上昇、一定までたまると報酬（主人公スキン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?</a:t>
            </a: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）がもらえる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主人公スキン、背景スキンショップ：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cash</a:t>
            </a: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で購入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スキン一覧：コレクション要素。ショップ購入、隠れ条件など、コンプを目指す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リザルト画面での、リワード広告見て〇倍タイミングメーターゲーム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タウン施設建築などの育成要素（最近よく見られる、</a:t>
            </a:r>
            <a:r>
              <a:rPr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coupe shuffle</a:t>
            </a:r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の家育成要素のようなもの）</a:t>
            </a: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広告（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今後）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掲載箇所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リワード掲載箇所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視聴完了報酬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リザルト画面、リワード広告見て〇倍タイミングメーターゲーム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リザルト画面、再挑戦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インタースティシャル掲載箇所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メインゲームクリア後、次ステージ移行時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フッターバナー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常に表示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広告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SDK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MAX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プッシュ通知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今後）トリガーは今後検討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計測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SDK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kumimoji="1" lang="en-US" altLang="ja-JP" sz="7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Appsflyer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Firebase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/>
            <a:endParaRPr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3111836-3D4D-4688-B3FE-66F37CC16384}"/>
              </a:ext>
            </a:extLst>
          </p:cNvPr>
          <p:cNvSpPr/>
          <p:nvPr/>
        </p:nvSpPr>
        <p:spPr>
          <a:xfrm>
            <a:off x="44205" y="-1257"/>
            <a:ext cx="48600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アプリ仕様</a:t>
            </a:r>
            <a:endParaRPr lang="en-US" altLang="ja-JP" sz="12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370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55B7F5-6BD6-478F-9B58-5C0B8F2C6DD5}"/>
              </a:ext>
            </a:extLst>
          </p:cNvPr>
          <p:cNvSpPr/>
          <p:nvPr/>
        </p:nvSpPr>
        <p:spPr>
          <a:xfrm>
            <a:off x="44205" y="-1257"/>
            <a:ext cx="4860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遷移図・</a:t>
            </a:r>
            <a:r>
              <a:rPr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UI</a:t>
            </a:r>
            <a:endParaRPr lang="en-US" altLang="ja-JP" sz="1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4EFF45F-673C-4095-8BF0-A9F466E5164A}"/>
              </a:ext>
            </a:extLst>
          </p:cNvPr>
          <p:cNvSpPr txBox="1"/>
          <p:nvPr/>
        </p:nvSpPr>
        <p:spPr>
          <a:xfrm>
            <a:off x="539552" y="908719"/>
            <a:ext cx="1152128" cy="3077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kumimoji="1"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タイトル画面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5E00355-94C5-42C8-A519-83ADF15932AB}"/>
              </a:ext>
            </a:extLst>
          </p:cNvPr>
          <p:cNvSpPr txBox="1"/>
          <p:nvPr/>
        </p:nvSpPr>
        <p:spPr>
          <a:xfrm>
            <a:off x="2048312" y="908719"/>
            <a:ext cx="1152128" cy="3077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メインゲーム</a:t>
            </a:r>
            <a:endParaRPr kumimoji="1" lang="ja-JP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ECB7551-E3AC-47DC-8E1F-313179D0154E}"/>
              </a:ext>
            </a:extLst>
          </p:cNvPr>
          <p:cNvCxnSpPr>
            <a:cxnSpLocks/>
            <a:stCxn id="7" idx="3"/>
            <a:endCxn id="44" idx="1"/>
          </p:cNvCxnSpPr>
          <p:nvPr/>
        </p:nvCxnSpPr>
        <p:spPr>
          <a:xfrm>
            <a:off x="1691680" y="1062607"/>
            <a:ext cx="3566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EE2E4B-929B-4C2A-A82B-C4F3046F41DD}"/>
              </a:ext>
            </a:extLst>
          </p:cNvPr>
          <p:cNvSpPr txBox="1"/>
          <p:nvPr/>
        </p:nvSpPr>
        <p:spPr>
          <a:xfrm>
            <a:off x="3553826" y="908719"/>
            <a:ext cx="1152128" cy="3077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リザルト画面</a:t>
            </a:r>
            <a:endParaRPr kumimoji="1" lang="ja-JP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B495FBD-099E-4C4E-A877-BE4E385E7596}"/>
              </a:ext>
            </a:extLst>
          </p:cNvPr>
          <p:cNvCxnSpPr>
            <a:cxnSpLocks/>
            <a:stCxn id="44" idx="3"/>
            <a:endCxn id="25" idx="1"/>
          </p:cNvCxnSpPr>
          <p:nvPr/>
        </p:nvCxnSpPr>
        <p:spPr>
          <a:xfrm>
            <a:off x="3200440" y="1062607"/>
            <a:ext cx="35338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41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FCEFAFC0-AD01-4433-B97F-2A44C5CBADD4}"/>
              </a:ext>
            </a:extLst>
          </p:cNvPr>
          <p:cNvGrpSpPr/>
          <p:nvPr/>
        </p:nvGrpSpPr>
        <p:grpSpPr>
          <a:xfrm>
            <a:off x="5256859" y="1053087"/>
            <a:ext cx="1077999" cy="1961049"/>
            <a:chOff x="3834523" y="1055401"/>
            <a:chExt cx="1077999" cy="2205250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1135DFA5-E072-433E-B4D1-D95084F1BA14}"/>
                </a:ext>
              </a:extLst>
            </p:cNvPr>
            <p:cNvSpPr/>
            <p:nvPr/>
          </p:nvSpPr>
          <p:spPr>
            <a:xfrm>
              <a:off x="3834524" y="1055401"/>
              <a:ext cx="1077998" cy="1378781"/>
            </a:xfrm>
            <a:prstGeom prst="rect">
              <a:avLst/>
            </a:prstGeom>
            <a:solidFill>
              <a:srgbClr val="58A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48" name="図 47" descr="レゴ, 座る, フロント, 小さい が含まれている画像&#10;&#10;自動的に生成された説明">
              <a:extLst>
                <a:ext uri="{FF2B5EF4-FFF2-40B4-BE49-F238E27FC236}">
                  <a16:creationId xmlns:a16="http://schemas.microsoft.com/office/drawing/2014/main" id="{2299B8EA-3E45-4F3A-8546-F6FC530EF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08" r="34383" b="9814"/>
            <a:stretch/>
          </p:blipFill>
          <p:spPr>
            <a:xfrm>
              <a:off x="3834523" y="2423459"/>
              <a:ext cx="1077998" cy="837192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02FDB2D-DA63-4F12-8100-5F5C04A58ECD}"/>
              </a:ext>
            </a:extLst>
          </p:cNvPr>
          <p:cNvGrpSpPr/>
          <p:nvPr/>
        </p:nvGrpSpPr>
        <p:grpSpPr>
          <a:xfrm>
            <a:off x="3841503" y="1050918"/>
            <a:ext cx="1077999" cy="1961049"/>
            <a:chOff x="3834523" y="1055401"/>
            <a:chExt cx="1077999" cy="220525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393CF8F-4497-4041-907A-BEF18311C631}"/>
                </a:ext>
              </a:extLst>
            </p:cNvPr>
            <p:cNvSpPr/>
            <p:nvPr/>
          </p:nvSpPr>
          <p:spPr>
            <a:xfrm>
              <a:off x="3834524" y="1055401"/>
              <a:ext cx="1077998" cy="1378781"/>
            </a:xfrm>
            <a:prstGeom prst="rect">
              <a:avLst/>
            </a:prstGeom>
            <a:solidFill>
              <a:srgbClr val="58A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8" name="図 7" descr="レゴ, 座る, フロント, 小さい が含まれている画像&#10;&#10;自動的に生成された説明">
              <a:extLst>
                <a:ext uri="{FF2B5EF4-FFF2-40B4-BE49-F238E27FC236}">
                  <a16:creationId xmlns:a16="http://schemas.microsoft.com/office/drawing/2014/main" id="{ADD25E2B-1021-4E52-B5FE-97817AAA9E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08" r="34383" b="9814"/>
            <a:stretch/>
          </p:blipFill>
          <p:spPr>
            <a:xfrm>
              <a:off x="3834523" y="2423459"/>
              <a:ext cx="1077998" cy="837192"/>
            </a:xfrm>
            <a:prstGeom prst="rect">
              <a:avLst/>
            </a:prstGeom>
          </p:spPr>
        </p:pic>
      </p:grp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55B7F5-6BD6-478F-9B58-5C0B8F2C6DD5}"/>
              </a:ext>
            </a:extLst>
          </p:cNvPr>
          <p:cNvSpPr/>
          <p:nvPr/>
        </p:nvSpPr>
        <p:spPr>
          <a:xfrm>
            <a:off x="44205" y="-1257"/>
            <a:ext cx="4860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遷移図・</a:t>
            </a:r>
            <a:r>
              <a:rPr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UI</a:t>
            </a:r>
            <a:endParaRPr lang="en-US" altLang="ja-JP" sz="1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84E7F147-A7DE-45D3-8D83-24CF604283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9" y="1044567"/>
            <a:ext cx="1097667" cy="195238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4EFF45F-673C-4095-8BF0-A9F466E5164A}"/>
              </a:ext>
            </a:extLst>
          </p:cNvPr>
          <p:cNvSpPr txBox="1"/>
          <p:nvPr/>
        </p:nvSpPr>
        <p:spPr>
          <a:xfrm>
            <a:off x="247111" y="1289431"/>
            <a:ext cx="50405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ストア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DL</a:t>
            </a:r>
            <a:endParaRPr kumimoji="1" lang="ja-JP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7B4C7A62-F3FC-4933-9D3E-6A2B5760A71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51167" y="1458708"/>
            <a:ext cx="256436" cy="562052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B165B541-4592-4B01-B1C0-9A7C6D92138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05270" y="2020760"/>
            <a:ext cx="306489" cy="1270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73628A8-89E9-49BE-B55B-5A2B8E66CAB8}"/>
              </a:ext>
            </a:extLst>
          </p:cNvPr>
          <p:cNvSpPr txBox="1"/>
          <p:nvPr/>
        </p:nvSpPr>
        <p:spPr>
          <a:xfrm>
            <a:off x="1052380" y="754251"/>
            <a:ext cx="10081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Dev</a:t>
            </a:r>
            <a:r>
              <a:rPr kumimoji="1"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名ロゴ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3AA744-EDFD-4D06-8F45-BB988157AABF}"/>
              </a:ext>
            </a:extLst>
          </p:cNvPr>
          <p:cNvSpPr txBox="1"/>
          <p:nvPr/>
        </p:nvSpPr>
        <p:spPr>
          <a:xfrm>
            <a:off x="2288294" y="628120"/>
            <a:ext cx="13418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プッシュ</a:t>
            </a:r>
            <a:r>
              <a:rPr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通知</a:t>
            </a:r>
            <a:r>
              <a:rPr kumimoji="1"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許可、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広告オプトイン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ダイアログ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E1E8A319-B41B-492E-8E68-8A84E58BD227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>
            <a:off x="3509426" y="2020760"/>
            <a:ext cx="325097" cy="10832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B75A579-50D8-45A8-91AB-8E1C5E7A9E95}"/>
              </a:ext>
            </a:extLst>
          </p:cNvPr>
          <p:cNvSpPr txBox="1"/>
          <p:nvPr/>
        </p:nvSpPr>
        <p:spPr>
          <a:xfrm>
            <a:off x="3850113" y="751231"/>
            <a:ext cx="10081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タイトル</a:t>
            </a:r>
            <a:r>
              <a:rPr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画面</a:t>
            </a:r>
            <a:endParaRPr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36EA413F-8805-4CD5-91D8-5510197020FC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4912521" y="2027110"/>
            <a:ext cx="336305" cy="4482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03DC1B2-C03A-4D5A-A41E-DFC3F4BDF57F}"/>
              </a:ext>
            </a:extLst>
          </p:cNvPr>
          <p:cNvSpPr txBox="1"/>
          <p:nvPr/>
        </p:nvSpPr>
        <p:spPr>
          <a:xfrm>
            <a:off x="5288467" y="751231"/>
            <a:ext cx="10081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メインゲーム</a:t>
            </a:r>
            <a:endParaRPr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開始画面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D4E5EFA-E828-4ECC-AB2F-9AD834A4A453}"/>
              </a:ext>
            </a:extLst>
          </p:cNvPr>
          <p:cNvSpPr txBox="1"/>
          <p:nvPr/>
        </p:nvSpPr>
        <p:spPr>
          <a:xfrm>
            <a:off x="5188207" y="3004572"/>
            <a:ext cx="118748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sz="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チュートリアルガイド的な指マーク動作</a:t>
            </a:r>
            <a:endParaRPr lang="en-US" altLang="ja-JP" sz="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・画面タッチで開始</a:t>
            </a:r>
            <a:endParaRPr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・ゲーム開始で所持総キャッシュ表示と最高到達点がフェードアウトして切り替わる</a:t>
            </a:r>
            <a:endParaRPr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5543FCFF-CD8D-4E14-B502-52AB3EC200FF}"/>
              </a:ext>
            </a:extLst>
          </p:cNvPr>
          <p:cNvCxnSpPr>
            <a:cxnSpLocks/>
            <a:stCxn id="46" idx="3"/>
            <a:endCxn id="78" idx="1"/>
          </p:cNvCxnSpPr>
          <p:nvPr/>
        </p:nvCxnSpPr>
        <p:spPr>
          <a:xfrm flipV="1">
            <a:off x="6326824" y="2020608"/>
            <a:ext cx="364397" cy="6502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BE68BB-1662-400E-A9C2-024AABACF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018" y="1854950"/>
            <a:ext cx="681741" cy="19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0B548AB-18C3-4780-8543-EDB8B333EC90}"/>
              </a:ext>
            </a:extLst>
          </p:cNvPr>
          <p:cNvSpPr/>
          <p:nvPr/>
        </p:nvSpPr>
        <p:spPr>
          <a:xfrm>
            <a:off x="1007603" y="1041711"/>
            <a:ext cx="1077998" cy="195238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71DE321-6496-49FE-81CA-24932A09F7DC}"/>
              </a:ext>
            </a:extLst>
          </p:cNvPr>
          <p:cNvSpPr/>
          <p:nvPr/>
        </p:nvSpPr>
        <p:spPr>
          <a:xfrm>
            <a:off x="3834523" y="1055401"/>
            <a:ext cx="1077998" cy="195238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BEF67BA-B653-4E35-8482-6C3B67C3870D}"/>
              </a:ext>
            </a:extLst>
          </p:cNvPr>
          <p:cNvSpPr/>
          <p:nvPr/>
        </p:nvSpPr>
        <p:spPr>
          <a:xfrm>
            <a:off x="3983492" y="2444215"/>
            <a:ext cx="771391" cy="235486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rgbClr val="FFFFFF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メイリオ" pitchFamily="50" charset="-128"/>
              </a:rPr>
              <a:t>PLAY</a:t>
            </a:r>
            <a:endParaRPr kumimoji="1" lang="ja-JP" altLang="en-US" sz="800" dirty="0">
              <a:solidFill>
                <a:srgbClr val="FFFFFF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メイリオ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FCEE84A-50FE-43E3-8AE7-851810B2889C}"/>
              </a:ext>
            </a:extLst>
          </p:cNvPr>
          <p:cNvSpPr/>
          <p:nvPr/>
        </p:nvSpPr>
        <p:spPr>
          <a:xfrm>
            <a:off x="3870050" y="1395789"/>
            <a:ext cx="1033253" cy="2354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Rise up Hero!</a:t>
            </a:r>
            <a:endParaRPr kumimoji="1" lang="ja-JP" altLang="en-US" sz="800" b="1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CD6D5AA-ACFF-4524-BAD0-6D966FDC20C9}"/>
              </a:ext>
            </a:extLst>
          </p:cNvPr>
          <p:cNvSpPr/>
          <p:nvPr/>
        </p:nvSpPr>
        <p:spPr>
          <a:xfrm>
            <a:off x="5248826" y="1050919"/>
            <a:ext cx="1077998" cy="195238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40" name="図 39" descr="はさみ が含まれている画像&#10;&#10;自動的に生成された説明">
            <a:extLst>
              <a:ext uri="{FF2B5EF4-FFF2-40B4-BE49-F238E27FC236}">
                <a16:creationId xmlns:a16="http://schemas.microsoft.com/office/drawing/2014/main" id="{F7C8F3DC-1F2E-4F32-B594-505F5A0F5F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4" t="31675" r="12201" b="31313"/>
          <a:stretch/>
        </p:blipFill>
        <p:spPr>
          <a:xfrm>
            <a:off x="5591960" y="2061846"/>
            <a:ext cx="416393" cy="205747"/>
          </a:xfrm>
          <a:prstGeom prst="rect">
            <a:avLst/>
          </a:prstGeom>
        </p:spPr>
      </p:pic>
      <p:pic>
        <p:nvPicPr>
          <p:cNvPr id="41" name="図 40" descr="アイコン&#10;&#10;自動的に生成された説明">
            <a:extLst>
              <a:ext uri="{FF2B5EF4-FFF2-40B4-BE49-F238E27FC236}">
                <a16:creationId xmlns:a16="http://schemas.microsoft.com/office/drawing/2014/main" id="{E3F9C5A1-2C35-4623-8F81-6C89AA9B89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5440">
            <a:off x="5915830" y="1881061"/>
            <a:ext cx="191544" cy="191544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1E0797E0-602C-4D99-B966-50772F3FB0D9}"/>
              </a:ext>
            </a:extLst>
          </p:cNvPr>
          <p:cNvSpPr/>
          <p:nvPr/>
        </p:nvSpPr>
        <p:spPr>
          <a:xfrm>
            <a:off x="5662536" y="1825207"/>
            <a:ext cx="228160" cy="2188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49" name="図 48" descr="テーブル, 座る, 衣類, 立つ が含まれている画像&#10;&#10;自動的に生成された説明">
            <a:extLst>
              <a:ext uri="{FF2B5EF4-FFF2-40B4-BE49-F238E27FC236}">
                <a16:creationId xmlns:a16="http://schemas.microsoft.com/office/drawing/2014/main" id="{E41A12D8-AFA5-488D-AA19-7769C80F192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0" t="1201" r="8367" b="43590"/>
          <a:stretch/>
        </p:blipFill>
        <p:spPr>
          <a:xfrm>
            <a:off x="5709406" y="2468905"/>
            <a:ext cx="134421" cy="421592"/>
          </a:xfrm>
          <a:prstGeom prst="rect">
            <a:avLst/>
          </a:prstGeom>
        </p:spPr>
      </p:pic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512419C3-39DE-424F-B8C1-44FB55822F01}"/>
              </a:ext>
            </a:extLst>
          </p:cNvPr>
          <p:cNvSpPr/>
          <p:nvPr/>
        </p:nvSpPr>
        <p:spPr>
          <a:xfrm>
            <a:off x="3853931" y="1112954"/>
            <a:ext cx="314124" cy="123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dirty="0">
              <a:solidFill>
                <a:schemeClr val="tx1">
                  <a:lumMod val="50000"/>
                  <a:lumOff val="50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4CC671C-FA66-41FD-9125-4A0EB29EBD6E}"/>
              </a:ext>
            </a:extLst>
          </p:cNvPr>
          <p:cNvSpPr txBox="1"/>
          <p:nvPr/>
        </p:nvSpPr>
        <p:spPr>
          <a:xfrm>
            <a:off x="3881624" y="1107680"/>
            <a:ext cx="368105" cy="1463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noAutofit/>
          </a:bodyPr>
          <a:lstStyle/>
          <a:p>
            <a:r>
              <a:rPr kumimoji="1" lang="en-US" altLang="ja-JP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9,999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912F20D-7F7B-4741-958A-CA311C0C6305}"/>
              </a:ext>
            </a:extLst>
          </p:cNvPr>
          <p:cNvSpPr txBox="1"/>
          <p:nvPr/>
        </p:nvSpPr>
        <p:spPr>
          <a:xfrm>
            <a:off x="3791848" y="3028882"/>
            <a:ext cx="1097666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・左上は所持キャッシュ数</a:t>
            </a:r>
            <a:endParaRPr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E1B1B088-6BF9-45FF-AEA7-3F5C315C2FDB}"/>
              </a:ext>
            </a:extLst>
          </p:cNvPr>
          <p:cNvSpPr/>
          <p:nvPr/>
        </p:nvSpPr>
        <p:spPr>
          <a:xfrm>
            <a:off x="5285980" y="1112954"/>
            <a:ext cx="314124" cy="123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dirty="0">
              <a:solidFill>
                <a:schemeClr val="tx1">
                  <a:lumMod val="50000"/>
                  <a:lumOff val="50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5F19823-A54D-43FA-8C27-1AF970CA0C87}"/>
              </a:ext>
            </a:extLst>
          </p:cNvPr>
          <p:cNvSpPr txBox="1"/>
          <p:nvPr/>
        </p:nvSpPr>
        <p:spPr>
          <a:xfrm>
            <a:off x="5313673" y="1107680"/>
            <a:ext cx="368105" cy="1463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noAutofit/>
          </a:bodyPr>
          <a:lstStyle/>
          <a:p>
            <a:r>
              <a:rPr kumimoji="1" lang="en-US" altLang="ja-JP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9,999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549166BE-0B2B-40F5-A1C2-9D8992BB61F5}"/>
              </a:ext>
            </a:extLst>
          </p:cNvPr>
          <p:cNvGrpSpPr/>
          <p:nvPr/>
        </p:nvGrpSpPr>
        <p:grpSpPr>
          <a:xfrm>
            <a:off x="6699254" y="1046585"/>
            <a:ext cx="1077999" cy="1961049"/>
            <a:chOff x="3834523" y="1055401"/>
            <a:chExt cx="1077999" cy="2205250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03523AB6-9CE8-4931-8B6E-BB9FB232DFB0}"/>
                </a:ext>
              </a:extLst>
            </p:cNvPr>
            <p:cNvSpPr/>
            <p:nvPr/>
          </p:nvSpPr>
          <p:spPr>
            <a:xfrm>
              <a:off x="3834524" y="1055401"/>
              <a:ext cx="1077998" cy="1378781"/>
            </a:xfrm>
            <a:prstGeom prst="rect">
              <a:avLst/>
            </a:prstGeom>
            <a:solidFill>
              <a:srgbClr val="58A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69" name="図 68" descr="レゴ, 座る, フロント, 小さい が含まれている画像&#10;&#10;自動的に生成された説明">
              <a:extLst>
                <a:ext uri="{FF2B5EF4-FFF2-40B4-BE49-F238E27FC236}">
                  <a16:creationId xmlns:a16="http://schemas.microsoft.com/office/drawing/2014/main" id="{2096F9FC-C86E-4233-A813-6D1AD78AAB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08" r="34383" b="9814"/>
            <a:stretch/>
          </p:blipFill>
          <p:spPr>
            <a:xfrm>
              <a:off x="3834523" y="2423459"/>
              <a:ext cx="1077998" cy="837192"/>
            </a:xfrm>
            <a:prstGeom prst="rect">
              <a:avLst/>
            </a:prstGeom>
          </p:spPr>
        </p:pic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8E5C92C-D947-42C0-87D8-F175916CB919}"/>
              </a:ext>
            </a:extLst>
          </p:cNvPr>
          <p:cNvSpPr txBox="1"/>
          <p:nvPr/>
        </p:nvSpPr>
        <p:spPr>
          <a:xfrm>
            <a:off x="6730862" y="744729"/>
            <a:ext cx="10081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メインゲーム画面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AA2020C-0301-46CB-8A17-078D8B0246BB}"/>
              </a:ext>
            </a:extLst>
          </p:cNvPr>
          <p:cNvSpPr txBox="1"/>
          <p:nvPr/>
        </p:nvSpPr>
        <p:spPr>
          <a:xfrm>
            <a:off x="6630601" y="2998070"/>
            <a:ext cx="118748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・主人公が上昇していく</a:t>
            </a:r>
            <a:endParaRPr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・上昇で</a:t>
            </a:r>
            <a:r>
              <a:rPr lang="en-US" altLang="ja-JP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cash</a:t>
            </a:r>
            <a:r>
              <a:rPr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と高度（</a:t>
            </a:r>
            <a:r>
              <a:rPr lang="en-US" altLang="ja-JP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feed</a:t>
            </a:r>
            <a:r>
              <a:rPr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）がカウントアップする</a:t>
            </a:r>
            <a:endParaRPr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障害物が出現する</a:t>
            </a:r>
            <a:endParaRPr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45C089DA-CC9A-43E6-984D-41E84D97C348}"/>
              </a:ext>
            </a:extLst>
          </p:cNvPr>
          <p:cNvCxnSpPr>
            <a:cxnSpLocks/>
            <a:stCxn id="78" idx="3"/>
            <a:endCxn id="118" idx="3"/>
          </p:cNvCxnSpPr>
          <p:nvPr/>
        </p:nvCxnSpPr>
        <p:spPr>
          <a:xfrm flipH="1">
            <a:off x="7769218" y="2020608"/>
            <a:ext cx="1" cy="2965786"/>
          </a:xfrm>
          <a:prstGeom prst="bentConnector3">
            <a:avLst>
              <a:gd name="adj1" fmla="val -228600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F36A968-96C6-4CF1-BD69-B743ACFE875F}"/>
              </a:ext>
            </a:extLst>
          </p:cNvPr>
          <p:cNvSpPr/>
          <p:nvPr/>
        </p:nvSpPr>
        <p:spPr>
          <a:xfrm>
            <a:off x="6691221" y="1044417"/>
            <a:ext cx="1077998" cy="195238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48AF0203-56CA-464B-B173-E6268506AD13}"/>
              </a:ext>
            </a:extLst>
          </p:cNvPr>
          <p:cNvSpPr/>
          <p:nvPr/>
        </p:nvSpPr>
        <p:spPr>
          <a:xfrm>
            <a:off x="7110264" y="1833042"/>
            <a:ext cx="228160" cy="2188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86" name="図 85" descr="テーブル, 座る, 衣類, 立つ が含まれている画像&#10;&#10;自動的に生成された説明">
            <a:extLst>
              <a:ext uri="{FF2B5EF4-FFF2-40B4-BE49-F238E27FC236}">
                <a16:creationId xmlns:a16="http://schemas.microsoft.com/office/drawing/2014/main" id="{AD7D40E8-0320-4650-A95E-06F2DE927D9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0" t="1201" r="8367" b="43590"/>
          <a:stretch/>
        </p:blipFill>
        <p:spPr>
          <a:xfrm>
            <a:off x="7171042" y="2097884"/>
            <a:ext cx="134421" cy="421592"/>
          </a:xfrm>
          <a:prstGeom prst="rect">
            <a:avLst/>
          </a:prstGeom>
        </p:spPr>
      </p:pic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21D64517-B46B-491F-BD05-724E6F667F31}"/>
              </a:ext>
            </a:extLst>
          </p:cNvPr>
          <p:cNvSpPr/>
          <p:nvPr/>
        </p:nvSpPr>
        <p:spPr>
          <a:xfrm>
            <a:off x="6728375" y="1106452"/>
            <a:ext cx="314124" cy="123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dirty="0">
              <a:solidFill>
                <a:schemeClr val="tx1">
                  <a:lumMod val="50000"/>
                  <a:lumOff val="50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D1A1308-C1B6-4C71-8502-1216339C6C95}"/>
              </a:ext>
            </a:extLst>
          </p:cNvPr>
          <p:cNvSpPr txBox="1"/>
          <p:nvPr/>
        </p:nvSpPr>
        <p:spPr>
          <a:xfrm>
            <a:off x="6756068" y="1101178"/>
            <a:ext cx="368105" cy="1463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noAutofit/>
          </a:bodyPr>
          <a:lstStyle/>
          <a:p>
            <a:r>
              <a:rPr lang="en-US" altLang="ja-JP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123</a:t>
            </a:r>
            <a:endParaRPr kumimoji="1" lang="en-US" altLang="ja-JP" sz="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9" name="図 8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8B6EDBF-858B-42AB-8806-F72B38FA65B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0" t="40459" r="30971" b="41074"/>
          <a:stretch/>
        </p:blipFill>
        <p:spPr>
          <a:xfrm>
            <a:off x="6747696" y="1121991"/>
            <a:ext cx="110239" cy="87779"/>
          </a:xfrm>
          <a:prstGeom prst="rect">
            <a:avLst/>
          </a:prstGeom>
        </p:spPr>
      </p:pic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4A898562-B045-49E6-9C62-6EC585968742}"/>
              </a:ext>
            </a:extLst>
          </p:cNvPr>
          <p:cNvCxnSpPr>
            <a:cxnSpLocks/>
          </p:cNvCxnSpPr>
          <p:nvPr/>
        </p:nvCxnSpPr>
        <p:spPr>
          <a:xfrm flipH="1">
            <a:off x="5101417" y="1163908"/>
            <a:ext cx="176810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08856E1-443E-4BAF-9409-E029ECA5FDA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8" t="70139" r="74153" b="9088"/>
          <a:stretch/>
        </p:blipFill>
        <p:spPr>
          <a:xfrm>
            <a:off x="3873401" y="1121991"/>
            <a:ext cx="110091" cy="96838"/>
          </a:xfrm>
          <a:prstGeom prst="rect">
            <a:avLst/>
          </a:prstGeom>
        </p:spPr>
      </p:pic>
      <p:pic>
        <p:nvPicPr>
          <p:cNvPr id="102" name="図 10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4095713-3D82-4DE4-BB83-B6108488DFA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8" t="70139" r="74153" b="9088"/>
          <a:stretch/>
        </p:blipFill>
        <p:spPr>
          <a:xfrm>
            <a:off x="5305639" y="1125312"/>
            <a:ext cx="110091" cy="96838"/>
          </a:xfrm>
          <a:prstGeom prst="rect">
            <a:avLst/>
          </a:prstGeom>
        </p:spPr>
      </p:pic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7D2200C5-090D-426B-83C9-62194B5B6067}"/>
              </a:ext>
            </a:extLst>
          </p:cNvPr>
          <p:cNvSpPr/>
          <p:nvPr/>
        </p:nvSpPr>
        <p:spPr>
          <a:xfrm>
            <a:off x="7396868" y="1105091"/>
            <a:ext cx="314124" cy="123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dirty="0">
              <a:solidFill>
                <a:schemeClr val="tx1">
                  <a:lumMod val="50000"/>
                  <a:lumOff val="50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5" name="図 104" descr="アイコン&#10;&#10;自動的に生成された説明">
            <a:extLst>
              <a:ext uri="{FF2B5EF4-FFF2-40B4-BE49-F238E27FC236}">
                <a16:creationId xmlns:a16="http://schemas.microsoft.com/office/drawing/2014/main" id="{8B2A38CE-781E-4CA4-BA85-993CDC646843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0" t="6815" r="29840" b="6320"/>
          <a:stretch/>
        </p:blipFill>
        <p:spPr>
          <a:xfrm>
            <a:off x="7420641" y="1117448"/>
            <a:ext cx="67436" cy="103323"/>
          </a:xfrm>
          <a:prstGeom prst="rect">
            <a:avLst/>
          </a:prstGeom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A1C2A70-D469-4A1E-BAAC-6298F1E79F1F}"/>
              </a:ext>
            </a:extLst>
          </p:cNvPr>
          <p:cNvSpPr txBox="1"/>
          <p:nvPr/>
        </p:nvSpPr>
        <p:spPr>
          <a:xfrm>
            <a:off x="7397782" y="1101178"/>
            <a:ext cx="398792" cy="1463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noAutofit/>
          </a:bodyPr>
          <a:lstStyle/>
          <a:p>
            <a:r>
              <a:rPr lang="en-US" altLang="ja-JP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1,234</a:t>
            </a:r>
            <a:r>
              <a:rPr kumimoji="1" lang="en-US" altLang="ja-JP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ft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50F7BE2-CA13-45DB-854B-B63C73858FC7}"/>
              </a:ext>
            </a:extLst>
          </p:cNvPr>
          <p:cNvSpPr/>
          <p:nvPr/>
        </p:nvSpPr>
        <p:spPr>
          <a:xfrm>
            <a:off x="6686382" y="1344737"/>
            <a:ext cx="347696" cy="1465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1DCA3700-25FA-4506-8D5B-31E08CF15A31}"/>
              </a:ext>
            </a:extLst>
          </p:cNvPr>
          <p:cNvSpPr/>
          <p:nvPr/>
        </p:nvSpPr>
        <p:spPr>
          <a:xfrm>
            <a:off x="7420641" y="1336849"/>
            <a:ext cx="347696" cy="1465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B3BF89C7-9725-4BAF-8C5C-1FB05EBCB405}"/>
              </a:ext>
            </a:extLst>
          </p:cNvPr>
          <p:cNvSpPr/>
          <p:nvPr/>
        </p:nvSpPr>
        <p:spPr>
          <a:xfrm>
            <a:off x="7064236" y="1305848"/>
            <a:ext cx="119874" cy="122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A30AA491-841F-437F-A8FB-14156FDBF668}"/>
              </a:ext>
            </a:extLst>
          </p:cNvPr>
          <p:cNvSpPr/>
          <p:nvPr/>
        </p:nvSpPr>
        <p:spPr>
          <a:xfrm>
            <a:off x="7265728" y="1406570"/>
            <a:ext cx="119874" cy="122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F3F6B181-E3FB-47E0-BD25-B09CD9C4D00B}"/>
              </a:ext>
            </a:extLst>
          </p:cNvPr>
          <p:cNvSpPr/>
          <p:nvPr/>
        </p:nvSpPr>
        <p:spPr>
          <a:xfrm>
            <a:off x="7087526" y="1449708"/>
            <a:ext cx="119874" cy="122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B6FD7767-6ABC-4A01-A767-7729C797F473}"/>
              </a:ext>
            </a:extLst>
          </p:cNvPr>
          <p:cNvGrpSpPr/>
          <p:nvPr/>
        </p:nvGrpSpPr>
        <p:grpSpPr>
          <a:xfrm>
            <a:off x="6699253" y="4010203"/>
            <a:ext cx="1077999" cy="1961049"/>
            <a:chOff x="3834523" y="1055401"/>
            <a:chExt cx="1077999" cy="2205250"/>
          </a:xfrm>
        </p:grpSpPr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998D6116-765C-47EF-AAAB-CE0FBDD4A897}"/>
                </a:ext>
              </a:extLst>
            </p:cNvPr>
            <p:cNvSpPr/>
            <p:nvPr/>
          </p:nvSpPr>
          <p:spPr>
            <a:xfrm>
              <a:off x="3834524" y="1055401"/>
              <a:ext cx="1077998" cy="1378781"/>
            </a:xfrm>
            <a:prstGeom prst="rect">
              <a:avLst/>
            </a:prstGeom>
            <a:solidFill>
              <a:srgbClr val="58A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114" name="図 113" descr="レゴ, 座る, フロント, 小さい が含まれている画像&#10;&#10;自動的に生成された説明">
              <a:extLst>
                <a:ext uri="{FF2B5EF4-FFF2-40B4-BE49-F238E27FC236}">
                  <a16:creationId xmlns:a16="http://schemas.microsoft.com/office/drawing/2014/main" id="{2B1F2019-0C3C-4C0D-9B21-14579251E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08" r="34383" b="9814"/>
            <a:stretch/>
          </p:blipFill>
          <p:spPr>
            <a:xfrm>
              <a:off x="3834523" y="2423459"/>
              <a:ext cx="1077998" cy="837192"/>
            </a:xfrm>
            <a:prstGeom prst="rect">
              <a:avLst/>
            </a:prstGeom>
          </p:spPr>
        </p:pic>
      </p:grp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29255811-1663-4ED0-B115-A4AF3233F1C5}"/>
              </a:ext>
            </a:extLst>
          </p:cNvPr>
          <p:cNvSpPr txBox="1"/>
          <p:nvPr/>
        </p:nvSpPr>
        <p:spPr>
          <a:xfrm>
            <a:off x="6730861" y="3710515"/>
            <a:ext cx="10081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リザルト画面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76B1ADB5-C08C-429A-B8DF-ED5B388C7F31}"/>
              </a:ext>
            </a:extLst>
          </p:cNvPr>
          <p:cNvSpPr txBox="1"/>
          <p:nvPr/>
        </p:nvSpPr>
        <p:spPr>
          <a:xfrm>
            <a:off x="6608450" y="5971252"/>
            <a:ext cx="22120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・累積</a:t>
            </a:r>
            <a:r>
              <a:rPr lang="en-US" altLang="ja-JP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cash</a:t>
            </a:r>
            <a:r>
              <a:rPr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数、最高到達点表示がフェードイン</a:t>
            </a:r>
            <a:endParaRPr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・他画面遷移後、</a:t>
            </a:r>
            <a:r>
              <a:rPr lang="en-US" altLang="ja-JP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cash</a:t>
            </a:r>
            <a:r>
              <a:rPr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が加算され、最高到達点更新される</a:t>
            </a:r>
            <a:endParaRPr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・（</a:t>
            </a:r>
            <a:r>
              <a:rPr lang="en-US" altLang="ja-JP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今後）獲得</a:t>
            </a:r>
            <a:r>
              <a:rPr lang="en-US" altLang="ja-JP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cash</a:t>
            </a:r>
            <a:r>
              <a:rPr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が貯金箱に入ってく動き</a:t>
            </a:r>
            <a:r>
              <a:rPr lang="en-US" altLang="ja-JP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最高到達点更新時のアニメ追加</a:t>
            </a:r>
            <a:endParaRPr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1FC4E998-2D6A-4F8F-91E8-5E952C4FABC4}"/>
              </a:ext>
            </a:extLst>
          </p:cNvPr>
          <p:cNvSpPr/>
          <p:nvPr/>
        </p:nvSpPr>
        <p:spPr>
          <a:xfrm>
            <a:off x="6691220" y="4010203"/>
            <a:ext cx="1077998" cy="195238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528CD8A-2EE6-4859-B7D4-C5893D1CB7BF}"/>
              </a:ext>
            </a:extLst>
          </p:cNvPr>
          <p:cNvSpPr/>
          <p:nvPr/>
        </p:nvSpPr>
        <p:spPr>
          <a:xfrm>
            <a:off x="6708102" y="4358604"/>
            <a:ext cx="1033253" cy="2354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</a:t>
            </a:r>
            <a:r>
              <a:rPr lang="en-US" altLang="ja-JP" sz="800" b="1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RY AGAIN!</a:t>
            </a:r>
            <a:endParaRPr kumimoji="1" lang="ja-JP" altLang="en-US" sz="800" b="1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59E1A9D2-D412-4F49-B267-1237158B9283}"/>
              </a:ext>
            </a:extLst>
          </p:cNvPr>
          <p:cNvSpPr txBox="1"/>
          <p:nvPr/>
        </p:nvSpPr>
        <p:spPr>
          <a:xfrm>
            <a:off x="7002489" y="4871496"/>
            <a:ext cx="671869" cy="1181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noAutofit/>
          </a:bodyPr>
          <a:lstStyle/>
          <a:p>
            <a:r>
              <a:rPr kumimoji="1" lang="en-US" altLang="ja-JP" sz="7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5,555 get!</a:t>
            </a:r>
          </a:p>
        </p:txBody>
      </p:sp>
      <p:pic>
        <p:nvPicPr>
          <p:cNvPr id="136" name="図 13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D00987E-8FCA-4F29-B742-E2CC9AF9C4A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0" t="40459" r="30971" b="41074"/>
          <a:stretch/>
        </p:blipFill>
        <p:spPr>
          <a:xfrm>
            <a:off x="6881681" y="4839039"/>
            <a:ext cx="190775" cy="151906"/>
          </a:xfrm>
          <a:prstGeom prst="rect">
            <a:avLst/>
          </a:prstGeom>
        </p:spPr>
      </p:pic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D2569F76-9619-456F-8470-F6E6DB070E1E}"/>
              </a:ext>
            </a:extLst>
          </p:cNvPr>
          <p:cNvSpPr txBox="1"/>
          <p:nvPr/>
        </p:nvSpPr>
        <p:spPr>
          <a:xfrm>
            <a:off x="7836868" y="4807447"/>
            <a:ext cx="671869" cy="1181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noAutofit/>
          </a:bodyPr>
          <a:lstStyle/>
          <a:p>
            <a:r>
              <a:rPr kumimoji="1" lang="en-US" altLang="ja-JP" sz="7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5,555 get!</a:t>
            </a:r>
          </a:p>
        </p:txBody>
      </p:sp>
      <p:pic>
        <p:nvPicPr>
          <p:cNvPr id="141" name="図 140" descr="アイコン&#10;&#10;自動的に生成された説明">
            <a:extLst>
              <a:ext uri="{FF2B5EF4-FFF2-40B4-BE49-F238E27FC236}">
                <a16:creationId xmlns:a16="http://schemas.microsoft.com/office/drawing/2014/main" id="{E8F7ABFE-3DC0-42A0-A54F-E5298C91264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0" t="6815" r="29840" b="6320"/>
          <a:stretch/>
        </p:blipFill>
        <p:spPr>
          <a:xfrm>
            <a:off x="6739553" y="4591813"/>
            <a:ext cx="121397" cy="186000"/>
          </a:xfrm>
          <a:prstGeom prst="rect">
            <a:avLst/>
          </a:prstGeom>
        </p:spPr>
      </p:pic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3EF1C358-ADD2-414A-ADF4-000D4EAB84C5}"/>
              </a:ext>
            </a:extLst>
          </p:cNvPr>
          <p:cNvSpPr txBox="1"/>
          <p:nvPr/>
        </p:nvSpPr>
        <p:spPr>
          <a:xfrm>
            <a:off x="6756068" y="4616311"/>
            <a:ext cx="1077998" cy="1609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noAutofit/>
          </a:bodyPr>
          <a:lstStyle/>
          <a:p>
            <a:r>
              <a:rPr kumimoji="1" lang="en-US" altLang="ja-JP" sz="7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1,234 ft. reached!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6B9CD203-5775-4BA8-97D4-1F6A17E52A87}"/>
              </a:ext>
            </a:extLst>
          </p:cNvPr>
          <p:cNvSpPr/>
          <p:nvPr/>
        </p:nvSpPr>
        <p:spPr>
          <a:xfrm>
            <a:off x="6838647" y="5184818"/>
            <a:ext cx="771391" cy="235486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メイリオ" pitchFamily="50" charset="-128"/>
              </a:rPr>
              <a:t>CONTINUE</a:t>
            </a:r>
            <a:endParaRPr kumimoji="1" lang="ja-JP" altLang="en-US" sz="800" dirty="0">
              <a:solidFill>
                <a:srgbClr val="FFFFFF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メイリオ" pitchFamily="50" charset="-128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EBB85D82-69F8-4881-9434-BCC59AA5D964}"/>
              </a:ext>
            </a:extLst>
          </p:cNvPr>
          <p:cNvCxnSpPr>
            <a:cxnSpLocks/>
          </p:cNvCxnSpPr>
          <p:nvPr/>
        </p:nvCxnSpPr>
        <p:spPr>
          <a:xfrm flipV="1">
            <a:off x="6567270" y="1162904"/>
            <a:ext cx="169477" cy="236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四角形: 角を丸くする 145">
            <a:extLst>
              <a:ext uri="{FF2B5EF4-FFF2-40B4-BE49-F238E27FC236}">
                <a16:creationId xmlns:a16="http://schemas.microsoft.com/office/drawing/2014/main" id="{AE9A1024-4273-414D-BCAB-3D88410E965F}"/>
              </a:ext>
            </a:extLst>
          </p:cNvPr>
          <p:cNvSpPr/>
          <p:nvPr/>
        </p:nvSpPr>
        <p:spPr>
          <a:xfrm>
            <a:off x="6770614" y="4071228"/>
            <a:ext cx="314124" cy="123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dirty="0">
              <a:solidFill>
                <a:schemeClr val="tx1">
                  <a:lumMod val="50000"/>
                  <a:lumOff val="50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20B307CE-2E21-4700-9EDC-DE126F867F0C}"/>
              </a:ext>
            </a:extLst>
          </p:cNvPr>
          <p:cNvSpPr txBox="1"/>
          <p:nvPr/>
        </p:nvSpPr>
        <p:spPr>
          <a:xfrm>
            <a:off x="6798307" y="4065954"/>
            <a:ext cx="368105" cy="1463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noAutofit/>
          </a:bodyPr>
          <a:lstStyle/>
          <a:p>
            <a:r>
              <a:rPr kumimoji="1" lang="en-US" altLang="ja-JP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9,999</a:t>
            </a:r>
          </a:p>
        </p:txBody>
      </p: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3703577F-D98A-4332-9922-0ED388F68954}"/>
              </a:ext>
            </a:extLst>
          </p:cNvPr>
          <p:cNvCxnSpPr>
            <a:cxnSpLocks/>
          </p:cNvCxnSpPr>
          <p:nvPr/>
        </p:nvCxnSpPr>
        <p:spPr>
          <a:xfrm>
            <a:off x="6636375" y="4139153"/>
            <a:ext cx="184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図 14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193FDCF-55E0-439D-831E-75FF95A4EBC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8" t="70139" r="74153" b="9088"/>
          <a:stretch/>
        </p:blipFill>
        <p:spPr>
          <a:xfrm>
            <a:off x="6790273" y="4083586"/>
            <a:ext cx="110091" cy="96838"/>
          </a:xfrm>
          <a:prstGeom prst="rect">
            <a:avLst/>
          </a:prstGeom>
        </p:spPr>
      </p:pic>
      <p:sp>
        <p:nvSpPr>
          <p:cNvPr id="161" name="四角形: 角を丸くする 160">
            <a:extLst>
              <a:ext uri="{FF2B5EF4-FFF2-40B4-BE49-F238E27FC236}">
                <a16:creationId xmlns:a16="http://schemas.microsoft.com/office/drawing/2014/main" id="{DD2EF13D-3CAB-4309-B637-A758C8584E0D}"/>
              </a:ext>
            </a:extLst>
          </p:cNvPr>
          <p:cNvSpPr/>
          <p:nvPr/>
        </p:nvSpPr>
        <p:spPr>
          <a:xfrm>
            <a:off x="4553005" y="1125009"/>
            <a:ext cx="314124" cy="123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dirty="0">
              <a:solidFill>
                <a:schemeClr val="tx1">
                  <a:lumMod val="50000"/>
                  <a:lumOff val="50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49876A96-6D7C-415C-B1CA-E5A65A62B6D1}"/>
              </a:ext>
            </a:extLst>
          </p:cNvPr>
          <p:cNvSpPr txBox="1"/>
          <p:nvPr/>
        </p:nvSpPr>
        <p:spPr>
          <a:xfrm>
            <a:off x="4532452" y="1122067"/>
            <a:ext cx="425728" cy="14980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noAutofit/>
          </a:bodyPr>
          <a:lstStyle/>
          <a:p>
            <a:r>
              <a:rPr lang="en-US" altLang="ja-JP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9,999</a:t>
            </a:r>
            <a:r>
              <a:rPr kumimoji="1" lang="en-US" altLang="ja-JP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ft</a:t>
            </a:r>
          </a:p>
        </p:txBody>
      </p:sp>
      <p:pic>
        <p:nvPicPr>
          <p:cNvPr id="1032" name="図 1031" descr="背景パターン&#10;&#10;自動的に生成された説明">
            <a:extLst>
              <a:ext uri="{FF2B5EF4-FFF2-40B4-BE49-F238E27FC236}">
                <a16:creationId xmlns:a16="http://schemas.microsoft.com/office/drawing/2014/main" id="{5ACA49DF-C64A-4F0C-BDFF-291C1F16C68E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8" t="5113" r="62815" b="87659"/>
          <a:stretch/>
        </p:blipFill>
        <p:spPr>
          <a:xfrm>
            <a:off x="4512168" y="1137108"/>
            <a:ext cx="114731" cy="98849"/>
          </a:xfrm>
          <a:prstGeom prst="rect">
            <a:avLst/>
          </a:prstGeom>
        </p:spPr>
      </p:pic>
      <p:sp>
        <p:nvSpPr>
          <p:cNvPr id="165" name="四角形: 角を丸くする 164">
            <a:extLst>
              <a:ext uri="{FF2B5EF4-FFF2-40B4-BE49-F238E27FC236}">
                <a16:creationId xmlns:a16="http://schemas.microsoft.com/office/drawing/2014/main" id="{BA605DE9-1647-4043-BDBD-C411B0C178D5}"/>
              </a:ext>
            </a:extLst>
          </p:cNvPr>
          <p:cNvSpPr/>
          <p:nvPr/>
        </p:nvSpPr>
        <p:spPr>
          <a:xfrm>
            <a:off x="5944672" y="1116672"/>
            <a:ext cx="314124" cy="123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dirty="0">
              <a:solidFill>
                <a:schemeClr val="tx1">
                  <a:lumMod val="50000"/>
                  <a:lumOff val="50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D0D712E6-D719-436C-9E83-AC33006411DF}"/>
              </a:ext>
            </a:extLst>
          </p:cNvPr>
          <p:cNvSpPr txBox="1"/>
          <p:nvPr/>
        </p:nvSpPr>
        <p:spPr>
          <a:xfrm>
            <a:off x="5924119" y="1113730"/>
            <a:ext cx="425728" cy="14980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noAutofit/>
          </a:bodyPr>
          <a:lstStyle/>
          <a:p>
            <a:r>
              <a:rPr lang="en-US" altLang="ja-JP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9,999</a:t>
            </a:r>
            <a:r>
              <a:rPr kumimoji="1" lang="en-US" altLang="ja-JP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ft</a:t>
            </a:r>
          </a:p>
        </p:txBody>
      </p:sp>
      <p:pic>
        <p:nvPicPr>
          <p:cNvPr id="167" name="図 166" descr="背景パターン&#10;&#10;自動的に生成された説明">
            <a:extLst>
              <a:ext uri="{FF2B5EF4-FFF2-40B4-BE49-F238E27FC236}">
                <a16:creationId xmlns:a16="http://schemas.microsoft.com/office/drawing/2014/main" id="{6180A705-4CCD-4B67-9197-00489A04133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8" t="5113" r="62815" b="87659"/>
          <a:stretch/>
        </p:blipFill>
        <p:spPr>
          <a:xfrm>
            <a:off x="5903835" y="1128771"/>
            <a:ext cx="114731" cy="98849"/>
          </a:xfrm>
          <a:prstGeom prst="rect">
            <a:avLst/>
          </a:prstGeom>
        </p:spPr>
      </p:pic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874E886D-6E1F-409D-B69C-03BFA77E67A7}"/>
              </a:ext>
            </a:extLst>
          </p:cNvPr>
          <p:cNvCxnSpPr>
            <a:cxnSpLocks/>
          </p:cNvCxnSpPr>
          <p:nvPr/>
        </p:nvCxnSpPr>
        <p:spPr>
          <a:xfrm>
            <a:off x="6253468" y="1164014"/>
            <a:ext cx="16277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FA48A9C6-1FC7-42D2-8634-56F7329CAB7C}"/>
              </a:ext>
            </a:extLst>
          </p:cNvPr>
          <p:cNvCxnSpPr>
            <a:cxnSpLocks/>
          </p:cNvCxnSpPr>
          <p:nvPr/>
        </p:nvCxnSpPr>
        <p:spPr>
          <a:xfrm flipH="1">
            <a:off x="7691746" y="1159025"/>
            <a:ext cx="176810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四角形: 角を丸くする 172">
            <a:extLst>
              <a:ext uri="{FF2B5EF4-FFF2-40B4-BE49-F238E27FC236}">
                <a16:creationId xmlns:a16="http://schemas.microsoft.com/office/drawing/2014/main" id="{B7EC3158-0B16-49BE-BE8A-E9C2E20461AA}"/>
              </a:ext>
            </a:extLst>
          </p:cNvPr>
          <p:cNvSpPr/>
          <p:nvPr/>
        </p:nvSpPr>
        <p:spPr>
          <a:xfrm>
            <a:off x="7403616" y="4071157"/>
            <a:ext cx="314124" cy="123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dirty="0">
              <a:solidFill>
                <a:schemeClr val="tx1">
                  <a:lumMod val="50000"/>
                  <a:lumOff val="50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861CD78C-77EE-4878-AFA2-17ACB90D4F52}"/>
              </a:ext>
            </a:extLst>
          </p:cNvPr>
          <p:cNvSpPr txBox="1"/>
          <p:nvPr/>
        </p:nvSpPr>
        <p:spPr>
          <a:xfrm>
            <a:off x="7383063" y="4068215"/>
            <a:ext cx="425728" cy="14980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noAutofit/>
          </a:bodyPr>
          <a:lstStyle/>
          <a:p>
            <a:r>
              <a:rPr lang="en-US" altLang="ja-JP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9,999</a:t>
            </a:r>
            <a:r>
              <a:rPr kumimoji="1" lang="en-US" altLang="ja-JP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ft</a:t>
            </a:r>
          </a:p>
        </p:txBody>
      </p:sp>
      <p:pic>
        <p:nvPicPr>
          <p:cNvPr id="175" name="図 174" descr="背景パターン&#10;&#10;自動的に生成された説明">
            <a:extLst>
              <a:ext uri="{FF2B5EF4-FFF2-40B4-BE49-F238E27FC236}">
                <a16:creationId xmlns:a16="http://schemas.microsoft.com/office/drawing/2014/main" id="{76A590BD-B352-4DA1-8941-DE67A460425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8" t="5113" r="62815" b="87659"/>
          <a:stretch/>
        </p:blipFill>
        <p:spPr>
          <a:xfrm>
            <a:off x="7362779" y="4083256"/>
            <a:ext cx="114731" cy="98849"/>
          </a:xfrm>
          <a:prstGeom prst="rect">
            <a:avLst/>
          </a:prstGeom>
        </p:spPr>
      </p:pic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52E7FE91-23C4-4552-8C0C-8BD023276732}"/>
              </a:ext>
            </a:extLst>
          </p:cNvPr>
          <p:cNvCxnSpPr>
            <a:cxnSpLocks/>
          </p:cNvCxnSpPr>
          <p:nvPr/>
        </p:nvCxnSpPr>
        <p:spPr>
          <a:xfrm flipH="1">
            <a:off x="7708169" y="4135122"/>
            <a:ext cx="176810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コネクタ: カギ線 177">
            <a:extLst>
              <a:ext uri="{FF2B5EF4-FFF2-40B4-BE49-F238E27FC236}">
                <a16:creationId xmlns:a16="http://schemas.microsoft.com/office/drawing/2014/main" id="{15CDD3CB-AC24-421C-A620-A323623BB1D8}"/>
              </a:ext>
            </a:extLst>
          </p:cNvPr>
          <p:cNvCxnSpPr>
            <a:cxnSpLocks/>
            <a:stCxn id="118" idx="1"/>
            <a:endCxn id="181" idx="3"/>
          </p:cNvCxnSpPr>
          <p:nvPr/>
        </p:nvCxnSpPr>
        <p:spPr>
          <a:xfrm rot="10800000" flipV="1">
            <a:off x="5682686" y="4986393"/>
            <a:ext cx="1008534" cy="12158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8D150896-51A5-458F-B677-BCFBD44BB55A}"/>
              </a:ext>
            </a:extLst>
          </p:cNvPr>
          <p:cNvSpPr txBox="1"/>
          <p:nvPr/>
        </p:nvSpPr>
        <p:spPr>
          <a:xfrm>
            <a:off x="4572000" y="4938706"/>
            <a:ext cx="111068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メインゲーム開始画面へ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6DA9C18C-DAF3-42CA-A8F6-5DC13800CBC5}"/>
              </a:ext>
            </a:extLst>
          </p:cNvPr>
          <p:cNvSpPr txBox="1"/>
          <p:nvPr/>
        </p:nvSpPr>
        <p:spPr>
          <a:xfrm>
            <a:off x="2364843" y="2998989"/>
            <a:ext cx="10976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今後のプッシュ通知、広告実装時にはさむ</a:t>
            </a:r>
            <a:endParaRPr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・他社参考にオプトイン表示前にワンクッション入れて、イン率を高める施策を行う</a:t>
            </a:r>
            <a:endParaRPr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3258984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92D050"/>
          </a:solidFill>
        </a:ln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92D050"/>
          </a:solidFill>
        </a:ln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10658</TotalTime>
  <Words>1192</Words>
  <Application>Microsoft Office PowerPoint</Application>
  <PresentationFormat>画面に合わせる (4:3)</PresentationFormat>
  <Paragraphs>157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Yu Gothic UI Semilight</vt:lpstr>
      <vt:lpstr>メイリオ</vt:lpstr>
      <vt:lpstr>Arial</vt:lpstr>
      <vt:lpstr>Calibri</vt:lpstr>
      <vt:lpstr>Century Gothic</vt:lpstr>
      <vt:lpstr>Wingdings</vt:lpstr>
      <vt:lpstr>テーマ1</vt:lpstr>
      <vt:lpstr>Office ​​テーマ</vt:lpstr>
      <vt:lpstr>1_Office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松田芙美子</dc:creator>
  <cp:lastModifiedBy>遠藤 哲也</cp:lastModifiedBy>
  <cp:revision>1196</cp:revision>
  <cp:lastPrinted>2017-03-06T06:50:00Z</cp:lastPrinted>
  <dcterms:created xsi:type="dcterms:W3CDTF">2017-01-31T07:19:15Z</dcterms:created>
  <dcterms:modified xsi:type="dcterms:W3CDTF">2022-04-07T05:28:06Z</dcterms:modified>
</cp:coreProperties>
</file>