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6" r:id="rId2"/>
    <p:sldId id="325" r:id="rId3"/>
    <p:sldId id="326" r:id="rId4"/>
    <p:sldId id="327" r:id="rId5"/>
    <p:sldId id="328" r:id="rId6"/>
    <p:sldId id="333" r:id="rId7"/>
    <p:sldId id="335" r:id="rId8"/>
    <p:sldId id="336" r:id="rId9"/>
    <p:sldId id="331" r:id="rId10"/>
    <p:sldId id="330" r:id="rId11"/>
    <p:sldId id="329" r:id="rId12"/>
    <p:sldId id="332" r:id="rId13"/>
    <p:sldId id="320" r:id="rId14"/>
    <p:sldId id="322" r:id="rId15"/>
    <p:sldId id="323" r:id="rId16"/>
    <p:sldId id="321" r:id="rId17"/>
    <p:sldId id="324" r:id="rId18"/>
    <p:sldId id="316" r:id="rId19"/>
    <p:sldId id="307" r:id="rId20"/>
    <p:sldId id="318" r:id="rId21"/>
    <p:sldId id="319" r:id="rId22"/>
    <p:sldId id="306" r:id="rId23"/>
    <p:sldId id="317" r:id="rId24"/>
    <p:sldId id="311" r:id="rId25"/>
    <p:sldId id="313" r:id="rId26"/>
    <p:sldId id="315" r:id="rId27"/>
    <p:sldId id="297" r:id="rId28"/>
    <p:sldId id="298" r:id="rId29"/>
    <p:sldId id="305" r:id="rId30"/>
    <p:sldId id="299" r:id="rId31"/>
    <p:sldId id="301" r:id="rId32"/>
    <p:sldId id="303" r:id="rId33"/>
    <p:sldId id="304" r:id="rId34"/>
    <p:sldId id="287" r:id="rId35"/>
    <p:sldId id="286" r:id="rId36"/>
    <p:sldId id="289" r:id="rId37"/>
    <p:sldId id="290" r:id="rId38"/>
    <p:sldId id="292" r:id="rId39"/>
    <p:sldId id="293" r:id="rId40"/>
    <p:sldId id="291" r:id="rId41"/>
    <p:sldId id="294" r:id="rId42"/>
    <p:sldId id="295" r:id="rId43"/>
    <p:sldId id="296" r:id="rId44"/>
    <p:sldId id="288" r:id="rId45"/>
    <p:sldId id="270" r:id="rId46"/>
    <p:sldId id="283" r:id="rId47"/>
    <p:sldId id="271" r:id="rId48"/>
    <p:sldId id="272" r:id="rId49"/>
    <p:sldId id="273" r:id="rId50"/>
    <p:sldId id="274" r:id="rId51"/>
    <p:sldId id="279" r:id="rId52"/>
    <p:sldId id="284" r:id="rId53"/>
    <p:sldId id="280" r:id="rId54"/>
    <p:sldId id="285" r:id="rId55"/>
    <p:sldId id="281" r:id="rId56"/>
    <p:sldId id="282" r:id="rId5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7" id="{EAE680EC-13BD-4665-A4D7-C9688CBAD6A6}">
          <p14:sldIdLst>
            <p14:sldId id="325"/>
            <p14:sldId id="326"/>
            <p14:sldId id="327"/>
            <p14:sldId id="328"/>
            <p14:sldId id="333"/>
            <p14:sldId id="335"/>
            <p14:sldId id="336"/>
            <p14:sldId id="331"/>
            <p14:sldId id="330"/>
            <p14:sldId id="329"/>
            <p14:sldId id="332"/>
          </p14:sldIdLst>
        </p14:section>
        <p14:section name="ex06" id="{D31FE339-3BEA-4A15-AE6F-B38562F5C3C4}">
          <p14:sldIdLst>
            <p14:sldId id="320"/>
            <p14:sldId id="322"/>
            <p14:sldId id="323"/>
            <p14:sldId id="321"/>
            <p14:sldId id="324"/>
          </p14:sldIdLst>
        </p14:section>
        <p14:section name="ex05" id="{1E36A774-9ADB-47AD-AF14-4986B0F08B57}">
          <p14:sldIdLst>
            <p14:sldId id="316"/>
            <p14:sldId id="307"/>
            <p14:sldId id="318"/>
            <p14:sldId id="319"/>
          </p14:sldIdLst>
        </p14:section>
        <p14:section name="ex04" id="{2C43191E-F6EE-48C7-ADE1-5A371FB3129F}">
          <p14:sldIdLst>
            <p14:sldId id="306"/>
            <p14:sldId id="317"/>
            <p14:sldId id="311"/>
            <p14:sldId id="313"/>
            <p14:sldId id="315"/>
          </p14:sldIdLst>
        </p14:section>
        <p14:section name="ex03" id="{F9CE91CB-09C9-4EFC-83BB-76A3D93691C8}">
          <p14:sldIdLst>
            <p14:sldId id="297"/>
            <p14:sldId id="298"/>
            <p14:sldId id="305"/>
            <p14:sldId id="299"/>
            <p14:sldId id="301"/>
            <p14:sldId id="303"/>
            <p14:sldId id="304"/>
          </p14:sldIdLst>
        </p14:section>
        <p14:section name="ex02" id="{3C576902-880E-4BFC-B629-EE6303F2673B}">
          <p14:sldIdLst>
            <p14:sldId id="287"/>
            <p14:sldId id="286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599" autoAdjust="0"/>
  </p:normalViewPr>
  <p:slideViewPr>
    <p:cSldViewPr>
      <p:cViewPr varScale="1">
        <p:scale>
          <a:sx n="113" d="100"/>
          <a:sy n="113" d="100"/>
        </p:scale>
        <p:origin x="132" y="63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dex.mff.cuni.cz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operators</a:t>
            </a:r>
          </a:p>
          <a:p>
            <a:pPr lvl="1"/>
            <a:r>
              <a:rPr lang="en-US" dirty="0" smtClean="0"/>
              <a:t>+, -, -&gt;, /, [], …</a:t>
            </a:r>
          </a:p>
          <a:p>
            <a:r>
              <a:rPr lang="en-US" dirty="0" smtClean="0"/>
              <a:t>Keep the semantic!</a:t>
            </a:r>
            <a:endParaRPr lang="en-US" dirty="0"/>
          </a:p>
          <a:p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en.cppreference.com/w/cpp/language/operators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87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1. finish the LL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size(), print(), </a:t>
            </a:r>
            <a:r>
              <a:rPr lang="en-US" dirty="0" err="1">
                <a:latin typeface="+mj-lt"/>
              </a:rPr>
              <a:t>push_back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pop_back</a:t>
            </a:r>
            <a:r>
              <a:rPr lang="en-US" dirty="0" smtClean="0">
                <a:latin typeface="+mj-lt"/>
              </a:rPr>
              <a:t>()</a:t>
            </a:r>
          </a:p>
          <a:p>
            <a:r>
              <a:rPr lang="en-US" dirty="0" err="1" smtClean="0">
                <a:latin typeface="+mj-lt"/>
              </a:rPr>
              <a:t>ctor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ctor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init_size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default_value</a:t>
            </a:r>
            <a:r>
              <a:rPr lang="en-US" dirty="0" smtClean="0">
                <a:latin typeface="+mj-lt"/>
              </a:rPr>
              <a:t>), </a:t>
            </a:r>
            <a:r>
              <a:rPr lang="en-US" dirty="0" err="1" smtClean="0">
                <a:latin typeface="+mj-lt"/>
              </a:rPr>
              <a:t>dtor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operator[]</a:t>
            </a:r>
          </a:p>
        </p:txBody>
      </p:sp>
    </p:spTree>
    <p:extLst>
      <p:ext uri="{BB962C8B-B14F-4D97-AF65-F5344CB8AC3E}">
        <p14:creationId xmlns:p14="http://schemas.microsoft.com/office/powerpoint/2010/main" val="26469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2. </a:t>
            </a:r>
            <a:r>
              <a:rPr lang="en-US" dirty="0" err="1" smtClean="0"/>
              <a:t>int</a:t>
            </a:r>
            <a:r>
              <a:rPr lang="en-US" dirty="0" smtClean="0"/>
              <a:t> vector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integer vector</a:t>
            </a:r>
          </a:p>
          <a:p>
            <a:r>
              <a:rPr lang="en-US" dirty="0" smtClean="0"/>
              <a:t>Mandatory operations</a:t>
            </a:r>
          </a:p>
          <a:p>
            <a:pPr lvl="1"/>
            <a:r>
              <a:rPr lang="en-US" dirty="0" smtClean="0"/>
              <a:t>default </a:t>
            </a:r>
            <a:r>
              <a:rPr lang="en-US" dirty="0" err="1" smtClean="0"/>
              <a:t>ctor</a:t>
            </a:r>
            <a:r>
              <a:rPr lang="en-US" dirty="0" smtClean="0"/>
              <a:t>, </a:t>
            </a:r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copy/move </a:t>
            </a:r>
            <a:r>
              <a:rPr lang="en-US" dirty="0" err="1" smtClean="0"/>
              <a:t>ctor</a:t>
            </a:r>
            <a:r>
              <a:rPr lang="en-US" dirty="0" smtClean="0"/>
              <a:t>/assignment</a:t>
            </a:r>
          </a:p>
          <a:p>
            <a:pPr lvl="1"/>
            <a:r>
              <a:rPr lang="en-US" dirty="0" smtClean="0"/>
              <a:t>size(), capacity(), reserve(),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  <a:p>
            <a:r>
              <a:rPr lang="en-US" dirty="0" smtClean="0"/>
              <a:t>Use allocations of arrays, no LL</a:t>
            </a:r>
          </a:p>
          <a:p>
            <a:r>
              <a:rPr lang="en-US" b="1" dirty="0" smtClean="0"/>
              <a:t>Q:</a:t>
            </a:r>
            <a:r>
              <a:rPr lang="en-US" dirty="0" smtClean="0"/>
              <a:t> How many owners does it have?</a:t>
            </a:r>
          </a:p>
        </p:txBody>
      </p:sp>
    </p:spTree>
    <p:extLst>
      <p:ext uri="{BB962C8B-B14F-4D97-AF65-F5344CB8AC3E}">
        <p14:creationId xmlns:p14="http://schemas.microsoft.com/office/powerpoint/2010/main" val="13236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8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Plagiarism</a:t>
            </a:r>
          </a:p>
          <a:p>
            <a:r>
              <a:rPr lang="en-US" dirty="0" smtClean="0"/>
              <a:t>Passing large objects by (</a:t>
            </a:r>
            <a:r>
              <a:rPr lang="en-US" dirty="0" err="1" smtClean="0"/>
              <a:t>const</a:t>
            </a:r>
            <a:r>
              <a:rPr lang="en-US" dirty="0" smtClean="0"/>
              <a:t>-) reference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const</a:t>
            </a:r>
            <a:r>
              <a:rPr lang="en-US" dirty="0" smtClean="0"/>
              <a:t> functions</a:t>
            </a:r>
          </a:p>
          <a:p>
            <a:r>
              <a:rPr lang="en-US" dirty="0"/>
              <a:t>Warnings/cannot compile with another </a:t>
            </a:r>
            <a:r>
              <a:rPr lang="en-US" dirty="0" smtClean="0"/>
              <a:t>compiler</a:t>
            </a:r>
          </a:p>
          <a:p>
            <a:r>
              <a:rPr lang="en-US" dirty="0" smtClean="0"/>
              <a:t>Using named constants instead of any number</a:t>
            </a:r>
          </a:p>
          <a:p>
            <a:r>
              <a:rPr lang="en-US" dirty="0" smtClean="0"/>
              <a:t>Function decomposition</a:t>
            </a:r>
          </a:p>
          <a:p>
            <a:r>
              <a:rPr lang="en-US" dirty="0" smtClean="0"/>
              <a:t>“Too complex solution”</a:t>
            </a:r>
          </a:p>
          <a:p>
            <a:pPr lvl="1"/>
            <a:r>
              <a:rPr lang="en-US" dirty="0" smtClean="0">
                <a:latin typeface="+mj-lt"/>
              </a:rPr>
              <a:t>vector&lt;vector&lt;string&gt;&gt;</a:t>
            </a:r>
          </a:p>
          <a:p>
            <a:pPr lvl="1"/>
            <a:r>
              <a:rPr lang="en-US" dirty="0" smtClean="0">
                <a:latin typeface="+mj-lt"/>
              </a:rPr>
              <a:t>map&lt;string, tuple&lt;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87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::vector&lt;Type&gt;</a:t>
            </a:r>
            <a:r>
              <a:rPr lang="en-US" dirty="0" smtClean="0">
                <a:latin typeface="+mj-lt"/>
              </a:rPr>
              <a:t> - dynamic array</a:t>
            </a:r>
          </a:p>
          <a:p>
            <a:pPr lvl="1"/>
            <a:r>
              <a:rPr lang="en-US" dirty="0" err="1" smtClean="0">
                <a:latin typeface="+mj-lt"/>
              </a:rPr>
              <a:t>my_vec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</a:t>
            </a:r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::array&lt;</a:t>
            </a:r>
            <a:r>
              <a:rPr lang="en-US" b="1" dirty="0" err="1" smtClean="0">
                <a:latin typeface="+mj-lt"/>
              </a:rPr>
              <a:t>Type,Size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 - fixed size array</a:t>
            </a:r>
          </a:p>
          <a:p>
            <a:pPr lvl="1"/>
            <a:r>
              <a:rPr lang="en-US" dirty="0" err="1" smtClean="0">
                <a:latin typeface="+mj-lt"/>
              </a:rPr>
              <a:t>my_array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deque</a:t>
            </a:r>
            <a:r>
              <a:rPr lang="en-US" b="1" dirty="0" smtClean="0">
                <a:latin typeface="+mj-lt"/>
              </a:rPr>
              <a:t>&lt;Type&gt;</a:t>
            </a:r>
            <a:r>
              <a:rPr lang="en-US" dirty="0" smtClean="0">
                <a:latin typeface="+mj-lt"/>
              </a:rPr>
              <a:t> - double ended dynamic queue/array</a:t>
            </a:r>
          </a:p>
          <a:p>
            <a:pPr lvl="1"/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push_front</a:t>
            </a:r>
            <a:r>
              <a:rPr lang="en-US" dirty="0" smtClean="0">
                <a:latin typeface="+mj-lt"/>
              </a:rPr>
              <a:t>(), back(), front(),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::list&lt;Type&gt;</a:t>
            </a:r>
            <a:r>
              <a:rPr lang="en-US" dirty="0" smtClean="0">
                <a:latin typeface="+mj-lt"/>
              </a:rPr>
              <a:t> - linked list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::map&lt;</a:t>
            </a:r>
            <a:r>
              <a:rPr lang="en-US" b="1" dirty="0" err="1" smtClean="0">
                <a:latin typeface="+mj-lt"/>
              </a:rPr>
              <a:t>Key,Value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unordered_map</a:t>
            </a:r>
            <a:r>
              <a:rPr lang="en-US" b="1" dirty="0" smtClean="0">
                <a:latin typeface="+mj-lt"/>
              </a:rPr>
              <a:t>&lt;Key, Value&gt; </a:t>
            </a:r>
            <a:r>
              <a:rPr lang="en-US" dirty="0" smtClean="0">
                <a:latin typeface="+mj-lt"/>
              </a:rPr>
              <a:t>- map</a:t>
            </a:r>
          </a:p>
          <a:p>
            <a:pPr lvl="1"/>
            <a:r>
              <a:rPr lang="en-US" dirty="0" err="1" smtClean="0">
                <a:latin typeface="+mj-lt"/>
              </a:rPr>
              <a:t>my_map</a:t>
            </a:r>
            <a:r>
              <a:rPr lang="en-US" dirty="0" smtClean="0">
                <a:latin typeface="+mj-lt"/>
              </a:rPr>
              <a:t>[key] = value, find(), insert(),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::set&lt;Key&gt;,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unordered_set</a:t>
            </a:r>
            <a:r>
              <a:rPr lang="en-US" b="1" dirty="0" smtClean="0">
                <a:latin typeface="+mj-lt"/>
              </a:rPr>
              <a:t>&lt;Key&gt;</a:t>
            </a:r>
            <a:r>
              <a:rPr lang="en-US" dirty="0" smtClean="0">
                <a:latin typeface="+mj-lt"/>
              </a:rPr>
              <a:t> - set</a:t>
            </a:r>
          </a:p>
          <a:p>
            <a:pPr lvl="1"/>
            <a:r>
              <a:rPr lang="en-US" dirty="0" smtClean="0">
                <a:latin typeface="+mj-lt"/>
              </a:rPr>
              <a:t>contains(), insert(), find(), …</a:t>
            </a:r>
          </a:p>
        </p:txBody>
      </p:sp>
    </p:spTree>
    <p:extLst>
      <p:ext uri="{BB962C8B-B14F-4D97-AF65-F5344CB8AC3E}">
        <p14:creationId xmlns:p14="http://schemas.microsoft.com/office/powerpoint/2010/main" val="16036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1. Dictionary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498213" y="1891680"/>
            <a:ext cx="10188622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// An example of API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class Dictionary 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// Insert a new language and returns its </a:t>
            </a:r>
            <a:r>
              <a:rPr lang="en-US" dirty="0" smtClean="0">
                <a:latin typeface="+mj-lt"/>
              </a:rPr>
              <a:t>ID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add_language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&amp;name);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Insert new words into a dictionary</a:t>
            </a: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bool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words1_language_id,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&amp;word1,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words2_language_id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string &amp;</a:t>
            </a:r>
            <a:r>
              <a:rPr lang="en-US" dirty="0" smtClean="0">
                <a:latin typeface="+mj-lt"/>
              </a:rPr>
              <a:t>word2);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Translate a given text with the given language into the output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string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input_language_id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&amp;text,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output_language_id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endParaRPr lang="en-US" dirty="0"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endParaRPr lang="en-US" dirty="0">
              <a:solidFill>
                <a:prstClr val="white"/>
              </a:solidFill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// Automatically translate a given text into a given language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string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(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const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string &amp;text,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size_t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output_language_id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;</a:t>
            </a: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// Return all vocabularies for a given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vector&lt;string&gt; &amp;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all_vocabulary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85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2. Simple People Database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simple people database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 err="1"/>
              <a:t>Recodex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https://recodex.mff.cuni.cz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3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7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responsibility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Lots of missed deadlines</a:t>
            </a:r>
          </a:p>
          <a:p>
            <a:pPr lvl="1"/>
            <a:r>
              <a:rPr lang="en-US" dirty="0" smtClean="0"/>
              <a:t>Not working </a:t>
            </a:r>
            <a:r>
              <a:rPr lang="en-US" dirty="0" err="1" smtClean="0"/>
              <a:t>homeworks</a:t>
            </a:r>
            <a:endParaRPr lang="en-US" dirty="0" smtClean="0"/>
          </a:p>
          <a:p>
            <a:pPr lvl="1"/>
            <a:r>
              <a:rPr lang="en-US" dirty="0" smtClean="0"/>
              <a:t>No communication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Summing program</a:t>
            </a:r>
          </a:p>
          <a:p>
            <a:pPr lvl="1"/>
            <a:r>
              <a:rPr lang="en-US" dirty="0" smtClean="0"/>
              <a:t>Used forbidden functions/constructs</a:t>
            </a:r>
          </a:p>
          <a:p>
            <a:r>
              <a:rPr lang="en-US" dirty="0" smtClean="0"/>
              <a:t>Integer matrix</a:t>
            </a:r>
          </a:p>
          <a:p>
            <a:pPr lvl="1"/>
            <a:r>
              <a:rPr lang="en-US" dirty="0" err="1" smtClean="0">
                <a:latin typeface="+mj-lt"/>
              </a:rPr>
              <a:t>const</a:t>
            </a:r>
            <a:r>
              <a:rPr lang="en-US" dirty="0" smtClean="0"/>
              <a:t> functions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66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</a:t>
            </a:r>
            <a:r>
              <a:rPr lang="en-US" sz="4800" dirty="0" smtClean="0"/>
              <a:t>7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486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Declaration/definition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my_class.hpp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#define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double 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static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7695" y="1905000"/>
            <a:ext cx="4644006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my_class.cpp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6190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</a:t>
            </a:r>
            <a:r>
              <a:rPr lang="en-US" dirty="0" err="1" smtClean="0"/>
              <a:t>TicTacToe</a:t>
            </a:r>
            <a:r>
              <a:rPr lang="en-US" dirty="0" smtClean="0"/>
              <a:t> for 2 players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2 players only</a:t>
            </a:r>
          </a:p>
          <a:p>
            <a:pPr lvl="1"/>
            <a:r>
              <a:rPr lang="en-US" dirty="0" smtClean="0"/>
              <a:t>Set the names at the beginning</a:t>
            </a:r>
          </a:p>
          <a:p>
            <a:r>
              <a:rPr lang="en-US" dirty="0"/>
              <a:t>Game ends when one of the player has 5 in a </a:t>
            </a:r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Write who is the winner</a:t>
            </a:r>
          </a:p>
          <a:p>
            <a:r>
              <a:rPr lang="en-US" dirty="0" smtClean="0"/>
              <a:t>Validate user inputs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2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4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6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4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>
                <a:latin typeface="+mn-lt"/>
              </a:rPr>
              <a:t> with Classes</a:t>
            </a:r>
            <a:endParaRPr lang="cs-CZ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0246" y="1628800"/>
            <a:ext cx="9686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class Person {</a:t>
            </a:r>
          </a:p>
          <a:p>
            <a:r>
              <a:rPr lang="en-US" sz="1600" dirty="0" smtClean="0">
                <a:latin typeface="+mj-lt"/>
              </a:rPr>
              <a:t>  </a:t>
            </a:r>
            <a:r>
              <a:rPr lang="en-US" sz="1600" b="1" dirty="0" err="1" smtClean="0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 smtClean="0">
                <a:latin typeface="+mj-lt"/>
              </a:rPr>
              <a:t> string </a:t>
            </a:r>
            <a:r>
              <a:rPr lang="en-US" sz="1600" dirty="0">
                <a:latin typeface="+mj-lt"/>
              </a:rPr>
              <a:t>name;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smtClean="0">
                <a:latin typeface="+mj-lt"/>
              </a:rPr>
              <a:t>uint8_t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public:</a:t>
            </a:r>
          </a:p>
          <a:p>
            <a:r>
              <a:rPr lang="en-US" sz="1600" dirty="0">
                <a:latin typeface="+mj-lt"/>
              </a:rPr>
              <a:t>  Person(</a:t>
            </a:r>
            <a:r>
              <a:rPr lang="en-US" sz="1600" dirty="0" err="1"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string &amp;name, uint8_t age) </a:t>
            </a:r>
            <a:r>
              <a:rPr lang="en-US" sz="1600" b="1" dirty="0" smtClean="0">
                <a:solidFill>
                  <a:srgbClr val="00B0F0"/>
                </a:solidFill>
                <a:latin typeface="+mj-lt"/>
              </a:rPr>
              <a:t>: name(name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), age(age)</a:t>
            </a:r>
            <a:r>
              <a:rPr lang="en-US" sz="1600" dirty="0">
                <a:latin typeface="+mj-lt"/>
              </a:rPr>
              <a:t> {}</a:t>
            </a:r>
          </a:p>
          <a:p>
            <a:r>
              <a:rPr lang="en-US" sz="1600" dirty="0">
                <a:latin typeface="+mj-lt"/>
              </a:rPr>
              <a:t>	</a:t>
            </a:r>
          </a:p>
          <a:p>
            <a:r>
              <a:rPr lang="en-US" sz="1600" dirty="0">
                <a:latin typeface="+mj-lt"/>
              </a:rPr>
              <a:t>  void </a:t>
            </a:r>
            <a:r>
              <a:rPr lang="en-US" sz="1600" dirty="0" err="1">
                <a:latin typeface="+mj-lt"/>
              </a:rPr>
              <a:t>inc_age</a:t>
            </a:r>
            <a:r>
              <a:rPr lang="en-US" sz="1600" dirty="0">
                <a:latin typeface="+mj-lt"/>
              </a:rPr>
              <a:t>() {</a:t>
            </a:r>
          </a:p>
          <a:p>
            <a:r>
              <a:rPr lang="en-US" sz="1600" dirty="0">
                <a:latin typeface="+mj-lt"/>
              </a:rPr>
              <a:t>    ++age;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uint8_t </a:t>
            </a:r>
            <a:r>
              <a:rPr lang="en-US" sz="1600" dirty="0" err="1">
                <a:latin typeface="+mj-lt"/>
              </a:rPr>
              <a:t>get_age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return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string 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&amp;</a:t>
            </a:r>
            <a:r>
              <a:rPr lang="en-US" sz="1600" dirty="0" err="1">
                <a:latin typeface="+mj-lt"/>
              </a:rPr>
              <a:t>get_name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   return name;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};</a:t>
            </a:r>
            <a:endParaRPr lang="cs-CZ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0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Homeworks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verbose class C and show its usage</a:t>
            </a:r>
          </a:p>
          <a:p>
            <a:pPr lvl="1"/>
            <a:r>
              <a:rPr lang="en-US" dirty="0" smtClean="0"/>
              <a:t>Prints identifier on each call to a class special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verbose class in another verbose class and show its usage</a:t>
            </a:r>
          </a:p>
          <a:p>
            <a:pPr lvl="1"/>
            <a:r>
              <a:rPr lang="en-US" dirty="0" smtClean="0"/>
              <a:t>Usage: </a:t>
            </a:r>
          </a:p>
          <a:p>
            <a:pPr lvl="2"/>
            <a:r>
              <a:rPr lang="en-US" dirty="0" smtClean="0"/>
              <a:t>a single C </a:t>
            </a:r>
          </a:p>
          <a:p>
            <a:pPr lvl="2"/>
            <a:r>
              <a:rPr lang="en-US" dirty="0" smtClean="0"/>
              <a:t>a vector of Cs</a:t>
            </a:r>
          </a:p>
          <a:p>
            <a:pPr lvl="3"/>
            <a:r>
              <a:rPr lang="en-US" dirty="0" smtClean="0"/>
              <a:t>Show usage – insert things into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 the summing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Finish/Fix Matrix for Integers</a:t>
            </a:r>
          </a:p>
        </p:txBody>
      </p:sp>
    </p:spTree>
    <p:extLst>
      <p:ext uri="{BB962C8B-B14F-4D97-AF65-F5344CB8AC3E}">
        <p14:creationId xmlns:p14="http://schemas.microsoft.com/office/powerpoint/2010/main" val="5216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076054" cy="426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Implement only special functions </a:t>
            </a:r>
          </a:p>
          <a:p>
            <a:pPr lvl="1"/>
            <a:r>
              <a:rPr lang="en-US" sz="1800" dirty="0" err="1" smtClean="0"/>
              <a:t>ctors</a:t>
            </a:r>
            <a:r>
              <a:rPr lang="en-US" sz="1800" dirty="0" smtClean="0"/>
              <a:t>, </a:t>
            </a:r>
            <a:r>
              <a:rPr lang="en-US" sz="1800" dirty="0" err="1" smtClean="0"/>
              <a:t>dtor</a:t>
            </a:r>
            <a:r>
              <a:rPr lang="en-US" sz="1800" dirty="0" smtClean="0"/>
              <a:t>, operators</a:t>
            </a:r>
          </a:p>
          <a:p>
            <a:r>
              <a:rPr lang="en-US" sz="2000" dirty="0" smtClean="0"/>
              <a:t>You can add O(1) attributes into C</a:t>
            </a:r>
          </a:p>
          <a:p>
            <a:pPr lvl="1"/>
            <a:r>
              <a:rPr lang="en-US" sz="1600" dirty="0" smtClean="0"/>
              <a:t>E.g., cannot add a vector</a:t>
            </a:r>
          </a:p>
          <a:p>
            <a:r>
              <a:rPr lang="en-US" sz="2000" dirty="0" smtClean="0"/>
              <a:t>Use </a:t>
            </a:r>
            <a:r>
              <a:rPr lang="en-US" sz="2000" dirty="0" smtClean="0">
                <a:latin typeface="+mj-lt"/>
              </a:rPr>
              <a:t>print() </a:t>
            </a:r>
            <a:r>
              <a:rPr lang="en-US" sz="2000" dirty="0" smtClean="0"/>
              <a:t>for printing</a:t>
            </a:r>
          </a:p>
          <a:p>
            <a:pPr lvl="1"/>
            <a:r>
              <a:rPr lang="en-US" sz="1800" dirty="0" smtClean="0"/>
              <a:t>Cannot use anything else for printing</a:t>
            </a:r>
          </a:p>
          <a:p>
            <a:r>
              <a:rPr lang="en-US" sz="2000" dirty="0" smtClean="0"/>
              <a:t>Example</a:t>
            </a:r>
          </a:p>
          <a:p>
            <a:pPr lvl="1"/>
            <a:r>
              <a:rPr lang="en-US" sz="1800" dirty="0" smtClean="0"/>
              <a:t>Input:        </a:t>
            </a:r>
            <a:r>
              <a:rPr lang="en-US" sz="1400" dirty="0" smtClean="0">
                <a:latin typeface="+mj-lt"/>
              </a:rPr>
              <a:t>5 7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dirty="0" smtClean="0"/>
              <a:t>Output: </a:t>
            </a:r>
          </a:p>
          <a:p>
            <a:pPr lvl="2"/>
            <a:endParaRPr lang="en-US" sz="1600" dirty="0" smtClean="0"/>
          </a:p>
          <a:p>
            <a:pPr lvl="1"/>
            <a:endParaRPr lang="cs-CZ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238428" y="1628800"/>
            <a:ext cx="612068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class C {</a:t>
            </a:r>
          </a:p>
          <a:p>
            <a:r>
              <a:rPr lang="en-US" sz="1100" dirty="0">
                <a:latin typeface="+mj-lt"/>
              </a:rPr>
              <a:t>    /* CAN ADD MORE ATTRIBUTES */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value;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    void print() </a:t>
            </a:r>
            <a:r>
              <a:rPr lang="en-US" sz="1100" dirty="0" err="1">
                <a:latin typeface="+mj-lt"/>
              </a:rPr>
              <a:t>const</a:t>
            </a:r>
            <a:r>
              <a:rPr lang="en-US" sz="1100" dirty="0">
                <a:latin typeface="+mj-lt"/>
              </a:rPr>
              <a:t> {</a:t>
            </a:r>
          </a:p>
          <a:p>
            <a:r>
              <a:rPr lang="en-US" sz="1100" dirty="0">
                <a:latin typeface="+mj-lt"/>
              </a:rPr>
              <a:t>    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value &lt;&lt; "\n";</a:t>
            </a:r>
          </a:p>
          <a:p>
            <a:r>
              <a:rPr lang="en-US" sz="1100" dirty="0">
                <a:latin typeface="+mj-lt"/>
              </a:rPr>
              <a:t>    }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class D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std</a:t>
            </a:r>
            <a:r>
              <a:rPr lang="en-US" sz="1100" dirty="0">
                <a:latin typeface="+mj-lt"/>
              </a:rPr>
              <a:t>::vector&lt;C&gt; </a:t>
            </a:r>
            <a:r>
              <a:rPr lang="en-US" sz="1100" dirty="0" err="1">
                <a:latin typeface="+mj-lt"/>
              </a:rPr>
              <a:t>cs</a:t>
            </a:r>
            <a:r>
              <a:rPr lang="en-US" sz="1100" dirty="0">
                <a:latin typeface="+mj-lt"/>
              </a:rPr>
              <a:t>;</a:t>
            </a:r>
          </a:p>
          <a:p>
            <a:r>
              <a:rPr lang="en-US" sz="1100" dirty="0">
                <a:latin typeface="+mj-lt"/>
              </a:rPr>
              <a:t>    /* CANNOT ADD MORE ATTRIBUTES */</a:t>
            </a: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main(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argc</a:t>
            </a:r>
            <a:r>
              <a:rPr lang="en-US" sz="1100" dirty="0">
                <a:latin typeface="+mj-lt"/>
              </a:rPr>
              <a:t>, char *</a:t>
            </a:r>
            <a:r>
              <a:rPr lang="en-US" sz="1100" dirty="0" err="1">
                <a:latin typeface="+mj-lt"/>
              </a:rPr>
              <a:t>argv</a:t>
            </a:r>
            <a:r>
              <a:rPr lang="en-US" sz="1100" dirty="0">
                <a:latin typeface="+mj-lt"/>
              </a:rPr>
              <a:t>[])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first,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cin</a:t>
            </a:r>
            <a:r>
              <a:rPr lang="en-US" sz="1100" dirty="0">
                <a:latin typeface="+mj-lt"/>
              </a:rPr>
              <a:t> &gt;&gt; first &gt;&gt;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"Numbers:\n";</a:t>
            </a:r>
          </a:p>
          <a:p>
            <a:r>
              <a:rPr lang="en-US" sz="1100" dirty="0">
                <a:latin typeface="+mj-lt"/>
              </a:rPr>
              <a:t>    D d(first, last); // prints number first, first+1, ..., last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"Preparing...\n";</a:t>
            </a:r>
          </a:p>
          <a:p>
            <a:r>
              <a:rPr lang="en-US" sz="1100" dirty="0">
                <a:latin typeface="+mj-lt"/>
              </a:rPr>
              <a:t>    D d2 = d;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"Sum of the numbers:\n";</a:t>
            </a:r>
          </a:p>
          <a:p>
            <a:r>
              <a:rPr lang="en-US" sz="1100" dirty="0">
                <a:latin typeface="+mj-lt"/>
              </a:rPr>
              <a:t>    d2 = d; // prints sum of numbers </a:t>
            </a:r>
            <a:r>
              <a:rPr lang="en-US" sz="1100" dirty="0" err="1">
                <a:latin typeface="+mj-lt"/>
              </a:rPr>
              <a:t>first..last</a:t>
            </a:r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8068" y="5085184"/>
            <a:ext cx="2520280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Numbers: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5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6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Preparing...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Sum of the numbers: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18</a:t>
            </a:r>
            <a:endParaRPr lang="cs-CZ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8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while (x --&gt;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	cout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warnings</a:t>
            </a:r>
          </a:p>
        </p:txBody>
      </p:sp>
    </p:spTree>
    <p:extLst>
      <p:ext uri="{BB962C8B-B14F-4D97-AF65-F5344CB8AC3E}">
        <p14:creationId xmlns:p14="http://schemas.microsoft.com/office/powerpoint/2010/main" val="392827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work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Automated translation</a:t>
            </a:r>
          </a:p>
          <a:p>
            <a:pPr lvl="1"/>
            <a:r>
              <a:rPr lang="en-US" dirty="0" smtClean="0"/>
              <a:t>Try all translation/languages</a:t>
            </a:r>
          </a:p>
          <a:p>
            <a:pPr lvl="1"/>
            <a:r>
              <a:rPr lang="en-US" dirty="0" smtClean="0"/>
              <a:t>Take a word, find the language and translate the rest</a:t>
            </a:r>
          </a:p>
        </p:txBody>
      </p:sp>
    </p:spTree>
    <p:extLst>
      <p:ext uri="{BB962C8B-B14F-4D97-AF65-F5344CB8AC3E}">
        <p14:creationId xmlns:p14="http://schemas.microsoft.com/office/powerpoint/2010/main" val="413484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 in Classes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625798"/>
            <a:ext cx="449999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Verbose {</a:t>
            </a:r>
          </a:p>
          <a:p>
            <a:r>
              <a:rPr lang="cs-CZ" sz="1200" dirty="0">
                <a:latin typeface="+mj-lt"/>
              </a:rPr>
              <a:t>    int x;</a:t>
            </a: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Verbose() { </a:t>
            </a:r>
          </a:p>
          <a:p>
            <a:r>
              <a:rPr lang="cs-CZ" sz="1200" dirty="0">
                <a:latin typeface="+mj-lt"/>
              </a:rPr>
              <a:t>        cout &lt;&lt; "default ctor\n";</a:t>
            </a:r>
          </a:p>
          <a:p>
            <a:r>
              <a:rPr lang="cs-CZ" sz="1200" dirty="0">
                <a:latin typeface="+mj-lt"/>
              </a:rPr>
              <a:t>        this-&gt;x = 1;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Verbose(const Verbose &amp;v) { </a:t>
            </a:r>
          </a:p>
          <a:p>
            <a:r>
              <a:rPr lang="cs-CZ" sz="1200" dirty="0">
                <a:latin typeface="+mj-lt"/>
              </a:rPr>
              <a:t>        cout &lt;&lt; "copy ctor\n"; </a:t>
            </a:r>
          </a:p>
          <a:p>
            <a:r>
              <a:rPr lang="cs-CZ" sz="1200" dirty="0">
                <a:latin typeface="+mj-lt"/>
              </a:rPr>
              <a:t>        this-&gt;x = v.x;      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Verbose(Verbose &amp;&amp;v) { </a:t>
            </a:r>
          </a:p>
          <a:p>
            <a:r>
              <a:rPr lang="cs-CZ" sz="1200" dirty="0">
                <a:latin typeface="+mj-lt"/>
              </a:rPr>
              <a:t>        cout &lt;&lt; "move ctor\n"; </a:t>
            </a:r>
          </a:p>
          <a:p>
            <a:r>
              <a:rPr lang="cs-CZ" sz="1200" dirty="0">
                <a:latin typeface="+mj-lt"/>
              </a:rPr>
              <a:t>        this-&gt;x = v.x;</a:t>
            </a:r>
          </a:p>
          <a:p>
            <a:r>
              <a:rPr lang="cs-CZ" sz="1200" dirty="0">
                <a:latin typeface="+mj-lt"/>
              </a:rPr>
              <a:t>        v.x = 0;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~Verbose() { </a:t>
            </a:r>
          </a:p>
          <a:p>
            <a:r>
              <a:rPr lang="cs-CZ" sz="1200" dirty="0">
                <a:latin typeface="+mj-lt"/>
              </a:rPr>
              <a:t>        cout &lt;&lt; "dtor\n";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    Verbose(int x) { </a:t>
            </a:r>
          </a:p>
          <a:p>
            <a:r>
              <a:rPr lang="cs-CZ" sz="1200" dirty="0">
                <a:latin typeface="+mj-lt"/>
              </a:rPr>
              <a:t>        cout &lt;&lt; "user ctor\n";</a:t>
            </a:r>
          </a:p>
          <a:p>
            <a:r>
              <a:rPr lang="cs-CZ" sz="1200" dirty="0">
                <a:latin typeface="+mj-lt"/>
              </a:rPr>
              <a:t>        this-&gt;x = x;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1625798"/>
            <a:ext cx="7776864" cy="4339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&amp;operator=(const Verbose 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"copy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&amp;operator=(Verbose &amp;&amp;v)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"move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};</a:t>
            </a:r>
          </a:p>
          <a:p>
            <a:endParaRPr lang="cs-CZ" sz="1200" dirty="0">
              <a:solidFill>
                <a:schemeClr val="tx1"/>
              </a:solidFill>
              <a:latin typeface="+mj-lt"/>
            </a:endParaRP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v1; // default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v2(2);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v3{3};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 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v4(v2);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v5 = v3;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v6(std::move(v1));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v7 = std::move(v4);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v1 = v2; // copy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v2 = std::move(v3); // move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 // Calls destructors</a:t>
            </a:r>
          </a:p>
        </p:txBody>
      </p:sp>
    </p:spTree>
    <p:extLst>
      <p:ext uri="{BB962C8B-B14F-4D97-AF65-F5344CB8AC3E}">
        <p14:creationId xmlns:p14="http://schemas.microsoft.com/office/powerpoint/2010/main" val="3649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with Classes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57241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CountingClass {</a:t>
            </a:r>
          </a:p>
          <a:p>
            <a:r>
              <a:rPr lang="cs-CZ" sz="1200" dirty="0">
                <a:latin typeface="+mj-lt"/>
              </a:rPr>
              <a:t>    static size_t num_instances;</a:t>
            </a: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static void inc_num_instances()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++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static void dec_num_instances()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--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static bool has_instance()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 &gt; 0;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>
                <a:solidFill>
                  <a:schemeClr val="accent1"/>
                </a:solidFill>
                <a:latin typeface="+mj-lt"/>
              </a:rPr>
              <a:t>static</a:t>
            </a:r>
            <a:r>
              <a:rPr lang="cs-CZ" sz="1200" dirty="0">
                <a:latin typeface="+mj-lt"/>
              </a:rPr>
              <a:t> size_t get_num_instances()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CountingClass() { 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}</a:t>
            </a:r>
          </a:p>
          <a:p>
            <a:r>
              <a:rPr lang="cs-CZ" sz="1200" dirty="0">
                <a:latin typeface="+mj-lt"/>
              </a:rPr>
              <a:t>    CountingClass(const CountingClass &amp;)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~CountingClass() { </a:t>
            </a:r>
            <a:r>
              <a:rPr lang="cs-CZ" sz="1200" dirty="0" smtClean="0">
                <a:latin typeface="+mj-lt"/>
              </a:rPr>
              <a:t>dec_num_instances</a:t>
            </a:r>
            <a:r>
              <a:rPr lang="cs-CZ" sz="1200" dirty="0">
                <a:latin typeface="+mj-lt"/>
              </a:rPr>
              <a:t>();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 smtClean="0">
                <a:latin typeface="+mj-lt"/>
              </a:rPr>
              <a:t>};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>
                <a:latin typeface="+mj-lt"/>
              </a:rPr>
              <a:t>size_t CountingClass::num_instances = 0</a:t>
            </a:r>
            <a:r>
              <a:rPr lang="cs-CZ" sz="1200" dirty="0" smtClean="0">
                <a:latin typeface="+mj-lt"/>
              </a:rPr>
              <a:t>;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// initialization</a:t>
            </a:r>
            <a:endParaRPr lang="cs-CZ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428" y="1905000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assert(!CountingClass::has_instance() &amp;&amp; "No instance</a:t>
            </a:r>
            <a:r>
              <a:rPr lang="en-US" sz="1200" dirty="0">
                <a:latin typeface="+mj-lt"/>
              </a:rPr>
              <a:t>s</a:t>
            </a:r>
            <a:r>
              <a:rPr lang="cs-CZ" sz="1200" dirty="0" smtClean="0">
                <a:latin typeface="+mj-lt"/>
              </a:rPr>
              <a:t>");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CountingClass</a:t>
            </a:r>
            <a:r>
              <a:rPr lang="cs-CZ" sz="1200" dirty="0">
                <a:latin typeface="+mj-lt"/>
              </a:rPr>
              <a:t> cc1;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    CountingClass cc2 = cc1;</a:t>
            </a:r>
          </a:p>
          <a:p>
            <a:r>
              <a:rPr lang="cs-CZ" sz="1200" dirty="0">
                <a:latin typeface="+mj-lt"/>
              </a:rPr>
              <a:t>        assert(CountingClass::get_num_instances() == 2);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Homework1</a:t>
            </a:r>
            <a:r>
              <a:rPr lang="en-US" dirty="0" smtClean="0"/>
              <a:t>: Implement class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touch only class C</a:t>
            </a:r>
          </a:p>
          <a:p>
            <a:r>
              <a:rPr lang="en-US" dirty="0" smtClean="0"/>
              <a:t>Don’t use </a:t>
            </a:r>
            <a:r>
              <a:rPr lang="en-US" dirty="0" smtClean="0">
                <a:latin typeface="+mj-lt"/>
              </a:rPr>
              <a:t>exit()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break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goto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Program writes: </a:t>
            </a:r>
            <a:r>
              <a:rPr lang="en-US" dirty="0" smtClean="0">
                <a:latin typeface="+mj-lt"/>
              </a:rPr>
              <a:t>1,2,3,…,12</a:t>
            </a:r>
            <a:endParaRPr lang="cs-CZ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8508" y="1700808"/>
            <a:ext cx="6092825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j-lt"/>
              </a:rPr>
              <a:t>class C { /* implement me */ };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// Don’t touch anything below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const</a:t>
            </a:r>
            <a:r>
              <a:rPr lang="en-US" sz="1400" dirty="0">
                <a:latin typeface="+mj-lt"/>
              </a:rPr>
              <a:t> C&amp;)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(C&amp;&amp;) {}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main(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err="1">
                <a:latin typeface="+mj-lt"/>
              </a:rPr>
              <a:t>argc</a:t>
            </a:r>
            <a:r>
              <a:rPr lang="en-US" sz="1400" dirty="0">
                <a:latin typeface="+mj-lt"/>
              </a:rPr>
              <a:t>, char* </a:t>
            </a:r>
            <a:r>
              <a:rPr lang="en-US" sz="1400" dirty="0" err="1">
                <a:latin typeface="+mj-lt"/>
              </a:rPr>
              <a:t>argv</a:t>
            </a:r>
            <a:r>
              <a:rPr lang="en-US" sz="1400" dirty="0">
                <a:latin typeface="+mj-lt"/>
              </a:rPr>
              <a:t>[])</a:t>
            </a:r>
          </a:p>
          <a:p>
            <a:r>
              <a:rPr lang="en-US" sz="1400" dirty="0">
                <a:latin typeface="+mj-lt"/>
              </a:rPr>
              <a:t>{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"1\n";</a:t>
            </a:r>
          </a:p>
          <a:p>
            <a:r>
              <a:rPr lang="en-US" sz="1400" dirty="0">
                <a:latin typeface="+mj-lt"/>
              </a:rPr>
              <a:t>    C c1;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"3\n";</a:t>
            </a:r>
          </a:p>
          <a:p>
            <a:r>
              <a:rPr lang="en-US" sz="1400" dirty="0">
                <a:latin typeface="+mj-lt"/>
              </a:rPr>
              <a:t>    C c2(c1);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"5\n";</a:t>
            </a:r>
          </a:p>
          <a:p>
            <a:r>
              <a:rPr lang="en-US" sz="1400" dirty="0">
                <a:latin typeface="+mj-lt"/>
              </a:rPr>
              <a:t>    C c3 = c2;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"7\n";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"9\n";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::move(c1));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::move(c2));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"11\n";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4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Voluntary Homework2: </a:t>
            </a:r>
            <a:r>
              <a:rPr lang="en-US" sz="2400" dirty="0" smtClean="0"/>
              <a:t>Finish Matrix for Integers</a:t>
            </a:r>
            <a:endParaRPr lang="cs-CZ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all issues in the previous HW</a:t>
            </a:r>
          </a:p>
          <a:p>
            <a:r>
              <a:rPr lang="en-US" dirty="0" smtClean="0"/>
              <a:t>Implement correctly all special methods</a:t>
            </a:r>
          </a:p>
          <a:p>
            <a:r>
              <a:rPr lang="en-US" dirty="0" smtClean="0"/>
              <a:t>Show usage/test all the methods with assertions</a:t>
            </a:r>
          </a:p>
          <a:p>
            <a:r>
              <a:rPr lang="en-US" b="1" dirty="0" smtClean="0"/>
              <a:t>Not needed for the next week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9262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Deadlines</a:t>
            </a:r>
            <a:endParaRPr lang="en-US" dirty="0"/>
          </a:p>
          <a:p>
            <a:pPr lvl="1"/>
            <a:r>
              <a:rPr lang="en-US" dirty="0" smtClean="0"/>
              <a:t>Communication!</a:t>
            </a:r>
          </a:p>
          <a:p>
            <a:r>
              <a:rPr lang="en-US" dirty="0" smtClean="0"/>
              <a:t>Use functions</a:t>
            </a:r>
          </a:p>
          <a:p>
            <a:pPr lvl="1"/>
            <a:r>
              <a:rPr lang="en-US" dirty="0" smtClean="0"/>
              <a:t>Don’t put everything into </a:t>
            </a:r>
            <a:r>
              <a:rPr lang="en-US" dirty="0" smtClean="0">
                <a:latin typeface="+mj-lt"/>
              </a:rPr>
              <a:t>main()</a:t>
            </a:r>
          </a:p>
          <a:p>
            <a:pPr lvl="1"/>
            <a:r>
              <a:rPr lang="en-US" dirty="0" smtClean="0"/>
              <a:t>Function should do a single thing</a:t>
            </a:r>
          </a:p>
          <a:p>
            <a:r>
              <a:rPr lang="en-US" dirty="0" smtClean="0"/>
              <a:t>Don’t put binaries into a repo</a:t>
            </a:r>
          </a:p>
          <a:p>
            <a:pPr lvl="1"/>
            <a:r>
              <a:rPr lang="en-US" dirty="0" smtClean="0"/>
              <a:t>Source/header files, </a:t>
            </a:r>
            <a:r>
              <a:rPr lang="en-US" dirty="0" err="1" smtClean="0"/>
              <a:t>configs</a:t>
            </a:r>
            <a:r>
              <a:rPr lang="en-US" dirty="0" smtClean="0"/>
              <a:t>, project files, …</a:t>
            </a:r>
          </a:p>
          <a:p>
            <a:pPr lvl="1"/>
            <a:r>
              <a:rPr lang="en-US" dirty="0" smtClean="0"/>
              <a:t>Search what to put into repo on-line</a:t>
            </a:r>
          </a:p>
          <a:p>
            <a:r>
              <a:rPr lang="en-US" dirty="0"/>
              <a:t>Use objects/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Use (</a:t>
            </a:r>
            <a:r>
              <a:rPr lang="en-US" dirty="0" err="1"/>
              <a:t>const</a:t>
            </a:r>
            <a:r>
              <a:rPr lang="en-US" dirty="0"/>
              <a:t>) references for large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Value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Creates a copy</a:t>
            </a:r>
          </a:p>
          <a:p>
            <a:r>
              <a:rPr lang="en-US" dirty="0" smtClean="0"/>
              <a:t>Use for small/elementary types (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max(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y</a:t>
            </a:r>
            <a:r>
              <a:rPr lang="en-US" dirty="0">
                <a:latin typeface="+mj-lt"/>
              </a:rPr>
              <a:t>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– </a:t>
            </a:r>
            <a:r>
              <a:rPr lang="en-US" dirty="0" smtClean="0"/>
              <a:t>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Use for large objects (containers, e.g., </a:t>
            </a:r>
            <a:r>
              <a:rPr lang="en-US" dirty="0" smtClean="0">
                <a:latin typeface="+mj-lt"/>
              </a:rPr>
              <a:t>vector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…)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vector&lt;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</a:t>
            </a:r>
            <a:r>
              <a:rPr lang="en-US" dirty="0" smtClean="0"/>
              <a:t>numbers);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Allows to change the passed object</a:t>
            </a:r>
          </a:p>
          <a:p>
            <a:r>
              <a:rPr lang="en-US" dirty="0" smtClean="0"/>
              <a:t>For output parameters</a:t>
            </a:r>
          </a:p>
          <a:p>
            <a:pPr lvl="1"/>
            <a:r>
              <a:rPr lang="en-US" dirty="0"/>
              <a:t>! Is the function really doing a single things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you 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::pair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>
                <a:latin typeface="+mj-lt"/>
              </a:rPr>
              <a:t>pair&lt;iterator, bool&gt; map::emplace(…)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transform(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Matrix &amp;matrix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pair&lt;</a:t>
            </a:r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</a:t>
            </a:r>
            <a:r>
              <a:rPr lang="en-US" sz="2000" dirty="0" err="1" smtClean="0">
                <a:latin typeface="+mj-lt"/>
              </a:rPr>
              <a:t>find_max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const</a:t>
            </a:r>
            <a:r>
              <a:rPr lang="en-US" sz="2000" dirty="0" smtClean="0">
                <a:latin typeface="+mj-lt"/>
              </a:rPr>
              <a:t> vector&lt;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&amp;numbers); </a:t>
            </a:r>
          </a:p>
        </p:txBody>
      </p:sp>
    </p:spTree>
    <p:extLst>
      <p:ext uri="{BB962C8B-B14F-4D97-AF65-F5344CB8AC3E}">
        <p14:creationId xmlns:p14="http://schemas.microsoft.com/office/powerpoint/2010/main" val="39248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R-value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a ownership</a:t>
            </a:r>
          </a:p>
          <a:p>
            <a:r>
              <a:rPr lang="en-US" dirty="0" smtClean="0"/>
              <a:t>Moves the object into a function</a:t>
            </a:r>
          </a:p>
          <a:p>
            <a:pPr lvl="1"/>
            <a:r>
              <a:rPr lang="en-US" dirty="0" smtClean="0"/>
              <a:t>the object no longer lives outside the function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::move() </a:t>
            </a:r>
            <a:r>
              <a:rPr lang="en-US" dirty="0" smtClean="0"/>
              <a:t>on the caller 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&gt;&gt;::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&amp;&amp;</a:t>
            </a:r>
            <a:r>
              <a:rPr lang="en-US" dirty="0" err="1" smtClean="0">
                <a:solidFill>
                  <a:srgbClr val="FF0000"/>
                </a:solidFill>
              </a:rPr>
              <a:t>new_obj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 </a:t>
            </a:r>
            <a:r>
              <a:rPr lang="en-US" dirty="0" err="1" smtClean="0"/>
              <a:t>vector_of_ints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vector_of_ints.push_back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</a:t>
            </a:r>
            <a:r>
              <a:rPr lang="en-US" dirty="0" err="1" smtClean="0"/>
              <a:t>make_unique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homework – Data Aggregation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 smtClean="0"/>
              <a:t>ReCodex</a:t>
            </a:r>
            <a:endParaRPr lang="en-US" dirty="0" smtClean="0"/>
          </a:p>
          <a:p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cs-CZ" dirty="0"/>
              <a:t>12/9/2021​</a:t>
            </a:r>
            <a:r>
              <a:rPr lang="en-US" dirty="0"/>
              <a:t> </a:t>
            </a:r>
            <a:r>
              <a:rPr lang="en-US" dirty="0" smtClean="0"/>
              <a:t>(Thursday) </a:t>
            </a:r>
            <a:r>
              <a:rPr lang="cs-CZ" dirty="0" smtClean="0"/>
              <a:t>4:59</a:t>
            </a:r>
            <a:endParaRPr lang="en-US" dirty="0" smtClean="0"/>
          </a:p>
          <a:p>
            <a:r>
              <a:rPr lang="en-US" dirty="0" smtClean="0"/>
              <a:t>15 points (10p + 5p)</a:t>
            </a:r>
          </a:p>
          <a:p>
            <a:pPr lvl="1"/>
            <a:r>
              <a:rPr lang="en-US" dirty="0" smtClean="0"/>
              <a:t>Functionality: max 10 points</a:t>
            </a:r>
          </a:p>
          <a:p>
            <a:pPr lvl="1"/>
            <a:r>
              <a:rPr lang="en-US" dirty="0" smtClean="0"/>
              <a:t>Code culture: max 5 points</a:t>
            </a:r>
          </a:p>
          <a:p>
            <a:pPr lvl="2"/>
            <a:r>
              <a:rPr lang="en-US" dirty="0" smtClean="0"/>
              <a:t>~ </a:t>
            </a:r>
            <a:r>
              <a:rPr lang="en-US" dirty="0" err="1" smtClean="0">
                <a:latin typeface="+mj-lt"/>
              </a:rPr>
              <a:t>points_for_functionality</a:t>
            </a:r>
            <a:r>
              <a:rPr lang="en-US" dirty="0" smtClean="0">
                <a:latin typeface="+mj-lt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4118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Put related things (data, functions, …) together</a:t>
            </a:r>
          </a:p>
          <a:p>
            <a:pPr lvl="1"/>
            <a:r>
              <a:rPr lang="en-US" dirty="0" smtClean="0"/>
              <a:t>OOP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class calculator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sum(); //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private by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public: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change internal </a:t>
            </a:r>
            <a:r>
              <a:rPr lang="en-US" dirty="0" smtClean="0">
                <a:latin typeface="Consolas" panose="020B0609020204030204" pitchFamily="49" charset="0"/>
              </a:rPr>
              <a:t>attributes, cannot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calc(const std::string &amp;expression);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doesn’t change </a:t>
            </a:r>
            <a:r>
              <a:rPr lang="en-US" dirty="0" smtClean="0">
                <a:latin typeface="Consolas" panose="020B0609020204030204" pitchFamily="49" charset="0"/>
              </a:rPr>
              <a:t>internals, should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void </a:t>
            </a:r>
            <a:r>
              <a:rPr lang="cs-CZ" dirty="0">
                <a:latin typeface="Consolas" panose="020B0609020204030204" pitchFamily="49" charset="0"/>
              </a:rPr>
              <a:t>print()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cs-CZ" dirty="0" smtClean="0">
                <a:latin typeface="Consolas" panose="020B0609020204030204" pitchFamily="49" charset="0"/>
              </a:rPr>
              <a:t>private: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</a:t>
            </a:r>
            <a:r>
              <a:rPr lang="cs-CZ" dirty="0">
                <a:latin typeface="Consolas" panose="020B0609020204030204" pitchFamily="49" charset="0"/>
              </a:rPr>
              <a:t>// </a:t>
            </a:r>
            <a:r>
              <a:rPr lang="cs-CZ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calculator </a:t>
            </a:r>
            <a:r>
              <a:rPr lang="cs-CZ" dirty="0">
                <a:latin typeface="Consolas" panose="020B0609020204030204" pitchFamily="49" charset="0"/>
              </a:rPr>
              <a:t>c;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o need for `new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c.calc</a:t>
            </a:r>
            <a:r>
              <a:rPr lang="cs-CZ" dirty="0">
                <a:latin typeface="Consolas" panose="020B0609020204030204" pitchFamily="49" charset="0"/>
              </a:rPr>
              <a:t>("1+2*3/4");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3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</a:t>
            </a:r>
            <a:r>
              <a:rPr lang="en-US" dirty="0" smtClean="0"/>
              <a:t>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struct coordinate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int x;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y;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z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void set(int x, int y, int z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include &lt;vector&gt;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vi{1, 2, 3, 4, 5, 6};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::vector&lt;float&gt; </a:t>
            </a:r>
            <a:r>
              <a:rPr lang="en-US" dirty="0" err="1">
                <a:latin typeface="Consolas" panose="020B0609020204030204" pitchFamily="49" charset="0"/>
              </a:rPr>
              <a:t>vf</a:t>
            </a:r>
            <a:r>
              <a:rPr lang="en-US" dirty="0">
                <a:latin typeface="Consolas" panose="020B0609020204030204" pitchFamily="49" charset="0"/>
              </a:rPr>
              <a:t>(5, 0.0f);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vi.size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vi[3] = 100; vi.at(6) = 600;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vf.push_back</a:t>
            </a:r>
            <a:r>
              <a:rPr lang="en-US" dirty="0">
                <a:latin typeface="Consolas" panose="020B0609020204030204" pitchFamily="49" charset="0"/>
              </a:rPr>
              <a:t>(100.0f); </a:t>
            </a:r>
            <a:r>
              <a:rPr lang="en-US" dirty="0" err="1">
                <a:latin typeface="Consolas" panose="020B0609020204030204" pitchFamily="49" charset="0"/>
              </a:rPr>
              <a:t>vf.emplace_back</a:t>
            </a:r>
            <a:r>
              <a:rPr lang="en-US" dirty="0">
                <a:latin typeface="Consolas" panose="020B0609020204030204" pitchFamily="49" charset="0"/>
              </a:rPr>
              <a:t>(200.0f);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vf.insert</a:t>
            </a:r>
            <a:r>
              <a:rPr lang="en-US" dirty="0">
                <a:latin typeface="Consolas" panose="020B0609020204030204" pitchFamily="49" charset="0"/>
              </a:rPr>
              <a:t>(3, 300.0f); </a:t>
            </a:r>
            <a:r>
              <a:rPr lang="en-US" dirty="0" err="1">
                <a:latin typeface="Consolas" panose="020B0609020204030204" pitchFamily="49" charset="0"/>
              </a:rPr>
              <a:t>vf.emplace</a:t>
            </a:r>
            <a:r>
              <a:rPr lang="en-US" dirty="0">
                <a:latin typeface="Consolas" panose="020B0609020204030204" pitchFamily="49" charset="0"/>
              </a:rPr>
              <a:t>(3, 300.0f);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vi.pop_back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vf.erase</a:t>
            </a:r>
            <a:r>
              <a:rPr lang="en-US" dirty="0">
                <a:latin typeface="Consolas" panose="020B0609020204030204" pitchFamily="49" charset="0"/>
              </a:rPr>
              <a:t>(3);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vi.resize</a:t>
            </a:r>
            <a:r>
              <a:rPr lang="en-US" dirty="0">
                <a:latin typeface="Consolas" panose="020B0609020204030204" pitchFamily="49" charset="0"/>
              </a:rPr>
              <a:t>(10); </a:t>
            </a:r>
            <a:r>
              <a:rPr lang="en-US" dirty="0" err="1">
                <a:latin typeface="Consolas" panose="020B0609020204030204" pitchFamily="49" charset="0"/>
              </a:rPr>
              <a:t>vi.reserve</a:t>
            </a:r>
            <a:r>
              <a:rPr lang="en-US" dirty="0">
                <a:latin typeface="Consolas" panose="020B0609020204030204" pitchFamily="49" charset="0"/>
              </a:rPr>
              <a:t>(100);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Beware of time complexity</a:t>
            </a:r>
          </a:p>
          <a:p>
            <a:r>
              <a:rPr lang="en-US" dirty="0" smtClean="0">
                <a:latin typeface="+mj-lt"/>
              </a:rPr>
              <a:t>vector&lt;bool&gt;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Matrix for Integers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set(x, y, value), get(x, y), print()</a:t>
            </a:r>
          </a:p>
          <a:p>
            <a:r>
              <a:rPr lang="cs-CZ" dirty="0"/>
              <a:t>set_width(), set_height(), get_width(), get_height()</a:t>
            </a:r>
          </a:p>
          <a:p>
            <a:r>
              <a:rPr lang="cs-CZ" dirty="0"/>
              <a:t>get_row(x), get_column(x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get_rows(), get_columns</a:t>
            </a:r>
            <a:r>
              <a:rPr lang="cs-CZ" dirty="0" smtClean="0"/>
              <a:t>()</a:t>
            </a:r>
            <a:endParaRPr lang="en-US" dirty="0" smtClean="0"/>
          </a:p>
          <a:p>
            <a:r>
              <a:rPr lang="cs-CZ" dirty="0" smtClean="0"/>
              <a:t>clear</a:t>
            </a:r>
            <a:r>
              <a:rPr lang="cs-CZ" dirty="0"/>
              <a:t>() – </a:t>
            </a:r>
            <a:r>
              <a:rPr lang="en-US" dirty="0" smtClean="0"/>
              <a:t>set all values to 0 (zero)</a:t>
            </a:r>
            <a:endParaRPr lang="cs-CZ" dirty="0"/>
          </a:p>
          <a:p>
            <a:r>
              <a:rPr lang="cs-CZ" dirty="0"/>
              <a:t>fill_with_value(value) – </a:t>
            </a:r>
            <a:r>
              <a:rPr lang="en-US" dirty="0" smtClean="0"/>
              <a:t>set all values to a given value</a:t>
            </a:r>
            <a:endParaRPr lang="cs-CZ" dirty="0"/>
          </a:p>
          <a:p>
            <a:r>
              <a:rPr lang="cs-CZ" dirty="0"/>
              <a:t>reverse() – </a:t>
            </a:r>
            <a:r>
              <a:rPr lang="en-US" dirty="0" smtClean="0"/>
              <a:t>reverse values from </a:t>
            </a:r>
            <a:r>
              <a:rPr lang="cs-CZ" dirty="0" smtClean="0"/>
              <a:t>[</a:t>
            </a:r>
            <a:r>
              <a:rPr lang="cs-CZ" dirty="0"/>
              <a:t>x, y] </a:t>
            </a:r>
            <a:r>
              <a:rPr lang="en-US" dirty="0" smtClean="0"/>
              <a:t>to</a:t>
            </a:r>
            <a:r>
              <a:rPr lang="cs-CZ" dirty="0" smtClean="0"/>
              <a:t> </a:t>
            </a:r>
            <a:r>
              <a:rPr lang="cs-CZ" dirty="0"/>
              <a:t>[y, x]</a:t>
            </a:r>
          </a:p>
          <a:p>
            <a:r>
              <a:rPr lang="cs-CZ" dirty="0"/>
              <a:t>is_negative() – </a:t>
            </a:r>
            <a:r>
              <a:rPr lang="en-US" dirty="0" smtClean="0"/>
              <a:t>are all numbers in the matrix negative?</a:t>
            </a:r>
          </a:p>
          <a:p>
            <a:r>
              <a:rPr lang="en-US" dirty="0" err="1" smtClean="0"/>
              <a:t>zero_count</a:t>
            </a:r>
            <a:r>
              <a:rPr lang="en-US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  <a:p>
            <a:r>
              <a:rPr lang="en-US" dirty="0" smtClean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</a:t>
            </a:r>
            <a:r>
              <a:rPr lang="cs-CZ" dirty="0" smtClean="0">
                <a:hlinkClick r:id="rId4"/>
              </a:rPr>
              <a:t>id=z1knw5ag6p8nipop1i7iciga6a</a:t>
            </a:r>
            <a:endParaRPr lang="en-US" dirty="0" smtClean="0"/>
          </a:p>
          <a:p>
            <a:pPr lvl="2"/>
            <a:r>
              <a:rPr lang="en-US" dirty="0" smtClean="0"/>
              <a:t>Use ASAP, might expire eventually</a:t>
            </a:r>
          </a:p>
          <a:p>
            <a:pPr lvl="1"/>
            <a:r>
              <a:rPr lang="en-US" dirty="0" smtClean="0"/>
              <a:t>Channel: 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</a:t>
            </a:r>
          </a:p>
          <a:p>
            <a:pPr lvl="1"/>
            <a:r>
              <a:rPr lang="en-US" dirty="0" smtClean="0"/>
              <a:t>via email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Mattermost</a:t>
            </a:r>
            <a:r>
              <a:rPr lang="en-US" dirty="0" smtClean="0"/>
              <a:t> (instant)</a:t>
            </a:r>
            <a:endParaRPr lang="en-US" dirty="0"/>
          </a:p>
          <a:p>
            <a:pPr lvl="2"/>
            <a:r>
              <a:rPr lang="en-US" dirty="0" smtClean="0"/>
              <a:t>DM if related to you only</a:t>
            </a:r>
          </a:p>
          <a:p>
            <a:pPr lvl="2"/>
            <a:r>
              <a:rPr lang="en-US" dirty="0" smtClean="0"/>
              <a:t>Into a channel if others can benefit from it</a:t>
            </a:r>
          </a:p>
          <a:p>
            <a:r>
              <a:rPr lang="en-US" dirty="0" smtClean="0"/>
              <a:t>If you struggle with something</a:t>
            </a:r>
          </a:p>
          <a:p>
            <a:r>
              <a:rPr lang="en-US" dirty="0" smtClean="0"/>
              <a:t>If you feel like you might miss a deadline</a:t>
            </a:r>
          </a:p>
          <a:p>
            <a:r>
              <a:rPr lang="en-US" dirty="0" smtClean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attending! </a:t>
            </a:r>
          </a:p>
          <a:p>
            <a:pPr lvl="1"/>
            <a:r>
              <a:rPr lang="en-US" dirty="0" smtClean="0"/>
              <a:t>Won’t be graded, for a feedback</a:t>
            </a:r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Points are included in the final score from the course</a:t>
            </a:r>
          </a:p>
          <a:p>
            <a:pPr lvl="1"/>
            <a:r>
              <a:rPr lang="en-US" dirty="0" smtClean="0"/>
              <a:t>Smaller HW – 15 points, ~November</a:t>
            </a:r>
          </a:p>
          <a:p>
            <a:pPr lvl="1"/>
            <a:r>
              <a:rPr lang="en-US" dirty="0" smtClean="0"/>
              <a:t>Larger HW – 25 points, ~December</a:t>
            </a:r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 must be approved by 28/11/2021</a:t>
            </a:r>
          </a:p>
          <a:p>
            <a:pPr lvl="1"/>
            <a:r>
              <a:rPr lang="en-US" dirty="0" smtClean="0"/>
              <a:t>First submission: 24/4/2022</a:t>
            </a:r>
          </a:p>
          <a:p>
            <a:pPr lvl="1"/>
            <a:r>
              <a:rPr lang="en-US" dirty="0" smtClean="0"/>
              <a:t>Final submission: 22/5/2022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Be consistent within the code – keep a single code style</a:t>
            </a:r>
          </a:p>
          <a:p>
            <a:r>
              <a:rPr lang="en-US" dirty="0" smtClean="0"/>
              <a:t>Cleanness, readability</a:t>
            </a:r>
          </a:p>
          <a:p>
            <a:pPr lvl="1"/>
            <a:r>
              <a:rPr lang="en-US" dirty="0" smtClean="0"/>
              <a:t>Code doesn’t contain commented/dead parts</a:t>
            </a:r>
          </a:p>
          <a:p>
            <a:pPr lvl="1"/>
            <a:r>
              <a:rPr lang="en-US" dirty="0" smtClean="0"/>
              <a:t>Code should be readable on its own</a:t>
            </a:r>
          </a:p>
          <a:p>
            <a:r>
              <a:rPr lang="en-US" dirty="0" smtClean="0"/>
              <a:t>Safe, modern</a:t>
            </a:r>
          </a:p>
          <a:p>
            <a:pPr lvl="1"/>
            <a:r>
              <a:rPr lang="en-US" dirty="0" smtClean="0"/>
              <a:t>E.g., prefer `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::vector&lt;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smtClean="0"/>
              <a:t>` to `</a:t>
            </a:r>
            <a:r>
              <a:rPr lang="en-US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[]</a:t>
            </a:r>
            <a:r>
              <a:rPr lang="en-US" dirty="0" smtClean="0"/>
              <a:t>`</a:t>
            </a:r>
          </a:p>
          <a:p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OFC, if the code is not working, all the above points are  not that important, but they will help you with debugging at least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smart pointers (no raw </a:t>
            </a:r>
            <a:r>
              <a:rPr lang="en-US" dirty="0" smtClean="0">
                <a:latin typeface="+mj-lt"/>
              </a:rPr>
              <a:t>T* </a:t>
            </a:r>
            <a:r>
              <a:rPr lang="en-US" dirty="0" smtClean="0"/>
              <a:t>pointers, i.e., </a:t>
            </a:r>
            <a:r>
              <a:rPr lang="en-US" b="1" dirty="0" smtClean="0">
                <a:solidFill>
                  <a:srgbClr val="FF0000"/>
                </a:solidFill>
              </a:rPr>
              <a:t>no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new/new[]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Single owner</a:t>
            </a:r>
          </a:p>
          <a:p>
            <a:pPr lvl="1"/>
            <a:r>
              <a:rPr lang="en-US" dirty="0" smtClean="0"/>
              <a:t>Passing the ownership - move only, no copy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unique_ptr</a:t>
            </a:r>
            <a:r>
              <a:rPr lang="en-US" dirty="0" smtClean="0">
                <a:latin typeface="+mj-lt"/>
              </a:rPr>
              <a:t>&lt;T&gt;</a:t>
            </a:r>
          </a:p>
          <a:p>
            <a:r>
              <a:rPr lang="en-US" dirty="0" smtClean="0"/>
              <a:t>Shared ownership (multiple owners)</a:t>
            </a:r>
          </a:p>
          <a:p>
            <a:pPr lvl="1"/>
            <a:r>
              <a:rPr lang="en-US" dirty="0" err="1" smtClean="0">
                <a:latin typeface="+mj-lt"/>
              </a:rPr>
              <a:t>shared_ptr</a:t>
            </a:r>
            <a:r>
              <a:rPr lang="en-US" dirty="0" smtClean="0">
                <a:latin typeface="+mj-lt"/>
              </a:rPr>
              <a:t>&lt;T&gt;</a:t>
            </a:r>
          </a:p>
          <a:p>
            <a:pPr lvl="1"/>
            <a:r>
              <a:rPr lang="en-US" dirty="0" err="1" smtClean="0">
                <a:latin typeface="+mj-lt"/>
              </a:rPr>
              <a:t>weak_ptr</a:t>
            </a:r>
            <a:r>
              <a:rPr lang="en-US" dirty="0" smtClean="0">
                <a:latin typeface="+mj-lt"/>
              </a:rPr>
              <a:t>&lt;T&gt; // to break the cycle</a:t>
            </a:r>
          </a:p>
          <a:p>
            <a:r>
              <a:rPr lang="en-US" dirty="0" smtClean="0"/>
              <a:t>Creation: </a:t>
            </a:r>
            <a:r>
              <a:rPr lang="en-US" dirty="0" err="1" smtClean="0"/>
              <a:t>make_unique</a:t>
            </a:r>
            <a:r>
              <a:rPr lang="en-US" dirty="0" smtClean="0"/>
              <a:t>&lt;T&gt;, </a:t>
            </a:r>
            <a:r>
              <a:rPr lang="en-US" dirty="0" err="1" smtClean="0"/>
              <a:t>make_shared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Allocation of consecutive memory (~array)</a:t>
            </a:r>
          </a:p>
          <a:p>
            <a:pPr lvl="1"/>
            <a:r>
              <a:rPr lang="en-US" dirty="0" err="1" smtClean="0">
                <a:latin typeface="+mj-lt"/>
              </a:rPr>
              <a:t>make_unique</a:t>
            </a:r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[10]&gt;()</a:t>
            </a:r>
          </a:p>
          <a:p>
            <a:pPr lvl="1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5105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anything you like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License for students at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://portal.azure.com</a:t>
            </a:r>
            <a:r>
              <a:rPr lang="cs-CZ" dirty="0" smtClean="0">
                <a:hlinkClick r:id="rId2"/>
              </a:rPr>
              <a:t>/...</a:t>
            </a:r>
            <a:endParaRPr lang="en-US" dirty="0" smtClean="0"/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</a:t>
            </a:r>
            <a:r>
              <a:rPr lang="en-US" dirty="0" smtClean="0">
                <a:hlinkClick r:id="rId8"/>
              </a:rPr>
              <a:t>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libraries which implements the used STL constructs (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STL constructs live inside `</a:t>
            </a:r>
            <a:r>
              <a:rPr lang="en-US" dirty="0" err="1" smtClean="0"/>
              <a:t>std</a:t>
            </a:r>
            <a:r>
              <a:rPr lang="en-US" dirty="0" smtClean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whole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the argument by (</a:t>
            </a:r>
            <a:r>
              <a:rPr lang="en-US" dirty="0" err="1" smtClean="0"/>
              <a:t>const</a:t>
            </a:r>
            <a:r>
              <a:rPr lang="en-US" dirty="0" smtClean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inside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[0]?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Functions for transformation from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tring </a:t>
            </a:r>
            <a:r>
              <a:rPr lang="en-US" b="1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&lt;something&gt;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Returned type is a 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) pointer</a:t>
            </a:r>
          </a:p>
          <a:p>
            <a:r>
              <a:rPr lang="en-US" dirty="0" smtClean="0"/>
              <a:t>Getting an address of an object</a:t>
            </a:r>
          </a:p>
          <a:p>
            <a:pPr lvl="1"/>
            <a:r>
              <a:rPr lang="en-US" dirty="0" smtClean="0">
                <a:latin typeface="+mj-lt"/>
              </a:rPr>
              <a:t>&amp;x</a:t>
            </a:r>
          </a:p>
          <a:p>
            <a:r>
              <a:rPr lang="en-US" dirty="0" smtClean="0"/>
              <a:t>Smart pointers</a:t>
            </a:r>
          </a:p>
          <a:p>
            <a:pPr lvl="1"/>
            <a:r>
              <a:rPr lang="en-US" dirty="0" smtClean="0">
                <a:latin typeface="+mj-lt"/>
              </a:rPr>
              <a:t>get()</a:t>
            </a:r>
          </a:p>
          <a:p>
            <a:r>
              <a:rPr lang="en-US" dirty="0" smtClean="0"/>
              <a:t>To access the values through a pointer</a:t>
            </a:r>
          </a:p>
          <a:p>
            <a:pPr lvl="1"/>
            <a:r>
              <a:rPr lang="en-US" dirty="0" smtClean="0"/>
              <a:t>operator*, operator-&gt;</a:t>
            </a:r>
            <a:endParaRPr lang="en-US" dirty="0"/>
          </a:p>
          <a:p>
            <a:pPr lvl="1"/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319" y="1908696"/>
            <a:ext cx="3544093" cy="35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826042"/>
            <a:ext cx="10984354" cy="503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smtClean="0">
                <a:solidFill>
                  <a:schemeClr val="accent1"/>
                </a:solidFill>
                <a:latin typeface="+mj-lt"/>
              </a:rPr>
              <a:t>int main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() {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/>
            </a:r>
            <a:br>
              <a:rPr lang="en-US" dirty="0">
                <a:solidFill>
                  <a:schemeClr val="accent1"/>
                </a:solidFill>
                <a:latin typeface="+mj-lt"/>
              </a:rPr>
            </a:br>
            <a:r>
              <a:rPr lang="en-US" dirty="0" smtClean="0">
                <a:solidFill>
                  <a:schemeClr val="accent1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= 2; </a:t>
            </a:r>
            <a:br>
              <a:rPr lang="en-US" dirty="0" smtClean="0">
                <a:solidFill>
                  <a:schemeClr val="accent1"/>
                </a:solidFill>
                <a:latin typeface="+mj-lt"/>
              </a:rPr>
            </a:br>
            <a:r>
              <a:rPr lang="en-US" dirty="0" smtClean="0">
                <a:solidFill>
                  <a:schemeClr val="accent1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*pi = &amp;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;</a:t>
            </a:r>
            <a:r>
              <a:rPr lang="cs-CZ" dirty="0" smtClean="0">
                <a:solidFill>
                  <a:schemeClr val="accent1"/>
                </a:solidFill>
                <a:latin typeface="+mj-lt"/>
              </a:rPr>
              <a:t>  </a:t>
            </a:r>
            <a:br>
              <a:rPr lang="cs-CZ" dirty="0" smtClean="0">
                <a:solidFill>
                  <a:schemeClr val="accent1"/>
                </a:solidFill>
                <a:latin typeface="+mj-lt"/>
              </a:rPr>
            </a:br>
            <a:r>
              <a:rPr lang="cs-CZ" dirty="0" smtClean="0">
                <a:solidFill>
                  <a:schemeClr val="accent1"/>
                </a:solidFill>
                <a:latin typeface="+mj-lt"/>
              </a:rPr>
              <a:t>  int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**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ppi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= &amp;pi;</a:t>
            </a:r>
            <a:br>
              <a:rPr lang="en-US" dirty="0" smtClean="0">
                <a:solidFill>
                  <a:schemeClr val="accent1"/>
                </a:solidFill>
                <a:latin typeface="+mj-lt"/>
              </a:rPr>
            </a:br>
            <a:r>
              <a:rPr lang="en-US" dirty="0" smtClean="0">
                <a:solidFill>
                  <a:schemeClr val="accent1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cout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&lt;&lt;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; 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// 2</a:t>
            </a:r>
            <a:br>
              <a:rPr lang="en-US" dirty="0" smtClean="0">
                <a:solidFill>
                  <a:schemeClr val="accent1"/>
                </a:solidFill>
                <a:latin typeface="+mj-lt"/>
              </a:rPr>
            </a:br>
            <a:r>
              <a:rPr lang="en-US" dirty="0" smtClean="0">
                <a:solidFill>
                  <a:schemeClr val="accent1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cout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&lt;&lt; pi;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// 102</a:t>
            </a:r>
            <a:br>
              <a:rPr lang="en-US" dirty="0" smtClean="0">
                <a:solidFill>
                  <a:schemeClr val="accent1"/>
                </a:solidFill>
                <a:latin typeface="+mj-lt"/>
              </a:rPr>
            </a:br>
            <a:r>
              <a:rPr lang="en-US" dirty="0" smtClean="0">
                <a:solidFill>
                  <a:schemeClr val="accent1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cout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&lt;&lt; *pi;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// 2</a:t>
            </a:r>
            <a:br>
              <a:rPr lang="en-US" dirty="0" smtClean="0">
                <a:solidFill>
                  <a:schemeClr val="accent1"/>
                </a:solidFill>
                <a:latin typeface="+mj-lt"/>
              </a:rPr>
            </a:br>
            <a:r>
              <a:rPr lang="en-US" dirty="0" smtClean="0">
                <a:solidFill>
                  <a:schemeClr val="accent1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cout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&lt;&lt;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ppi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;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// 104</a:t>
            </a:r>
            <a:br>
              <a:rPr lang="en-US" dirty="0" smtClean="0">
                <a:solidFill>
                  <a:schemeClr val="accent1"/>
                </a:solidFill>
                <a:latin typeface="+mj-lt"/>
              </a:rPr>
            </a:br>
            <a:r>
              <a:rPr lang="en-US" dirty="0" smtClean="0">
                <a:solidFill>
                  <a:schemeClr val="accent1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cout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&lt;&lt; *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ppi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;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// 102</a:t>
            </a:r>
            <a:br>
              <a:rPr lang="en-US" dirty="0" smtClean="0">
                <a:solidFill>
                  <a:schemeClr val="accent1"/>
                </a:solidFill>
                <a:latin typeface="+mj-lt"/>
              </a:rPr>
            </a:br>
            <a:r>
              <a:rPr lang="en-US" dirty="0" smtClean="0">
                <a:solidFill>
                  <a:schemeClr val="accent1"/>
                </a:solidFill>
                <a:latin typeface="+mj-lt"/>
              </a:rPr>
              <a:t>  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cout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&lt;&lt; **</a:t>
            </a:r>
            <a:r>
              <a:rPr lang="en-US" dirty="0" err="1" smtClean="0">
                <a:solidFill>
                  <a:schemeClr val="accent1"/>
                </a:solidFill>
                <a:latin typeface="+mj-lt"/>
              </a:rPr>
              <a:t>ppi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;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// 2</a:t>
            </a:r>
            <a:br>
              <a:rPr lang="en-US" dirty="0" smtClean="0">
                <a:solidFill>
                  <a:schemeClr val="accent1"/>
                </a:solidFill>
                <a:latin typeface="+mj-lt"/>
              </a:rPr>
            </a:br>
            <a:r>
              <a:rPr lang="en-US" dirty="0" smtClean="0">
                <a:solidFill>
                  <a:schemeClr val="accent1"/>
                </a:solidFill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b="1" dirty="0" smtClean="0"/>
              <a:t>Q:</a:t>
            </a:r>
            <a:r>
              <a:rPr lang="en-US" dirty="0" smtClean="0"/>
              <a:t> What if we call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?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55844"/>
              </p:ext>
            </p:extLst>
          </p:nvPr>
        </p:nvGraphicFramePr>
        <p:xfrm>
          <a:off x="6238534" y="2281628"/>
          <a:ext cx="4173438" cy="333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146">
                  <a:extLst>
                    <a:ext uri="{9D8B030D-6E8A-4147-A177-3AD203B41FA5}">
                      <a16:colId xmlns:a16="http://schemas.microsoft.com/office/drawing/2014/main" val="1212132177"/>
                    </a:ext>
                  </a:extLst>
                </a:gridCol>
                <a:gridCol w="1391146">
                  <a:extLst>
                    <a:ext uri="{9D8B030D-6E8A-4147-A177-3AD203B41FA5}">
                      <a16:colId xmlns:a16="http://schemas.microsoft.com/office/drawing/2014/main" val="2394811182"/>
                    </a:ext>
                  </a:extLst>
                </a:gridCol>
                <a:gridCol w="1391146">
                  <a:extLst>
                    <a:ext uri="{9D8B030D-6E8A-4147-A177-3AD203B41FA5}">
                      <a16:colId xmlns:a16="http://schemas.microsoft.com/office/drawing/2014/main" val="2938115387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Address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(Variable)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0641928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07184019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93781488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81717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pi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58446884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103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8397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104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ppi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272962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105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5515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775547789"/>
                  </a:ext>
                </a:extLst>
              </a:tr>
            </a:tbl>
          </a:graphicData>
        </a:graphic>
      </p:graphicFrame>
      <p:sp>
        <p:nvSpPr>
          <p:cNvPr id="15" name="Curved Right Arrow 14"/>
          <p:cNvSpPr/>
          <p:nvPr/>
        </p:nvSpPr>
        <p:spPr>
          <a:xfrm rot="10800000">
            <a:off x="10411974" y="3402342"/>
            <a:ext cx="321606" cy="655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0800000">
            <a:off x="10411974" y="4159044"/>
            <a:ext cx="321606" cy="655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10800000">
            <a:off x="10411974" y="3039862"/>
            <a:ext cx="693856" cy="2109516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05830" y="3928271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**</a:t>
            </a:r>
            <a:endParaRPr lang="cs-CZ" sz="2399" dirty="0"/>
          </a:p>
        </p:txBody>
      </p:sp>
      <p:sp>
        <p:nvSpPr>
          <p:cNvPr id="20" name="TextBox 19"/>
          <p:cNvSpPr txBox="1"/>
          <p:nvPr/>
        </p:nvSpPr>
        <p:spPr>
          <a:xfrm>
            <a:off x="10411973" y="3576996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</a:t>
            </a:r>
            <a:endParaRPr lang="cs-CZ" sz="2399" dirty="0"/>
          </a:p>
        </p:txBody>
      </p:sp>
      <p:sp>
        <p:nvSpPr>
          <p:cNvPr id="21" name="TextBox 20"/>
          <p:cNvSpPr txBox="1"/>
          <p:nvPr/>
        </p:nvSpPr>
        <p:spPr>
          <a:xfrm>
            <a:off x="10400649" y="4353322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</a:t>
            </a:r>
            <a:endParaRPr lang="cs-CZ" sz="2399" dirty="0"/>
          </a:p>
        </p:txBody>
      </p:sp>
      <p:sp>
        <p:nvSpPr>
          <p:cNvPr id="22" name="TextBox 21"/>
          <p:cNvSpPr txBox="1"/>
          <p:nvPr/>
        </p:nvSpPr>
        <p:spPr>
          <a:xfrm>
            <a:off x="10400649" y="2281628"/>
            <a:ext cx="117532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b="1" dirty="0" smtClean="0"/>
              <a:t>operator*</a:t>
            </a:r>
            <a:endParaRPr lang="cs-CZ" sz="1799" b="1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 smtClean="0"/>
              <a:t>Pointers in Memory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53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Dynamic Allocation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static/automatic storage</a:t>
            </a:r>
          </a:p>
          <a:p>
            <a:r>
              <a:rPr lang="en-US" dirty="0" smtClean="0"/>
              <a:t>Dynamic allocation is slow</a:t>
            </a:r>
          </a:p>
          <a:p>
            <a:r>
              <a:rPr lang="en-US" dirty="0" smtClean="0"/>
              <a:t>Use only when necessary</a:t>
            </a:r>
          </a:p>
          <a:p>
            <a:pPr lvl="1"/>
            <a:r>
              <a:rPr lang="en-US" dirty="0" smtClean="0"/>
              <a:t>Object lifetime doesn’t correspond to function invocations</a:t>
            </a:r>
          </a:p>
          <a:p>
            <a:pPr lvl="1"/>
            <a:r>
              <a:rPr lang="en-US" dirty="0" smtClean="0"/>
              <a:t>Polymorphism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24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Example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347665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struct node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unique_ptr&lt;node&gt; next;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int value;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node(int value, unique_ptr&lt;node&gt;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&amp;&amp;</a:t>
            </a:r>
            <a:r>
              <a:rPr lang="cs-CZ" sz="1200" dirty="0">
                <a:latin typeface="+mj-lt"/>
              </a:rPr>
              <a:t>next) :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value(value), next(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std::move(next)) </a:t>
            </a:r>
            <a:r>
              <a:rPr lang="cs-CZ" sz="1200" dirty="0">
                <a:latin typeface="+mj-lt"/>
              </a:rPr>
              <a:t>{}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};</a:t>
            </a:r>
          </a:p>
          <a:p>
            <a:pPr>
              <a:lnSpc>
                <a:spcPct val="90000"/>
              </a:lnSpc>
            </a:pPr>
            <a:endParaRPr lang="cs-CZ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class linked_list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unique_ptr&lt;node&gt; first_node;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node *front()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return first_node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.get()</a:t>
            </a:r>
            <a:r>
              <a:rPr lang="cs-CZ" sz="1200" dirty="0">
                <a:latin typeface="+mj-lt"/>
              </a:rPr>
              <a:t>; // Observer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const node *back() const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node *</a:t>
            </a:r>
            <a:r>
              <a:rPr lang="cs-CZ" sz="1200" dirty="0">
                <a:latin typeface="+mj-lt"/>
              </a:rPr>
              <a:t>ptr = first_node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.get()</a:t>
            </a:r>
            <a:r>
              <a:rPr lang="cs-CZ" sz="1200" dirty="0">
                <a:latin typeface="+mj-lt"/>
              </a:rPr>
              <a:t>; // Observer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if (ptr != nullptr)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while (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ptr-&gt;next </a:t>
            </a:r>
            <a:r>
              <a:rPr lang="cs-CZ" sz="1200" dirty="0">
                <a:latin typeface="+mj-lt"/>
              </a:rPr>
              <a:t>!=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nullptr</a:t>
            </a:r>
            <a:r>
              <a:rPr lang="cs-CZ" sz="1200" dirty="0">
                <a:latin typeface="+mj-lt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  ptr 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(*ptr).</a:t>
            </a:r>
            <a:r>
              <a:rPr lang="cs-CZ" sz="1200" dirty="0">
                <a:latin typeface="+mj-lt"/>
              </a:rPr>
              <a:t>next.get(); // </a:t>
            </a:r>
            <a:r>
              <a:rPr lang="cs-CZ" sz="1200" dirty="0" smtClean="0">
                <a:latin typeface="+mj-lt"/>
              </a:rPr>
              <a:t>Equivalent</a:t>
            </a:r>
            <a:r>
              <a:rPr lang="en-US" sz="1200" dirty="0" smtClean="0">
                <a:latin typeface="+mj-lt"/>
              </a:rPr>
              <a:t> </a:t>
            </a:r>
            <a:r>
              <a:rPr lang="cs-CZ" sz="1200" dirty="0" smtClean="0">
                <a:latin typeface="+mj-lt"/>
              </a:rPr>
              <a:t>-&gt;</a:t>
            </a:r>
            <a:endParaRPr lang="cs-CZ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return ptr;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  <a:endParaRPr lang="cs-CZ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0079" y="2060848"/>
            <a:ext cx="6386685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latin typeface="+mj-lt"/>
              </a:rPr>
              <a:t>  </a:t>
            </a:r>
            <a:r>
              <a:rPr lang="cs-CZ" sz="1200" dirty="0" smtClean="0">
                <a:latin typeface="+mj-lt"/>
              </a:rPr>
              <a:t>void </a:t>
            </a:r>
            <a:r>
              <a:rPr lang="cs-CZ" sz="1200" dirty="0">
                <a:latin typeface="+mj-lt"/>
              </a:rPr>
              <a:t>push_front(int value)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auto new_node 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std::make_unique&lt;node&gt;(value, std::move(first_node));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first_node = std::move(new_node);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void pop_front()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auto first = std::move(first_node);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first_node = std::move(first-&gt;next);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 // automatic deallocation of first</a:t>
            </a:r>
            <a:endParaRPr lang="cs-CZ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24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2589</TotalTime>
  <Words>4066</Words>
  <Application>Microsoft Office PowerPoint</Application>
  <PresentationFormat>Custom</PresentationFormat>
  <Paragraphs>549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Programming in C++ - lab 7</vt:lpstr>
      <vt:lpstr>Homework feedback</vt:lpstr>
      <vt:lpstr>Large homework – Data Aggregation</vt:lpstr>
      <vt:lpstr>Dynamic allocation</vt:lpstr>
      <vt:lpstr>Observers</vt:lpstr>
      <vt:lpstr>Pointers in Memory</vt:lpstr>
      <vt:lpstr>Notes on Dynamic Allocation</vt:lpstr>
      <vt:lpstr>Linked List Example</vt:lpstr>
      <vt:lpstr>Operator overloading</vt:lpstr>
      <vt:lpstr>Homeworks: 1. finish the LL</vt:lpstr>
      <vt:lpstr>Homeworks: 2. int vector </vt:lpstr>
      <vt:lpstr>Programming in C++ - lab 6</vt:lpstr>
      <vt:lpstr>Homework feedback</vt:lpstr>
      <vt:lpstr>Containers</vt:lpstr>
      <vt:lpstr>Homeworks: 1. Dictionary</vt:lpstr>
      <vt:lpstr>Homeworks: 2. Simple People Database</vt:lpstr>
      <vt:lpstr>Programming in C++ - lab 5</vt:lpstr>
      <vt:lpstr>Homework feedback</vt:lpstr>
      <vt:lpstr>Declaration/definition</vt:lpstr>
      <vt:lpstr>Homework: TicTacToe for 2 players</vt:lpstr>
      <vt:lpstr>Programming in C++ - lab 4</vt:lpstr>
      <vt:lpstr>Homework feedback</vt:lpstr>
      <vt:lpstr>const with Classes</vt:lpstr>
      <vt:lpstr>Homeworks</vt:lpstr>
      <vt:lpstr>Summing Program</vt:lpstr>
      <vt:lpstr>Programming in C++ - lab 3</vt:lpstr>
      <vt:lpstr>Down to operator</vt:lpstr>
      <vt:lpstr>Homework feedback</vt:lpstr>
      <vt:lpstr>Special Methods in Classes</vt:lpstr>
      <vt:lpstr>Static with Classes</vt:lpstr>
      <vt:lpstr>Homework1: Implement class C</vt:lpstr>
      <vt:lpstr>Voluntary Homework2: Finish Matrix for Integers</vt:lpstr>
      <vt:lpstr>Programming in C++ - lab 2</vt:lpstr>
      <vt:lpstr>Homework Feedback</vt:lpstr>
      <vt:lpstr>Argument Passing – By Value</vt:lpstr>
      <vt:lpstr>Argument Passing – By Const-reference</vt:lpstr>
      <vt:lpstr>Argument Passing – By Reference</vt:lpstr>
      <vt:lpstr>Argument Passing – By R-value Reference</vt:lpstr>
      <vt:lpstr>Class/Struct</vt:lpstr>
      <vt:lpstr> Class vs. Struct</vt:lpstr>
      <vt:lpstr>std::vector&lt;T&gt;</vt:lpstr>
      <vt:lpstr>Homework: Matrix for Integers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136</cp:revision>
  <dcterms:created xsi:type="dcterms:W3CDTF">2021-09-30T06:52:15Z</dcterms:created>
  <dcterms:modified xsi:type="dcterms:W3CDTF">2021-11-18T08:46:28Z</dcterms:modified>
</cp:coreProperties>
</file>