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6"/>
  </p:notesMasterIdLst>
  <p:sldIdLst>
    <p:sldId id="277" r:id="rId2"/>
    <p:sldId id="299" r:id="rId3"/>
    <p:sldId id="303" r:id="rId4"/>
    <p:sldId id="304" r:id="rId5"/>
    <p:sldId id="300" r:id="rId6"/>
    <p:sldId id="301" r:id="rId7"/>
    <p:sldId id="302" r:id="rId8"/>
    <p:sldId id="292" r:id="rId9"/>
    <p:sldId id="293" r:id="rId10"/>
    <p:sldId id="295" r:id="rId11"/>
    <p:sldId id="297" r:id="rId12"/>
    <p:sldId id="298" r:id="rId13"/>
    <p:sldId id="294" r:id="rId14"/>
    <p:sldId id="286" r:id="rId15"/>
    <p:sldId id="288" r:id="rId16"/>
    <p:sldId id="287" r:id="rId17"/>
    <p:sldId id="290" r:id="rId18"/>
    <p:sldId id="289" r:id="rId19"/>
    <p:sldId id="291" r:id="rId20"/>
    <p:sldId id="281" r:id="rId21"/>
    <p:sldId id="285" r:id="rId22"/>
    <p:sldId id="282" r:id="rId23"/>
    <p:sldId id="283" r:id="rId24"/>
    <p:sldId id="284" r:id="rId25"/>
    <p:sldId id="275" r:id="rId26"/>
    <p:sldId id="278" r:id="rId27"/>
    <p:sldId id="268" r:id="rId28"/>
    <p:sldId id="279" r:id="rId29"/>
    <p:sldId id="269" r:id="rId30"/>
    <p:sldId id="270" r:id="rId31"/>
    <p:sldId id="280" r:id="rId32"/>
    <p:sldId id="273" r:id="rId33"/>
    <p:sldId id="272" r:id="rId34"/>
    <p:sldId id="276" r:id="rId35"/>
    <p:sldId id="266" r:id="rId36"/>
    <p:sldId id="257" r:id="rId37"/>
    <p:sldId id="267" r:id="rId38"/>
    <p:sldId id="259" r:id="rId39"/>
    <p:sldId id="260" r:id="rId40"/>
    <p:sldId id="258" r:id="rId41"/>
    <p:sldId id="261" r:id="rId42"/>
    <p:sldId id="263" r:id="rId43"/>
    <p:sldId id="264" r:id="rId44"/>
    <p:sldId id="265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t" id="{6A1FB63E-6999-4350-80B3-FB4B1D4B7FCD}">
          <p14:sldIdLst>
            <p14:sldId id="277"/>
          </p14:sldIdLst>
        </p14:section>
        <p14:section name="ex06" id="{C7F21B2F-643F-4E93-90F2-9A4A85421DED}">
          <p14:sldIdLst>
            <p14:sldId id="299"/>
            <p14:sldId id="303"/>
            <p14:sldId id="304"/>
            <p14:sldId id="300"/>
            <p14:sldId id="301"/>
            <p14:sldId id="302"/>
          </p14:sldIdLst>
        </p14:section>
        <p14:section name="ex05" id="{622683C9-E208-4571-A587-62523611103C}">
          <p14:sldIdLst>
            <p14:sldId id="292"/>
            <p14:sldId id="293"/>
            <p14:sldId id="295"/>
            <p14:sldId id="297"/>
            <p14:sldId id="298"/>
            <p14:sldId id="294"/>
          </p14:sldIdLst>
        </p14:section>
        <p14:section name="ex04" id="{389465B6-F8B3-4EFA-B463-C42655C23132}">
          <p14:sldIdLst>
            <p14:sldId id="286"/>
            <p14:sldId id="288"/>
            <p14:sldId id="287"/>
            <p14:sldId id="290"/>
            <p14:sldId id="289"/>
            <p14:sldId id="291"/>
          </p14:sldIdLst>
        </p14:section>
        <p14:section name="ex03" id="{6267F852-E680-4FD6-841D-A32284B6A654}">
          <p14:sldIdLst>
            <p14:sldId id="281"/>
            <p14:sldId id="285"/>
            <p14:sldId id="282"/>
            <p14:sldId id="283"/>
            <p14:sldId id="284"/>
          </p14:sldIdLst>
        </p14:section>
        <p14:section name="ex02" id="{0B5AF2F1-8646-42B8-8480-A5AEB44ECE69}">
          <p14:sldIdLst>
            <p14:sldId id="275"/>
            <p14:sldId id="278"/>
            <p14:sldId id="268"/>
            <p14:sldId id="279"/>
            <p14:sldId id="269"/>
            <p14:sldId id="270"/>
            <p14:sldId id="280"/>
            <p14:sldId id="273"/>
            <p14:sldId id="272"/>
          </p14:sldIdLst>
        </p14:section>
        <p14:section name="ex01" id="{26B52E6B-274F-46FC-8B2F-1E40869CCA93}">
          <p14:sldIdLst>
            <p14:sldId id="276"/>
            <p14:sldId id="266"/>
            <p14:sldId id="257"/>
            <p14:sldId id="267"/>
            <p14:sldId id="259"/>
            <p14:sldId id="260"/>
            <p14:sldId id="258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as Faltin" initials="T" lastIdx="1" clrIdx="0">
    <p:extLst>
      <p:ext uri="{19B8F6BF-5375-455C-9EA6-DF929625EA0E}">
        <p15:presenceInfo xmlns:p15="http://schemas.microsoft.com/office/powerpoint/2012/main" userId="Tomas Fal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1AE4D-6B8A-462E-8C0F-79FECB065F0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8DAE9-D092-452F-B0D4-7DB38828A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isocpp.github.io/CppCoreGuidelines/CppCoreGuidelines#c2-use-class-if-the-class-has-an-invariant-use-struct-if-the-data-members-can-vary-independently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header/vector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mff.cuni.cz/" TargetMode="External"/><Relationship Id="rId2" Type="http://schemas.openxmlformats.org/officeDocument/2006/relationships/hyperlink" Target="https://fan1x.github.io/cpp2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codex.mff.cuni.cz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" TargetMode="External"/><Relationship Id="rId3" Type="http://schemas.openxmlformats.org/officeDocument/2006/relationships/hyperlink" Target="https://www.youtube.com/user/CppCon" TargetMode="External"/><Relationship Id="rId7" Type="http://schemas.openxmlformats.org/officeDocument/2006/relationships/hyperlink" Target="https://en.cppreference.com/w/" TargetMode="External"/><Relationship Id="rId2" Type="http://schemas.openxmlformats.org/officeDocument/2006/relationships/hyperlink" Target="http://isocpp.github.io/CppCoreGuidelines/CppCoreGuidelin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cc.godbolt.org/" TargetMode="External"/><Relationship Id="rId5" Type="http://schemas.openxmlformats.org/officeDocument/2006/relationships/hyperlink" Target="http://www.open-std.org/jtc1/sc22/wg21/docs/papers/" TargetMode="External"/><Relationship Id="rId4" Type="http://schemas.openxmlformats.org/officeDocument/2006/relationships/hyperlink" Target="https://isocpp.org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</a:t>
            </a:r>
            <a:r>
              <a:rPr lang="en-US" sz="6000" smtClean="0"/>
              <a:t> (2020/21)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2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(2/3)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unique_ptr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make_unique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&gt;(10);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print(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clear(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82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(3/3)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shared_ptr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make_shared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&gt;(10);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print(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clear(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417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Dynamická alokace v moderním C++</a:t>
            </a:r>
            <a:r>
              <a:rPr lang="en-US" sz="3200" dirty="0"/>
              <a:t> (3/3)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</a:t>
            </a:r>
            <a:r>
              <a:rPr lang="cs-CZ" dirty="0" smtClean="0"/>
              <a:t>í</a:t>
            </a:r>
            <a:endParaRPr lang="en-US" dirty="0" smtClean="0"/>
          </a:p>
          <a:p>
            <a:pPr lvl="1"/>
            <a:r>
              <a:rPr lang="cs-CZ" dirty="0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&lt;T&gt;, </a:t>
            </a:r>
            <a:r>
              <a:rPr lang="cs-CZ" dirty="0"/>
              <a:t>std</a:t>
            </a:r>
            <a:r>
              <a:rPr lang="en-US" dirty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&lt;T[]&gt;</a:t>
            </a:r>
            <a:r>
              <a:rPr lang="cs-CZ" dirty="0" smtClean="0"/>
              <a:t> </a:t>
            </a:r>
            <a:endParaRPr lang="en-US" dirty="0" smtClean="0"/>
          </a:p>
          <a:p>
            <a:pPr lvl="1"/>
            <a:r>
              <a:rPr lang="cs-CZ" dirty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r>
              <a:rPr lang="en-US" dirty="0" smtClean="0"/>
              <a:t>&lt;T</a:t>
            </a:r>
            <a:r>
              <a:rPr lang="en-US" dirty="0"/>
              <a:t>&gt;, </a:t>
            </a:r>
            <a:r>
              <a:rPr lang="cs-CZ" dirty="0"/>
              <a:t>std</a:t>
            </a:r>
            <a:r>
              <a:rPr lang="en-US" dirty="0" smtClean="0"/>
              <a:t>::</a:t>
            </a:r>
            <a:r>
              <a:rPr lang="en-US" dirty="0" err="1"/>
              <a:t>shared</a:t>
            </a:r>
            <a:r>
              <a:rPr lang="en-US" dirty="0" err="1" smtClean="0"/>
              <a:t>_ptr</a:t>
            </a:r>
            <a:r>
              <a:rPr lang="en-US" dirty="0" smtClean="0"/>
              <a:t>&lt;T[]&gt;</a:t>
            </a:r>
          </a:p>
          <a:p>
            <a:pPr lvl="2"/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weak_ptr</a:t>
            </a:r>
            <a:r>
              <a:rPr lang="en-US" dirty="0" smtClean="0"/>
              <a:t>&lt;T&gt;</a:t>
            </a:r>
          </a:p>
          <a:p>
            <a:r>
              <a:rPr lang="cs-CZ" dirty="0" smtClean="0"/>
              <a:t>Low-level</a:t>
            </a:r>
          </a:p>
          <a:p>
            <a:pPr lvl="1"/>
            <a:r>
              <a:rPr lang="cs-CZ" dirty="0" smtClean="0"/>
              <a:t>new T, new T[], delete, delete[]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000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Vlastní implemententace vector</a:t>
            </a:r>
            <a:r>
              <a:rPr lang="en-US" dirty="0" smtClean="0"/>
              <a:t>u pro </a:t>
            </a:r>
            <a:r>
              <a:rPr lang="cs-CZ" dirty="0" smtClean="0"/>
              <a:t>čísla</a:t>
            </a:r>
          </a:p>
          <a:p>
            <a:pPr lvl="1"/>
            <a:r>
              <a:rPr lang="en-US" dirty="0" err="1" smtClean="0"/>
              <a:t>ctor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, </a:t>
            </a:r>
            <a:r>
              <a:rPr lang="en-US" dirty="0" err="1" smtClean="0"/>
              <a:t>value_type</a:t>
            </a:r>
            <a:r>
              <a:rPr lang="en-US" dirty="0" smtClean="0"/>
              <a:t>), size(), capacity(), reserve(), resize(), </a:t>
            </a:r>
            <a:r>
              <a:rPr lang="en-US" dirty="0" err="1" smtClean="0"/>
              <a:t>push_back</a:t>
            </a:r>
            <a:r>
              <a:rPr lang="en-US" dirty="0" smtClean="0"/>
              <a:t>(), operator[]()</a:t>
            </a:r>
          </a:p>
        </p:txBody>
      </p:sp>
    </p:spTree>
    <p:extLst>
      <p:ext uri="{BB962C8B-B14F-4D97-AF65-F5344CB8AC3E}">
        <p14:creationId xmlns:p14="http://schemas.microsoft.com/office/powerpoint/2010/main" val="11659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4</a:t>
            </a:r>
            <a:r>
              <a:rPr lang="cs-CZ" sz="6000" dirty="0" smtClean="0"/>
              <a:t> (</a:t>
            </a:r>
            <a:r>
              <a:rPr lang="en-US" sz="6000" dirty="0" smtClean="0"/>
              <a:t>21.10.2020)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Trigraphs</a:t>
            </a:r>
            <a:r>
              <a:rPr lang="en-US" dirty="0" smtClean="0"/>
              <a:t> (do C++17)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133600"/>
            <a:ext cx="7153275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main(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 char* 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[])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    // </a:t>
            </a:r>
            <a:r>
              <a:rPr lang="en-US" dirty="0" smtClean="0">
                <a:latin typeface="Consolas" panose="020B0609020204030204" pitchFamily="49" charset="0"/>
              </a:rPr>
              <a:t>WTF</a:t>
            </a:r>
            <a:r>
              <a:rPr lang="cs-CZ" dirty="0" smtClean="0">
                <a:latin typeface="Consolas" panose="020B0609020204030204" pitchFamily="49" charset="0"/>
              </a:rPr>
              <a:t>, why is it not working</a:t>
            </a:r>
            <a:r>
              <a:rPr lang="en-US" dirty="0">
                <a:latin typeface="Consolas" panose="020B0609020204030204" pitchFamily="49" charset="0"/>
              </a:rPr>
              <a:t> ?????/</a:t>
            </a:r>
          </a:p>
          <a:p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 &lt;&lt; "Hello World";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7334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Zapnout varování překladače (warnings)</a:t>
            </a:r>
          </a:p>
          <a:p>
            <a:pPr lvl="1"/>
            <a:r>
              <a:rPr lang="cs-CZ" dirty="0" smtClean="0"/>
              <a:t>GCC: -Wall –Wextra</a:t>
            </a:r>
            <a:r>
              <a:rPr lang="en-US" dirty="0" smtClean="0"/>
              <a:t>, VS: /Wall</a:t>
            </a:r>
          </a:p>
          <a:p>
            <a:r>
              <a:rPr lang="cs-CZ" dirty="0" smtClean="0"/>
              <a:t>Nezáporné typy: </a:t>
            </a:r>
            <a:r>
              <a:rPr lang="cs-CZ" i="1" dirty="0" smtClean="0"/>
              <a:t>unsigned int, size_t, ...</a:t>
            </a:r>
          </a:p>
          <a:p>
            <a:pPr lvl="1"/>
            <a:r>
              <a:rPr lang="cs-CZ" b="1" dirty="0" smtClean="0"/>
              <a:t>uintX_t</a:t>
            </a:r>
            <a:r>
              <a:rPr lang="cs-CZ" i="1" dirty="0" smtClean="0"/>
              <a:t>: </a:t>
            </a:r>
            <a:r>
              <a:rPr lang="cs-CZ" dirty="0" smtClean="0"/>
              <a:t>uint</a:t>
            </a:r>
            <a:r>
              <a:rPr lang="en-US" dirty="0" smtClean="0"/>
              <a:t>8_t, int8_t, …, uint64_t, int64_t</a:t>
            </a:r>
          </a:p>
          <a:p>
            <a:pPr lvl="1"/>
            <a:r>
              <a:rPr lang="en-US" dirty="0" err="1" smtClean="0"/>
              <a:t>velikost</a:t>
            </a:r>
            <a:r>
              <a:rPr lang="en-US" dirty="0" smtClean="0"/>
              <a:t> v </a:t>
            </a:r>
            <a:r>
              <a:rPr lang="en-US" dirty="0" err="1" smtClean="0"/>
              <a:t>bytech</a:t>
            </a:r>
            <a:r>
              <a:rPr lang="en-US" dirty="0" smtClean="0"/>
              <a:t> </a:t>
            </a:r>
            <a:r>
              <a:rPr lang="en-US" b="1" i="1" dirty="0" err="1" smtClean="0"/>
              <a:t>sizeof</a:t>
            </a:r>
            <a:r>
              <a:rPr lang="en-US" b="1" i="1" dirty="0" smtClean="0"/>
              <a:t>(X)</a:t>
            </a:r>
            <a:r>
              <a:rPr lang="en-US" i="1" dirty="0"/>
              <a:t> </a:t>
            </a:r>
            <a:r>
              <a:rPr lang="en-US" i="1" dirty="0" smtClean="0"/>
              <a:t>– </a:t>
            </a:r>
            <a:r>
              <a:rPr lang="en-US" i="1" dirty="0" err="1" smtClean="0"/>
              <a:t>sizeof</a:t>
            </a:r>
            <a:r>
              <a:rPr lang="en-US" i="1" dirty="0" smtClean="0"/>
              <a:t>(</a:t>
            </a:r>
            <a:r>
              <a:rPr lang="en-US" i="1" dirty="0" err="1" smtClean="0"/>
              <a:t>size_t</a:t>
            </a:r>
            <a:r>
              <a:rPr lang="en-US" i="1" dirty="0" smtClean="0"/>
              <a:t>)</a:t>
            </a:r>
          </a:p>
          <a:p>
            <a:r>
              <a:rPr lang="cs-CZ" b="1" dirty="0" smtClean="0"/>
              <a:t>const-</a:t>
            </a:r>
            <a:r>
              <a:rPr lang="cs-CZ" dirty="0" smtClean="0"/>
              <a:t>funkce: nemění data, pouze čte obsah třídy</a:t>
            </a:r>
          </a:p>
          <a:p>
            <a:r>
              <a:rPr lang="cs-CZ" b="1" dirty="0" smtClean="0"/>
              <a:t>static</a:t>
            </a:r>
            <a:r>
              <a:rPr lang="cs-CZ" dirty="0" smtClean="0"/>
              <a:t> funkce: funkce, která nepotřebuje přistupovat k vnitřním datům třídy</a:t>
            </a:r>
          </a:p>
          <a:p>
            <a:r>
              <a:rPr lang="cs-CZ" dirty="0" smtClean="0"/>
              <a:t>std::vector</a:t>
            </a:r>
          </a:p>
          <a:p>
            <a:pPr lvl="1"/>
            <a:r>
              <a:rPr lang="cs-CZ" dirty="0" smtClean="0"/>
              <a:t>resize(N, </a:t>
            </a:r>
            <a:r>
              <a:rPr lang="en-US" dirty="0" smtClean="0"/>
              <a:t>default_</a:t>
            </a:r>
            <a:r>
              <a:rPr lang="cs-CZ" dirty="0" smtClean="0"/>
              <a:t>value), </a:t>
            </a:r>
          </a:p>
          <a:p>
            <a:pPr lvl="1"/>
            <a:r>
              <a:rPr lang="cs-CZ" dirty="0" smtClean="0"/>
              <a:t>vecto</a:t>
            </a:r>
            <a:r>
              <a:rPr lang="en-US" dirty="0" smtClean="0"/>
              <a:t>r&lt;vector&lt;</a:t>
            </a:r>
            <a:r>
              <a:rPr lang="en-US" dirty="0" err="1" smtClean="0"/>
              <a:t>int</a:t>
            </a:r>
            <a:r>
              <a:rPr lang="en-US" dirty="0" smtClean="0"/>
              <a:t>&gt;&gt; vi(3, vector&lt;</a:t>
            </a:r>
            <a:r>
              <a:rPr lang="en-US" dirty="0" err="1" smtClean="0"/>
              <a:t>int</a:t>
            </a:r>
            <a:r>
              <a:rPr lang="en-US" dirty="0" smtClean="0"/>
              <a:t>&gt;(10, </a:t>
            </a:r>
            <a:r>
              <a:rPr lang="en-US" dirty="0" err="1" smtClean="0"/>
              <a:t>default_value</a:t>
            </a:r>
            <a:r>
              <a:rPr lang="en-US" dirty="0" smtClean="0"/>
              <a:t>))</a:t>
            </a:r>
            <a:endParaRPr lang="cs-CZ" dirty="0" smtClean="0"/>
          </a:p>
          <a:p>
            <a:endParaRPr lang="cs-CZ" i="1" dirty="0" smtClean="0"/>
          </a:p>
          <a:p>
            <a:endParaRPr lang="en-US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37353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277" y="1470454"/>
            <a:ext cx="8915400" cy="4440768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742112" y="1470454"/>
            <a:ext cx="4793715" cy="44319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using </a:t>
            </a:r>
            <a:r>
              <a:rPr lang="en-US" sz="1600" dirty="0" err="1">
                <a:latin typeface="Consolas" panose="020B0609020204030204" pitchFamily="49" charset="0"/>
              </a:rPr>
              <a:t>row_t</a:t>
            </a:r>
            <a:r>
              <a:rPr lang="en-US" sz="1600" dirty="0">
                <a:latin typeface="Consolas" panose="020B0609020204030204" pitchFamily="49" charset="0"/>
              </a:rPr>
              <a:t> = vector&lt;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&gt;;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cs-CZ" sz="1600" dirty="0" smtClean="0">
                <a:latin typeface="Consolas" panose="020B0609020204030204" pitchFamily="49" charset="0"/>
              </a:rPr>
              <a:t>using</a:t>
            </a:r>
            <a:r>
              <a:rPr lang="cs-CZ" sz="1600" dirty="0">
                <a:latin typeface="Consolas" panose="020B0609020204030204" pitchFamily="49" charset="0"/>
              </a:rPr>
              <a:t> matrix_t = </a:t>
            </a:r>
            <a:r>
              <a:rPr lang="cs-CZ" sz="1600" dirty="0" smtClean="0">
                <a:latin typeface="Consolas" panose="020B0609020204030204" pitchFamily="49" charset="0"/>
              </a:rPr>
              <a:t>vector&lt;</a:t>
            </a:r>
            <a:r>
              <a:rPr lang="en-US" sz="1600" dirty="0" err="1" smtClean="0">
                <a:latin typeface="Consolas" panose="020B0609020204030204" pitchFamily="49" charset="0"/>
              </a:rPr>
              <a:t>row_t</a:t>
            </a:r>
            <a:r>
              <a:rPr lang="cs-CZ" sz="1600" dirty="0" smtClean="0">
                <a:latin typeface="Consolas" panose="020B0609020204030204" pitchFamily="49" charset="0"/>
              </a:rPr>
              <a:t>&gt;;</a:t>
            </a:r>
            <a:endParaRPr lang="cs-CZ" sz="1600" dirty="0">
              <a:latin typeface="Consolas" panose="020B0609020204030204" pitchFamily="49" charset="0"/>
            </a:endParaRP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void print(const matrix_t &amp;m)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for (auto &amp;&amp;row : m)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for (auto &amp;&amp;element : row)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std::cout &lt;&lt; element;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 smtClean="0">
                <a:latin typeface="Consolas" panose="020B0609020204030204" pitchFamily="49" charset="0"/>
              </a:rPr>
              <a:t>const </a:t>
            </a:r>
            <a:r>
              <a:rPr lang="en-US" sz="1600" dirty="0" err="1" smtClean="0">
                <a:latin typeface="Consolas" panose="020B0609020204030204" pitchFamily="49" charset="0"/>
              </a:rPr>
              <a:t>row_t</a:t>
            </a:r>
            <a:r>
              <a:rPr lang="cs-CZ" sz="1600" dirty="0">
                <a:latin typeface="Consolas" panose="020B0609020204030204" pitchFamily="49" charset="0"/>
              </a:rPr>
              <a:t> &amp;</a:t>
            </a:r>
            <a:r>
              <a:rPr lang="cs-CZ" sz="1600" dirty="0" smtClean="0">
                <a:latin typeface="Consolas" panose="020B0609020204030204" pitchFamily="49" charset="0"/>
              </a:rPr>
              <a:t>get_row(const</a:t>
            </a:r>
            <a:r>
              <a:rPr lang="cs-CZ" sz="1600" dirty="0">
                <a:latin typeface="Consolas" panose="020B0609020204030204" pitchFamily="49" charset="0"/>
              </a:rPr>
              <a:t> matrix_t &amp;m, 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     </a:t>
            </a:r>
            <a:r>
              <a:rPr lang="cs-CZ" sz="1600" dirty="0" smtClean="0">
                <a:latin typeface="Consolas" panose="020B0609020204030204" pitchFamily="49" charset="0"/>
              </a:rPr>
              <a:t>size_t</a:t>
            </a:r>
            <a:r>
              <a:rPr lang="cs-CZ" sz="1600" dirty="0">
                <a:latin typeface="Consolas" panose="020B0609020204030204" pitchFamily="49" charset="0"/>
              </a:rPr>
              <a:t> row_id)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return m[row_id];</a:t>
            </a:r>
          </a:p>
          <a:p>
            <a:r>
              <a:rPr lang="cs-CZ" sz="1600" dirty="0" smtClean="0">
                <a:latin typeface="Consolas" panose="020B0609020204030204" pitchFamily="49" charset="0"/>
              </a:rPr>
              <a:t>}</a:t>
            </a:r>
            <a:endParaRPr lang="en-US" sz="1600" dirty="0" smtClean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latin typeface="Consolas" panose="020B0609020204030204" pitchFamily="49" charset="0"/>
              </a:rPr>
              <a:t>matrix_t</a:t>
            </a:r>
            <a:r>
              <a:rPr lang="en-US" sz="1600" dirty="0" smtClean="0">
                <a:latin typeface="Consolas" panose="020B0609020204030204" pitchFamily="49" charset="0"/>
              </a:rPr>
              <a:t> data;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45862" y="1466219"/>
            <a:ext cx="5665102" cy="4924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Consolas" panose="020B0609020204030204" pitchFamily="49" charset="0"/>
              </a:rPr>
              <a:t>class matrix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public: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using row_t = vector&lt;int&gt;;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using data_t = vector&lt;row_t&gt;;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    void print() const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for (auto &amp;&amp;row : data)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for (auto &amp;&amp;element : row)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    std::cout &lt;&lt; element;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    const row_t &amp;get_row(size_t row_id</a:t>
            </a:r>
            <a:r>
              <a:rPr lang="cs-CZ" sz="1600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const</a:t>
            </a:r>
            <a:r>
              <a:rPr lang="cs-CZ" sz="1600" dirty="0">
                <a:latin typeface="Consolas" panose="020B0609020204030204" pitchFamily="49" charset="0"/>
              </a:rPr>
              <a:t>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return data[row_id];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private: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data_t data;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34344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Deklarace/definice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8670"/>
            <a:ext cx="8915400" cy="450255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1408670"/>
            <a:ext cx="3663307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// file: my_class.hpp</a:t>
            </a:r>
            <a:br>
              <a:rPr lang="en-US" b="1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ifndef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MY_CLASS_HPP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>
                <a:latin typeface="Consolas" panose="020B0609020204030204" pitchFamily="49" charset="0"/>
              </a:rPr>
              <a:t>define </a:t>
            </a:r>
            <a:r>
              <a:rPr lang="en-US" dirty="0" smtClean="0">
                <a:latin typeface="Consolas" panose="020B0609020204030204" pitchFamily="49" charset="0"/>
              </a:rPr>
              <a:t>MY_CLASS_HPP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private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double d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static 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endif</a:t>
            </a:r>
            <a:r>
              <a:rPr lang="en-US" dirty="0">
                <a:latin typeface="Consolas" panose="020B0609020204030204" pitchFamily="49" charset="0"/>
              </a:rPr>
              <a:t> // MY_CLASS_HPP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91633" y="1408670"/>
            <a:ext cx="4312980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// file: my_class.cpp</a:t>
            </a:r>
            <a:br>
              <a:rPr lang="en-US" b="1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“my_class.hpp”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iostream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()”;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 : d(1.0)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r>
              <a:rPr lang="en-US" dirty="0">
                <a:latin typeface="Consolas" panose="020B0609020204030204" pitchFamily="49" charset="0"/>
              </a:rPr>
              <a:t>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for(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x; 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 { …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my_class</a:t>
            </a:r>
            <a:r>
              <a:rPr lang="en-US" dirty="0" smtClean="0"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3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Piškvorky pro 2 hráče (5 v řadě)</a:t>
            </a:r>
          </a:p>
          <a:p>
            <a:pPr lvl="1"/>
            <a:r>
              <a:rPr lang="cs-CZ" dirty="0" smtClean="0"/>
              <a:t>Hráči se střídají v zadávání souřadnic</a:t>
            </a:r>
          </a:p>
          <a:p>
            <a:pPr lvl="2"/>
            <a:r>
              <a:rPr lang="cs-CZ" dirty="0" smtClean="0"/>
              <a:t>Kontroluje se správnost souřadnic</a:t>
            </a:r>
          </a:p>
          <a:p>
            <a:pPr lvl="2"/>
            <a:r>
              <a:rPr lang="cs-CZ" dirty="0" smtClean="0"/>
              <a:t>Kontroluje se, jestli některý hráč nevyhrál</a:t>
            </a:r>
          </a:p>
          <a:p>
            <a:pPr lvl="1"/>
            <a:r>
              <a:rPr lang="cs-CZ" dirty="0" smtClean="0"/>
              <a:t>matice&lt;vector&lt;???&gt;&gt;</a:t>
            </a:r>
          </a:p>
        </p:txBody>
      </p:sp>
    </p:spTree>
    <p:extLst>
      <p:ext uri="{BB962C8B-B14F-4D97-AF65-F5344CB8AC3E}">
        <p14:creationId xmlns:p14="http://schemas.microsoft.com/office/powerpoint/2010/main" val="63294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6</a:t>
            </a:r>
            <a:r>
              <a:rPr lang="cs-CZ" sz="6000" dirty="0" smtClean="0"/>
              <a:t> (</a:t>
            </a:r>
            <a:r>
              <a:rPr lang="en-US" sz="6000" dirty="0" smtClean="0"/>
              <a:t>11</a:t>
            </a:r>
            <a:r>
              <a:rPr lang="en-US" sz="6000" dirty="0" smtClean="0"/>
              <a:t>.11.2020</a:t>
            </a:r>
            <a:r>
              <a:rPr lang="en-US" sz="6000" dirty="0" smtClean="0"/>
              <a:t>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1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 smtClean="0"/>
              <a:t>3</a:t>
            </a:r>
            <a:r>
              <a:rPr lang="cs-CZ" sz="6000" dirty="0" smtClean="0"/>
              <a:t> (</a:t>
            </a:r>
            <a:r>
              <a:rPr lang="en-US" sz="6000" dirty="0" smtClean="0"/>
              <a:t>14.10.2020)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</a:t>
            </a:r>
            <a:r>
              <a:rPr lang="cs-CZ" dirty="0" smtClean="0"/>
              <a:t>átor „down to“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2133600"/>
            <a:ext cx="7153275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cs-CZ" sz="1400" dirty="0" smtClean="0">
                <a:latin typeface="Consolas" panose="020B0609020204030204" pitchFamily="49" charset="0"/>
              </a:rPr>
              <a:t>vypíše 9, 8, 7, ..., 0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void </a:t>
            </a:r>
            <a:r>
              <a:rPr lang="cs-CZ" sz="1400" dirty="0" smtClean="0">
                <a:latin typeface="Consolas" panose="020B0609020204030204" pitchFamily="49" charset="0"/>
              </a:rPr>
              <a:t>op_</a:t>
            </a:r>
            <a:r>
              <a:rPr lang="en-US" sz="1400" dirty="0" err="1" smtClean="0">
                <a:latin typeface="Consolas" panose="020B0609020204030204" pitchFamily="49" charset="0"/>
              </a:rPr>
              <a:t>downto</a:t>
            </a:r>
            <a:r>
              <a:rPr lang="en-US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x = 10;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while (x --&gt;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x;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latin typeface="Consolas" panose="020B0609020204030204" pitchFamily="49" charset="0"/>
              </a:rPr>
              <a:t> 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25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r>
              <a:rPr lang="cs-CZ" dirty="0" smtClean="0"/>
              <a:t>/struct</a:t>
            </a:r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Speciální metody: </a:t>
            </a:r>
            <a:r>
              <a:rPr lang="en-US" dirty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tor, copy-</a:t>
            </a:r>
            <a:r>
              <a:rPr lang="en-US" dirty="0" smtClean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tor, move-</a:t>
            </a:r>
            <a:r>
              <a:rPr lang="en-US" dirty="0" smtClean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</a:t>
            </a:r>
            <a:r>
              <a:rPr lang="en-US" dirty="0" smtClean="0"/>
              <a:t>, destructor, copy-operator, move-operator</a:t>
            </a:r>
            <a:endParaRPr lang="cs-CZ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89212" y="2809023"/>
            <a:ext cx="7153275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>
                <a:latin typeface="Consolas" panose="020B0609020204030204" pitchFamily="49" charset="0"/>
              </a:rPr>
              <a:t>class C </a:t>
            </a:r>
            <a:r>
              <a:rPr lang="cs-CZ" sz="1400" dirty="0" smtClean="0">
                <a:latin typeface="Consolas" panose="020B0609020204030204" pitchFamily="49" charset="0"/>
              </a:rPr>
              <a:t>{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</a:t>
            </a:r>
            <a:r>
              <a:rPr lang="cs-CZ" sz="1400" dirty="0">
                <a:latin typeface="Consolas" panose="020B0609020204030204" pitchFamily="49" charset="0"/>
              </a:rPr>
              <a:t>int x = 0;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public: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C() { cout &lt;&lt; "ctor\n";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C(const C &amp;c) : </a:t>
            </a:r>
            <a:r>
              <a:rPr lang="cs-CZ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x(c.x)</a:t>
            </a:r>
            <a:r>
              <a:rPr lang="cs-CZ" sz="1400" dirty="0">
                <a:latin typeface="Consolas" panose="020B0609020204030204" pitchFamily="49" charset="0"/>
              </a:rPr>
              <a:t> { cout &lt;&lt; "copy-ctor\n";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</a:t>
            </a:r>
            <a:r>
              <a:rPr lang="cs-CZ" sz="1400" b="1" dirty="0">
                <a:latin typeface="Consolas" panose="020B0609020204030204" pitchFamily="49" charset="0"/>
              </a:rPr>
              <a:t>C &amp;&amp;c</a:t>
            </a:r>
            <a:r>
              <a:rPr lang="cs-CZ" sz="1400" dirty="0">
                <a:latin typeface="Consolas" panose="020B0609020204030204" pitchFamily="49" charset="0"/>
              </a:rPr>
              <a:t>) : x(c.x) { cout &lt;&lt; "move-ctor\n";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~C() { cout &lt;&lt; "dtor\n";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&amp;operator=(const C &amp;c) {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x = c.x;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cout &lt;&lt; "copy-op\n";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return *this;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&amp;operator=(</a:t>
            </a:r>
            <a:r>
              <a:rPr lang="cs-CZ" sz="1400" b="1" dirty="0">
                <a:latin typeface="Consolas" panose="020B0609020204030204" pitchFamily="49" charset="0"/>
              </a:rPr>
              <a:t>C &amp;&amp;c</a:t>
            </a:r>
            <a:r>
              <a:rPr lang="cs-CZ" sz="1400" dirty="0">
                <a:latin typeface="Consolas" panose="020B0609020204030204" pitchFamily="49" charset="0"/>
              </a:rPr>
              <a:t>)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x = c.x;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cout &lt;&lt; "move-op\n";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9817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1: implementace třídy 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6158"/>
            <a:ext cx="8915400" cy="3777622"/>
          </a:xfrm>
        </p:spPr>
        <p:txBody>
          <a:bodyPr/>
          <a:lstStyle/>
          <a:p>
            <a:r>
              <a:rPr lang="cs-CZ" dirty="0" smtClean="0"/>
              <a:t>Implementovat třídy C, aby program vypsal čísla 1, 2, 3, ..., 20</a:t>
            </a:r>
          </a:p>
          <a:p>
            <a:pPr lvl="1"/>
            <a:r>
              <a:rPr lang="cs-CZ" dirty="0" smtClean="0"/>
              <a:t>NE </a:t>
            </a:r>
            <a:r>
              <a:rPr lang="cs-CZ" b="1" i="1" dirty="0" smtClean="0"/>
              <a:t>exit</a:t>
            </a:r>
            <a:r>
              <a:rPr lang="en-US" b="1" i="1" dirty="0" smtClean="0"/>
              <a:t>()</a:t>
            </a:r>
            <a:r>
              <a:rPr lang="en-US" dirty="0" smtClean="0"/>
              <a:t> </a:t>
            </a:r>
            <a:r>
              <a:rPr lang="en-US" dirty="0" err="1" smtClean="0"/>
              <a:t>apod</a:t>
            </a:r>
            <a:r>
              <a:rPr lang="en-US" dirty="0" smtClean="0"/>
              <a:t>…</a:t>
            </a:r>
            <a:endParaRPr lang="cs-CZ" dirty="0" smtClean="0"/>
          </a:p>
          <a:p>
            <a:pPr lvl="1"/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231572"/>
            <a:ext cx="7153275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class C </a:t>
            </a:r>
            <a:r>
              <a:rPr lang="en-US" sz="1400" dirty="0" smtClean="0">
                <a:latin typeface="Consolas" panose="020B0609020204030204" pitchFamily="49" charset="0"/>
              </a:rPr>
              <a:t>{ … }; // implement</a:t>
            </a:r>
            <a:r>
              <a:rPr lang="cs-CZ" sz="1400" dirty="0" smtClean="0">
                <a:latin typeface="Consolas" panose="020B0609020204030204" pitchFamily="49" charset="0"/>
              </a:rPr>
              <a:t/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en-US" sz="1400" dirty="0" err="1" smtClean="0">
                <a:latin typeface="Consolas" panose="020B0609020204030204" pitchFamily="49" charset="0"/>
              </a:rPr>
              <a:t>nesahat</a:t>
            </a:r>
            <a:r>
              <a:rPr lang="cs-CZ" sz="1400" dirty="0" smtClean="0">
                <a:latin typeface="Consolas" panose="020B0609020204030204" pitchFamily="49" charset="0"/>
              </a:rPr>
              <a:t> na věci níže!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void </a:t>
            </a:r>
            <a:r>
              <a:rPr lang="cs-CZ" sz="1400" dirty="0">
                <a:latin typeface="Consolas" panose="020B0609020204030204" pitchFamily="49" charset="0"/>
              </a:rPr>
              <a:t>fn_copy(C) {}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void fn_cref(const C&amp;) </a:t>
            </a:r>
            <a:r>
              <a:rPr lang="cs-CZ" sz="1400" dirty="0" smtClean="0">
                <a:latin typeface="Consolas" panose="020B0609020204030204" pitchFamily="49" charset="0"/>
              </a:rPr>
              <a:t>{}</a:t>
            </a:r>
            <a:endParaRPr lang="en-US" sz="1400" dirty="0" smtClean="0"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int main(int </a:t>
            </a:r>
            <a:r>
              <a:rPr lang="cs-CZ" sz="1400" dirty="0" smtClean="0">
                <a:latin typeface="Consolas" panose="020B0609020204030204" pitchFamily="49" charset="0"/>
              </a:rPr>
              <a:t>arg</a:t>
            </a:r>
            <a:r>
              <a:rPr lang="en-US" sz="1400" dirty="0" smtClean="0">
                <a:latin typeface="Consolas" panose="020B0609020204030204" pitchFamily="49" charset="0"/>
              </a:rPr>
              <a:t>c</a:t>
            </a:r>
            <a:r>
              <a:rPr lang="cs-CZ" sz="1400" dirty="0" smtClean="0">
                <a:latin typeface="Consolas" panose="020B0609020204030204" pitchFamily="49" charset="0"/>
              </a:rPr>
              <a:t>, </a:t>
            </a:r>
            <a:r>
              <a:rPr lang="cs-CZ" sz="1400" dirty="0">
                <a:latin typeface="Consolas" panose="020B0609020204030204" pitchFamily="49" charset="0"/>
              </a:rPr>
              <a:t>char* argv[])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c;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"5";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fn_copy(c);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"10";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fn_cref(c);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fn_copy(std::move(c));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"15";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076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Implementovat třídu C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Třída pro komplexní čísla</a:t>
            </a:r>
            <a:endParaRPr lang="en-US" dirty="0" smtClean="0"/>
          </a:p>
          <a:p>
            <a:pPr lvl="1"/>
            <a:r>
              <a:rPr lang="cs-CZ" dirty="0" smtClean="0"/>
              <a:t>naimplementovat všechny speciální metody</a:t>
            </a:r>
          </a:p>
          <a:p>
            <a:pPr>
              <a:buFont typeface="+mj-lt"/>
              <a:buAutoNum type="arabicPeriod"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7450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2 (</a:t>
            </a:r>
            <a:r>
              <a:rPr lang="en-US" sz="6000" dirty="0" smtClean="0"/>
              <a:t>7.10.2020)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3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Nepoužívat </a:t>
            </a:r>
            <a:r>
              <a:rPr lang="cs-CZ" dirty="0" smtClean="0"/>
              <a:t>copy&amp;paste</a:t>
            </a:r>
          </a:p>
          <a:p>
            <a:r>
              <a:rPr lang="cs-CZ" dirty="0" smtClean="0"/>
              <a:t>Rozdělovat do funkcí</a:t>
            </a:r>
          </a:p>
          <a:p>
            <a:r>
              <a:rPr lang="cs-CZ" dirty="0"/>
              <a:t>Místo komentářů používat </a:t>
            </a:r>
            <a:r>
              <a:rPr lang="cs-CZ" dirty="0" smtClean="0"/>
              <a:t>funkce</a:t>
            </a:r>
          </a:p>
          <a:p>
            <a:r>
              <a:rPr lang="cs-CZ" dirty="0"/>
              <a:t>Využívat funkce z STL (např.: </a:t>
            </a:r>
            <a:r>
              <a:rPr lang="cs-CZ" i="1" dirty="0"/>
              <a:t>std::stoi, std::list&lt;T&gt;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pozor na složitost funkcí (</a:t>
            </a:r>
            <a:r>
              <a:rPr lang="cs-CZ" i="1" dirty="0"/>
              <a:t>std::vector::delete</a:t>
            </a:r>
            <a:r>
              <a:rPr lang="cs-CZ" i="1" dirty="0" smtClean="0"/>
              <a:t>()</a:t>
            </a:r>
            <a:r>
              <a:rPr lang="cs-CZ" dirty="0" smtClean="0"/>
              <a:t>)</a:t>
            </a:r>
          </a:p>
          <a:p>
            <a:r>
              <a:rPr lang="cs-CZ" dirty="0" smtClean="0"/>
              <a:t>Minimalizovat </a:t>
            </a:r>
            <a:r>
              <a:rPr lang="cs-CZ" i="1" dirty="0"/>
              <a:t>continue</a:t>
            </a:r>
            <a:r>
              <a:rPr lang="cs-CZ" dirty="0"/>
              <a:t>, </a:t>
            </a:r>
            <a:r>
              <a:rPr lang="cs-CZ" i="1" dirty="0"/>
              <a:t>break</a:t>
            </a:r>
            <a:r>
              <a:rPr lang="cs-CZ" dirty="0"/>
              <a:t>, </a:t>
            </a:r>
            <a:r>
              <a:rPr lang="cs-CZ" i="1" dirty="0"/>
              <a:t>goto</a:t>
            </a:r>
          </a:p>
          <a:p>
            <a:endParaRPr lang="cs-CZ" dirty="0" smtClean="0"/>
          </a:p>
          <a:p>
            <a:endParaRPr lang="cs-CZ" dirty="0"/>
          </a:p>
        </p:txBody>
      </p:sp>
      <p:pic>
        <p:nvPicPr>
          <p:cNvPr id="2050" name="Picture 2" descr="g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7" y="4556767"/>
            <a:ext cx="8124281" cy="220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660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br>
              <a:rPr lang="cs-CZ" dirty="0" smtClean="0"/>
            </a:br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Rozumné pojmenovávání</a:t>
            </a:r>
          </a:p>
          <a:p>
            <a:r>
              <a:rPr lang="cs-CZ" dirty="0" smtClean="0"/>
              <a:t>Předávání parametrů</a:t>
            </a:r>
          </a:p>
          <a:p>
            <a:endParaRPr lang="cs-CZ" i="1" dirty="0" smtClean="0"/>
          </a:p>
          <a:p>
            <a:endParaRPr lang="cs-CZ" i="1" dirty="0" smtClean="0"/>
          </a:p>
          <a:p>
            <a:endParaRPr lang="cs-C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1364108"/>
            <a:ext cx="4802649" cy="49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30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 GITu pouze zdrojáky, konf. soubory, ...</a:t>
            </a:r>
          </a:p>
          <a:p>
            <a:pPr lvl="1"/>
            <a:r>
              <a:rPr lang="cs-CZ" dirty="0"/>
              <a:t>NE: </a:t>
            </a:r>
            <a:r>
              <a:rPr lang="cs-CZ" i="1" dirty="0"/>
              <a:t>.obj, .log, .pdb, </a:t>
            </a:r>
            <a:r>
              <a:rPr lang="cs-CZ" i="1" dirty="0" smtClean="0"/>
              <a:t>...</a:t>
            </a:r>
            <a:endParaRPr lang="cs-CZ" dirty="0" smtClean="0"/>
          </a:p>
          <a:p>
            <a:r>
              <a:rPr lang="cs-CZ" dirty="0" smtClean="0"/>
              <a:t>Další úkoly odevzdat + vytvořit merge request (přidat mě)</a:t>
            </a:r>
          </a:p>
          <a:p>
            <a:pPr lvl="1"/>
            <a:r>
              <a:rPr lang="cs-CZ" dirty="0" smtClean="0"/>
              <a:t>Návod na stránkách</a:t>
            </a:r>
          </a:p>
        </p:txBody>
      </p:sp>
    </p:spTree>
    <p:extLst>
      <p:ext uri="{BB962C8B-B14F-4D97-AF65-F5344CB8AC3E}">
        <p14:creationId xmlns:p14="http://schemas.microsoft.com/office/powerpoint/2010/main" val="3076843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Předávání parametrů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hodnotou</a:t>
            </a:r>
            <a:r>
              <a:rPr lang="en-US" dirty="0"/>
              <a:t> </a:t>
            </a:r>
            <a:r>
              <a:rPr lang="en-US" dirty="0" smtClean="0"/>
              <a:t>(by value)</a:t>
            </a:r>
            <a:r>
              <a:rPr lang="cs-CZ" dirty="0" smtClean="0"/>
              <a:t>: </a:t>
            </a:r>
            <a:r>
              <a:rPr lang="en-US" b="1" i="1" dirty="0" smtClean="0"/>
              <a:t>void </a:t>
            </a:r>
            <a:r>
              <a:rPr lang="en-US" b="1" i="1" dirty="0" err="1" smtClean="0"/>
              <a:t>fn</a:t>
            </a:r>
            <a:r>
              <a:rPr lang="en-US" b="1" i="1" dirty="0" smtClean="0"/>
              <a:t>(</a:t>
            </a:r>
            <a:r>
              <a:rPr lang="en-US" b="1" i="1" dirty="0" smtClean="0">
                <a:solidFill>
                  <a:srgbClr val="0070C0"/>
                </a:solidFill>
              </a:rPr>
              <a:t>string </a:t>
            </a:r>
            <a:r>
              <a:rPr lang="en-US" b="1" i="1" dirty="0" err="1" smtClean="0">
                <a:solidFill>
                  <a:srgbClr val="0070C0"/>
                </a:solidFill>
              </a:rPr>
              <a:t>str</a:t>
            </a:r>
            <a:r>
              <a:rPr lang="en-US" b="1" i="1" dirty="0" smtClean="0"/>
              <a:t>)</a:t>
            </a:r>
          </a:p>
          <a:p>
            <a:pPr lvl="1"/>
            <a:r>
              <a:rPr lang="cs-CZ" dirty="0" smtClean="0"/>
              <a:t>Vytvoří se </a:t>
            </a:r>
            <a:r>
              <a:rPr lang="cs-CZ" b="1" dirty="0" smtClean="0"/>
              <a:t>kopie</a:t>
            </a:r>
            <a:r>
              <a:rPr lang="cs-CZ" dirty="0" smtClean="0"/>
              <a:t>, která se předá do funkce</a:t>
            </a:r>
          </a:p>
          <a:p>
            <a:r>
              <a:rPr lang="cs-CZ" dirty="0" smtClean="0"/>
              <a:t>odkazem (by reference)</a:t>
            </a:r>
          </a:p>
          <a:p>
            <a:pPr lvl="1"/>
            <a:r>
              <a:rPr lang="cs-CZ" dirty="0" smtClean="0"/>
              <a:t>reference: </a:t>
            </a:r>
            <a:r>
              <a:rPr lang="cs-CZ" b="1" i="1" dirty="0" smtClean="0"/>
              <a:t>void fn(</a:t>
            </a:r>
            <a:r>
              <a:rPr lang="cs-CZ" b="1" i="1" dirty="0" smtClean="0">
                <a:solidFill>
                  <a:srgbClr val="0070C0"/>
                </a:solidFill>
              </a:rPr>
              <a:t>string </a:t>
            </a:r>
            <a:r>
              <a:rPr lang="en-US" b="1" i="1" dirty="0" smtClean="0">
                <a:solidFill>
                  <a:srgbClr val="0070C0"/>
                </a:solidFill>
              </a:rPr>
              <a:t>&amp;</a:t>
            </a:r>
            <a:r>
              <a:rPr lang="en-US" b="1" i="1" dirty="0" err="1" smtClean="0">
                <a:solidFill>
                  <a:srgbClr val="0070C0"/>
                </a:solidFill>
              </a:rPr>
              <a:t>str</a:t>
            </a:r>
            <a:r>
              <a:rPr lang="en-US" b="1" i="1" dirty="0" smtClean="0"/>
              <a:t>)</a:t>
            </a:r>
          </a:p>
          <a:p>
            <a:pPr lvl="2"/>
            <a:r>
              <a:rPr lang="cs-CZ" dirty="0" smtClean="0"/>
              <a:t>Funkce modifikuje parametr uvnitř</a:t>
            </a:r>
          </a:p>
          <a:p>
            <a:pPr lvl="2"/>
            <a:r>
              <a:rPr lang="cs-CZ" dirty="0" smtClean="0"/>
              <a:t>Výstupní parametry (pokud nelze návratovou hodnotou)</a:t>
            </a:r>
          </a:p>
          <a:p>
            <a:pPr lvl="1"/>
            <a:r>
              <a:rPr lang="cs-CZ" dirty="0" smtClean="0"/>
              <a:t>const-reference: </a:t>
            </a:r>
            <a:r>
              <a:rPr lang="cs-CZ" b="1" i="1" dirty="0" smtClean="0"/>
              <a:t>void fn(</a:t>
            </a:r>
            <a:r>
              <a:rPr lang="cs-CZ" b="1" i="1" dirty="0" smtClean="0">
                <a:solidFill>
                  <a:srgbClr val="0070C0"/>
                </a:solidFill>
              </a:rPr>
              <a:t>const string &amp;str</a:t>
            </a:r>
            <a:r>
              <a:rPr lang="cs-CZ" b="1" i="1" dirty="0" smtClean="0"/>
              <a:t>)</a:t>
            </a:r>
          </a:p>
          <a:p>
            <a:pPr lvl="2"/>
            <a:r>
              <a:rPr lang="cs-CZ" dirty="0" smtClean="0"/>
              <a:t>Předává se parametr, ale nechci vytvářet kopii (pro velké třídy, kde je kopírování drahé)</a:t>
            </a:r>
          </a:p>
          <a:p>
            <a:pPr lvl="1"/>
            <a:r>
              <a:rPr lang="cs-CZ" dirty="0" smtClean="0"/>
              <a:t>r-value reference: </a:t>
            </a:r>
            <a:r>
              <a:rPr lang="cs-CZ" b="1" i="1" dirty="0"/>
              <a:t>void </a:t>
            </a:r>
            <a:r>
              <a:rPr lang="cs-CZ" b="1" i="1" dirty="0" smtClean="0"/>
              <a:t>fn(</a:t>
            </a:r>
            <a:r>
              <a:rPr lang="cs-CZ" b="1" i="1" dirty="0" smtClean="0">
                <a:solidFill>
                  <a:srgbClr val="0070C0"/>
                </a:solidFill>
              </a:rPr>
              <a:t>string &amp;</a:t>
            </a:r>
            <a:r>
              <a:rPr lang="en-US" b="1" i="1" dirty="0" smtClean="0">
                <a:solidFill>
                  <a:srgbClr val="0070C0"/>
                </a:solidFill>
              </a:rPr>
              <a:t>&amp;</a:t>
            </a:r>
            <a:r>
              <a:rPr lang="cs-CZ" b="1" i="1" dirty="0" smtClean="0">
                <a:solidFill>
                  <a:srgbClr val="0070C0"/>
                </a:solidFill>
              </a:rPr>
              <a:t>str</a:t>
            </a:r>
            <a:r>
              <a:rPr lang="cs-CZ" b="1" i="1" dirty="0" smtClean="0"/>
              <a:t>)</a:t>
            </a:r>
            <a:endParaRPr lang="en-US" i="1" dirty="0"/>
          </a:p>
          <a:p>
            <a:pPr lvl="2"/>
            <a:r>
              <a:rPr lang="cs-CZ" i="1" dirty="0" smtClean="0"/>
              <a:t>Později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*ukazatelem (by pointer)</a:t>
            </a:r>
          </a:p>
          <a:p>
            <a:pPr lvl="1"/>
            <a:r>
              <a:rPr lang="cs-CZ" b="1" dirty="0" smtClean="0"/>
              <a:t>Není to způsob předávání parametrů </a:t>
            </a:r>
            <a:r>
              <a:rPr lang="cs-CZ" dirty="0" smtClean="0"/>
              <a:t>(ukazatel je předáván hodnotou)</a:t>
            </a:r>
          </a:p>
          <a:p>
            <a:pPr lvl="1"/>
            <a:r>
              <a:rPr lang="cs-CZ" dirty="0" smtClean="0"/>
              <a:t>V C-čku - nemá reference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59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C++ vs. ++C</a:t>
            </a:r>
            <a:r>
              <a:rPr lang="en-US" dirty="0" smtClean="0"/>
              <a:t>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en-US" dirty="0" err="1"/>
              <a:t>dovoluje</a:t>
            </a:r>
            <a:r>
              <a:rPr lang="en-US" dirty="0"/>
              <a:t> overloading </a:t>
            </a:r>
            <a:r>
              <a:rPr lang="cs-CZ" dirty="0"/>
              <a:t>operatorů (</a:t>
            </a:r>
            <a:r>
              <a:rPr lang="en-US" dirty="0"/>
              <a:t>*, ++, --, </a:t>
            </a:r>
            <a:r>
              <a:rPr lang="cs-CZ" dirty="0"/>
              <a:t>+,-, </a:t>
            </a:r>
            <a:r>
              <a:rPr lang="en-US" dirty="0"/>
              <a:t>&amp;&amp;, *, …)</a:t>
            </a:r>
          </a:p>
          <a:p>
            <a:pPr lvl="1"/>
            <a:r>
              <a:rPr lang="cs-CZ" dirty="0"/>
              <a:t>Neměňte semantiku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9212" y="3286800"/>
            <a:ext cx="8915400" cy="28007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nsolas" panose="020B0609020204030204" pitchFamily="49" charset="0"/>
              </a:rPr>
              <a:t>// ex 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= 0;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N;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++</a:t>
            </a:r>
            <a:r>
              <a:rPr lang="en-US" sz="16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) { … 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// vs.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= 0;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N; </a:t>
            </a:r>
            <a:r>
              <a:rPr lang="en-US" sz="16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 smtClean="0">
                <a:latin typeface="Consolas" panose="020B0609020204030204" pitchFamily="49" charset="0"/>
              </a:rPr>
              <a:t>) { … 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// ex 2</a:t>
            </a:r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>
                <a:latin typeface="Consolas" panose="020B0609020204030204" pitchFamily="49" charset="0"/>
              </a:rPr>
              <a:t>auto it = </a:t>
            </a:r>
            <a:r>
              <a:rPr lang="en-US" sz="1600" dirty="0" err="1">
                <a:latin typeface="Consolas" panose="020B0609020204030204" pitchFamily="49" charset="0"/>
              </a:rPr>
              <a:t>my_class.begin</a:t>
            </a:r>
            <a:r>
              <a:rPr lang="en-US" sz="1600" dirty="0" smtClean="0">
                <a:latin typeface="Consolas" panose="020B0609020204030204" pitchFamily="49" charset="0"/>
              </a:rPr>
              <a:t>(); it != </a:t>
            </a:r>
            <a:r>
              <a:rPr lang="en-US" sz="1600" dirty="0" err="1" smtClean="0">
                <a:latin typeface="Consolas" panose="020B0609020204030204" pitchFamily="49" charset="0"/>
              </a:rPr>
              <a:t>my_class.end</a:t>
            </a:r>
            <a:r>
              <a:rPr lang="en-US" sz="1600" dirty="0" smtClean="0">
                <a:latin typeface="Consolas" panose="020B0609020204030204" pitchFamily="49" charset="0"/>
              </a:rPr>
              <a:t>();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++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 smtClean="0">
                <a:latin typeface="Consolas" panose="020B0609020204030204" pitchFamily="49" charset="0"/>
              </a:rPr>
              <a:t>) </a:t>
            </a:r>
            <a:r>
              <a:rPr lang="en-US" sz="1600" dirty="0">
                <a:latin typeface="Consolas" panose="020B0609020204030204" pitchFamily="49" charset="0"/>
              </a:rPr>
              <a:t>{ …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// vs.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for (auto it = </a:t>
            </a:r>
            <a:r>
              <a:rPr lang="en-US" sz="1600" dirty="0" err="1">
                <a:latin typeface="Consolas" panose="020B0609020204030204" pitchFamily="49" charset="0"/>
              </a:rPr>
              <a:t>my_class.begin</a:t>
            </a:r>
            <a:r>
              <a:rPr lang="en-US" sz="1600" dirty="0">
                <a:latin typeface="Consolas" panose="020B0609020204030204" pitchFamily="49" charset="0"/>
              </a:rPr>
              <a:t>(); it != </a:t>
            </a:r>
            <a:r>
              <a:rPr lang="en-US" sz="1600" dirty="0" err="1">
                <a:latin typeface="Consolas" panose="020B0609020204030204" pitchFamily="49" charset="0"/>
              </a:rPr>
              <a:t>my_class.end</a:t>
            </a:r>
            <a:r>
              <a:rPr lang="en-US" sz="1600" dirty="0">
                <a:latin typeface="Consolas" panose="020B0609020204030204" pitchFamily="49" charset="0"/>
              </a:rPr>
              <a:t>();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it++</a:t>
            </a:r>
            <a:r>
              <a:rPr lang="en-US" sz="1600" dirty="0" smtClean="0">
                <a:latin typeface="Consolas" panose="020B0609020204030204" pitchFamily="49" charset="0"/>
              </a:rPr>
              <a:t>) </a:t>
            </a:r>
            <a:r>
              <a:rPr lang="en-US" sz="1600" dirty="0">
                <a:latin typeface="Consolas" panose="020B0609020204030204" pitchFamily="49" charset="0"/>
              </a:rPr>
              <a:t>{ … 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765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class/struct</a:t>
            </a:r>
            <a:r>
              <a:rPr lang="en-US" dirty="0" smtClean="0"/>
              <a:t>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Chceme</a:t>
            </a:r>
            <a:r>
              <a:rPr lang="en-US" dirty="0" smtClean="0"/>
              <a:t> </a:t>
            </a:r>
            <a:r>
              <a:rPr lang="en-US" dirty="0" err="1" smtClean="0"/>
              <a:t>strukturovat</a:t>
            </a:r>
            <a:r>
              <a:rPr lang="en-US" dirty="0" smtClean="0"/>
              <a:t> data,</a:t>
            </a:r>
            <a:r>
              <a:rPr lang="cs-CZ" dirty="0" smtClean="0"/>
              <a:t> </a:t>
            </a:r>
            <a:r>
              <a:rPr lang="en-US" dirty="0" err="1" smtClean="0"/>
              <a:t>funkce</a:t>
            </a:r>
            <a:r>
              <a:rPr lang="en-US" dirty="0" smtClean="0"/>
              <a:t> </a:t>
            </a:r>
            <a:r>
              <a:rPr lang="cs-CZ" dirty="0" smtClean="0"/>
              <a:t>„</a:t>
            </a:r>
            <a:r>
              <a:rPr lang="en-US" dirty="0" smtClean="0"/>
              <a:t>k sob</a:t>
            </a:r>
            <a:r>
              <a:rPr lang="cs-CZ" dirty="0" smtClean="0"/>
              <a:t>ě“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i="1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funkce</a:t>
            </a:r>
            <a:r>
              <a:rPr lang="en-US" dirty="0" smtClean="0"/>
              <a:t> m</a:t>
            </a:r>
            <a:r>
              <a:rPr lang="cs-CZ" dirty="0" smtClean="0"/>
              <a:t>ůže volat pouze </a:t>
            </a:r>
            <a:r>
              <a:rPr lang="cs-CZ" b="1" i="1" dirty="0" smtClean="0"/>
              <a:t>const</a:t>
            </a:r>
            <a:r>
              <a:rPr lang="cs-CZ" dirty="0" smtClean="0"/>
              <a:t> funkci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2637777"/>
            <a:ext cx="7153275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class </a:t>
            </a:r>
            <a:r>
              <a:rPr lang="cs-CZ" sz="1400" dirty="0">
                <a:latin typeface="Consolas" panose="020B0609020204030204" pitchFamily="49" charset="0"/>
              </a:rPr>
              <a:t>calculator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void sum(); // private by default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public</a:t>
            </a:r>
            <a:r>
              <a:rPr lang="cs-CZ" sz="1400" dirty="0" smtClean="0">
                <a:latin typeface="Consolas" panose="020B0609020204030204" pitchFamily="49" charset="0"/>
              </a:rPr>
              <a:t>: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    void calc(const std::string &amp;expression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r>
              <a:rPr lang="en-US" sz="1400" dirty="0" smtClean="0">
                <a:latin typeface="Consolas" panose="020B0609020204030204" pitchFamily="49" charset="0"/>
              </a:rPr>
              <a:t> // change internals</a:t>
            </a:r>
            <a:r>
              <a:rPr lang="cs-CZ" sz="1400" dirty="0" smtClean="0">
                <a:latin typeface="Consolas" panose="020B0609020204030204" pitchFamily="49" charset="0"/>
              </a:rPr>
              <a:t/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    void print() </a:t>
            </a:r>
            <a:r>
              <a:rPr lang="cs-CZ" sz="1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const</a:t>
            </a:r>
            <a:r>
              <a:rPr lang="cs-CZ" sz="1400" dirty="0" smtClean="0">
                <a:latin typeface="Consolas" panose="020B0609020204030204" pitchFamily="49" charset="0"/>
              </a:rPr>
              <a:t>; //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doesn’t change internals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</a:t>
            </a:r>
            <a:r>
              <a:rPr lang="cs-CZ" sz="1400" dirty="0" smtClean="0">
                <a:latin typeface="Consolas" panose="020B0609020204030204" pitchFamily="49" charset="0"/>
              </a:rPr>
              <a:t>private: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    // ...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calculator </a:t>
            </a:r>
            <a:r>
              <a:rPr lang="cs-CZ" sz="1400" dirty="0">
                <a:latin typeface="Consolas" panose="020B0609020204030204" pitchFamily="49" charset="0"/>
              </a:rPr>
              <a:t>c</a:t>
            </a:r>
            <a:r>
              <a:rPr lang="cs-CZ" sz="1400" dirty="0" smtClean="0">
                <a:latin typeface="Consolas" panose="020B0609020204030204" pitchFamily="49" charset="0"/>
              </a:rPr>
              <a:t>;</a:t>
            </a:r>
            <a:r>
              <a:rPr lang="en-US" sz="1400" dirty="0" smtClean="0">
                <a:latin typeface="Consolas" panose="020B0609020204030204" pitchFamily="49" charset="0"/>
              </a:rPr>
              <a:t> // n</a:t>
            </a:r>
            <a:r>
              <a:rPr lang="cs-CZ" sz="1400" dirty="0" smtClean="0">
                <a:latin typeface="Consolas" panose="020B0609020204030204" pitchFamily="49" charset="0"/>
              </a:rPr>
              <a:t>o need for `new`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c.calc(</a:t>
            </a:r>
            <a:r>
              <a:rPr lang="cs-CZ" sz="1400" dirty="0">
                <a:latin typeface="Consolas" panose="020B0609020204030204" pitchFamily="49" charset="0"/>
              </a:rPr>
              <a:t>"1+2*3/4"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97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</a:t>
            </a:r>
            <a:r>
              <a:rPr lang="en-US" dirty="0" err="1" smtClean="0"/>
              <a:t>struct</a:t>
            </a:r>
            <a:r>
              <a:rPr lang="en-US" dirty="0" smtClean="0"/>
              <a:t>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en-US" dirty="0" smtClean="0"/>
              <a:t>class vs.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b="1" dirty="0" smtClean="0"/>
              <a:t>Use </a:t>
            </a:r>
            <a:r>
              <a:rPr lang="en-US" b="1" dirty="0"/>
              <a:t>class if the class has an invariant; use </a:t>
            </a:r>
            <a:r>
              <a:rPr lang="en-US" b="1" dirty="0" err="1"/>
              <a:t>struct</a:t>
            </a:r>
            <a:r>
              <a:rPr lang="en-US" b="1" dirty="0"/>
              <a:t> if the data members can vary </a:t>
            </a:r>
            <a:r>
              <a:rPr lang="en-US" b="1" dirty="0" smtClean="0"/>
              <a:t>independently</a:t>
            </a:r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isocpp.github.io/CppCoreGuidelines/CppCoreGuidelines#c-classes-and-class-hierarchies</a:t>
            </a:r>
          </a:p>
          <a:p>
            <a:endParaRPr lang="cs-CZ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http://isocpp.github.io/CppCoreGuidelines/CppCoreGuidelines#c2-use-class-if-the-class-has-an-invariant-use-struct-if-the-data-members-can-vary-independently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129586"/>
            <a:ext cx="7153275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struct coordinate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latin typeface="Consolas" panose="020B0609020204030204" pitchFamily="49" charset="0"/>
              </a:rPr>
              <a:t>   int x;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int y;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int z;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latin typeface="Consolas" panose="020B0609020204030204" pitchFamily="49" charset="0"/>
              </a:rPr>
              <a:t>   void set(int x, int y, int z);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168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::vector</a:t>
            </a:r>
            <a:r>
              <a:rPr lang="cs-CZ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r>
              <a:rPr lang="en-US" dirty="0" err="1" smtClean="0"/>
              <a:t>Pozor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cs-CZ" dirty="0" smtClean="0"/>
              <a:t>časovou </a:t>
            </a:r>
            <a:r>
              <a:rPr lang="en-US" dirty="0" smtClean="0"/>
              <a:t>s</a:t>
            </a:r>
            <a:r>
              <a:rPr lang="cs-CZ" dirty="0" smtClean="0"/>
              <a:t>ložitost operací</a:t>
            </a:r>
          </a:p>
          <a:p>
            <a:r>
              <a:rPr lang="en-US" dirty="0"/>
              <a:t>vector&lt;bool&gt;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https://en.cppreference.com/w/cpp/header/vector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1798851"/>
            <a:ext cx="7153275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#include &lt;vector&gt;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::vector&lt;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&gt; vi{1, 2, 3, 4, 5, 6</a:t>
            </a:r>
            <a:r>
              <a:rPr lang="en-US" sz="1400" dirty="0" smtClean="0">
                <a:latin typeface="Consolas" panose="020B0609020204030204" pitchFamily="49" charset="0"/>
              </a:rPr>
              <a:t>};</a:t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::vector&lt;float&gt; </a:t>
            </a:r>
            <a:r>
              <a:rPr lang="en-US" sz="1400" dirty="0" err="1" smtClean="0">
                <a:latin typeface="Consolas" panose="020B0609020204030204" pitchFamily="49" charset="0"/>
              </a:rPr>
              <a:t>vf</a:t>
            </a:r>
            <a:r>
              <a:rPr lang="en-US" sz="1400" dirty="0" smtClean="0">
                <a:latin typeface="Consolas" panose="020B0609020204030204" pitchFamily="49" charset="0"/>
              </a:rPr>
              <a:t>(5, </a:t>
            </a:r>
            <a:r>
              <a:rPr lang="en-US" sz="1400" dirty="0">
                <a:latin typeface="Consolas" panose="020B0609020204030204" pitchFamily="49" charset="0"/>
              </a:rPr>
              <a:t>0.0f</a:t>
            </a:r>
            <a:r>
              <a:rPr lang="en-US" sz="1400" dirty="0" smtClean="0">
                <a:latin typeface="Consolas" panose="020B0609020204030204" pitchFamily="49" charset="0"/>
              </a:rPr>
              <a:t>); 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vi[3] &lt;&lt; “ “ &lt;&lt; vf.at(3) &lt;&lt;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</a:rPr>
              <a:t>vi.size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vi[3] = 100; vi.at(6) = 600;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vf.push_back</a:t>
            </a:r>
            <a:r>
              <a:rPr lang="en-US" sz="1400" dirty="0">
                <a:latin typeface="Consolas" panose="020B0609020204030204" pitchFamily="49" charset="0"/>
              </a:rPr>
              <a:t>(100.0f); </a:t>
            </a:r>
            <a:r>
              <a:rPr lang="en-US" sz="1400" dirty="0" err="1">
                <a:latin typeface="Consolas" panose="020B0609020204030204" pitchFamily="49" charset="0"/>
              </a:rPr>
              <a:t>vf.emplace_back</a:t>
            </a:r>
            <a:r>
              <a:rPr lang="en-US" sz="1400" dirty="0">
                <a:latin typeface="Consolas" panose="020B0609020204030204" pitchFamily="49" charset="0"/>
              </a:rPr>
              <a:t>(200.0f);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vf.insert</a:t>
            </a:r>
            <a:r>
              <a:rPr lang="en-US" sz="1400" dirty="0">
                <a:latin typeface="Consolas" panose="020B0609020204030204" pitchFamily="49" charset="0"/>
              </a:rPr>
              <a:t>(3, 300.0f); </a:t>
            </a:r>
            <a:r>
              <a:rPr lang="en-US" sz="1400" dirty="0" err="1">
                <a:latin typeface="Consolas" panose="020B0609020204030204" pitchFamily="49" charset="0"/>
              </a:rPr>
              <a:t>vf.emplace</a:t>
            </a:r>
            <a:r>
              <a:rPr lang="en-US" sz="1400" dirty="0">
                <a:latin typeface="Consolas" panose="020B0609020204030204" pitchFamily="49" charset="0"/>
              </a:rPr>
              <a:t>(3, 300.0f);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vi.pop_back</a:t>
            </a:r>
            <a:r>
              <a:rPr lang="en-US" sz="1400" dirty="0">
                <a:latin typeface="Consolas" panose="020B0609020204030204" pitchFamily="49" charset="0"/>
              </a:rPr>
              <a:t>();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vf.erase</a:t>
            </a:r>
            <a:r>
              <a:rPr lang="en-US" sz="1400" dirty="0">
                <a:latin typeface="Consolas" panose="020B0609020204030204" pitchFamily="49" charset="0"/>
              </a:rPr>
              <a:t>(3);</a:t>
            </a:r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vi.clear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vi.resize</a:t>
            </a:r>
            <a:r>
              <a:rPr lang="en-US" sz="1400" dirty="0">
                <a:latin typeface="Consolas" panose="020B0609020204030204" pitchFamily="49" charset="0"/>
              </a:rPr>
              <a:t>(10); </a:t>
            </a:r>
            <a:r>
              <a:rPr lang="en-US" sz="1400" dirty="0" err="1">
                <a:latin typeface="Consolas" panose="020B0609020204030204" pitchFamily="49" charset="0"/>
              </a:rPr>
              <a:t>vi.reserve</a:t>
            </a:r>
            <a:r>
              <a:rPr lang="en-US" sz="1400" dirty="0">
                <a:latin typeface="Consolas" panose="020B0609020204030204" pitchFamily="49" charset="0"/>
              </a:rPr>
              <a:t>(100);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542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matice pro čísla</a:t>
            </a:r>
          </a:p>
          <a:p>
            <a:pPr lvl="1"/>
            <a:r>
              <a:rPr lang="cs-CZ" dirty="0" smtClean="0"/>
              <a:t>set(x, y, value), get(x, y), print()</a:t>
            </a:r>
          </a:p>
          <a:p>
            <a:pPr lvl="1"/>
            <a:r>
              <a:rPr lang="cs-CZ" dirty="0" smtClean="0"/>
              <a:t>set_width</a:t>
            </a:r>
            <a:r>
              <a:rPr lang="cs-CZ" dirty="0"/>
              <a:t>(), set_height(), get_width(), get_height</a:t>
            </a:r>
            <a:r>
              <a:rPr lang="cs-CZ" dirty="0" smtClean="0"/>
              <a:t>()</a:t>
            </a:r>
          </a:p>
          <a:p>
            <a:pPr lvl="1"/>
            <a:r>
              <a:rPr lang="cs-CZ" dirty="0" smtClean="0"/>
              <a:t>get_row(x), get_column(x) – vrať řádek/sloupec x</a:t>
            </a:r>
          </a:p>
          <a:p>
            <a:pPr lvl="1"/>
            <a:r>
              <a:rPr lang="cs-CZ" dirty="0" smtClean="0"/>
              <a:t>get_rows(), get_columns() – vrátí pole všech řádků/sloupců</a:t>
            </a:r>
          </a:p>
          <a:p>
            <a:pPr lvl="1"/>
            <a:r>
              <a:rPr lang="cs-CZ" dirty="0"/>
              <a:t>clear</a:t>
            </a:r>
            <a:r>
              <a:rPr lang="cs-CZ" dirty="0" smtClean="0"/>
              <a:t>() – nastav všechny hodnoty na 0</a:t>
            </a:r>
          </a:p>
          <a:p>
            <a:pPr lvl="1"/>
            <a:r>
              <a:rPr lang="cs-CZ" dirty="0" smtClean="0"/>
              <a:t>fill_with_value(value) – nastav všechny hodnoty na danou hodnotu</a:t>
            </a:r>
          </a:p>
          <a:p>
            <a:pPr lvl="1"/>
            <a:r>
              <a:rPr lang="cs-CZ" dirty="0" smtClean="0"/>
              <a:t>reverse() – prohoď hodnoty z [x, y] na [y, x]</a:t>
            </a:r>
          </a:p>
          <a:p>
            <a:pPr lvl="1"/>
            <a:r>
              <a:rPr lang="cs-CZ" dirty="0" smtClean="0"/>
              <a:t>is_negative() – jsou všechny čísla v matici záporná?</a:t>
            </a:r>
          </a:p>
          <a:p>
            <a:pPr lvl="1"/>
            <a:r>
              <a:rPr lang="cs-CZ" dirty="0" smtClean="0"/>
              <a:t>get_negative(), get_positive() – vrátí všechna negativní/pozitivní čísla v matici</a:t>
            </a:r>
          </a:p>
          <a:p>
            <a:pPr lvl="1"/>
            <a:r>
              <a:rPr lang="cs-CZ" dirty="0" smtClean="0"/>
              <a:t>zero_count() – počet 0 v matici</a:t>
            </a:r>
          </a:p>
          <a:p>
            <a:pPr lvl="1"/>
            <a:endParaRPr lang="cs-CZ" dirty="0" smtClean="0"/>
          </a:p>
          <a:p>
            <a:r>
              <a:rPr lang="cs-CZ" dirty="0" smtClean="0"/>
              <a:t>POZOR: const metody, předávání parametrů</a:t>
            </a:r>
          </a:p>
          <a:p>
            <a:r>
              <a:rPr lang="cs-CZ" dirty="0" smtClean="0"/>
              <a:t>Odevzdat do Gitlabu + merge request</a:t>
            </a:r>
          </a:p>
          <a:p>
            <a:pPr lvl="1"/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757429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1</a:t>
            </a:r>
            <a:r>
              <a:rPr lang="en-US" sz="6000" dirty="0" smtClean="0"/>
              <a:t> (30.9.2020)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5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Distanční výuka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Web: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fan1x.github.io/cpp20.html</a:t>
            </a:r>
            <a:endParaRPr lang="en-US" b="1" dirty="0" smtClean="0"/>
          </a:p>
          <a:p>
            <a:r>
              <a:rPr lang="cs-CZ" b="1" dirty="0" smtClean="0"/>
              <a:t>Zoom:</a:t>
            </a:r>
            <a:r>
              <a:rPr lang="cs-CZ" dirty="0" smtClean="0"/>
              <a:t> online cvičení</a:t>
            </a:r>
            <a:endParaRPr lang="en-US" dirty="0" smtClean="0"/>
          </a:p>
          <a:p>
            <a:pPr lvl="1"/>
            <a:r>
              <a:rPr lang="cs-CZ" dirty="0" smtClean="0"/>
              <a:t>Informace k</a:t>
            </a:r>
            <a:r>
              <a:rPr lang="en-US" dirty="0" smtClean="0"/>
              <a:t> p</a:t>
            </a:r>
            <a:r>
              <a:rPr lang="cs-CZ" dirty="0" smtClean="0"/>
              <a:t>řihlášení v SIS/Nástěnka</a:t>
            </a:r>
          </a:p>
          <a:p>
            <a:r>
              <a:rPr lang="cs-CZ" b="1" dirty="0" smtClean="0"/>
              <a:t>Slack:</a:t>
            </a:r>
            <a:r>
              <a:rPr lang="cs-CZ" dirty="0" smtClean="0"/>
              <a:t> rychlá komunikace se cvičícím/přednášejícím/kolegy</a:t>
            </a:r>
          </a:p>
          <a:p>
            <a:pPr lvl="1"/>
            <a:r>
              <a:rPr lang="cs-CZ" dirty="0"/>
              <a:t>Informace k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cs-CZ" dirty="0"/>
              <a:t>řihlášení v </a:t>
            </a:r>
            <a:r>
              <a:rPr lang="cs-CZ" dirty="0" smtClean="0"/>
              <a:t>SIS/Nástěnka</a:t>
            </a:r>
          </a:p>
          <a:p>
            <a:r>
              <a:rPr lang="cs-CZ" b="1" dirty="0" smtClean="0"/>
              <a:t>Gitlab:</a:t>
            </a:r>
            <a:r>
              <a:rPr lang="cs-CZ" dirty="0" smtClean="0"/>
              <a:t> odevzdávání úkolů</a:t>
            </a:r>
            <a:endParaRPr lang="en-US" dirty="0" smtClean="0"/>
          </a:p>
          <a:p>
            <a:pPr lvl="1"/>
            <a:r>
              <a:rPr lang="cs-CZ" dirty="0">
                <a:hlinkClick r:id="rId3"/>
              </a:rPr>
              <a:t>https://gitlab.mff.cuni.cz</a:t>
            </a:r>
            <a:r>
              <a:rPr lang="cs-CZ" dirty="0" smtClean="0">
                <a:hlinkClick r:id="rId3"/>
              </a:rPr>
              <a:t>/</a:t>
            </a:r>
            <a:endParaRPr lang="cs-CZ" dirty="0" smtClean="0"/>
          </a:p>
          <a:p>
            <a:r>
              <a:rPr lang="cs-CZ" b="1" dirty="0" smtClean="0"/>
              <a:t>Recodex:</a:t>
            </a:r>
            <a:r>
              <a:rPr lang="cs-CZ" dirty="0" smtClean="0"/>
              <a:t> odevzdávání větších úkolů + automatická oprava</a:t>
            </a:r>
            <a:endParaRPr lang="en-US" dirty="0" smtClean="0"/>
          </a:p>
          <a:p>
            <a:pPr lvl="1"/>
            <a:r>
              <a:rPr lang="cs-CZ" dirty="0">
                <a:hlinkClick r:id="rId4"/>
              </a:rPr>
              <a:t>https://recodex.mff.cuni.cz</a:t>
            </a:r>
            <a:r>
              <a:rPr lang="cs-CZ" dirty="0" smtClean="0">
                <a:hlinkClick r:id="rId4"/>
              </a:rPr>
              <a:t>/</a:t>
            </a:r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5613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zápočet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Dokončené + odladěné příklady ze cvičení </a:t>
            </a:r>
            <a:r>
              <a:rPr lang="cs-CZ" b="1" dirty="0" smtClean="0"/>
              <a:t>v Gitlabu</a:t>
            </a:r>
            <a:r>
              <a:rPr lang="en-US" b="1" dirty="0" smtClean="0"/>
              <a:t> do pond</a:t>
            </a:r>
            <a:r>
              <a:rPr lang="cs-CZ" b="1" dirty="0" smtClean="0"/>
              <a:t>ělí </a:t>
            </a:r>
            <a:r>
              <a:rPr lang="en-US" b="1" dirty="0" smtClean="0"/>
              <a:t>23:59 </a:t>
            </a:r>
            <a:r>
              <a:rPr lang="cs-CZ" dirty="0" smtClean="0"/>
              <a:t>před dalším cvičením</a:t>
            </a:r>
          </a:p>
          <a:p>
            <a:pPr lvl="1"/>
            <a:r>
              <a:rPr lang="cs-CZ" dirty="0" smtClean="0"/>
              <a:t>Ikdyž se neúčastníte cvičení</a:t>
            </a:r>
          </a:p>
          <a:p>
            <a:r>
              <a:rPr lang="cs-CZ" dirty="0" smtClean="0"/>
              <a:t>2 DÚ </a:t>
            </a:r>
            <a:r>
              <a:rPr lang="cs-CZ" b="1" dirty="0" smtClean="0"/>
              <a:t>v ReCodexu</a:t>
            </a:r>
          </a:p>
          <a:p>
            <a:pPr lvl="1"/>
            <a:r>
              <a:rPr lang="cs-CZ" dirty="0" smtClean="0"/>
              <a:t>1. menší úkol: listopad, 15b</a:t>
            </a:r>
          </a:p>
          <a:p>
            <a:pPr lvl="1"/>
            <a:r>
              <a:rPr lang="cs-CZ" dirty="0" smtClean="0"/>
              <a:t>2. větší úkol: prosinec, 25b</a:t>
            </a:r>
          </a:p>
          <a:p>
            <a:pPr lvl="1"/>
            <a:r>
              <a:rPr lang="cs-CZ" dirty="0" smtClean="0"/>
              <a:t>Body se započítávají do zkoušky</a:t>
            </a:r>
          </a:p>
          <a:p>
            <a:r>
              <a:rPr lang="cs-CZ" dirty="0"/>
              <a:t>Zápočtový program</a:t>
            </a:r>
          </a:p>
          <a:p>
            <a:pPr lvl="1"/>
            <a:r>
              <a:rPr lang="cs-CZ" dirty="0"/>
              <a:t>Téma do </a:t>
            </a:r>
            <a:r>
              <a:rPr lang="cs-CZ" b="1" dirty="0"/>
              <a:t>30.11.</a:t>
            </a:r>
          </a:p>
          <a:p>
            <a:pPr lvl="1"/>
            <a:r>
              <a:rPr lang="cs-CZ" dirty="0"/>
              <a:t>1. odevzdání do </a:t>
            </a:r>
            <a:r>
              <a:rPr lang="cs-CZ" b="1" dirty="0"/>
              <a:t>30.4</a:t>
            </a:r>
            <a:r>
              <a:rPr lang="cs-CZ" b="1" dirty="0" smtClean="0"/>
              <a:t>.</a:t>
            </a:r>
          </a:p>
          <a:p>
            <a:pPr lvl="1"/>
            <a:r>
              <a:rPr lang="cs-CZ" dirty="0" smtClean="0"/>
              <a:t>Finální odevzdání do </a:t>
            </a:r>
            <a:r>
              <a:rPr lang="cs-CZ" b="1" dirty="0" smtClean="0"/>
              <a:t>28.5.</a:t>
            </a:r>
          </a:p>
          <a:p>
            <a:r>
              <a:rPr lang="cs-CZ" dirty="0" smtClean="0"/>
              <a:t>Invidividuální podmínky je možné domluvit na začátku semestru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94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Konzistence (alespoň v rámci jednoho úkolu)</a:t>
            </a:r>
          </a:p>
          <a:p>
            <a:r>
              <a:rPr lang="cs-CZ" dirty="0" smtClean="0"/>
              <a:t>Čitelný kód</a:t>
            </a:r>
            <a:endParaRPr lang="cs-CZ" dirty="0"/>
          </a:p>
          <a:p>
            <a:pPr lvl="1"/>
            <a:r>
              <a:rPr lang="cs-CZ" dirty="0" smtClean="0"/>
              <a:t>Čitelný kód &gt;&gt; komentáře</a:t>
            </a:r>
          </a:p>
          <a:p>
            <a:r>
              <a:rPr lang="cs-CZ" dirty="0" smtClean="0"/>
              <a:t>Bezpečný kód</a:t>
            </a:r>
          </a:p>
          <a:p>
            <a:pPr lvl="1"/>
            <a:r>
              <a:rPr lang="cs-CZ" b="1" dirty="0" smtClean="0"/>
              <a:t>std::</a:t>
            </a:r>
            <a:r>
              <a:rPr lang="en-US" b="1" dirty="0" smtClean="0"/>
              <a:t>vector&lt;</a:t>
            </a:r>
            <a:r>
              <a:rPr lang="en-US" b="1" dirty="0" err="1" smtClean="0"/>
              <a:t>int</a:t>
            </a:r>
            <a:r>
              <a:rPr lang="en-US" b="1" dirty="0" smtClean="0"/>
              <a:t>&gt;</a:t>
            </a:r>
            <a:r>
              <a:rPr lang="cs-CZ" b="1" dirty="0" smtClean="0"/>
              <a:t> </a:t>
            </a:r>
            <a:r>
              <a:rPr lang="en-US" b="1" dirty="0" smtClean="0"/>
              <a:t>a(20);</a:t>
            </a:r>
            <a:r>
              <a:rPr lang="en-US" dirty="0" smtClean="0"/>
              <a:t> </a:t>
            </a:r>
            <a:r>
              <a:rPr lang="cs-CZ" dirty="0" smtClean="0"/>
              <a:t>&gt;</a:t>
            </a:r>
            <a:r>
              <a:rPr lang="en-US" dirty="0" smtClean="0"/>
              <a:t>&gt; </a:t>
            </a:r>
            <a:r>
              <a:rPr lang="en-US" b="1" dirty="0" err="1" smtClean="0"/>
              <a:t>int</a:t>
            </a:r>
            <a:r>
              <a:rPr lang="cs-CZ" b="1" dirty="0" smtClean="0"/>
              <a:t> </a:t>
            </a:r>
            <a:r>
              <a:rPr lang="en-US" b="1" dirty="0" smtClean="0"/>
              <a:t>*a = new </a:t>
            </a:r>
            <a:r>
              <a:rPr lang="en-US" b="1" dirty="0" err="1" smtClean="0"/>
              <a:t>int</a:t>
            </a:r>
            <a:r>
              <a:rPr lang="en-US" b="1" dirty="0" smtClean="0"/>
              <a:t>[20];</a:t>
            </a:r>
            <a:endParaRPr lang="cs-CZ" b="1" dirty="0" smtClean="0"/>
          </a:p>
          <a:p>
            <a:r>
              <a:rPr lang="cs-CZ" dirty="0" smtClean="0"/>
              <a:t>Moderní kód</a:t>
            </a:r>
            <a:endParaRPr lang="en-US" dirty="0" smtClean="0"/>
          </a:p>
          <a:p>
            <a:pPr lvl="1"/>
            <a:r>
              <a:rPr lang="cs-CZ" b="1" dirty="0"/>
              <a:t>std::</a:t>
            </a:r>
            <a:r>
              <a:rPr lang="en-US" b="1" dirty="0" smtClean="0"/>
              <a:t>array&lt;</a:t>
            </a:r>
            <a:r>
              <a:rPr lang="en-US" b="1" dirty="0" err="1" smtClean="0"/>
              <a:t>int</a:t>
            </a:r>
            <a:r>
              <a:rPr lang="en-US" b="1" dirty="0" smtClean="0"/>
              <a:t>, 20&gt;</a:t>
            </a:r>
            <a:r>
              <a:rPr lang="cs-CZ" b="1" dirty="0" smtClean="0"/>
              <a:t> </a:t>
            </a:r>
            <a:r>
              <a:rPr lang="en-US" b="1" dirty="0" smtClean="0"/>
              <a:t>a;</a:t>
            </a:r>
            <a:r>
              <a:rPr lang="en-US" dirty="0" smtClean="0"/>
              <a:t> </a:t>
            </a:r>
            <a:r>
              <a:rPr lang="cs-CZ" dirty="0"/>
              <a:t>&gt;</a:t>
            </a:r>
            <a:r>
              <a:rPr lang="en-US" dirty="0"/>
              <a:t>&gt; </a:t>
            </a:r>
            <a:r>
              <a:rPr lang="en-US" b="1" dirty="0" err="1"/>
              <a:t>int</a:t>
            </a:r>
            <a:r>
              <a:rPr lang="cs-CZ" b="1" dirty="0"/>
              <a:t> </a:t>
            </a:r>
            <a:r>
              <a:rPr lang="en-US" b="1" dirty="0"/>
              <a:t>a[20</a:t>
            </a:r>
            <a:r>
              <a:rPr lang="en-US" b="1" dirty="0" smtClean="0"/>
              <a:t>];</a:t>
            </a:r>
          </a:p>
          <a:p>
            <a:r>
              <a:rPr lang="cs-CZ" dirty="0" smtClean="0"/>
              <a:t>Funkčnost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6749844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</a:t>
            </a:r>
            <a:r>
              <a:rPr lang="cs-CZ" dirty="0" smtClean="0"/>
              <a:t>ďte aktivní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Nebojte</a:t>
            </a:r>
            <a:r>
              <a:rPr lang="en-US" dirty="0" smtClean="0"/>
              <a:t> se </a:t>
            </a:r>
            <a:r>
              <a:rPr lang="en-US" dirty="0" err="1" smtClean="0"/>
              <a:t>zeptat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Slacku</a:t>
            </a:r>
            <a:r>
              <a:rPr lang="en-US" dirty="0" smtClean="0"/>
              <a:t>/</a:t>
            </a:r>
            <a:r>
              <a:rPr lang="en-US" dirty="0" err="1" smtClean="0"/>
              <a:t>mailu</a:t>
            </a:r>
            <a:r>
              <a:rPr lang="en-US" dirty="0" smtClean="0"/>
              <a:t>/…</a:t>
            </a:r>
          </a:p>
          <a:p>
            <a:r>
              <a:rPr lang="cs-CZ" dirty="0" smtClean="0"/>
              <a:t>Stáže</a:t>
            </a:r>
          </a:p>
          <a:p>
            <a:pPr lvl="1"/>
            <a:r>
              <a:rPr lang="cs-CZ" dirty="0" smtClean="0"/>
              <a:t>CppCon</a:t>
            </a:r>
          </a:p>
          <a:p>
            <a:pPr lvl="1"/>
            <a:r>
              <a:rPr lang="cs-CZ" dirty="0" smtClean="0"/>
              <a:t>Google, Microsoft, Oracle, ...</a:t>
            </a:r>
          </a:p>
          <a:p>
            <a:r>
              <a:rPr lang="cs-CZ" dirty="0" smtClean="0"/>
              <a:t>BP, DP, SWP, PhD</a:t>
            </a:r>
          </a:p>
        </p:txBody>
      </p:sp>
    </p:spTree>
    <p:extLst>
      <p:ext uri="{BB962C8B-B14F-4D97-AF65-F5344CB8AC3E}">
        <p14:creationId xmlns:p14="http://schemas.microsoft.com/office/powerpoint/2010/main" val="29575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cs-CZ" dirty="0" smtClean="0"/>
              <a:t>č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 "C makes it easy to shoot yourself in the foot. C++ </a:t>
            </a:r>
          </a:p>
          <a:p>
            <a:pPr marL="0" indent="0">
              <a:buNone/>
            </a:pPr>
            <a:r>
              <a:rPr lang="en-US" dirty="0" smtClean="0"/>
              <a:t>makes </a:t>
            </a:r>
            <a:r>
              <a:rPr lang="en-US" dirty="0"/>
              <a:t>it harder, but when you do, it blows away your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whole </a:t>
            </a:r>
            <a:r>
              <a:rPr lang="en-US" dirty="0"/>
              <a:t>leg." -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r>
              <a:rPr lang="en-US" dirty="0"/>
              <a:t>C++ is like teenage sex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It's </a:t>
            </a:r>
            <a:r>
              <a:rPr lang="en-US" dirty="0"/>
              <a:t>on everyone's mind all the time.</a:t>
            </a:r>
          </a:p>
          <a:p>
            <a:pPr lvl="1"/>
            <a:r>
              <a:rPr lang="en-US" dirty="0"/>
              <a:t>Everyone talks about it all the time.</a:t>
            </a:r>
          </a:p>
          <a:p>
            <a:pPr lvl="1"/>
            <a:r>
              <a:rPr lang="en-US" dirty="0"/>
              <a:t>Everyone thinks everyone else is doing it.</a:t>
            </a:r>
          </a:p>
          <a:p>
            <a:pPr lvl="1"/>
            <a:r>
              <a:rPr lang="en-US" dirty="0"/>
              <a:t>Almost no one is really doing it.</a:t>
            </a:r>
          </a:p>
          <a:p>
            <a:pPr lvl="1"/>
            <a:r>
              <a:rPr lang="en-US" dirty="0"/>
              <a:t>The few who are doing it are</a:t>
            </a:r>
          </a:p>
          <a:p>
            <a:pPr lvl="2"/>
            <a:r>
              <a:rPr lang="en-US" dirty="0"/>
              <a:t>doing it poorly;</a:t>
            </a:r>
          </a:p>
          <a:p>
            <a:pPr lvl="2"/>
            <a:r>
              <a:rPr lang="en-US" dirty="0"/>
              <a:t>sure it will be better next time;</a:t>
            </a:r>
          </a:p>
          <a:p>
            <a:pPr lvl="2"/>
            <a:r>
              <a:rPr lang="en-US" dirty="0"/>
              <a:t>not practicing it safely</a:t>
            </a:r>
            <a:r>
              <a:rPr lang="en-US" dirty="0" smtClean="0"/>
              <a:t>.</a:t>
            </a:r>
            <a:endParaRPr lang="cs-CZ" dirty="0" smtClean="0"/>
          </a:p>
          <a:p>
            <a:r>
              <a:rPr lang="cs-CZ" dirty="0" smtClean="0"/>
              <a:t>C</a:t>
            </a:r>
            <a:r>
              <a:rPr lang="en-US" dirty="0" smtClean="0"/>
              <a:t>++ != speed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376" y="624110"/>
            <a:ext cx="2340596" cy="602536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http://devhumor.com/media/languages-as-essays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5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C++ vs. ++C</a:t>
            </a:r>
            <a:r>
              <a:rPr lang="en-US" dirty="0" smtClean="0"/>
              <a:t>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 smtClean="0"/>
          </a:p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2011134"/>
            <a:ext cx="8915400" cy="3539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600" dirty="0" smtClean="0">
                <a:latin typeface="Consolas" panose="020B0609020204030204" pitchFamily="49" charset="0"/>
              </a:rPr>
              <a:t>class C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public: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  C &amp;operator++() { // ++</a:t>
            </a:r>
            <a:r>
              <a:rPr lang="en-US" sz="1600" b="1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++</a:t>
            </a:r>
            <a:r>
              <a:rPr lang="en-US" sz="1600" dirty="0" err="1" smtClean="0"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return *this;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}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  C operator++(</a:t>
            </a:r>
            <a:r>
              <a:rPr lang="en-US" sz="1600" b="1" dirty="0" err="1" smtClean="0">
                <a:latin typeface="Consolas" panose="020B0609020204030204" pitchFamily="49" charset="0"/>
              </a:rPr>
              <a:t>int</a:t>
            </a:r>
            <a:r>
              <a:rPr lang="en-US" sz="1600" b="1" dirty="0" smtClean="0">
                <a:latin typeface="Consolas" panose="020B0609020204030204" pitchFamily="49" charset="0"/>
              </a:rPr>
              <a:t>) { // </a:t>
            </a:r>
            <a:r>
              <a:rPr lang="en-US" sz="1600" b="1" dirty="0" err="1" smtClean="0"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latin typeface="Consolas" panose="020B0609020204030204" pitchFamily="49" charset="0"/>
              </a:rPr>
              <a:t>++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C copy(*this);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++</a:t>
            </a:r>
            <a:r>
              <a:rPr lang="en-US" sz="1600" dirty="0" err="1" smtClean="0"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return copy;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}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4356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Prost</a:t>
            </a:r>
            <a:r>
              <a:rPr lang="cs-CZ" dirty="0" smtClean="0"/>
              <a:t>ředí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IDE</a:t>
            </a:r>
          </a:p>
          <a:p>
            <a:pPr lvl="1"/>
            <a:r>
              <a:rPr lang="cs-CZ" dirty="0" smtClean="0"/>
              <a:t>Visual Studio </a:t>
            </a:r>
            <a:r>
              <a:rPr lang="en-US" dirty="0" smtClean="0"/>
              <a:t>(</a:t>
            </a:r>
            <a:r>
              <a:rPr lang="cs-CZ" dirty="0" smtClean="0">
                <a:hlinkClick r:id="rId2"/>
              </a:rPr>
              <a:t>https://portal.azure.com/...</a:t>
            </a:r>
            <a:r>
              <a:rPr lang="en-US" dirty="0"/>
              <a:t>)</a:t>
            </a:r>
            <a:endParaRPr lang="cs-CZ" dirty="0" smtClean="0"/>
          </a:p>
          <a:p>
            <a:pPr lvl="1"/>
            <a:r>
              <a:rPr lang="cs-CZ" dirty="0" smtClean="0"/>
              <a:t>Clion</a:t>
            </a:r>
            <a:endParaRPr lang="en-US" dirty="0" smtClean="0"/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Eclipse</a:t>
            </a:r>
          </a:p>
          <a:p>
            <a:r>
              <a:rPr lang="en-US" dirty="0" smtClean="0"/>
              <a:t>P</a:t>
            </a:r>
            <a:r>
              <a:rPr lang="cs-CZ" dirty="0" smtClean="0"/>
              <a:t>řekladače</a:t>
            </a:r>
          </a:p>
          <a:p>
            <a:pPr lvl="1"/>
            <a:r>
              <a:rPr lang="en-US" dirty="0" smtClean="0"/>
              <a:t>MSVC, GCC, </a:t>
            </a:r>
            <a:r>
              <a:rPr lang="en-US" dirty="0" err="1" smtClean="0"/>
              <a:t>Clang+LLVM</a:t>
            </a:r>
            <a:r>
              <a:rPr lang="en-US" dirty="0" smtClean="0"/>
              <a:t>, ICC, …</a:t>
            </a:r>
            <a:endParaRPr lang="cs-CZ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(interesting)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Reddit</a:t>
            </a:r>
            <a:r>
              <a:rPr lang="en-US" dirty="0" smtClean="0"/>
              <a:t>, Slack, …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www.youtube.com/user/CppCon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https://isocpp.org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http://www.open-std.org/jtc1/sc22/wg21/docs/papers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https://gcc.godbolt.org</a:t>
            </a:r>
            <a:r>
              <a:rPr lang="en-US" dirty="0" smtClean="0">
                <a:hlinkClick r:id="rId6"/>
              </a:rPr>
              <a:t>/</a:t>
            </a:r>
            <a:endParaRPr lang="cs-CZ" dirty="0" smtClean="0"/>
          </a:p>
          <a:p>
            <a:r>
              <a:rPr lang="en-US" dirty="0">
                <a:hlinkClick r:id="rId7"/>
              </a:rPr>
              <a:t>https://en.cppreference.com/w</a:t>
            </a:r>
            <a:r>
              <a:rPr lang="en-US" dirty="0" smtClean="0">
                <a:hlinkClick r:id="rId7"/>
              </a:rPr>
              <a:t>/</a:t>
            </a:r>
            <a:endParaRPr lang="cs-CZ" dirty="0" smtClean="0"/>
          </a:p>
          <a:p>
            <a:r>
              <a:rPr lang="en-US" dirty="0">
                <a:hlinkClick r:id="rId8"/>
              </a:rPr>
              <a:t>http://www.cplusplus.com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iostream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&lt;string&gt;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main() {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::string name;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&gt;&gt; name;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return 0;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9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Užitečný kód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72745"/>
            <a:ext cx="8915400" cy="50786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&lt;string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&lt;vector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using </a:t>
            </a:r>
            <a:r>
              <a:rPr lang="en-US" sz="1600" dirty="0"/>
              <a:t>namespace </a:t>
            </a:r>
            <a:r>
              <a:rPr lang="en-US" sz="1600" dirty="0" err="1"/>
              <a:t>std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length(</a:t>
            </a:r>
            <a:r>
              <a:rPr lang="en-US" sz="1600" dirty="0" err="1" smtClean="0"/>
              <a:t>const</a:t>
            </a:r>
            <a:r>
              <a:rPr lang="en-US" sz="1600" dirty="0" smtClean="0"/>
              <a:t> </a:t>
            </a:r>
            <a:r>
              <a:rPr lang="en-US" sz="1600" dirty="0"/>
              <a:t>string&amp; s) { ...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void </a:t>
            </a:r>
            <a:r>
              <a:rPr lang="en-US" sz="1600" dirty="0" err="1" smtClean="0"/>
              <a:t>pretty_print</a:t>
            </a:r>
            <a:r>
              <a:rPr lang="en-US" sz="1600" dirty="0" smtClean="0"/>
              <a:t>(</a:t>
            </a:r>
            <a:r>
              <a:rPr lang="en-US" sz="1600" dirty="0" err="1" smtClean="0"/>
              <a:t>const</a:t>
            </a:r>
            <a:r>
              <a:rPr lang="en-US" sz="1600" dirty="0" smtClean="0"/>
              <a:t> vector&lt;string</a:t>
            </a:r>
            <a:r>
              <a:rPr lang="en-US" sz="1600" dirty="0"/>
              <a:t>&gt;&amp; a) </a:t>
            </a:r>
            <a:r>
              <a:rPr lang="en-US" sz="1600" dirty="0" smtClean="0"/>
              <a:t>{   </a:t>
            </a:r>
            <a:r>
              <a:rPr lang="en-US" sz="1600" dirty="0"/>
              <a:t>... a[</a:t>
            </a:r>
            <a:r>
              <a:rPr lang="en-US" sz="1600" dirty="0" err="1"/>
              <a:t>i</a:t>
            </a:r>
            <a:r>
              <a:rPr lang="en-US" sz="1600" dirty="0"/>
              <a:t>] </a:t>
            </a:r>
            <a:r>
              <a:rPr lang="en-US" sz="1600" dirty="0" smtClean="0"/>
              <a:t>...</a:t>
            </a:r>
            <a:r>
              <a:rPr lang="cs-CZ" sz="1600" dirty="0" smtClean="0"/>
              <a:t> </a:t>
            </a:r>
            <a:r>
              <a:rPr lang="en-US" sz="1600" dirty="0" smtClean="0"/>
              <a:t> 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main(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argc</a:t>
            </a:r>
            <a:r>
              <a:rPr lang="en-US" sz="1600" dirty="0"/>
              <a:t>, </a:t>
            </a:r>
            <a:r>
              <a:rPr lang="en-US" sz="1600" dirty="0" smtClean="0"/>
              <a:t>char** </a:t>
            </a:r>
            <a:r>
              <a:rPr lang="en-US" sz="1600" dirty="0" err="1"/>
              <a:t>argv</a:t>
            </a:r>
            <a:r>
              <a:rPr lang="en-US" sz="1600" dirty="0" smtClean="0"/>
              <a:t>)</a:t>
            </a:r>
            <a:r>
              <a:rPr lang="cs-CZ" sz="1600" dirty="0"/>
              <a:t> </a:t>
            </a:r>
            <a:r>
              <a:rPr lang="en-US" sz="1600" dirty="0" smtClean="0"/>
              <a:t>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vector&lt;string</a:t>
            </a:r>
            <a:r>
              <a:rPr lang="en-US" sz="1600" dirty="0"/>
              <a:t>&gt; </a:t>
            </a:r>
            <a:r>
              <a:rPr lang="en-US" sz="1600" dirty="0" err="1" smtClean="0"/>
              <a:t>arg</a:t>
            </a:r>
            <a:r>
              <a:rPr lang="en-US" sz="1600" dirty="0" smtClean="0"/>
              <a:t>(</a:t>
            </a:r>
            <a:r>
              <a:rPr lang="en-US" sz="1600" dirty="0" err="1" smtClean="0"/>
              <a:t>argv</a:t>
            </a:r>
            <a:r>
              <a:rPr lang="en-US" sz="1600" dirty="0"/>
              <a:t>, </a:t>
            </a:r>
            <a:r>
              <a:rPr lang="en-US" sz="1600" dirty="0" err="1"/>
              <a:t>argv+argc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if (</a:t>
            </a:r>
            <a:r>
              <a:rPr lang="en-US" sz="1600" dirty="0" err="1" smtClean="0"/>
              <a:t>arg.size</a:t>
            </a:r>
            <a:r>
              <a:rPr lang="en-US" sz="1600" dirty="0"/>
              <a:t>() &gt; 1 &amp;&amp; </a:t>
            </a:r>
            <a:r>
              <a:rPr lang="en-US" sz="1600" dirty="0" err="1"/>
              <a:t>arg</a:t>
            </a:r>
            <a:r>
              <a:rPr lang="en-US" sz="1600" dirty="0"/>
              <a:t>[1] == "--help</a:t>
            </a:r>
            <a:r>
              <a:rPr lang="en-US" sz="1600" dirty="0" smtClean="0"/>
              <a:t>")  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</a:t>
            </a:r>
            <a:r>
              <a:rPr lang="en-US" sz="1600" dirty="0"/>
              <a:t>&lt;&lt; "Usage: </a:t>
            </a:r>
            <a:r>
              <a:rPr lang="en-US" sz="1600" dirty="0" err="1"/>
              <a:t>myprg</a:t>
            </a:r>
            <a:r>
              <a:rPr lang="en-US" sz="1600" dirty="0"/>
              <a:t> [OPT]... [FILE]..." &lt;&lt; </a:t>
            </a:r>
            <a:r>
              <a:rPr lang="en-US" sz="1600" dirty="0" err="1"/>
              <a:t>endl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smtClean="0"/>
              <a:t>return </a:t>
            </a:r>
            <a:r>
              <a:rPr lang="en-US" sz="1600" dirty="0"/>
              <a:t>8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  </a:t>
            </a:r>
            <a:r>
              <a:rPr lang="en-US" sz="1600" dirty="0" err="1" smtClean="0"/>
              <a:t>pretty_print</a:t>
            </a:r>
            <a:r>
              <a:rPr lang="en-US" sz="1600" dirty="0" smtClean="0"/>
              <a:t>(</a:t>
            </a:r>
            <a:r>
              <a:rPr lang="en-US" sz="1600" dirty="0" err="1" smtClean="0"/>
              <a:t>arg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</a:t>
            </a:r>
            <a:r>
              <a:rPr lang="en-US" sz="1600" dirty="0" smtClean="0"/>
              <a:t> </a:t>
            </a:r>
            <a:r>
              <a:rPr lang="en-US" sz="1600" dirty="0"/>
              <a:t>return 0; 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}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68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r>
              <a:rPr lang="en-US" dirty="0" smtClean="0"/>
              <a:t> 30.9.2020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Hello world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cs-CZ" dirty="0" smtClean="0"/>
              <a:t>Program pozdraví všechny lidi (jména zadaná jako argumenty programu)</a:t>
            </a:r>
          </a:p>
          <a:p>
            <a:pPr lvl="1"/>
            <a:r>
              <a:rPr lang="en-US" dirty="0"/>
              <a:t>`</a:t>
            </a:r>
            <a:r>
              <a:rPr lang="cs-CZ" dirty="0" smtClean="0"/>
              <a:t>Hello.exe Adam Bedrich Cecilie</a:t>
            </a:r>
            <a:r>
              <a:rPr lang="en-US" dirty="0" smtClean="0"/>
              <a:t>`</a:t>
            </a:r>
          </a:p>
          <a:p>
            <a:pPr lvl="1"/>
            <a:r>
              <a:rPr lang="en-US" dirty="0" err="1" smtClean="0"/>
              <a:t>Poz</a:t>
            </a:r>
            <a:r>
              <a:rPr lang="cs-CZ" dirty="0" smtClean="0"/>
              <a:t>or na první argument, tedy `arg[0]`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Sčítání čísel zadaných jako argumenty</a:t>
            </a:r>
          </a:p>
          <a:p>
            <a:pPr lvl="1"/>
            <a:r>
              <a:rPr lang="en-US" dirty="0" smtClean="0"/>
              <a:t>`</a:t>
            </a:r>
            <a:r>
              <a:rPr lang="cs-CZ" dirty="0" smtClean="0"/>
              <a:t>std::stoi</a:t>
            </a:r>
            <a:r>
              <a:rPr lang="en-US" dirty="0" smtClean="0"/>
              <a:t>()`</a:t>
            </a:r>
            <a:r>
              <a:rPr lang="cs-CZ" dirty="0" smtClean="0"/>
              <a:t>, ...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Jednoduchá kalkulačka nad zadanými argument</a:t>
            </a:r>
            <a:r>
              <a:rPr lang="en-US" dirty="0" smtClean="0"/>
              <a:t>y</a:t>
            </a:r>
          </a:p>
          <a:p>
            <a:pPr lvl="1"/>
            <a:r>
              <a:rPr lang="en-US" dirty="0" err="1" smtClean="0"/>
              <a:t>Jenom</a:t>
            </a:r>
            <a:r>
              <a:rPr lang="cs-CZ" dirty="0" smtClean="0"/>
              <a:t> čísla</a:t>
            </a:r>
            <a:r>
              <a:rPr lang="en-US" dirty="0" smtClean="0"/>
              <a:t> </a:t>
            </a:r>
            <a:r>
              <a:rPr lang="cs-CZ" dirty="0" smtClean="0"/>
              <a:t>a binární operace </a:t>
            </a:r>
            <a:r>
              <a:rPr lang="en-US" dirty="0" smtClean="0"/>
              <a:t>+, -, *, / </a:t>
            </a:r>
          </a:p>
          <a:p>
            <a:pPr lvl="1"/>
            <a:r>
              <a:rPr lang="en-US" dirty="0" smtClean="0"/>
              <a:t>`Calc.exe 1+2*3-4/5`</a:t>
            </a:r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8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Připomenutí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Téma zápočtového programu </a:t>
            </a:r>
            <a:r>
              <a:rPr lang="cs-CZ" b="1" dirty="0" smtClean="0"/>
              <a:t>do 30.11.</a:t>
            </a:r>
          </a:p>
          <a:p>
            <a:r>
              <a:rPr lang="cs-CZ" dirty="0" smtClean="0"/>
              <a:t>1. velký DÚ </a:t>
            </a:r>
            <a:r>
              <a:rPr lang="cs-CZ" b="1" dirty="0" smtClean="0"/>
              <a:t>příště</a:t>
            </a:r>
            <a:endParaRPr lang="cs-CZ" dirty="0" smtClean="0"/>
          </a:p>
          <a:p>
            <a:r>
              <a:rPr lang="cs-CZ" dirty="0" smtClean="0"/>
              <a:t>Malé domácí úkoly:</a:t>
            </a:r>
          </a:p>
          <a:p>
            <a:pPr lvl="1"/>
            <a:r>
              <a:rPr lang="cs-CZ" b="1" dirty="0" smtClean="0"/>
              <a:t>Warnings! </a:t>
            </a:r>
          </a:p>
          <a:p>
            <a:pPr lvl="1"/>
            <a:r>
              <a:rPr lang="cs-CZ" dirty="0" smtClean="0"/>
              <a:t>Úkol uznán, pokud dostanete approval (od dú5 – vector)</a:t>
            </a:r>
          </a:p>
        </p:txBody>
      </p:sp>
    </p:spTree>
    <p:extLst>
      <p:ext uri="{BB962C8B-B14F-4D97-AF65-F5344CB8AC3E}">
        <p14:creationId xmlns:p14="http://schemas.microsoft.com/office/powerpoint/2010/main" val="403464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Najdi chyby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latin typeface="Consolas" panose="020B0609020204030204" pitchFamily="49" charset="0"/>
              </a:rPr>
              <a:t>ex06-matrix.cpp</a:t>
            </a:r>
            <a:r>
              <a:rPr lang="cs-CZ" dirty="0" smtClean="0"/>
              <a:t> (web, </a:t>
            </a:r>
            <a:r>
              <a:rPr lang="en-US" dirty="0" smtClean="0"/>
              <a:t>s</a:t>
            </a:r>
            <a:r>
              <a:rPr lang="cs-CZ" dirty="0" smtClean="0"/>
              <a:t>lack)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2070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Úkol: databáze lidí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3777622"/>
          </a:xfrm>
        </p:spPr>
        <p:txBody>
          <a:bodyPr/>
          <a:lstStyle/>
          <a:p>
            <a:r>
              <a:rPr lang="cs-CZ" dirty="0" smtClean="0"/>
              <a:t>Data jsou ukládaná ve formě </a:t>
            </a:r>
            <a:r>
              <a:rPr lang="cs-CZ" b="1" dirty="0" smtClean="0"/>
              <a:t>nevyváženého binárního stromu</a:t>
            </a:r>
          </a:p>
          <a:p>
            <a:r>
              <a:rPr lang="cs-CZ" dirty="0" smtClean="0"/>
              <a:t>Na vytváření jednotlivých uzlů se používá </a:t>
            </a:r>
            <a:r>
              <a:rPr lang="cs-CZ" b="1" dirty="0" smtClean="0"/>
              <a:t>dynamická alokace</a:t>
            </a:r>
            <a:r>
              <a:rPr lang="en-US" b="1" dirty="0" smtClean="0"/>
              <a:t> </a:t>
            </a:r>
            <a:r>
              <a:rPr lang="en-US" dirty="0" smtClean="0"/>
              <a:t>(ne </a:t>
            </a:r>
            <a:r>
              <a:rPr lang="en-US" dirty="0" err="1" smtClean="0"/>
              <a:t>kontainery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cs-CZ" dirty="0" smtClean="0"/>
              <a:t>Přemýšlejte nad návrhem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9212" y="2901042"/>
            <a:ext cx="89154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// API: 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class person { name, age,</a:t>
            </a:r>
            <a:r>
              <a:rPr lang="cs-CZ" sz="1600" b="1" dirty="0" smtClean="0">
                <a:latin typeface="Consolas" panose="020B0609020204030204" pitchFamily="49" charset="0"/>
              </a:rPr>
              <a:t> address </a:t>
            </a:r>
            <a:r>
              <a:rPr lang="en-US" sz="1600" b="1" dirty="0" smtClean="0">
                <a:latin typeface="Consolas" panose="020B0609020204030204" pitchFamily="49" charset="0"/>
              </a:rPr>
              <a:t>}</a:t>
            </a:r>
            <a:r>
              <a:rPr lang="cs-CZ" sz="1600" b="1" dirty="0" smtClean="0">
                <a:latin typeface="Consolas" panose="020B0609020204030204" pitchFamily="49" charset="0"/>
              </a:rPr>
              <a:t>, i</a:t>
            </a:r>
            <a:r>
              <a:rPr lang="en-US" sz="1600" b="1" dirty="0" smtClean="0">
                <a:latin typeface="Consolas" panose="020B0609020204030204" pitchFamily="49" charset="0"/>
              </a:rPr>
              <a:t>d=name</a:t>
            </a:r>
            <a:br>
              <a:rPr lang="en-US" sz="1600" b="1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insert(person)</a:t>
            </a:r>
            <a:r>
              <a:rPr lang="en-US" sz="1600" dirty="0" smtClean="0">
                <a:latin typeface="Consolas" panose="020B0609020204030204" pitchFamily="49" charset="0"/>
              </a:rPr>
              <a:t> // </a:t>
            </a:r>
            <a:r>
              <a:rPr lang="en-US" sz="1600" dirty="0" err="1" smtClean="0">
                <a:latin typeface="Consolas" panose="020B0609020204030204" pitchFamily="49" charset="0"/>
              </a:rPr>
              <a:t>vloz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osobu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pokud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neexistuje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find(person)</a:t>
            </a:r>
            <a:r>
              <a:rPr lang="en-US" sz="1600" dirty="0" smtClean="0">
                <a:latin typeface="Consolas" panose="020B0609020204030204" pitchFamily="49" charset="0"/>
              </a:rPr>
              <a:t> // </a:t>
            </a:r>
            <a:r>
              <a:rPr lang="en-US" sz="1600" dirty="0" err="1" smtClean="0">
                <a:latin typeface="Consolas" panose="020B0609020204030204" pitchFamily="49" charset="0"/>
              </a:rPr>
              <a:t>najdi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osobu</a:t>
            </a:r>
            <a:r>
              <a:rPr lang="en-US" sz="1600" dirty="0" smtClean="0">
                <a:latin typeface="Consolas" panose="020B0609020204030204" pitchFamily="49" charset="0"/>
              </a:rPr>
              <a:t> a </a:t>
            </a:r>
            <a:r>
              <a:rPr lang="en-US" sz="1600" dirty="0" err="1" smtClean="0">
                <a:latin typeface="Consolas" panose="020B0609020204030204" pitchFamily="49" charset="0"/>
              </a:rPr>
              <a:t>vrat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ni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nejaky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odkaz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nebo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dej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vedet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</a:rPr>
              <a:t>ze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neexistuje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erase(person) </a:t>
            </a:r>
            <a:r>
              <a:rPr lang="en-US" sz="1600" dirty="0" smtClean="0">
                <a:latin typeface="Consolas" panose="020B0609020204030204" pitchFamily="49" charset="0"/>
              </a:rPr>
              <a:t>// </a:t>
            </a:r>
            <a:r>
              <a:rPr lang="en-US" sz="1600" dirty="0" err="1" smtClean="0">
                <a:latin typeface="Consolas" panose="020B0609020204030204" pitchFamily="49" charset="0"/>
              </a:rPr>
              <a:t>odstran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osobu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78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5</a:t>
            </a:r>
            <a:r>
              <a:rPr lang="cs-CZ" sz="6000" dirty="0" smtClean="0"/>
              <a:t> (</a:t>
            </a:r>
            <a:r>
              <a:rPr lang="en-US" sz="6000" dirty="0" smtClean="0"/>
              <a:t>4.11.2020)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(1/3)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unique_ptr</a:t>
            </a:r>
            <a:r>
              <a:rPr lang="en-US" sz="1600" dirty="0">
                <a:latin typeface="Consolas" panose="020B0609020204030204" pitchFamily="49" charset="0"/>
              </a:rPr>
              <a:t>&lt;Complex&gt;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make_unique</a:t>
            </a:r>
            <a:r>
              <a:rPr lang="en-US" sz="1600" dirty="0">
                <a:latin typeface="Consolas" panose="020B0609020204030204" pitchFamily="49" charset="0"/>
              </a:rPr>
              <a:t>&lt;Complex&gt;(1, 2);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print(</a:t>
            </a:r>
            <a:r>
              <a:rPr lang="en-US" sz="1600" dirty="0" err="1">
                <a:latin typeface="Consolas" panose="020B0609020204030204" pitchFamily="49" charset="0"/>
              </a:rPr>
              <a:t>ptr_c.get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clear(</a:t>
            </a:r>
            <a:r>
              <a:rPr lang="en-US" sz="1600" dirty="0" err="1">
                <a:latin typeface="Consolas" panose="020B0609020204030204" pitchFamily="49" charset="0"/>
              </a:rPr>
              <a:t>ptr_c.get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41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1374</TotalTime>
  <Words>2924</Words>
  <Application>Microsoft Office PowerPoint</Application>
  <PresentationFormat>Widescreen</PresentationFormat>
  <Paragraphs>388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Century Gothic</vt:lpstr>
      <vt:lpstr>Consolas</vt:lpstr>
      <vt:lpstr>Wingdings</vt:lpstr>
      <vt:lpstr>Wingdings 3</vt:lpstr>
      <vt:lpstr>Wisp</vt:lpstr>
      <vt:lpstr>Programování v C++ cvičení (2020/21)</vt:lpstr>
      <vt:lpstr>Programování v C++ cvičení 6 (11.11.2020)</vt:lpstr>
      <vt:lpstr>C++ vs. ++C (1/2)</vt:lpstr>
      <vt:lpstr>C++ vs. ++C (2/2)</vt:lpstr>
      <vt:lpstr>Připomenutí</vt:lpstr>
      <vt:lpstr>Najdi chyby</vt:lpstr>
      <vt:lpstr>Úkol: databáze lidí</vt:lpstr>
      <vt:lpstr>Programování v C++ cvičení 5 (4.11.2020)</vt:lpstr>
      <vt:lpstr>Dynamická alokace v moderním C++ (1/3)</vt:lpstr>
      <vt:lpstr>Dynamická alokace v moderním C++ (2/3)</vt:lpstr>
      <vt:lpstr>Dynamická alokace v moderním C++ (3/3)</vt:lpstr>
      <vt:lpstr>Dynamická alokace v moderním C++ (3/3)</vt:lpstr>
      <vt:lpstr>Úkoly</vt:lpstr>
      <vt:lpstr>Programování v C++ cvičení 4 (21.10.2020)</vt:lpstr>
      <vt:lpstr>Trigraphs (do C++17)</vt:lpstr>
      <vt:lpstr>Úkoly (zkušenosti)</vt:lpstr>
      <vt:lpstr>OOP</vt:lpstr>
      <vt:lpstr>Deklarace/definice</vt:lpstr>
      <vt:lpstr>Úkoly</vt:lpstr>
      <vt:lpstr>Programování v C++ cvičení 3 (14.10.2020)</vt:lpstr>
      <vt:lpstr>Operátor „down to“</vt:lpstr>
      <vt:lpstr>class/struct </vt:lpstr>
      <vt:lpstr>Úkol 1: implementace třídy C</vt:lpstr>
      <vt:lpstr>Úkoly</vt:lpstr>
      <vt:lpstr>Programování v C++ cvičení 2 (7.10.2020)</vt:lpstr>
      <vt:lpstr>Úkoly (zkušenosti)</vt:lpstr>
      <vt:lpstr>Úkoly (zkušenosti)  </vt:lpstr>
      <vt:lpstr>Úkoly (zkušenosti)</vt:lpstr>
      <vt:lpstr>Předávání parametrů</vt:lpstr>
      <vt:lpstr>class/struct (1/2)</vt:lpstr>
      <vt:lpstr>class/struct (2/2)</vt:lpstr>
      <vt:lpstr>std::vector&lt;T&gt;</vt:lpstr>
      <vt:lpstr>Úkoly</vt:lpstr>
      <vt:lpstr>Programování v C++ cvičení 1 (30.9.2020)</vt:lpstr>
      <vt:lpstr>Distanční výuka</vt:lpstr>
      <vt:lpstr>Požadavky na zápočet</vt:lpstr>
      <vt:lpstr>Požadavky na úkoly</vt:lpstr>
      <vt:lpstr>Buďte aktivní </vt:lpstr>
      <vt:lpstr>Proč C++</vt:lpstr>
      <vt:lpstr>Prostředí</vt:lpstr>
      <vt:lpstr>C++ (interesting) links</vt:lpstr>
      <vt:lpstr>Hello world</vt:lpstr>
      <vt:lpstr>Užitečný kód</vt:lpstr>
      <vt:lpstr>Úkoly 30.9.2020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cvičení</dc:title>
  <dc:creator>Tomas Faltin</dc:creator>
  <cp:lastModifiedBy>Tomas Faltin</cp:lastModifiedBy>
  <cp:revision>153</cp:revision>
  <dcterms:created xsi:type="dcterms:W3CDTF">2018-10-01T09:05:15Z</dcterms:created>
  <dcterms:modified xsi:type="dcterms:W3CDTF">2020-11-11T14:33:42Z</dcterms:modified>
</cp:coreProperties>
</file>