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77" r:id="rId2"/>
    <p:sldId id="324" r:id="rId3"/>
    <p:sldId id="326" r:id="rId4"/>
    <p:sldId id="327" r:id="rId5"/>
    <p:sldId id="325" r:id="rId6"/>
    <p:sldId id="318" r:id="rId7"/>
    <p:sldId id="319" r:id="rId8"/>
    <p:sldId id="323" r:id="rId9"/>
    <p:sldId id="320" r:id="rId10"/>
    <p:sldId id="321" r:id="rId11"/>
    <p:sldId id="322" r:id="rId12"/>
    <p:sldId id="313" r:id="rId13"/>
    <p:sldId id="315" r:id="rId14"/>
    <p:sldId id="314" r:id="rId15"/>
    <p:sldId id="316" r:id="rId16"/>
    <p:sldId id="317" r:id="rId17"/>
    <p:sldId id="305" r:id="rId18"/>
    <p:sldId id="307" r:id="rId19"/>
    <p:sldId id="306" r:id="rId20"/>
    <p:sldId id="309" r:id="rId21"/>
    <p:sldId id="310" r:id="rId22"/>
    <p:sldId id="312" r:id="rId23"/>
    <p:sldId id="308" r:id="rId24"/>
    <p:sldId id="311" r:id="rId25"/>
    <p:sldId id="299" r:id="rId26"/>
    <p:sldId id="303" r:id="rId27"/>
    <p:sldId id="304" r:id="rId28"/>
    <p:sldId id="300" r:id="rId29"/>
    <p:sldId id="301" r:id="rId30"/>
    <p:sldId id="302" r:id="rId31"/>
    <p:sldId id="292" r:id="rId32"/>
    <p:sldId id="293" r:id="rId33"/>
    <p:sldId id="295" r:id="rId34"/>
    <p:sldId id="297" r:id="rId35"/>
    <p:sldId id="298" r:id="rId36"/>
    <p:sldId id="294" r:id="rId37"/>
    <p:sldId id="286" r:id="rId38"/>
    <p:sldId id="288" r:id="rId39"/>
    <p:sldId id="287" r:id="rId40"/>
    <p:sldId id="290" r:id="rId41"/>
    <p:sldId id="289" r:id="rId42"/>
    <p:sldId id="291" r:id="rId43"/>
    <p:sldId id="281" r:id="rId44"/>
    <p:sldId id="285" r:id="rId45"/>
    <p:sldId id="282" r:id="rId46"/>
    <p:sldId id="283" r:id="rId47"/>
    <p:sldId id="284" r:id="rId48"/>
    <p:sldId id="275" r:id="rId49"/>
    <p:sldId id="278" r:id="rId50"/>
    <p:sldId id="268" r:id="rId51"/>
    <p:sldId id="279" r:id="rId52"/>
    <p:sldId id="269" r:id="rId53"/>
    <p:sldId id="270" r:id="rId54"/>
    <p:sldId id="280" r:id="rId55"/>
    <p:sldId id="273" r:id="rId56"/>
    <p:sldId id="272" r:id="rId57"/>
    <p:sldId id="276" r:id="rId58"/>
    <p:sldId id="266" r:id="rId59"/>
    <p:sldId id="257" r:id="rId60"/>
    <p:sldId id="267" r:id="rId61"/>
    <p:sldId id="259" r:id="rId62"/>
    <p:sldId id="260" r:id="rId63"/>
    <p:sldId id="258" r:id="rId64"/>
    <p:sldId id="261" r:id="rId65"/>
    <p:sldId id="263" r:id="rId66"/>
    <p:sldId id="264" r:id="rId67"/>
    <p:sldId id="265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10" id="{0C938DA7-C7B8-4F39-9B55-DE82B9AEEB50}">
          <p14:sldIdLst>
            <p14:sldId id="324"/>
            <p14:sldId id="326"/>
            <p14:sldId id="327"/>
            <p14:sldId id="325"/>
          </p14:sldIdLst>
        </p14:section>
        <p14:section name="ex09" id="{9B821CB4-AF3E-4796-A52F-C02FEA1D4078}">
          <p14:sldIdLst>
            <p14:sldId id="318"/>
            <p14:sldId id="319"/>
            <p14:sldId id="323"/>
            <p14:sldId id="320"/>
            <p14:sldId id="321"/>
            <p14:sldId id="322"/>
          </p14:sldIdLst>
        </p14:section>
        <p14:section name="ex08" id="{535A5940-BD5D-439F-A394-251F3042362E}">
          <p14:sldIdLst>
            <p14:sldId id="313"/>
            <p14:sldId id="315"/>
            <p14:sldId id="314"/>
            <p14:sldId id="316"/>
            <p14:sldId id="317"/>
          </p14:sldIdLst>
        </p14:section>
        <p14:section name="ex07" id="{7C9090DA-9654-4E3D-A571-052547B2AEE5}">
          <p14:sldIdLst>
            <p14:sldId id="305"/>
            <p14:sldId id="307"/>
            <p14:sldId id="306"/>
            <p14:sldId id="309"/>
            <p14:sldId id="310"/>
            <p14:sldId id="312"/>
            <p14:sldId id="308"/>
            <p14:sldId id="311"/>
          </p14:sldIdLst>
        </p14:section>
        <p14:section name="ex06" id="{C7F21B2F-643F-4E93-90F2-9A4A85421DED}">
          <p14:sldIdLst>
            <p14:sldId id="299"/>
            <p14:sldId id="303"/>
            <p14:sldId id="304"/>
            <p14:sldId id="300"/>
            <p14:sldId id="301"/>
            <p14:sldId id="302"/>
          </p14:sldIdLst>
        </p14:section>
        <p14:section name="ex05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pai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io/basic_ofstream" TargetMode="External"/><Relationship Id="rId2" Type="http://schemas.openxmlformats.org/officeDocument/2006/relationships/hyperlink" Target="https://en.cppreference.com/w/cpp/utility/varia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io/basic_ifstream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 </a:t>
            </a:r>
            <a:r>
              <a:rPr lang="en-US" dirty="0" smtClean="0"/>
              <a:t>(2/2)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589212" y="1883229"/>
            <a:ext cx="7150781" cy="46166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template&lt;</a:t>
            </a:r>
            <a:r>
              <a:rPr lang="en-US" sz="1400" b="1" dirty="0">
                <a:latin typeface="Consolas" panose="020B0609020204030204" pitchFamily="49" charset="0"/>
              </a:rPr>
              <a:t>class </a:t>
            </a:r>
            <a:r>
              <a:rPr lang="en-US" sz="1400" b="1" dirty="0" err="1" smtClean="0">
                <a:latin typeface="Consolas" panose="020B0609020204030204" pitchFamily="49" charset="0"/>
              </a:rPr>
              <a:t>Cont</a:t>
            </a:r>
            <a:r>
              <a:rPr lang="en-US" sz="1400" dirty="0" smtClean="0">
                <a:latin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container_wrapper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cont</a:t>
            </a:r>
            <a:r>
              <a:rPr lang="en-US" sz="1400" b="1" dirty="0" smtClean="0">
                <a:latin typeface="Consolas" panose="020B0609020204030204" pitchFamily="49" charset="0"/>
              </a:rPr>
              <a:t>;</a:t>
            </a:r>
            <a:r>
              <a:rPr lang="en-US" sz="1400" b="1" dirty="0">
                <a:latin typeface="Consolas" panose="020B0609020204030204" pitchFamily="49" charset="0"/>
              </a:rPr>
              <a:t/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void </a:t>
            </a:r>
            <a:r>
              <a:rPr lang="en-US" sz="1400" dirty="0" err="1">
                <a:latin typeface="Consolas" panose="020B0609020204030204" pitchFamily="49" charset="0"/>
              </a:rPr>
              <a:t>push_back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cont.push_back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void </a:t>
            </a:r>
            <a:r>
              <a:rPr lang="en-US" sz="1400" dirty="0" err="1">
                <a:latin typeface="Consolas" panose="020B0609020204030204" pitchFamily="49" charset="0"/>
              </a:rPr>
              <a:t>push_back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b="1" dirty="0">
                <a:latin typeface="Consolas" panose="020B0609020204030204" pitchFamily="49" charset="0"/>
              </a:rPr>
              <a:t> &amp;&amp;</a:t>
            </a:r>
            <a:r>
              <a:rPr lang="en-US" sz="1400" dirty="0" err="1">
                <a:latin typeface="Consolas" panose="020B0609020204030204" pitchFamily="49" charset="0"/>
              </a:rPr>
              <a:t>rval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cont.push_back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latin typeface="Consolas" panose="020B0609020204030204" pitchFamily="49" charset="0"/>
              </a:rPr>
              <a:t>std</a:t>
            </a:r>
            <a:r>
              <a:rPr lang="en-US" sz="1400" b="1" dirty="0">
                <a:latin typeface="Consolas" panose="020B0609020204030204" pitchFamily="49" charset="0"/>
              </a:rPr>
              <a:t>::move(</a:t>
            </a:r>
            <a:r>
              <a:rPr lang="en-US" sz="1400" b="1" dirty="0" err="1">
                <a:latin typeface="Consolas" panose="020B0609020204030204" pitchFamily="49" charset="0"/>
              </a:rPr>
              <a:t>rval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template&lt;class </a:t>
            </a:r>
            <a:r>
              <a:rPr lang="en-US" sz="1400" b="1" dirty="0" err="1">
                <a:latin typeface="Consolas" panose="020B0609020204030204" pitchFamily="49" charset="0"/>
              </a:rPr>
              <a:t>Cont</a:t>
            </a:r>
            <a:r>
              <a:rPr lang="en-US" sz="1400" b="1" dirty="0">
                <a:latin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err="1">
                <a:latin typeface="Consolas" panose="020B0609020204030204" pitchFamily="49" charset="0"/>
              </a:rPr>
              <a:t>make_wrapper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return </a:t>
            </a:r>
            <a:r>
              <a:rPr lang="en-US" sz="1400" dirty="0" err="1">
                <a:latin typeface="Consolas" panose="020B0609020204030204" pitchFamily="49" charset="0"/>
              </a:rPr>
              <a:t>container_holder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Cont</a:t>
            </a:r>
            <a:r>
              <a:rPr lang="en-US" sz="1400" dirty="0">
                <a:latin typeface="Consolas" panose="020B0609020204030204" pitchFamily="49" charset="0"/>
              </a:rPr>
              <a:t>&gt;();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err="1" smtClean="0">
                <a:latin typeface="Consolas" panose="020B0609020204030204" pitchFamily="49" charset="0"/>
              </a:rPr>
              <a:t>vector_wrapper</a:t>
            </a:r>
            <a:r>
              <a:rPr lang="en-US" sz="1400" dirty="0" smtClean="0"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latin typeface="Consolas" panose="020B0609020204030204" pitchFamily="49" charset="0"/>
              </a:rPr>
              <a:t>make_wrapper</a:t>
            </a:r>
            <a:r>
              <a:rPr lang="en-US" sz="1400" dirty="0" smtClean="0"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</a:rPr>
              <a:t>::vector&lt;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&gt;&gt;();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vector_wrapper.push_back</a:t>
            </a:r>
            <a:r>
              <a:rPr lang="en-US" sz="1400" dirty="0" smtClean="0">
                <a:latin typeface="Consolas" panose="020B0609020204030204" pitchFamily="49" charset="0"/>
              </a:rPr>
              <a:t>(3);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</a:t>
            </a:r>
            <a:r>
              <a:rPr lang="en-US" dirty="0" smtClean="0"/>
              <a:t>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Vlastn</a:t>
            </a:r>
            <a:r>
              <a:rPr lang="cs-CZ" dirty="0" smtClean="0"/>
              <a:t>í generický vector</a:t>
            </a:r>
          </a:p>
          <a:p>
            <a:pPr>
              <a:buFont typeface="+mj-lt"/>
              <a:buAutoNum type="arabicPeriod"/>
            </a:pPr>
            <a:r>
              <a:rPr lang="cs-CZ" dirty="0">
                <a:latin typeface="Consolas" panose="020B0609020204030204" pitchFamily="49" charset="0"/>
              </a:rPr>
              <a:t>std::pair&lt;T1,T2</a:t>
            </a:r>
            <a:r>
              <a:rPr lang="cs-CZ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en.cppreference.com/w/cpp/utility/pair</a:t>
            </a:r>
            <a:endParaRPr lang="en-US" dirty="0" smtClean="0"/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, copy </a:t>
            </a:r>
            <a:r>
              <a:rPr lang="en-US" dirty="0" err="1" smtClean="0"/>
              <a:t>ctor</a:t>
            </a:r>
            <a:r>
              <a:rPr lang="en-US" dirty="0" smtClean="0"/>
              <a:t>/assignment, move </a:t>
            </a:r>
            <a:r>
              <a:rPr lang="en-US" dirty="0" err="1" smtClean="0"/>
              <a:t>ctor</a:t>
            </a:r>
            <a:r>
              <a:rPr lang="en-US" dirty="0" smtClean="0"/>
              <a:t>/assignment, </a:t>
            </a:r>
          </a:p>
          <a:p>
            <a:pPr lvl="1"/>
            <a:r>
              <a:rPr lang="en-US" dirty="0" smtClean="0"/>
              <a:t>first, second</a:t>
            </a:r>
          </a:p>
          <a:p>
            <a:pPr lvl="1"/>
            <a:r>
              <a:rPr lang="en-US" dirty="0" err="1" smtClean="0"/>
              <a:t>first_type</a:t>
            </a:r>
            <a:r>
              <a:rPr lang="en-US" dirty="0" smtClean="0"/>
              <a:t>, </a:t>
            </a:r>
            <a:r>
              <a:rPr lang="en-US" dirty="0" err="1" smtClean="0"/>
              <a:t>second_type</a:t>
            </a:r>
            <a:endParaRPr lang="en-US" dirty="0" smtClean="0"/>
          </a:p>
          <a:p>
            <a:pPr lvl="1"/>
            <a:r>
              <a:rPr lang="en-US" dirty="0" err="1" smtClean="0"/>
              <a:t>make_pair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7092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8</a:t>
            </a:r>
            <a:r>
              <a:rPr lang="cs-CZ" sz="6000" dirty="0" smtClean="0"/>
              <a:t> (</a:t>
            </a:r>
            <a:r>
              <a:rPr lang="en-US" sz="6000" dirty="0" smtClean="0"/>
              <a:t>25.11.2020)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5104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Zku</a:t>
            </a:r>
            <a:r>
              <a:rPr lang="cs-CZ" dirty="0" smtClean="0"/>
              <a:t>šenosti z úkolů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Member initializer list</a:t>
            </a:r>
          </a:p>
          <a:p>
            <a:r>
              <a:rPr lang="en-US" dirty="0" err="1" smtClean="0"/>
              <a:t>Pou</a:t>
            </a:r>
            <a:r>
              <a:rPr lang="cs-CZ" dirty="0" smtClean="0"/>
              <a:t>žívat unsigned typy</a:t>
            </a:r>
          </a:p>
          <a:p>
            <a:r>
              <a:rPr lang="cs-CZ" dirty="0" smtClean="0"/>
              <a:t>Používat konstanty</a:t>
            </a:r>
          </a:p>
          <a:p>
            <a:r>
              <a:rPr lang="cs-CZ" dirty="0"/>
              <a:t>Nemixovat dynamické alokování </a:t>
            </a:r>
            <a:r>
              <a:rPr lang="cs-CZ" dirty="0" smtClean="0"/>
              <a:t>paměti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0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Úkol: databáze zvířat v Zoo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třídy na databázi zvířat v Zoo</a:t>
            </a:r>
          </a:p>
          <a:p>
            <a:r>
              <a:rPr lang="cs-CZ" dirty="0" smtClean="0"/>
              <a:t>Alespoň 5 různých zvířat</a:t>
            </a:r>
          </a:p>
          <a:p>
            <a:pPr lvl="1"/>
            <a:r>
              <a:rPr lang="cs-CZ" dirty="0" smtClean="0"/>
              <a:t>Společné atributy: věk, jméno</a:t>
            </a:r>
          </a:p>
          <a:p>
            <a:pPr lvl="1"/>
            <a:r>
              <a:rPr lang="cs-CZ" dirty="0" smtClean="0"/>
              <a:t>Každé zvíře má svůj vlastní/jiný atribut</a:t>
            </a:r>
            <a:endParaRPr lang="en-US" dirty="0" smtClean="0"/>
          </a:p>
          <a:p>
            <a:r>
              <a:rPr lang="en-US" dirty="0" smtClean="0"/>
              <a:t>N</a:t>
            </a:r>
            <a:r>
              <a:rPr lang="cs-CZ" dirty="0" smtClean="0"/>
              <a:t>ápověda: </a:t>
            </a:r>
            <a:r>
              <a:rPr lang="en-US" dirty="0" smtClean="0">
                <a:latin typeface="Consolas" panose="020B0609020204030204" pitchFamily="49" charset="0"/>
              </a:rPr>
              <a:t>&lt;algorithm&gt; + containers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+ iterators (of containers)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212" y="4095340"/>
            <a:ext cx="89154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print_all</a:t>
            </a:r>
            <a:r>
              <a:rPr lang="en-US" sz="1400" dirty="0">
                <a:latin typeface="Consolas" panose="020B0609020204030204" pitchFamily="49" charset="0"/>
              </a:rPr>
              <a:t>() // </a:t>
            </a:r>
            <a:r>
              <a:rPr lang="en-US" sz="1400" dirty="0" err="1">
                <a:latin typeface="Consolas" panose="020B0609020204030204" pitchFamily="49" charset="0"/>
              </a:rPr>
              <a:t>vypis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vsechna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add()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pridej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nove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zvire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get_all_sorted_by_name</a:t>
            </a:r>
            <a:r>
              <a:rPr lang="en-US" sz="1400" dirty="0" smtClean="0">
                <a:latin typeface="Consolas" panose="020B0609020204030204" pitchFamily="49" charset="0"/>
              </a:rPr>
              <a:t>() // </a:t>
            </a:r>
            <a:r>
              <a:rPr lang="en-US" sz="1400" dirty="0" err="1" smtClean="0">
                <a:latin typeface="Consolas" panose="020B0609020204030204" pitchFamily="49" charset="0"/>
              </a:rPr>
              <a:t>vrati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iteratory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setridene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podle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jmena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get_all_sorted_by_age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setridene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zvirata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podle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veku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get_name_range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zvirata</a:t>
            </a:r>
            <a:r>
              <a:rPr lang="en-US" sz="1400" dirty="0">
                <a:latin typeface="Consolas" panose="020B0609020204030204" pitchFamily="49" charset="0"/>
              </a:rPr>
              <a:t> se </a:t>
            </a:r>
            <a:r>
              <a:rPr lang="en-US" sz="1400" dirty="0" err="1">
                <a:latin typeface="Consolas" panose="020B0609020204030204" pitchFamily="49" charset="0"/>
              </a:rPr>
              <a:t>jmenem</a:t>
            </a:r>
            <a:r>
              <a:rPr lang="en-US" sz="1400" dirty="0">
                <a:latin typeface="Consolas" panose="020B0609020204030204" pitchFamily="49" charset="0"/>
              </a:rPr>
              <a:t> v </a:t>
            </a:r>
            <a:r>
              <a:rPr lang="en-US" sz="1400" dirty="0" err="1">
                <a:latin typeface="Consolas" panose="020B0609020204030204" pitchFamily="49" charset="0"/>
              </a:rPr>
              <a:t>danem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rozmezi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get_age_range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r>
              <a:rPr lang="en-US" sz="1400" dirty="0" smtClean="0">
                <a:latin typeface="Consolas" panose="020B0609020204030204" pitchFamily="49" charset="0"/>
              </a:rPr>
              <a:t> s </a:t>
            </a:r>
            <a:r>
              <a:rPr lang="en-US" sz="1400" dirty="0" err="1" smtClean="0">
                <a:latin typeface="Consolas" panose="020B0609020204030204" pitchFamily="49" charset="0"/>
              </a:rPr>
              <a:t>vekem</a:t>
            </a:r>
            <a:r>
              <a:rPr lang="en-US" sz="1400" dirty="0" smtClean="0">
                <a:latin typeface="Consolas" panose="020B0609020204030204" pitchFamily="49" charset="0"/>
              </a:rPr>
              <a:t> v </a:t>
            </a:r>
            <a:r>
              <a:rPr lang="en-US" sz="1400" dirty="0" err="1" smtClean="0">
                <a:latin typeface="Consolas" panose="020B0609020204030204" pitchFamily="49" charset="0"/>
              </a:rPr>
              <a:t>danem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rozmezi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erase</a:t>
            </a:r>
            <a:r>
              <a:rPr lang="en-US" sz="1400" dirty="0" smtClean="0">
                <a:latin typeface="Consolas" panose="020B0609020204030204" pitchFamily="49" charset="0"/>
              </a:rPr>
              <a:t>(iterator</a:t>
            </a:r>
            <a:r>
              <a:rPr lang="en-US" sz="1400" dirty="0">
                <a:latin typeface="Consolas" panose="020B0609020204030204" pitchFamily="49" charset="0"/>
              </a:rPr>
              <a:t>) // </a:t>
            </a:r>
            <a:r>
              <a:rPr lang="en-US" sz="1400" dirty="0" err="1">
                <a:latin typeface="Consolas" panose="020B0609020204030204" pitchFamily="49" charset="0"/>
              </a:rPr>
              <a:t>vymaz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podle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daneho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iteratoru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4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Úkol: </a:t>
            </a:r>
            <a:r>
              <a:rPr lang="cs-CZ" dirty="0"/>
              <a:t>databáze zvířat v </a:t>
            </a:r>
            <a:r>
              <a:rPr lang="cs-CZ" dirty="0" smtClean="0"/>
              <a:t>Zoo - příklad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589212" y="1478692"/>
            <a:ext cx="891540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latin typeface="Consolas" panose="020B0609020204030204" pitchFamily="49" charset="0"/>
              </a:rPr>
              <a:t>API </a:t>
            </a:r>
            <a:r>
              <a:rPr lang="en-US" sz="1400" dirty="0" err="1" smtClean="0">
                <a:latin typeface="Consolas" panose="020B0609020204030204" pitchFamily="49" charset="0"/>
              </a:rPr>
              <a:t>priklad</a:t>
            </a:r>
            <a:r>
              <a:rPr lang="en-US" sz="1400" dirty="0" smtClean="0"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</a:rPr>
              <a:t>nemusi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byt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stejne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db.add</a:t>
            </a:r>
            <a:r>
              <a:rPr lang="en-US" sz="1400" dirty="0" smtClean="0">
                <a:latin typeface="Consolas" panose="020B0609020204030204" pitchFamily="49" charset="0"/>
              </a:rPr>
              <a:t>(Dog(“Anna”, 15, “Prague”));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db.add</a:t>
            </a:r>
            <a:r>
              <a:rPr lang="en-US" sz="1400" dirty="0" smtClean="0">
                <a:latin typeface="Consolas" panose="020B0609020204030204" pitchFamily="49" charset="0"/>
              </a:rPr>
              <a:t>(Cat(“</a:t>
            </a:r>
            <a:r>
              <a:rPr lang="en-US" sz="1400" dirty="0" err="1" smtClean="0">
                <a:latin typeface="Consolas" panose="020B0609020204030204" pitchFamily="49" charset="0"/>
              </a:rPr>
              <a:t>Binie</a:t>
            </a:r>
            <a:r>
              <a:rPr lang="en-US" sz="1400" dirty="0" smtClean="0">
                <a:latin typeface="Consolas" panose="020B0609020204030204" pitchFamily="49" charset="0"/>
              </a:rPr>
              <a:t>”, 10, 10));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db.print_all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// “Anna(dog, 15y) from Prague”, “</a:t>
            </a:r>
            <a:r>
              <a:rPr lang="en-US" sz="1400" dirty="0" err="1" smtClean="0">
                <a:latin typeface="Consolas" panose="020B0609020204030204" pitchFamily="49" charset="0"/>
              </a:rPr>
              <a:t>Binie</a:t>
            </a:r>
            <a:r>
              <a:rPr lang="en-US" sz="1400" dirty="0" smtClean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smtClean="0">
                <a:latin typeface="Consolas" panose="020B0609020204030204" pitchFamily="49" charset="0"/>
              </a:rPr>
              <a:t>[first, last] = </a:t>
            </a:r>
            <a:r>
              <a:rPr lang="cs-CZ" sz="1400" dirty="0" smtClean="0">
                <a:latin typeface="Consolas" panose="020B0609020204030204" pitchFamily="49" charset="0"/>
              </a:rPr>
              <a:t>db.</a:t>
            </a:r>
            <a:r>
              <a:rPr lang="en-US" sz="1400" dirty="0" err="1" smtClean="0">
                <a:latin typeface="Consolas" panose="020B0609020204030204" pitchFamily="49" charset="0"/>
              </a:rPr>
              <a:t>get_all_sorted_by_name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“Anna(dog, 15y) from Prague”,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cs-CZ" sz="1400" dirty="0">
                <a:latin typeface="Consolas" panose="020B0609020204030204" pitchFamily="49" charset="0"/>
              </a:rPr>
              <a:t>db.</a:t>
            </a:r>
            <a:r>
              <a:rPr lang="en-US" sz="1400" dirty="0" err="1" smtClean="0">
                <a:latin typeface="Consolas" panose="020B0609020204030204" pitchFamily="49" charset="0"/>
              </a:rPr>
              <a:t>get_all_sorted_by_age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  <a:r>
              <a:rPr lang="en-US" sz="1400" dirty="0" smtClean="0">
                <a:latin typeface="Consolas" panose="020B0609020204030204" pitchFamily="49" charset="0"/>
              </a:rPr>
              <a:t>, “</a:t>
            </a:r>
            <a:r>
              <a:rPr lang="en-US" sz="1400" dirty="0">
                <a:latin typeface="Consolas" panose="020B0609020204030204" pitchFamily="49" charset="0"/>
              </a:rPr>
              <a:t>Anna(dog, 15y) from Prague</a:t>
            </a:r>
            <a:r>
              <a:rPr lang="en-US" sz="1400" dirty="0" smtClean="0">
                <a:latin typeface="Consolas" panose="020B0609020204030204" pitchFamily="49" charset="0"/>
              </a:rPr>
              <a:t>”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en-US" sz="1400" dirty="0" err="1" smtClean="0">
                <a:latin typeface="Consolas" panose="020B0609020204030204" pitchFamily="49" charset="0"/>
              </a:rPr>
              <a:t>db.get_name_range</a:t>
            </a:r>
            <a:r>
              <a:rPr lang="en-US" sz="1400" dirty="0" smtClean="0">
                <a:latin typeface="Consolas" panose="020B0609020204030204" pitchFamily="49" charset="0"/>
              </a:rPr>
              <a:t>(“A”, “</a:t>
            </a:r>
            <a:r>
              <a:rPr lang="en-US" sz="1400" dirty="0" err="1" smtClean="0">
                <a:latin typeface="Consolas" panose="020B0609020204030204" pitchFamily="49" charset="0"/>
              </a:rPr>
              <a:t>Azzzz</a:t>
            </a:r>
            <a:r>
              <a:rPr lang="en-US" sz="1400" dirty="0" smtClean="0">
                <a:latin typeface="Consolas" panose="020B0609020204030204" pitchFamily="49" charset="0"/>
              </a:rPr>
              <a:t>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latin typeface="Consolas" panose="020B0609020204030204" pitchFamily="49" charset="0"/>
              </a:rPr>
              <a:t>“</a:t>
            </a:r>
            <a:r>
              <a:rPr lang="en-US" sz="1400" dirty="0">
                <a:latin typeface="Consolas" panose="020B0609020204030204" pitchFamily="49" charset="0"/>
              </a:rPr>
              <a:t>Anna(dog, 15y) from Prague”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en-US" sz="1400" dirty="0" err="1" smtClean="0">
                <a:latin typeface="Consolas" panose="020B0609020204030204" pitchFamily="49" charset="0"/>
              </a:rPr>
              <a:t>db.get_age_range</a:t>
            </a:r>
            <a:r>
              <a:rPr lang="en-US" sz="1400" dirty="0" smtClean="0">
                <a:latin typeface="Consolas" panose="020B0609020204030204" pitchFamily="49" charset="0"/>
              </a:rPr>
              <a:t>(10, 14);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db.erase</a:t>
            </a:r>
            <a:r>
              <a:rPr lang="en-US" sz="1400" dirty="0" smtClean="0">
                <a:latin typeface="Consolas" panose="020B0609020204030204" pitchFamily="49" charset="0"/>
              </a:rPr>
              <a:t>(first);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db.print_all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“Anna(dog, 15y) from Prague</a:t>
            </a:r>
            <a:r>
              <a:rPr lang="en-US" sz="1400" dirty="0" smtClean="0">
                <a:latin typeface="Consolas" panose="020B0609020204030204" pitchFamily="49" charset="0"/>
              </a:rPr>
              <a:t>”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7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7</a:t>
            </a:r>
            <a:r>
              <a:rPr lang="cs-CZ" sz="6000" dirty="0" smtClean="0"/>
              <a:t> (</a:t>
            </a:r>
            <a:r>
              <a:rPr lang="en-US" sz="6000" dirty="0" smtClean="0"/>
              <a:t>18.11.2020)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42327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cs-CZ" dirty="0" smtClean="0"/>
              <a:t>Velký domácí úkol – Agregátor dat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Recodexu (viz web)</a:t>
            </a:r>
          </a:p>
          <a:p>
            <a:r>
              <a:rPr lang="cs-CZ" dirty="0" smtClean="0"/>
              <a:t>Do 20.12. (neděle) 23:59</a:t>
            </a:r>
          </a:p>
          <a:p>
            <a:pPr lvl="1"/>
            <a:r>
              <a:rPr lang="cs-CZ" dirty="0" smtClean="0"/>
              <a:t>-5b za každý další započatý týden</a:t>
            </a:r>
          </a:p>
          <a:p>
            <a:r>
              <a:rPr lang="cs-CZ" dirty="0" smtClean="0"/>
              <a:t>Body: 10+5b</a:t>
            </a:r>
          </a:p>
          <a:p>
            <a:pPr lvl="1"/>
            <a:r>
              <a:rPr lang="cs-CZ" dirty="0" smtClean="0"/>
              <a:t>10b za funkcionalitu</a:t>
            </a:r>
          </a:p>
          <a:p>
            <a:pPr lvl="1"/>
            <a:r>
              <a:rPr lang="cs-CZ" dirty="0" smtClean="0"/>
              <a:t>5b za kulturu kódu (čitelnost, konvence, ...)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33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10</a:t>
            </a:r>
            <a:r>
              <a:rPr lang="cs-CZ" sz="6000" dirty="0" smtClean="0"/>
              <a:t> (</a:t>
            </a:r>
            <a:r>
              <a:rPr lang="en-US" sz="6000" dirty="0" smtClean="0"/>
              <a:t>9.1</a:t>
            </a:r>
            <a:r>
              <a:rPr lang="cs-CZ" sz="6000" dirty="0" smtClean="0"/>
              <a:t>2</a:t>
            </a:r>
            <a:r>
              <a:rPr lang="en-US" sz="6000" dirty="0" smtClean="0"/>
              <a:t>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Chcete podědit(=použít) vlastnosti (funkce, proměnné) svého předka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696936"/>
            <a:ext cx="5207681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using </a:t>
            </a:r>
            <a:r>
              <a:rPr lang="en-US" sz="1400" dirty="0" err="1">
                <a:latin typeface="Consolas" panose="020B0609020204030204" pitchFamily="49" charset="0"/>
              </a:rPr>
              <a:t>size_type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list_int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7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 dědičnosti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652178"/>
            <a:ext cx="4538209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08619" y="258392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27190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838845" y="3624402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1070496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7838845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3" name="Rectangle 12"/>
          <p:cNvSpPr/>
          <p:nvPr/>
        </p:nvSpPr>
        <p:spPr>
          <a:xfrm>
            <a:off x="8876729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4" name="Rectangle 13"/>
          <p:cNvSpPr/>
          <p:nvPr/>
        </p:nvSpPr>
        <p:spPr>
          <a:xfrm>
            <a:off x="9626257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>
          <a:xfrm flipV="1">
            <a:off x="8148523" y="4057380"/>
            <a:ext cx="22337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9186407" y="4057380"/>
            <a:ext cx="439850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 flipH="1" flipV="1">
            <a:off x="9626257" y="4057380"/>
            <a:ext cx="309678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8170860" y="3016905"/>
            <a:ext cx="1427617" cy="6074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 flipH="1" flipV="1">
            <a:off x="9598477" y="3016905"/>
            <a:ext cx="27780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9626257" y="3016905"/>
            <a:ext cx="1410723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 vs. skládání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Dědičnost - existuje logická podřazenost (OOP)</a:t>
            </a:r>
          </a:p>
          <a:p>
            <a:r>
              <a:rPr lang="cs-CZ" dirty="0" smtClean="0"/>
              <a:t>Skládání - jeden obsahuje druhý bez žádné logické návaznosti</a:t>
            </a:r>
          </a:p>
          <a:p>
            <a:pPr lvl="1"/>
            <a:r>
              <a:rPr lang="cs-CZ" dirty="0" smtClean="0"/>
              <a:t>Může být implementováno pomocí dědičnosti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6924682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300907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7602318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8750761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6790765" y="4749209"/>
            <a:ext cx="623775" cy="6992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2"/>
          </p:cNvCxnSpPr>
          <p:nvPr/>
        </p:nvCxnSpPr>
        <p:spPr>
          <a:xfrm flipH="1" flipV="1">
            <a:off x="7414540" y="4749209"/>
            <a:ext cx="728778" cy="69921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4" idx="3"/>
          </p:cNvCxnSpPr>
          <p:nvPr/>
        </p:nvCxnSpPr>
        <p:spPr>
          <a:xfrm flipH="1">
            <a:off x="7904397" y="4532720"/>
            <a:ext cx="846364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415764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26" name="Straight Arrow Connector 25"/>
          <p:cNvCxnSpPr>
            <a:stCxn id="7" idx="3"/>
            <a:endCxn id="25" idx="1"/>
          </p:cNvCxnSpPr>
          <p:nvPr/>
        </p:nvCxnSpPr>
        <p:spPr>
          <a:xfrm>
            <a:off x="9730476" y="4532720"/>
            <a:ext cx="685288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50761" y="318385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30" name="Straight Arrow Connector 29"/>
          <p:cNvCxnSpPr>
            <a:stCxn id="25" idx="0"/>
            <a:endCxn id="29" idx="2"/>
          </p:cNvCxnSpPr>
          <p:nvPr/>
        </p:nvCxnSpPr>
        <p:spPr>
          <a:xfrm flipH="1" flipV="1">
            <a:off x="9240619" y="3616835"/>
            <a:ext cx="1665003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</p:cNvCxnSpPr>
          <p:nvPr/>
        </p:nvCxnSpPr>
        <p:spPr>
          <a:xfrm flipV="1">
            <a:off x="7414540" y="3616835"/>
            <a:ext cx="1826078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Dynamický polymorfismus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210"/>
            <a:ext cx="8915400" cy="3777622"/>
          </a:xfrm>
        </p:spPr>
        <p:txBody>
          <a:bodyPr/>
          <a:lstStyle/>
          <a:p>
            <a:r>
              <a:rPr lang="cs-CZ" dirty="0" smtClean="0"/>
              <a:t>Funkce musí být </a:t>
            </a:r>
            <a:r>
              <a:rPr lang="cs-CZ" dirty="0" smtClean="0">
                <a:latin typeface="Consolas" panose="020B0609020204030204" pitchFamily="49" charset="0"/>
              </a:rPr>
              <a:t>virtual </a:t>
            </a:r>
            <a:r>
              <a:rPr lang="cs-CZ" dirty="0" smtClean="0"/>
              <a:t>a voláme ji přes referenci/ukazatel!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212" y="2045081"/>
            <a:ext cx="7305902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value = 0;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2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latin typeface="Consolas" panose="020B0609020204030204" pitchFamily="49" charset="0"/>
              </a:rPr>
              <a:t>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"base: </a:t>
            </a:r>
            <a:r>
              <a:rPr lang="en-US" sz="1200" dirty="0" smtClean="0">
                <a:latin typeface="Consolas" panose="020B0609020204030204" pitchFamily="49" charset="0"/>
              </a:rPr>
              <a:t>" &lt;&lt; 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"derived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 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&lt;&lt; </a:t>
            </a:r>
            <a:r>
              <a:rPr lang="en-US" sz="1200" dirty="0" smtClean="0">
                <a:latin typeface="Consolas" panose="020B0609020204030204" pitchFamily="49" charset="0"/>
              </a:rPr>
              <a:t>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d.print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sz="1200" dirty="0">
                <a:latin typeface="Consolas" panose="020B0609020204030204" pitchFamily="49" charset="0"/>
              </a:rPr>
              <a:t>b =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-&gt;print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sz="1200" dirty="0" smtClean="0">
                <a:latin typeface="Consolas" panose="020B0609020204030204" pitchFamily="49" charset="0"/>
              </a:rPr>
              <a:t>b2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= d;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b2.print();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latin typeface="Consolas" panose="020B0609020204030204" pitchFamily="49" charset="0"/>
              </a:rPr>
              <a:t>base: </a:t>
            </a:r>
            <a:r>
              <a:rPr lang="en-US" sz="1200" dirty="0">
                <a:latin typeface="Consolas" panose="020B0609020204030204" pitchFamily="49" charset="0"/>
              </a:rPr>
              <a:t>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8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Úkol: pole </a:t>
            </a:r>
            <a:r>
              <a:rPr lang="en-US" sz="3200" dirty="0" err="1" smtClean="0"/>
              <a:t>libovoln</a:t>
            </a:r>
            <a:r>
              <a:rPr lang="cs-CZ" sz="3200" dirty="0" smtClean="0"/>
              <a:t>ých </a:t>
            </a:r>
            <a:r>
              <a:rPr lang="en-US" sz="3200" dirty="0" err="1" smtClean="0"/>
              <a:t>typ</a:t>
            </a:r>
            <a:r>
              <a:rPr lang="cs-CZ" sz="3200" dirty="0"/>
              <a:t>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Podpora pro: </a:t>
            </a:r>
            <a:r>
              <a:rPr lang="cs-CZ" dirty="0" smtClean="0">
                <a:latin typeface="Consolas" panose="020B0609020204030204" pitchFamily="49" charset="0"/>
              </a:rPr>
              <a:t>int, double, string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/>
              <a:t>Pou</a:t>
            </a:r>
            <a:r>
              <a:rPr lang="cs-CZ" dirty="0" smtClean="0"/>
              <a:t>žít dědičnost (</a:t>
            </a:r>
            <a:r>
              <a:rPr lang="en-US" dirty="0" smtClean="0"/>
              <a:t>NE </a:t>
            </a:r>
            <a:r>
              <a:rPr lang="cs-CZ" dirty="0" smtClean="0">
                <a:latin typeface="Consolas" panose="020B0609020204030204" pitchFamily="49" charset="0"/>
              </a:rPr>
              <a:t>union/variant</a:t>
            </a:r>
            <a:r>
              <a:rPr lang="en-US" dirty="0" smtClean="0"/>
              <a:t>/…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3233566"/>
            <a:ext cx="89154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API: </a:t>
            </a:r>
          </a:p>
          <a:p>
            <a:r>
              <a:rPr lang="cs-CZ" sz="1400" dirty="0" smtClean="0">
                <a:latin typeface="Consolas" panose="020B0609020204030204" pitchFamily="49" charset="0"/>
              </a:rPr>
              <a:t>push_back(</a:t>
            </a:r>
            <a:r>
              <a:rPr lang="en-US" sz="1400" dirty="0" smtClean="0">
                <a:latin typeface="Consolas" panose="020B0609020204030204" pitchFamily="49" charset="0"/>
              </a:rPr>
              <a:t>value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insert a value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print(</a:t>
            </a:r>
            <a:r>
              <a:rPr lang="en-US" sz="1400" dirty="0" err="1" smtClean="0">
                <a:latin typeface="Consolas" panose="020B0609020204030204" pitchFamily="49" charset="0"/>
              </a:rPr>
              <a:t>size_type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</a:rPr>
              <a:t>); // print the value of </a:t>
            </a:r>
            <a:r>
              <a:rPr lang="en-US" sz="1400" dirty="0" err="1" smtClean="0">
                <a:latin typeface="Consolas" panose="020B0609020204030204" pitchFamily="49" charset="0"/>
              </a:rPr>
              <a:t>i-th</a:t>
            </a:r>
            <a:r>
              <a:rPr lang="en-US" sz="1400" dirty="0" smtClean="0">
                <a:latin typeface="Consolas" panose="020B0609020204030204" pitchFamily="49" charset="0"/>
              </a:rPr>
              <a:t> element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print_all</a:t>
            </a:r>
            <a:r>
              <a:rPr lang="en-US" sz="1400" dirty="0" smtClean="0">
                <a:latin typeface="Consolas" panose="020B0609020204030204" pitchFamily="49" charset="0"/>
              </a:rPr>
              <a:t>(); // print all values inside the array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my_vec</a:t>
            </a:r>
            <a:r>
              <a:rPr lang="en-US" sz="1400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(1);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(2.3);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(0); // </a:t>
            </a:r>
            <a:r>
              <a:rPr lang="cs-CZ" sz="1400" dirty="0">
                <a:latin typeface="Consolas" panose="020B0609020204030204" pitchFamily="49" charset="0"/>
              </a:rPr>
              <a:t>1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v.print_all</a:t>
            </a:r>
            <a:r>
              <a:rPr lang="en-US" sz="1400" dirty="0" smtClean="0">
                <a:latin typeface="Consolas" panose="020B0609020204030204" pitchFamily="49" charset="0"/>
              </a:rPr>
              <a:t>(); // [1, 2.3, “four”]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11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6</a:t>
            </a:r>
            <a:r>
              <a:rPr lang="cs-CZ" sz="6000" dirty="0" smtClean="0"/>
              <a:t> (</a:t>
            </a:r>
            <a:r>
              <a:rPr lang="en-US" sz="6000" dirty="0" smtClean="0"/>
              <a:t>11.11.2020)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dovoluje</a:t>
            </a:r>
            <a:r>
              <a:rPr lang="en-US" dirty="0"/>
              <a:t> overloading </a:t>
            </a:r>
            <a:r>
              <a:rPr lang="cs-CZ" dirty="0"/>
              <a:t>operatorů (</a:t>
            </a:r>
            <a:r>
              <a:rPr lang="en-US" dirty="0"/>
              <a:t>*, ++, --, </a:t>
            </a:r>
            <a:r>
              <a:rPr lang="cs-CZ" dirty="0"/>
              <a:t>+,-, </a:t>
            </a:r>
            <a:r>
              <a:rPr lang="en-US" dirty="0"/>
              <a:t>&amp;&amp;, *, …)</a:t>
            </a:r>
          </a:p>
          <a:p>
            <a:pPr lvl="1"/>
            <a:r>
              <a:rPr lang="cs-CZ" dirty="0"/>
              <a:t>Neměňte semantiku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286800"/>
            <a:ext cx="89154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// ex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 ex 2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>
                <a:latin typeface="Consolas" panose="020B0609020204030204" pitchFamily="49" charset="0"/>
              </a:rPr>
              <a:t>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 smtClean="0">
                <a:latin typeface="Consolas" panose="020B0609020204030204" pitchFamily="49" charset="0"/>
              </a:rPr>
              <a:t>(); it != </a:t>
            </a:r>
            <a:r>
              <a:rPr lang="en-US" sz="1600" dirty="0" err="1" smtClean="0">
                <a:latin typeface="Consolas" panose="020B0609020204030204" pitchFamily="49" charset="0"/>
              </a:rPr>
              <a:t>my_class.end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my_class.end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it++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011134"/>
            <a:ext cx="891540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>
                <a:latin typeface="Consolas" panose="020B0609020204030204" pitchFamily="49" charset="0"/>
              </a:rPr>
              <a:t>class C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public: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C &amp;operator++() { // ++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*this;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  C operator++(</a:t>
            </a:r>
            <a:r>
              <a:rPr lang="en-US" sz="1600" b="1" dirty="0" err="1" smtClean="0"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</a:rPr>
              <a:t>) { // 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</a:rPr>
              <a:t>++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C copy(*this);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copy;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5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Téma zápočtového programu </a:t>
            </a:r>
            <a:r>
              <a:rPr lang="cs-CZ" b="1" dirty="0" smtClean="0"/>
              <a:t>do 30.11.</a:t>
            </a:r>
          </a:p>
          <a:p>
            <a:r>
              <a:rPr lang="cs-CZ" dirty="0" smtClean="0"/>
              <a:t>1. velký DÚ </a:t>
            </a:r>
            <a:r>
              <a:rPr lang="cs-CZ" b="1" dirty="0" smtClean="0"/>
              <a:t>příště</a:t>
            </a:r>
            <a:endParaRPr lang="cs-CZ" dirty="0" smtClean="0"/>
          </a:p>
          <a:p>
            <a:r>
              <a:rPr lang="cs-CZ" dirty="0" smtClean="0"/>
              <a:t>Malé domácí úkoly:</a:t>
            </a:r>
          </a:p>
          <a:p>
            <a:pPr lvl="1"/>
            <a:r>
              <a:rPr lang="cs-CZ" b="1" dirty="0" smtClean="0"/>
              <a:t>Warnings! </a:t>
            </a:r>
          </a:p>
          <a:p>
            <a:pPr lvl="1"/>
            <a:r>
              <a:rPr lang="cs-CZ" dirty="0" smtClean="0"/>
              <a:t>Úkol uznán, pokud dostanete approval (od dú5 – vector)</a:t>
            </a:r>
          </a:p>
        </p:txBody>
      </p:sp>
    </p:spTree>
    <p:extLst>
      <p:ext uri="{BB962C8B-B14F-4D97-AF65-F5344CB8AC3E}">
        <p14:creationId xmlns:p14="http://schemas.microsoft.com/office/powerpoint/2010/main" val="4034646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Najdi chyby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ex06-matrix.cpp</a:t>
            </a:r>
            <a:r>
              <a:rPr lang="cs-CZ" dirty="0" smtClean="0"/>
              <a:t> (web, </a:t>
            </a:r>
            <a:r>
              <a:rPr lang="en-US" dirty="0" smtClean="0"/>
              <a:t>s</a:t>
            </a:r>
            <a:r>
              <a:rPr lang="cs-CZ" dirty="0" smtClean="0"/>
              <a:t>lack)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070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Ještě 2 další cvičení (jedno před a druhé po Vánocích)</a:t>
            </a:r>
          </a:p>
          <a:p>
            <a:r>
              <a:rPr lang="cs-CZ" dirty="0" smtClean="0"/>
              <a:t>Předposlední cvičení</a:t>
            </a:r>
          </a:p>
          <a:p>
            <a:pPr lvl="1"/>
            <a:r>
              <a:rPr lang="cs-CZ" dirty="0" smtClean="0"/>
              <a:t>Zkušenosti z malých domácích úkolů</a:t>
            </a:r>
          </a:p>
          <a:p>
            <a:pPr lvl="1"/>
            <a:r>
              <a:rPr lang="cs-CZ" dirty="0" smtClean="0"/>
              <a:t>Dotazy?</a:t>
            </a:r>
          </a:p>
          <a:p>
            <a:r>
              <a:rPr lang="cs-CZ" dirty="0" smtClean="0"/>
              <a:t>Poslední cvičení</a:t>
            </a:r>
          </a:p>
          <a:p>
            <a:pPr lvl="1"/>
            <a:r>
              <a:rPr lang="cs-CZ" dirty="0" smtClean="0"/>
              <a:t>Zkušenosti z velkých domácích úkolů</a:t>
            </a:r>
          </a:p>
          <a:p>
            <a:pPr lvl="1"/>
            <a:r>
              <a:rPr lang="cs-CZ" dirty="0" smtClean="0"/>
              <a:t>Dotazy?</a:t>
            </a:r>
          </a:p>
          <a:p>
            <a:pPr lvl="1"/>
            <a:r>
              <a:rPr lang="cs-CZ" dirty="0" smtClean="0"/>
              <a:t>Zajímavosti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77873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</a:t>
            </a:r>
            <a:r>
              <a:rPr lang="en-US" sz="3200" dirty="0" smtClean="0"/>
              <a:t> (</a:t>
            </a:r>
            <a:r>
              <a:rPr lang="cs-CZ" sz="3200" dirty="0" smtClean="0"/>
              <a:t>volitelně): databáze lidí</a:t>
            </a:r>
            <a:r>
              <a:rPr lang="en-US" sz="3200" dirty="0" smtClean="0"/>
              <a:t> 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cs-CZ" dirty="0" smtClean="0"/>
              <a:t>Data jsou ukládaná ve formě </a:t>
            </a:r>
            <a:r>
              <a:rPr lang="cs-CZ" b="1" dirty="0" smtClean="0"/>
              <a:t>nevyváženého binárního stromu</a:t>
            </a:r>
          </a:p>
          <a:p>
            <a:r>
              <a:rPr lang="cs-CZ" dirty="0" smtClean="0"/>
              <a:t>Na vytváření jednotlivých uzlů se používá </a:t>
            </a:r>
            <a:r>
              <a:rPr lang="cs-CZ" b="1" dirty="0" smtClean="0"/>
              <a:t>dynamická alokace</a:t>
            </a:r>
            <a:r>
              <a:rPr lang="en-US" b="1" dirty="0" smtClean="0"/>
              <a:t> </a:t>
            </a:r>
            <a:r>
              <a:rPr lang="en-US" dirty="0" smtClean="0"/>
              <a:t>(ne </a:t>
            </a:r>
            <a:r>
              <a:rPr lang="en-US" dirty="0" err="1" smtClean="0"/>
              <a:t>kontainery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cs-CZ" dirty="0" smtClean="0"/>
              <a:t>Přemýšlejte nad návrhem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2901042"/>
            <a:ext cx="8915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API: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class person { name, age,</a:t>
            </a:r>
            <a:r>
              <a:rPr lang="cs-CZ" sz="1600" b="1" dirty="0" smtClean="0">
                <a:latin typeface="Consolas" panose="020B0609020204030204" pitchFamily="49" charset="0"/>
              </a:rPr>
              <a:t> address </a:t>
            </a: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  <a:r>
              <a:rPr lang="cs-CZ" sz="1600" b="1" dirty="0" smtClean="0">
                <a:latin typeface="Consolas" panose="020B0609020204030204" pitchFamily="49" charset="0"/>
              </a:rPr>
              <a:t>, i</a:t>
            </a:r>
            <a:r>
              <a:rPr lang="en-US" sz="1600" b="1" dirty="0" smtClean="0">
                <a:latin typeface="Consolas" panose="020B0609020204030204" pitchFamily="49" charset="0"/>
              </a:rPr>
              <a:t>d=name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insert(person)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vloz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pokud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find(person)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najdi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a </a:t>
            </a:r>
            <a:r>
              <a:rPr lang="en-US" sz="1600" dirty="0" err="1" smtClean="0">
                <a:latin typeface="Consolas" panose="020B0609020204030204" pitchFamily="49" charset="0"/>
              </a:rPr>
              <a:t>vrat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nejaky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odkaz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nebo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dej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vedet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ze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erase(person) </a:t>
            </a: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odstran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8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Proudy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289574" cy="3777622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iostream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cs-CZ" dirty="0" smtClean="0"/>
              <a:t>std I/O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sstream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cs-CZ" dirty="0" smtClean="0"/>
              <a:t>std::string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fstream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cs-CZ" dirty="0" smtClean="0"/>
              <a:t>soubory</a:t>
            </a:r>
            <a:endParaRPr lang="en-US" dirty="0" smtClean="0"/>
          </a:p>
          <a:p>
            <a:r>
              <a:rPr lang="cs-CZ" dirty="0" smtClean="0">
                <a:latin typeface="Consolas" panose="020B0609020204030204" pitchFamily="49" charset="0"/>
              </a:rPr>
              <a:t>&lt;cstdio&gt;</a:t>
            </a:r>
          </a:p>
          <a:p>
            <a:pPr lvl="1"/>
            <a:r>
              <a:rPr lang="cs-CZ" dirty="0" smtClean="0"/>
              <a:t>C-style práce se soubory/vstupem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7393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Databáze zvířat pomocí šablon</a:t>
            </a:r>
            <a:endParaRPr lang="cs-CZ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::variant</a:t>
            </a:r>
            <a:r>
              <a:rPr lang="cs-CZ" dirty="0">
                <a:latin typeface="Consolas" panose="020B0609020204030204" pitchFamily="49" charset="0"/>
              </a:rPr>
              <a:t> (</a:t>
            </a:r>
            <a:r>
              <a:rPr lang="cs-CZ" dirty="0">
                <a:latin typeface="Consolas" panose="020B0609020204030204" pitchFamily="49" charset="0"/>
                <a:hlinkClick r:id="rId2"/>
              </a:rPr>
              <a:t>https://</a:t>
            </a:r>
            <a:r>
              <a:rPr lang="cs-CZ" dirty="0" smtClean="0">
                <a:latin typeface="Consolas" panose="020B0609020204030204" pitchFamily="49" charset="0"/>
                <a:hlinkClick r:id="rId2"/>
              </a:rPr>
              <a:t>en.cppreference.com/w/cpp/utility/variant</a:t>
            </a:r>
            <a:r>
              <a:rPr lang="cs-CZ" dirty="0" smtClean="0"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Vypisování databáze do souboru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std::ofstream (</a:t>
            </a:r>
            <a:r>
              <a:rPr lang="cs-CZ" dirty="0">
                <a:latin typeface="Consolas" panose="020B0609020204030204" pitchFamily="49" charset="0"/>
                <a:hlinkClick r:id="rId3"/>
              </a:rPr>
              <a:t>https://</a:t>
            </a:r>
            <a:r>
              <a:rPr lang="cs-CZ" dirty="0" smtClean="0">
                <a:latin typeface="Consolas" panose="020B0609020204030204" pitchFamily="49" charset="0"/>
                <a:hlinkClick r:id="rId3"/>
              </a:rPr>
              <a:t>en.cppreference.com/w/cpp/io/basic_ofstream</a:t>
            </a:r>
            <a:r>
              <a:rPr lang="cs-CZ" dirty="0" smtClean="0"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Načítání do databáze se souboru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std</a:t>
            </a:r>
            <a:r>
              <a:rPr lang="cs-CZ" dirty="0" smtClean="0">
                <a:latin typeface="Consolas" panose="020B0609020204030204" pitchFamily="49" charset="0"/>
              </a:rPr>
              <a:t>::</a:t>
            </a:r>
            <a:r>
              <a:rPr lang="cs-CZ" dirty="0">
                <a:latin typeface="Consolas" panose="020B0609020204030204" pitchFamily="49" charset="0"/>
              </a:rPr>
              <a:t>ifstream (</a:t>
            </a:r>
            <a:r>
              <a:rPr lang="cs-CZ" dirty="0">
                <a:latin typeface="Consolas" panose="020B0609020204030204" pitchFamily="49" charset="0"/>
                <a:hlinkClick r:id="rId4"/>
              </a:rPr>
              <a:t>https://en.cppreference.com/w/cpp/io/basic_ifstream</a:t>
            </a:r>
            <a:r>
              <a:rPr lang="cs-CZ" dirty="0" smtClean="0">
                <a:latin typeface="Consolas" panose="020B0609020204030204" pitchFamily="49" charset="0"/>
              </a:rPr>
              <a:t>)</a:t>
            </a:r>
          </a:p>
          <a:p>
            <a:endParaRPr lang="cs-CZ" dirty="0">
              <a:latin typeface="Consolas" panose="020B0609020204030204" pitchFamily="49" charset="0"/>
            </a:endParaRPr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4012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cs-CZ" sz="6000" dirty="0"/>
              <a:t>9</a:t>
            </a:r>
            <a:r>
              <a:rPr lang="cs-CZ" sz="6000" dirty="0" smtClean="0"/>
              <a:t> (2</a:t>
            </a:r>
            <a:r>
              <a:rPr lang="en-US" sz="6000" dirty="0" smtClean="0"/>
              <a:t>.1</a:t>
            </a:r>
            <a:r>
              <a:rPr lang="cs-CZ" sz="6000" dirty="0" smtClean="0"/>
              <a:t>2</a:t>
            </a:r>
            <a:r>
              <a:rPr lang="en-US" sz="6000" dirty="0" smtClean="0"/>
              <a:t>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2. Velký domácí úkol – Kalkulačka výrazů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Recodexu (viz web)</a:t>
            </a:r>
          </a:p>
          <a:p>
            <a:r>
              <a:rPr lang="cs-CZ" dirty="0"/>
              <a:t>Do </a:t>
            </a:r>
            <a:r>
              <a:rPr lang="cs-CZ" dirty="0" smtClean="0"/>
              <a:t>3.1. </a:t>
            </a:r>
            <a:r>
              <a:rPr lang="cs-CZ" dirty="0"/>
              <a:t>(neděle) 23:59</a:t>
            </a:r>
          </a:p>
          <a:p>
            <a:pPr lvl="1"/>
            <a:r>
              <a:rPr lang="cs-CZ" dirty="0" smtClean="0"/>
              <a:t>-10b </a:t>
            </a:r>
            <a:r>
              <a:rPr lang="cs-CZ" dirty="0"/>
              <a:t>za každý další započatý týden</a:t>
            </a:r>
          </a:p>
          <a:p>
            <a:r>
              <a:rPr lang="cs-CZ" dirty="0"/>
              <a:t>Body: </a:t>
            </a:r>
            <a:r>
              <a:rPr lang="cs-CZ" dirty="0" smtClean="0"/>
              <a:t>25b</a:t>
            </a:r>
          </a:p>
          <a:p>
            <a:pPr lvl="1"/>
            <a:r>
              <a:rPr lang="cs-CZ" dirty="0" smtClean="0"/>
              <a:t>funkcionalitu </a:t>
            </a:r>
          </a:p>
          <a:p>
            <a:pPr lvl="2"/>
            <a:r>
              <a:rPr lang="cs-CZ" dirty="0" smtClean="0"/>
              <a:t>-Xb za nefunkčností věc</a:t>
            </a:r>
            <a:endParaRPr lang="cs-CZ" dirty="0"/>
          </a:p>
          <a:p>
            <a:pPr lvl="1"/>
            <a:r>
              <a:rPr lang="cs-CZ" dirty="0" smtClean="0"/>
              <a:t>kulturu </a:t>
            </a:r>
            <a:r>
              <a:rPr lang="cs-CZ" dirty="0"/>
              <a:t>kódu (čitelnost, konvence, </a:t>
            </a:r>
            <a:r>
              <a:rPr lang="cs-CZ" dirty="0" smtClean="0"/>
              <a:t>...)</a:t>
            </a:r>
          </a:p>
          <a:p>
            <a:pPr lvl="2"/>
            <a:r>
              <a:rPr lang="cs-CZ" dirty="0" smtClean="0"/>
              <a:t>-Xb za použití nekulturních věcí</a:t>
            </a:r>
          </a:p>
          <a:p>
            <a:r>
              <a:rPr lang="cs-CZ" dirty="0" smtClean="0"/>
              <a:t>Testování:</a:t>
            </a:r>
          </a:p>
          <a:p>
            <a:pPr lvl="1"/>
            <a:r>
              <a:rPr lang="cs-CZ" dirty="0" smtClean="0"/>
              <a:t>Přesměrování vstupů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5581990" y="5540419"/>
            <a:ext cx="26231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>
                <a:latin typeface="Consolas" panose="020B0609020204030204" pitchFamily="49" charset="0"/>
              </a:rPr>
              <a:t>prg.exe &lt; input &gt; output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19318"/>
            <a:ext cx="4611688" cy="44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 </a:t>
            </a:r>
            <a:r>
              <a:rPr lang="en-US" dirty="0" smtClean="0"/>
              <a:t>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399110" y="2133599"/>
            <a:ext cx="4105502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template&lt;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T&gt;</a:t>
            </a:r>
            <a:r>
              <a:rPr lang="cs-CZ" sz="1400" dirty="0">
                <a:latin typeface="Consolas" panose="020B0609020204030204" pitchFamily="49" charset="0"/>
              </a:rPr>
              <a:t/>
            </a:r>
            <a:br>
              <a:rPr lang="cs-CZ" sz="1400" dirty="0">
                <a:latin typeface="Consolas" panose="020B0609020204030204" pitchFamily="49" charset="0"/>
              </a:rPr>
            </a:br>
            <a:r>
              <a:rPr lang="cs-CZ" sz="1400" dirty="0">
                <a:latin typeface="Consolas" panose="020B0609020204030204" pitchFamily="49" charset="0"/>
              </a:rPr>
              <a:t>class </a:t>
            </a:r>
            <a:r>
              <a:rPr lang="en-US" sz="1400" dirty="0">
                <a:latin typeface="Consolas" panose="020B0609020204030204" pitchFamily="49" charset="0"/>
              </a:rPr>
              <a:t>complex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real_;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im</a:t>
            </a:r>
            <a:r>
              <a:rPr lang="en-US" sz="1400" b="1" dirty="0">
                <a:latin typeface="Consolas" panose="020B0609020204030204" pitchFamily="49" charset="0"/>
              </a:rPr>
              <a:t>_;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 &amp;</a:t>
            </a:r>
            <a:r>
              <a:rPr lang="en-US" sz="1400" dirty="0">
                <a:latin typeface="Consolas" panose="020B0609020204030204" pitchFamily="49" charset="0"/>
              </a:rPr>
              <a:t>re() { return real_;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</a:rPr>
              <a:t> re()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real_;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 &amp;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};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template&lt;class T&gt;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print(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T &amp;</a:t>
            </a:r>
            <a:r>
              <a:rPr lang="cs-CZ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cs-CZ" sz="1400" dirty="0">
                <a:latin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</a:rPr>
              <a:t>{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v; 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complex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latin typeface="Consolas" panose="020B0609020204030204" pitchFamily="49" charset="0"/>
              </a:rPr>
              <a:t> c;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print(c.re());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cs-CZ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0368" y="2133599"/>
            <a:ext cx="4742318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en-US" sz="1400" dirty="0">
                <a:latin typeface="Consolas" panose="020B0609020204030204" pitchFamily="49" charset="0"/>
              </a:rPr>
              <a:t>complex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  <a:endParaRPr lang="cs-CZ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r>
              <a:rPr lang="cs-CZ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latin typeface="Consolas" panose="020B0609020204030204" pitchFamily="49" charset="0"/>
              </a:rPr>
              <a:t> real</a:t>
            </a:r>
            <a:r>
              <a:rPr lang="en-US" sz="1400" dirty="0" smtClean="0">
                <a:latin typeface="Consolas" panose="020B0609020204030204" pitchFamily="49" charset="0"/>
              </a:rPr>
              <a:t>_;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im</a:t>
            </a:r>
            <a:r>
              <a:rPr lang="en-US" sz="1400" dirty="0" smtClean="0">
                <a:latin typeface="Consolas" panose="020B0609020204030204" pitchFamily="49" charset="0"/>
              </a:rPr>
              <a:t>_;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&amp;</a:t>
            </a:r>
            <a:r>
              <a:rPr lang="en-US" sz="1400" dirty="0" smtClean="0">
                <a:latin typeface="Consolas" panose="020B0609020204030204" pitchFamily="49" charset="0"/>
              </a:rPr>
              <a:t>re</a:t>
            </a:r>
            <a:r>
              <a:rPr lang="en-US" sz="1400" dirty="0">
                <a:latin typeface="Consolas" panose="020B0609020204030204" pitchFamily="49" charset="0"/>
              </a:rPr>
              <a:t>() { return real_;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re()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real_;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&amp;</a:t>
            </a:r>
            <a:r>
              <a:rPr lang="en-US" sz="1400" dirty="0" err="1" smtClean="0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endParaRPr lang="cs-CZ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void print(int v) </a:t>
            </a:r>
            <a:r>
              <a:rPr lang="en-US" sz="1400" dirty="0" smtClean="0">
                <a:latin typeface="Consolas" panose="020B0609020204030204" pitchFamily="49" charset="0"/>
              </a:rPr>
              <a:t>{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&lt;&lt; v; }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print(double v) {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&lt;&lt; v;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void print(</a:t>
            </a:r>
            <a:r>
              <a:rPr lang="en-US" sz="1400" dirty="0" err="1" smtClean="0"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latin typeface="Consolas" panose="020B0609020204030204" pitchFamily="49" charset="0"/>
              </a:rPr>
              <a:t> string &amp;</a:t>
            </a:r>
            <a:r>
              <a:rPr lang="en-US" sz="1400" dirty="0" err="1" smtClean="0">
                <a:latin typeface="Consolas" panose="020B0609020204030204" pitchFamily="49" charset="0"/>
              </a:rPr>
              <a:t>str</a:t>
            </a:r>
            <a:r>
              <a:rPr lang="en-US" sz="1400" dirty="0" smtClean="0">
                <a:latin typeface="Consolas" panose="020B0609020204030204" pitchFamily="49" charset="0"/>
              </a:rPr>
              <a:t>) {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</a:rPr>
              <a:t>str</a:t>
            </a:r>
            <a:r>
              <a:rPr lang="en-US" sz="1400" dirty="0" smtClean="0">
                <a:latin typeface="Consolas" panose="020B0609020204030204" pitchFamily="49" charset="0"/>
              </a:rPr>
              <a:t>;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complex c;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print(c.re());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cs-CZ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2272</TotalTime>
  <Words>4297</Words>
  <Application>Microsoft Office PowerPoint</Application>
  <PresentationFormat>Widescreen</PresentationFormat>
  <Paragraphs>622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10 (9.12.2020)</vt:lpstr>
      <vt:lpstr>Plán</vt:lpstr>
      <vt:lpstr>Proudy</vt:lpstr>
      <vt:lpstr>Úkoly</vt:lpstr>
      <vt:lpstr>Programování v C++ cvičení 9 (2.12.2020)</vt:lpstr>
      <vt:lpstr>2. Velký domácí úkol – Kalkulačka výrazů</vt:lpstr>
      <vt:lpstr>Šablony</vt:lpstr>
      <vt:lpstr>Šablony (1/2)</vt:lpstr>
      <vt:lpstr>Šablony (2/2) </vt:lpstr>
      <vt:lpstr>Úkoly</vt:lpstr>
      <vt:lpstr>Programování v C++ cvičení 8 (25.11.2020)</vt:lpstr>
      <vt:lpstr>Připomenutí</vt:lpstr>
      <vt:lpstr>Zkušenosti z úkolů</vt:lpstr>
      <vt:lpstr>Úkol: databáze zvířat v Zoo</vt:lpstr>
      <vt:lpstr>Úkol: databáze zvířat v Zoo - příklad</vt:lpstr>
      <vt:lpstr>Programování v C++ cvičení 7 (18.11.2020)</vt:lpstr>
      <vt:lpstr>Připomenutí</vt:lpstr>
      <vt:lpstr>1. Velký domácí úkol – Agregátor dat</vt:lpstr>
      <vt:lpstr>Dědičnost</vt:lpstr>
      <vt:lpstr>Příklady dědičnosti</vt:lpstr>
      <vt:lpstr>Dědičnost vs. skládání</vt:lpstr>
      <vt:lpstr>Dynamický polymorfismus</vt:lpstr>
      <vt:lpstr>Úkol: pole libovolných typů</vt:lpstr>
      <vt:lpstr>Programování v C++ cvičení 6 (11.11.2020)</vt:lpstr>
      <vt:lpstr>C++ vs. ++C (1/2)</vt:lpstr>
      <vt:lpstr>C++ vs. ++C (2/2)</vt:lpstr>
      <vt:lpstr>Připomenutí</vt:lpstr>
      <vt:lpstr>Najdi chyby</vt:lpstr>
      <vt:lpstr>Úkol (volitelně): databáze lidí 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226</cp:revision>
  <dcterms:created xsi:type="dcterms:W3CDTF">2018-10-01T09:05:15Z</dcterms:created>
  <dcterms:modified xsi:type="dcterms:W3CDTF">2020-12-09T14:33:43Z</dcterms:modified>
</cp:coreProperties>
</file>