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2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16.03.2020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385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16.03.2020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486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16.03.2020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859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16.03.2020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927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16.03.2020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465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16.03.2020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348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16.03.2020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133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16.03.2020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95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16.03.2020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3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16.03.2020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617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16.03.2020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317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AA9B-2965-497E-832B-31699ACFF6CA}" type="datetimeFigureOut">
              <a:rPr lang="cs-CZ" smtClean="0"/>
              <a:t>16.03.2020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28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digital-io/digitalre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NSWI170 – </a:t>
            </a:r>
            <a:r>
              <a:rPr lang="cs-CZ" dirty="0"/>
              <a:t>Počítačové systémy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Tomáš Faltín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27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7: Super přičítání s chytrým tlačítkem 3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Poslední tlačítko umí přičítat </a:t>
            </a:r>
            <a:r>
              <a:rPr lang="en-US" dirty="0" smtClean="0"/>
              <a:t>+</a:t>
            </a:r>
            <a:r>
              <a:rPr lang="cs-CZ" dirty="0" smtClean="0"/>
              <a:t>3 a funguje stejně jako tlačítka z úkolu 6</a:t>
            </a:r>
          </a:p>
          <a:p>
            <a:r>
              <a:rPr lang="cs-CZ" dirty="0" smtClean="0"/>
              <a:t>Tip:</a:t>
            </a:r>
          </a:p>
          <a:p>
            <a:pPr lvl="1"/>
            <a:r>
              <a:rPr lang="cs-CZ" dirty="0" smtClean="0"/>
              <a:t>Využij funkce z předchozích úkolů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80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8: Přepínací tlačíko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První dvě tlačítka fungují stejně (přičítají/odečítají)</a:t>
            </a:r>
          </a:p>
          <a:p>
            <a:r>
              <a:rPr lang="cs-CZ" dirty="0" smtClean="0"/>
              <a:t>Třetí tlačítko bude přepínat mezi strategiemi</a:t>
            </a:r>
          </a:p>
          <a:p>
            <a:r>
              <a:rPr lang="cs-CZ" dirty="0" smtClean="0"/>
              <a:t>Strategie: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b="1" dirty="0" smtClean="0"/>
              <a:t>Opakovací:</a:t>
            </a:r>
            <a:r>
              <a:rPr lang="cs-CZ" dirty="0" smtClean="0"/>
              <a:t> Při podržení tlačítka </a:t>
            </a:r>
            <a:r>
              <a:rPr lang="en-US" dirty="0" smtClean="0"/>
              <a:t>se</a:t>
            </a:r>
            <a:r>
              <a:rPr lang="cs-CZ" dirty="0" smtClean="0"/>
              <a:t> operace provádí opakovaně</a:t>
            </a:r>
          </a:p>
          <a:p>
            <a:pPr lvl="2"/>
            <a:r>
              <a:rPr lang="cs-CZ" dirty="0" smtClean="0"/>
              <a:t>Úkol 4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b="1" dirty="0" smtClean="0"/>
              <a:t>Jednorázová: </a:t>
            </a:r>
            <a:r>
              <a:rPr lang="cs-CZ" dirty="0" smtClean="0"/>
              <a:t>Operace se provádí pouze jednou při stisknutí tlačítka</a:t>
            </a:r>
          </a:p>
          <a:p>
            <a:pPr lvl="2"/>
            <a:r>
              <a:rPr lang="cs-CZ" dirty="0" smtClean="0"/>
              <a:t>Úkol 5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b="1" dirty="0" smtClean="0"/>
              <a:t>Chytrá: </a:t>
            </a:r>
            <a:r>
              <a:rPr lang="cs-CZ" dirty="0" smtClean="0"/>
              <a:t>Operace se provede pouze jednou, při delším podržení se začne operace opakovat</a:t>
            </a:r>
          </a:p>
          <a:p>
            <a:pPr lvl="2"/>
            <a:r>
              <a:rPr lang="cs-CZ" dirty="0" smtClean="0"/>
              <a:t>Úkol 6</a:t>
            </a:r>
          </a:p>
          <a:p>
            <a:r>
              <a:rPr lang="cs-CZ" dirty="0" smtClean="0"/>
              <a:t>Tip:</a:t>
            </a:r>
          </a:p>
          <a:p>
            <a:pPr lvl="1"/>
            <a:r>
              <a:rPr lang="cs-CZ" dirty="0" smtClean="0"/>
              <a:t>Rozvrhni funkcionalitu hezky do funkcí</a:t>
            </a:r>
          </a:p>
        </p:txBody>
      </p:sp>
    </p:spTree>
    <p:extLst>
      <p:ext uri="{BB962C8B-B14F-4D97-AF65-F5344CB8AC3E}">
        <p14:creationId xmlns:p14="http://schemas.microsoft.com/office/powerpoint/2010/main" val="12500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Domácí úkoly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Nahrát do SISu úkol č. 8 </a:t>
            </a:r>
          </a:p>
          <a:p>
            <a:r>
              <a:rPr lang="cs-CZ" dirty="0" smtClean="0"/>
              <a:t>Do 29.3. 23:59 nahrát do SISu</a:t>
            </a:r>
          </a:p>
          <a:p>
            <a:r>
              <a:rPr lang="cs-CZ" dirty="0" smtClean="0"/>
              <a:t>Podmínky: </a:t>
            </a:r>
          </a:p>
          <a:p>
            <a:pPr lvl="1"/>
            <a:r>
              <a:rPr lang="cs-CZ" dirty="0" smtClean="0"/>
              <a:t>Funkční</a:t>
            </a:r>
          </a:p>
          <a:p>
            <a:pPr lvl="1"/>
            <a:r>
              <a:rPr lang="cs-CZ" dirty="0" smtClean="0"/>
              <a:t>Rozdělené do funkcí</a:t>
            </a:r>
          </a:p>
          <a:p>
            <a:pPr lvl="1"/>
            <a:r>
              <a:rPr lang="cs-CZ" dirty="0" smtClean="0"/>
              <a:t>Srozumitelně pojmenováné konstanty/funkce</a:t>
            </a:r>
          </a:p>
        </p:txBody>
      </p:sp>
    </p:spTree>
    <p:extLst>
      <p:ext uri="{BB962C8B-B14F-4D97-AF65-F5344CB8AC3E}">
        <p14:creationId xmlns:p14="http://schemas.microsoft.com/office/powerpoint/2010/main" val="28645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dělá následující program?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constexpr int SEC_TO_MS = 1000;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constexpr int leds[] = { led1_pin, led2_pin, led3_pin, led4_pin };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constexpr int leds_size = sizeof(leds) / sizeof(leds[0]);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void led_setup_all()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for(int i = 0; i &lt; leds_size; ++i)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pinMode(leds[i], OUTPUT);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void led_set(int i, bool on)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if (on)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digitalWrite(leds[i % leds_size], ON);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} else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digitalWrite(leds[i % leds_size], OFF);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void led_set_all(bool on)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for(int i = 0; i &lt; leds_size; ++i)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led_set(i, on);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void setup()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led_setup_all();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led_set_all(false);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curr_led = 0;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void loop()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led_set(curr_led, true);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delay(1 * SEC_TO_MS);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led_set(curr_led++, false);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 smtClean="0"/>
              <a:t>Úkol 1: Rozsviť </a:t>
            </a:r>
            <a:r>
              <a:rPr lang="en-US" sz="3600" dirty="0" err="1" smtClean="0"/>
              <a:t>ledky</a:t>
            </a:r>
            <a:r>
              <a:rPr lang="cs-CZ" sz="3600" dirty="0" smtClean="0"/>
              <a:t> podle nejnižších bitů daného čísla</a:t>
            </a:r>
            <a:endParaRPr lang="cs-C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Vytvoř funkci, která rozsvítí </a:t>
            </a:r>
            <a:r>
              <a:rPr lang="en-US" dirty="0" err="1" smtClean="0"/>
              <a:t>ledky</a:t>
            </a:r>
            <a:r>
              <a:rPr lang="cs-CZ" dirty="0" smtClean="0"/>
              <a:t> podle nejnižších bitů zadaného čísla</a:t>
            </a:r>
          </a:p>
          <a:p>
            <a:r>
              <a:rPr lang="cs-CZ" dirty="0" smtClean="0"/>
              <a:t>Příklad:</a:t>
            </a:r>
          </a:p>
          <a:p>
            <a:pPr lvl="1"/>
            <a:r>
              <a:rPr lang="cs-CZ" dirty="0" smtClean="0"/>
              <a:t>3</a:t>
            </a:r>
            <a:r>
              <a:rPr lang="en-US" dirty="0" smtClean="0"/>
              <a:t> = 0000,0011b </a:t>
            </a:r>
          </a:p>
          <a:p>
            <a:pPr lvl="1"/>
            <a:r>
              <a:rPr lang="en-US" dirty="0" smtClean="0"/>
              <a:t>5 = 0000,0101b</a:t>
            </a:r>
          </a:p>
          <a:p>
            <a:pPr lvl="1"/>
            <a:r>
              <a:rPr lang="en-US" dirty="0" smtClean="0"/>
              <a:t>127 = 0111,1111b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Otázky:</a:t>
            </a:r>
          </a:p>
          <a:p>
            <a:pPr lvl="1"/>
            <a:r>
              <a:rPr lang="cs-CZ" dirty="0" smtClean="0"/>
              <a:t>Jak zjistit nejnižší bit čísla?</a:t>
            </a:r>
          </a:p>
          <a:p>
            <a:pPr lvl="1"/>
            <a:r>
              <a:rPr lang="cs-CZ" dirty="0" smtClean="0"/>
              <a:t>Jak posouvat číslo?</a:t>
            </a:r>
          </a:p>
          <a:p>
            <a:r>
              <a:rPr lang="cs-CZ" dirty="0" smtClean="0"/>
              <a:t>Hledej: </a:t>
            </a:r>
            <a:r>
              <a:rPr lang="cs-CZ" b="1" dirty="0" smtClean="0"/>
              <a:t>bitové operace</a:t>
            </a:r>
            <a:endParaRPr lang="cs-CZ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/>
          </a:p>
        </p:txBody>
      </p:sp>
      <p:grpSp>
        <p:nvGrpSpPr>
          <p:cNvPr id="9" name="Group 8"/>
          <p:cNvGrpSpPr/>
          <p:nvPr/>
        </p:nvGrpSpPr>
        <p:grpSpPr>
          <a:xfrm>
            <a:off x="4241767" y="2769290"/>
            <a:ext cx="907375" cy="224892"/>
            <a:chOff x="5263978" y="3544094"/>
            <a:chExt cx="4114800" cy="1027906"/>
          </a:xfrm>
        </p:grpSpPr>
        <p:sp>
          <p:nvSpPr>
            <p:cNvPr id="4" name="Rectangle 3"/>
            <p:cNvSpPr/>
            <p:nvPr/>
          </p:nvSpPr>
          <p:spPr>
            <a:xfrm>
              <a:off x="5263978" y="3544094"/>
              <a:ext cx="4114800" cy="1027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5" name="Oval 4"/>
            <p:cNvSpPr/>
            <p:nvPr/>
          </p:nvSpPr>
          <p:spPr>
            <a:xfrm>
              <a:off x="5354595" y="3600847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" name="Oval 5"/>
            <p:cNvSpPr/>
            <p:nvPr/>
          </p:nvSpPr>
          <p:spPr>
            <a:xfrm>
              <a:off x="6359613" y="3600847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" name="Oval 6"/>
            <p:cNvSpPr/>
            <p:nvPr/>
          </p:nvSpPr>
          <p:spPr>
            <a:xfrm>
              <a:off x="7365660" y="360084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" name="Oval 7"/>
            <p:cNvSpPr/>
            <p:nvPr/>
          </p:nvSpPr>
          <p:spPr>
            <a:xfrm>
              <a:off x="8371707" y="360084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44161" y="3456382"/>
            <a:ext cx="907375" cy="224892"/>
            <a:chOff x="5263978" y="3544094"/>
            <a:chExt cx="4114800" cy="1027906"/>
          </a:xfrm>
        </p:grpSpPr>
        <p:sp>
          <p:nvSpPr>
            <p:cNvPr id="11" name="Rectangle 10"/>
            <p:cNvSpPr/>
            <p:nvPr/>
          </p:nvSpPr>
          <p:spPr>
            <a:xfrm>
              <a:off x="5263978" y="3544094"/>
              <a:ext cx="4114800" cy="1027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" name="Oval 11"/>
            <p:cNvSpPr/>
            <p:nvPr/>
          </p:nvSpPr>
          <p:spPr>
            <a:xfrm>
              <a:off x="5354595" y="360084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3" name="Oval 12"/>
            <p:cNvSpPr/>
            <p:nvPr/>
          </p:nvSpPr>
          <p:spPr>
            <a:xfrm>
              <a:off x="6359613" y="360084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" name="Oval 13"/>
            <p:cNvSpPr/>
            <p:nvPr/>
          </p:nvSpPr>
          <p:spPr>
            <a:xfrm>
              <a:off x="7365660" y="360084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Oval 14"/>
            <p:cNvSpPr/>
            <p:nvPr/>
          </p:nvSpPr>
          <p:spPr>
            <a:xfrm>
              <a:off x="8371707" y="360084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32003" y="3112836"/>
            <a:ext cx="907375" cy="224892"/>
            <a:chOff x="5263978" y="3544094"/>
            <a:chExt cx="4114800" cy="1027906"/>
          </a:xfrm>
        </p:grpSpPr>
        <p:sp>
          <p:nvSpPr>
            <p:cNvPr id="17" name="Rectangle 16"/>
            <p:cNvSpPr/>
            <p:nvPr/>
          </p:nvSpPr>
          <p:spPr>
            <a:xfrm>
              <a:off x="5263978" y="3544094"/>
              <a:ext cx="4114800" cy="1027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8" name="Oval 17"/>
            <p:cNvSpPr/>
            <p:nvPr/>
          </p:nvSpPr>
          <p:spPr>
            <a:xfrm>
              <a:off x="5354595" y="3600847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" name="Oval 18"/>
            <p:cNvSpPr/>
            <p:nvPr/>
          </p:nvSpPr>
          <p:spPr>
            <a:xfrm>
              <a:off x="6359613" y="360084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0" name="Oval 19"/>
            <p:cNvSpPr/>
            <p:nvPr/>
          </p:nvSpPr>
          <p:spPr>
            <a:xfrm>
              <a:off x="7365660" y="3600847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Oval 20"/>
            <p:cNvSpPr/>
            <p:nvPr/>
          </p:nvSpPr>
          <p:spPr>
            <a:xfrm>
              <a:off x="8371707" y="360084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42533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2: Binární čítač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Zobrazuj postupně binární čísla na ledkách (modulo 16)</a:t>
            </a:r>
          </a:p>
          <a:p>
            <a:pPr lvl="1"/>
            <a:r>
              <a:rPr lang="cs-CZ" dirty="0" smtClean="0"/>
              <a:t>Použij rozumný interval, aby bylo něco vidět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Tip:</a:t>
            </a:r>
          </a:p>
          <a:p>
            <a:pPr lvl="1"/>
            <a:r>
              <a:rPr lang="cs-CZ" dirty="0" smtClean="0">
                <a:sym typeface="Wingdings" panose="05000000000000000000" pitchFamily="2" charset="2"/>
              </a:rPr>
              <a:t>Použij funkci z úkolu 1</a:t>
            </a:r>
            <a:endParaRPr lang="cs-CZ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1540849" y="4510496"/>
            <a:ext cx="710398" cy="1666467"/>
            <a:chOff x="2801238" y="3352565"/>
            <a:chExt cx="710398" cy="1666467"/>
          </a:xfrm>
        </p:grpSpPr>
        <p:grpSp>
          <p:nvGrpSpPr>
            <p:cNvPr id="16" name="Group 15"/>
            <p:cNvGrpSpPr/>
            <p:nvPr/>
          </p:nvGrpSpPr>
          <p:grpSpPr>
            <a:xfrm>
              <a:off x="2801238" y="3352565"/>
              <a:ext cx="333632" cy="1297458"/>
              <a:chOff x="2801238" y="3352565"/>
              <a:chExt cx="333632" cy="1297458"/>
            </a:xfrm>
          </p:grpSpPr>
          <p:sp>
            <p:nvSpPr>
              <p:cNvPr id="11" name="Rectangle 10"/>
              <p:cNvSpPr/>
              <p:nvPr/>
            </p:nvSpPr>
            <p:spPr>
              <a:xfrm rot="5400000">
                <a:off x="2319325" y="3834478"/>
                <a:ext cx="1297458" cy="33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2" name="Oval 11"/>
              <p:cNvSpPr/>
              <p:nvPr/>
            </p:nvSpPr>
            <p:spPr>
              <a:xfrm rot="5400000">
                <a:off x="2823892" y="3376904"/>
                <a:ext cx="288324" cy="2967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3" name="Oval 12"/>
              <p:cNvSpPr/>
              <p:nvPr/>
            </p:nvSpPr>
            <p:spPr>
              <a:xfrm rot="5400000">
                <a:off x="2823892" y="3693802"/>
                <a:ext cx="288324" cy="2967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4" name="Oval 13"/>
              <p:cNvSpPr/>
              <p:nvPr/>
            </p:nvSpPr>
            <p:spPr>
              <a:xfrm rot="5400000">
                <a:off x="2823892" y="4011023"/>
                <a:ext cx="288324" cy="2967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5" name="Oval 14"/>
              <p:cNvSpPr/>
              <p:nvPr/>
            </p:nvSpPr>
            <p:spPr>
              <a:xfrm rot="5400000">
                <a:off x="2823892" y="4328245"/>
                <a:ext cx="288324" cy="29679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819658" y="4649700"/>
              <a:ext cx="691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 smtClean="0"/>
                <a:t>1</a:t>
              </a:r>
              <a:endParaRPr lang="cs-CZ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55931" y="4510496"/>
            <a:ext cx="710398" cy="1666467"/>
            <a:chOff x="2801238" y="3352565"/>
            <a:chExt cx="710398" cy="1666467"/>
          </a:xfrm>
        </p:grpSpPr>
        <p:grpSp>
          <p:nvGrpSpPr>
            <p:cNvPr id="20" name="Group 19"/>
            <p:cNvGrpSpPr/>
            <p:nvPr/>
          </p:nvGrpSpPr>
          <p:grpSpPr>
            <a:xfrm>
              <a:off x="2801238" y="3352565"/>
              <a:ext cx="333632" cy="1297458"/>
              <a:chOff x="2801238" y="3352565"/>
              <a:chExt cx="333632" cy="1297458"/>
            </a:xfrm>
          </p:grpSpPr>
          <p:sp>
            <p:nvSpPr>
              <p:cNvPr id="22" name="Rectangle 21"/>
              <p:cNvSpPr/>
              <p:nvPr/>
            </p:nvSpPr>
            <p:spPr>
              <a:xfrm rot="5400000">
                <a:off x="2319325" y="3834478"/>
                <a:ext cx="1297458" cy="33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3" name="Oval 22"/>
              <p:cNvSpPr/>
              <p:nvPr/>
            </p:nvSpPr>
            <p:spPr>
              <a:xfrm rot="5400000">
                <a:off x="2823892" y="3376904"/>
                <a:ext cx="288324" cy="2967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" name="Oval 23"/>
              <p:cNvSpPr/>
              <p:nvPr/>
            </p:nvSpPr>
            <p:spPr>
              <a:xfrm rot="5400000">
                <a:off x="2823892" y="3693802"/>
                <a:ext cx="288324" cy="2967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5" name="Oval 24"/>
              <p:cNvSpPr/>
              <p:nvPr/>
            </p:nvSpPr>
            <p:spPr>
              <a:xfrm rot="5400000">
                <a:off x="2823892" y="4011023"/>
                <a:ext cx="288324" cy="29679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6" name="Oval 25"/>
              <p:cNvSpPr/>
              <p:nvPr/>
            </p:nvSpPr>
            <p:spPr>
              <a:xfrm rot="5400000">
                <a:off x="2823892" y="4328245"/>
                <a:ext cx="288324" cy="2967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819658" y="4649700"/>
              <a:ext cx="691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89433" y="4484115"/>
            <a:ext cx="710398" cy="1666467"/>
            <a:chOff x="2801238" y="3352565"/>
            <a:chExt cx="710398" cy="1666467"/>
          </a:xfrm>
        </p:grpSpPr>
        <p:grpSp>
          <p:nvGrpSpPr>
            <p:cNvPr id="28" name="Group 27"/>
            <p:cNvGrpSpPr/>
            <p:nvPr/>
          </p:nvGrpSpPr>
          <p:grpSpPr>
            <a:xfrm>
              <a:off x="2801238" y="3352565"/>
              <a:ext cx="333632" cy="1297458"/>
              <a:chOff x="2801238" y="3352565"/>
              <a:chExt cx="333632" cy="1297458"/>
            </a:xfrm>
          </p:grpSpPr>
          <p:sp>
            <p:nvSpPr>
              <p:cNvPr id="30" name="Rectangle 29"/>
              <p:cNvSpPr/>
              <p:nvPr/>
            </p:nvSpPr>
            <p:spPr>
              <a:xfrm rot="5400000">
                <a:off x="2319325" y="3834478"/>
                <a:ext cx="1297458" cy="33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" name="Oval 30"/>
              <p:cNvSpPr/>
              <p:nvPr/>
            </p:nvSpPr>
            <p:spPr>
              <a:xfrm rot="5400000">
                <a:off x="2823892" y="3376904"/>
                <a:ext cx="288324" cy="2967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" name="Oval 31"/>
              <p:cNvSpPr/>
              <p:nvPr/>
            </p:nvSpPr>
            <p:spPr>
              <a:xfrm rot="5400000">
                <a:off x="2823892" y="3693802"/>
                <a:ext cx="288324" cy="2967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3" name="Oval 32"/>
              <p:cNvSpPr/>
              <p:nvPr/>
            </p:nvSpPr>
            <p:spPr>
              <a:xfrm rot="5400000">
                <a:off x="2823892" y="4011023"/>
                <a:ext cx="288324" cy="29679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4" name="Oval 33"/>
              <p:cNvSpPr/>
              <p:nvPr/>
            </p:nvSpPr>
            <p:spPr>
              <a:xfrm rot="5400000">
                <a:off x="2823892" y="4328245"/>
                <a:ext cx="288324" cy="29679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819658" y="4649700"/>
              <a:ext cx="691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3</a:t>
              </a:r>
              <a:endParaRPr lang="cs-CZ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222936" y="4480347"/>
            <a:ext cx="710398" cy="1666467"/>
            <a:chOff x="2801238" y="3352565"/>
            <a:chExt cx="710398" cy="1666467"/>
          </a:xfrm>
        </p:grpSpPr>
        <p:grpSp>
          <p:nvGrpSpPr>
            <p:cNvPr id="36" name="Group 35"/>
            <p:cNvGrpSpPr/>
            <p:nvPr/>
          </p:nvGrpSpPr>
          <p:grpSpPr>
            <a:xfrm>
              <a:off x="2801238" y="3352565"/>
              <a:ext cx="333632" cy="1297458"/>
              <a:chOff x="2801238" y="3352565"/>
              <a:chExt cx="333632" cy="1297458"/>
            </a:xfrm>
          </p:grpSpPr>
          <p:sp>
            <p:nvSpPr>
              <p:cNvPr id="38" name="Rectangle 37"/>
              <p:cNvSpPr/>
              <p:nvPr/>
            </p:nvSpPr>
            <p:spPr>
              <a:xfrm rot="5400000">
                <a:off x="2319325" y="3834478"/>
                <a:ext cx="1297458" cy="33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9" name="Oval 38"/>
              <p:cNvSpPr/>
              <p:nvPr/>
            </p:nvSpPr>
            <p:spPr>
              <a:xfrm rot="5400000">
                <a:off x="2823892" y="3376904"/>
                <a:ext cx="288324" cy="2967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0" name="Oval 39"/>
              <p:cNvSpPr/>
              <p:nvPr/>
            </p:nvSpPr>
            <p:spPr>
              <a:xfrm rot="5400000">
                <a:off x="2823892" y="3693802"/>
                <a:ext cx="288324" cy="29679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1" name="Oval 40"/>
              <p:cNvSpPr/>
              <p:nvPr/>
            </p:nvSpPr>
            <p:spPr>
              <a:xfrm rot="5400000">
                <a:off x="2823892" y="4011023"/>
                <a:ext cx="288324" cy="2967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2" name="Oval 41"/>
              <p:cNvSpPr/>
              <p:nvPr/>
            </p:nvSpPr>
            <p:spPr>
              <a:xfrm rot="5400000">
                <a:off x="2823892" y="4328245"/>
                <a:ext cx="288324" cy="2967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819658" y="4649700"/>
              <a:ext cx="691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4</a:t>
              </a:r>
              <a:endParaRPr lang="cs-CZ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379218" y="4453966"/>
            <a:ext cx="691978" cy="1663951"/>
            <a:chOff x="2715034" y="3352565"/>
            <a:chExt cx="691978" cy="1663951"/>
          </a:xfrm>
        </p:grpSpPr>
        <p:grpSp>
          <p:nvGrpSpPr>
            <p:cNvPr id="44" name="Group 43"/>
            <p:cNvGrpSpPr/>
            <p:nvPr/>
          </p:nvGrpSpPr>
          <p:grpSpPr>
            <a:xfrm>
              <a:off x="2801238" y="3352565"/>
              <a:ext cx="333632" cy="1297458"/>
              <a:chOff x="2801238" y="3352565"/>
              <a:chExt cx="333632" cy="1297458"/>
            </a:xfrm>
          </p:grpSpPr>
          <p:sp>
            <p:nvSpPr>
              <p:cNvPr id="46" name="Rectangle 45"/>
              <p:cNvSpPr/>
              <p:nvPr/>
            </p:nvSpPr>
            <p:spPr>
              <a:xfrm rot="5400000">
                <a:off x="2319325" y="3834478"/>
                <a:ext cx="1297458" cy="33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7" name="Oval 46"/>
              <p:cNvSpPr/>
              <p:nvPr/>
            </p:nvSpPr>
            <p:spPr>
              <a:xfrm rot="5400000">
                <a:off x="2823892" y="3376904"/>
                <a:ext cx="288324" cy="2967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8" name="Oval 47"/>
              <p:cNvSpPr/>
              <p:nvPr/>
            </p:nvSpPr>
            <p:spPr>
              <a:xfrm rot="5400000">
                <a:off x="2823892" y="3693802"/>
                <a:ext cx="288324" cy="29679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9" name="Oval 48"/>
              <p:cNvSpPr/>
              <p:nvPr/>
            </p:nvSpPr>
            <p:spPr>
              <a:xfrm rot="5400000">
                <a:off x="2823892" y="4011023"/>
                <a:ext cx="288324" cy="29679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50" name="Oval 49"/>
              <p:cNvSpPr/>
              <p:nvPr/>
            </p:nvSpPr>
            <p:spPr>
              <a:xfrm rot="5400000">
                <a:off x="2823892" y="4328245"/>
                <a:ext cx="288324" cy="2967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715034" y="4647184"/>
              <a:ext cx="691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357</a:t>
              </a:r>
              <a:endParaRPr lang="cs-CZ" dirty="0"/>
            </a:p>
          </p:txBody>
        </p:sp>
      </p:grpSp>
      <p:sp>
        <p:nvSpPr>
          <p:cNvPr id="51" name="Right Arrow 50"/>
          <p:cNvSpPr/>
          <p:nvPr/>
        </p:nvSpPr>
        <p:spPr>
          <a:xfrm>
            <a:off x="2118910" y="4941723"/>
            <a:ext cx="500722" cy="4350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2" name="Right Arrow 51"/>
          <p:cNvSpPr/>
          <p:nvPr/>
        </p:nvSpPr>
        <p:spPr>
          <a:xfrm>
            <a:off x="3347774" y="4937760"/>
            <a:ext cx="500722" cy="4350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Right Arrow 52"/>
          <p:cNvSpPr/>
          <p:nvPr/>
        </p:nvSpPr>
        <p:spPr>
          <a:xfrm>
            <a:off x="4595809" y="4937760"/>
            <a:ext cx="500722" cy="4350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5" name="Right Arrow 54"/>
          <p:cNvSpPr/>
          <p:nvPr/>
        </p:nvSpPr>
        <p:spPr>
          <a:xfrm>
            <a:off x="5829312" y="4937760"/>
            <a:ext cx="500722" cy="4350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Right Arrow 55"/>
          <p:cNvSpPr/>
          <p:nvPr/>
        </p:nvSpPr>
        <p:spPr>
          <a:xfrm>
            <a:off x="8755024" y="4937760"/>
            <a:ext cx="500722" cy="4350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51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Tlačítka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pinMode(button1_pin, INPUT); </a:t>
            </a:r>
            <a:endParaRPr lang="cs-CZ" dirty="0">
              <a:latin typeface="Consolas" panose="020B0609020204030204" pitchFamily="49" charset="0"/>
            </a:endParaRPr>
          </a:p>
          <a:p>
            <a:pPr lvl="1"/>
            <a:r>
              <a:rPr lang="cs-CZ" dirty="0" smtClean="0"/>
              <a:t>inicializace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value = </a:t>
            </a:r>
            <a:r>
              <a:rPr lang="en-US" dirty="0" err="1" smtClean="0">
                <a:latin typeface="Consolas" panose="020B0609020204030204" pitchFamily="49" charset="0"/>
              </a:rPr>
              <a:t>digitalRead</a:t>
            </a:r>
            <a:r>
              <a:rPr lang="en-US" dirty="0" smtClean="0">
                <a:latin typeface="Consolas" panose="020B0609020204030204" pitchFamily="49" charset="0"/>
              </a:rPr>
              <a:t>(button1_pin); </a:t>
            </a:r>
            <a:endParaRPr lang="cs-CZ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if (!value) { ... } </a:t>
            </a:r>
            <a:r>
              <a:rPr lang="en-US" dirty="0" smtClean="0"/>
              <a:t> // </a:t>
            </a:r>
            <a:r>
              <a:rPr lang="cs-CZ" dirty="0" smtClean="0">
                <a:latin typeface="Consolas" panose="020B0609020204030204" pitchFamily="49" charset="0"/>
              </a:rPr>
              <a:t>tlačítko je zmačknuto</a:t>
            </a:r>
          </a:p>
          <a:p>
            <a:r>
              <a:rPr lang="cs-CZ" dirty="0" smtClean="0"/>
              <a:t>Odkazy:</a:t>
            </a:r>
          </a:p>
          <a:p>
            <a:pPr lvl="1"/>
            <a:r>
              <a:rPr lang="cs-CZ" dirty="0" smtClean="0">
                <a:hlinkClick r:id="rId2"/>
              </a:rPr>
              <a:t>https://www.arduino.cc/reference/en/language/functions/digital-io/digitalread/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43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3: Zvednutí čítače při zmačknutí tlačítka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Čítač z úkolu 2 se zvedá při zmačknutí tlačítka</a:t>
            </a:r>
            <a:endParaRPr lang="cs-CZ" dirty="0"/>
          </a:p>
        </p:txBody>
      </p:sp>
      <p:grpSp>
        <p:nvGrpSpPr>
          <p:cNvPr id="4" name="Group 3"/>
          <p:cNvGrpSpPr/>
          <p:nvPr/>
        </p:nvGrpSpPr>
        <p:grpSpPr>
          <a:xfrm>
            <a:off x="2959405" y="4066064"/>
            <a:ext cx="710398" cy="1666467"/>
            <a:chOff x="2801238" y="3352565"/>
            <a:chExt cx="710398" cy="1666467"/>
          </a:xfrm>
        </p:grpSpPr>
        <p:grpSp>
          <p:nvGrpSpPr>
            <p:cNvPr id="5" name="Group 4"/>
            <p:cNvGrpSpPr/>
            <p:nvPr/>
          </p:nvGrpSpPr>
          <p:grpSpPr>
            <a:xfrm>
              <a:off x="2801238" y="3352565"/>
              <a:ext cx="333632" cy="1297458"/>
              <a:chOff x="2801238" y="3352565"/>
              <a:chExt cx="333632" cy="1297458"/>
            </a:xfrm>
          </p:grpSpPr>
          <p:sp>
            <p:nvSpPr>
              <p:cNvPr id="7" name="Rectangle 6"/>
              <p:cNvSpPr/>
              <p:nvPr/>
            </p:nvSpPr>
            <p:spPr>
              <a:xfrm rot="5400000">
                <a:off x="2319325" y="3834478"/>
                <a:ext cx="1297458" cy="33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823892" y="3376904"/>
                <a:ext cx="288324" cy="2967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823892" y="3693802"/>
                <a:ext cx="288324" cy="2967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2823892" y="4011023"/>
                <a:ext cx="288324" cy="2967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2823892" y="4328245"/>
                <a:ext cx="288324" cy="29679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819658" y="4649700"/>
              <a:ext cx="691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cs-CZ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43410" y="4039683"/>
            <a:ext cx="691978" cy="1661087"/>
            <a:chOff x="2770461" y="3352565"/>
            <a:chExt cx="691978" cy="1661087"/>
          </a:xfrm>
        </p:grpSpPr>
        <p:grpSp>
          <p:nvGrpSpPr>
            <p:cNvPr id="13" name="Group 12"/>
            <p:cNvGrpSpPr/>
            <p:nvPr/>
          </p:nvGrpSpPr>
          <p:grpSpPr>
            <a:xfrm>
              <a:off x="2801238" y="3352565"/>
              <a:ext cx="333632" cy="1297458"/>
              <a:chOff x="2801238" y="3352565"/>
              <a:chExt cx="333632" cy="1297458"/>
            </a:xfrm>
          </p:grpSpPr>
          <p:sp>
            <p:nvSpPr>
              <p:cNvPr id="15" name="Rectangle 14"/>
              <p:cNvSpPr/>
              <p:nvPr/>
            </p:nvSpPr>
            <p:spPr>
              <a:xfrm rot="5400000">
                <a:off x="2319325" y="3834478"/>
                <a:ext cx="1297458" cy="33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6" name="Oval 15"/>
              <p:cNvSpPr/>
              <p:nvPr/>
            </p:nvSpPr>
            <p:spPr>
              <a:xfrm rot="5400000">
                <a:off x="2823892" y="3376904"/>
                <a:ext cx="288324" cy="2967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7" name="Oval 16"/>
              <p:cNvSpPr/>
              <p:nvPr/>
            </p:nvSpPr>
            <p:spPr>
              <a:xfrm rot="5400000">
                <a:off x="2823892" y="3693802"/>
                <a:ext cx="288324" cy="2967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8" name="Oval 17"/>
              <p:cNvSpPr/>
              <p:nvPr/>
            </p:nvSpPr>
            <p:spPr>
              <a:xfrm rot="5400000">
                <a:off x="2823892" y="4011023"/>
                <a:ext cx="288324" cy="29679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9" name="Oval 18"/>
              <p:cNvSpPr/>
              <p:nvPr/>
            </p:nvSpPr>
            <p:spPr>
              <a:xfrm rot="5400000">
                <a:off x="2823892" y="4328245"/>
                <a:ext cx="288324" cy="2967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770461" y="4644320"/>
              <a:ext cx="691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N+1</a:t>
              </a:r>
              <a:endParaRPr lang="cs-CZ" dirty="0"/>
            </a:p>
          </p:txBody>
        </p:sp>
      </p:grp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5096085" y="3399531"/>
            <a:ext cx="493474" cy="493474"/>
            <a:chOff x="6642958" y="4680149"/>
            <a:chExt cx="1529687" cy="1529687"/>
          </a:xfrm>
        </p:grpSpPr>
        <p:sp>
          <p:nvSpPr>
            <p:cNvPr id="49" name="Rectangle 48"/>
            <p:cNvSpPr>
              <a:spLocks noChangeAspect="1"/>
            </p:cNvSpPr>
            <p:nvPr/>
          </p:nvSpPr>
          <p:spPr>
            <a:xfrm>
              <a:off x="6642958" y="4680149"/>
              <a:ext cx="1529687" cy="152968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7061359" y="5065676"/>
              <a:ext cx="692886" cy="6928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7754245" y="5867245"/>
              <a:ext cx="201035" cy="2010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6860324" y="5867245"/>
              <a:ext cx="201035" cy="2010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7754245" y="4846027"/>
              <a:ext cx="201035" cy="2010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859495" y="4846027"/>
              <a:ext cx="201035" cy="2010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79" name="Curved Down Arrow 78"/>
          <p:cNvSpPr/>
          <p:nvPr/>
        </p:nvSpPr>
        <p:spPr>
          <a:xfrm>
            <a:off x="2977825" y="3139957"/>
            <a:ext cx="4729994" cy="753048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74269" y="3461602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817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4: Přidat odečítací tlačítko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Přidat nové tlačítko, které funguje podobně jako tlačítko z úkolu 3, ale odečítá</a:t>
            </a:r>
          </a:p>
          <a:p>
            <a:r>
              <a:rPr lang="cs-CZ" dirty="0" smtClean="0"/>
              <a:t>Otázky:</a:t>
            </a:r>
          </a:p>
          <a:p>
            <a:pPr lvl="1"/>
            <a:r>
              <a:rPr lang="cs-CZ" dirty="0" smtClean="0"/>
              <a:t>Jak funguje modulo pro záporná čísla?</a:t>
            </a:r>
          </a:p>
          <a:p>
            <a:endParaRPr lang="cs-CZ" dirty="0"/>
          </a:p>
        </p:txBody>
      </p:sp>
      <p:grpSp>
        <p:nvGrpSpPr>
          <p:cNvPr id="41" name="Group 40"/>
          <p:cNvGrpSpPr/>
          <p:nvPr/>
        </p:nvGrpSpPr>
        <p:grpSpPr>
          <a:xfrm>
            <a:off x="6531100" y="3767337"/>
            <a:ext cx="4167380" cy="2544563"/>
            <a:chOff x="6713980" y="3033277"/>
            <a:chExt cx="5085688" cy="3419961"/>
          </a:xfrm>
        </p:grpSpPr>
        <p:grpSp>
          <p:nvGrpSpPr>
            <p:cNvPr id="12" name="Group 11"/>
            <p:cNvGrpSpPr/>
            <p:nvPr/>
          </p:nvGrpSpPr>
          <p:grpSpPr>
            <a:xfrm>
              <a:off x="11107690" y="3933003"/>
              <a:ext cx="691978" cy="1661087"/>
              <a:chOff x="2770461" y="3352565"/>
              <a:chExt cx="691978" cy="166108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801238" y="3352565"/>
                <a:ext cx="333632" cy="1297458"/>
                <a:chOff x="2801238" y="3352565"/>
                <a:chExt cx="333632" cy="1297458"/>
              </a:xfrm>
            </p:grpSpPr>
            <p:sp>
              <p:nvSpPr>
                <p:cNvPr id="15" name="Rectangle 14"/>
                <p:cNvSpPr/>
                <p:nvPr/>
              </p:nvSpPr>
              <p:spPr>
                <a:xfrm rot="5400000">
                  <a:off x="2319325" y="3834478"/>
                  <a:ext cx="1297458" cy="3336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 rot="5400000">
                  <a:off x="2823892" y="3376904"/>
                  <a:ext cx="288324" cy="29679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 rot="5400000">
                  <a:off x="2823892" y="3693802"/>
                  <a:ext cx="288324" cy="29679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 rot="5400000">
                  <a:off x="2823892" y="4011023"/>
                  <a:ext cx="288324" cy="296791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 rot="5400000">
                  <a:off x="2823892" y="4328245"/>
                  <a:ext cx="288324" cy="29679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2770461" y="4644320"/>
                <a:ext cx="691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N+1</a:t>
                </a:r>
                <a:endParaRPr lang="cs-CZ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713980" y="3033277"/>
              <a:ext cx="4758119" cy="3419961"/>
              <a:chOff x="6713980" y="3033277"/>
              <a:chExt cx="4758119" cy="341996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723685" y="3959384"/>
                <a:ext cx="710398" cy="1666467"/>
                <a:chOff x="2801238" y="3352565"/>
                <a:chExt cx="710398" cy="1666467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801238" y="3352565"/>
                  <a:ext cx="333632" cy="1297458"/>
                  <a:chOff x="2801238" y="3352565"/>
                  <a:chExt cx="333632" cy="1297458"/>
                </a:xfrm>
              </p:grpSpPr>
              <p:sp>
                <p:nvSpPr>
                  <p:cNvPr id="7" name="Rectangle 6"/>
                  <p:cNvSpPr/>
                  <p:nvPr/>
                </p:nvSpPr>
                <p:spPr>
                  <a:xfrm rot="5400000">
                    <a:off x="2319325" y="3834478"/>
                    <a:ext cx="1297458" cy="33363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cs-CZ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 rot="5400000">
                    <a:off x="2823892" y="3376904"/>
                    <a:ext cx="288324" cy="296791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cs-CZ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 rot="5400000">
                    <a:off x="2823892" y="3693802"/>
                    <a:ext cx="288324" cy="296791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cs-CZ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 rot="5400000">
                    <a:off x="2823892" y="4011023"/>
                    <a:ext cx="288324" cy="296791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cs-CZ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 rot="5400000">
                    <a:off x="2823892" y="4328245"/>
                    <a:ext cx="288324" cy="296791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cs-CZ"/>
                  </a:p>
                </p:txBody>
              </p:sp>
            </p:grpSp>
            <p:sp>
              <p:nvSpPr>
                <p:cNvPr id="6" name="TextBox 5"/>
                <p:cNvSpPr txBox="1"/>
                <p:nvPr/>
              </p:nvSpPr>
              <p:spPr>
                <a:xfrm>
                  <a:off x="2819658" y="4649700"/>
                  <a:ext cx="6919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cs-CZ" dirty="0"/>
                </a:p>
              </p:txBody>
            </p:sp>
          </p:grpSp>
          <p:grpSp>
            <p:nvGrpSpPr>
              <p:cNvPr id="20" name="Group 19"/>
              <p:cNvGrpSpPr>
                <a:grpSpLocks noChangeAspect="1"/>
              </p:cNvGrpSpPr>
              <p:nvPr/>
            </p:nvGrpSpPr>
            <p:grpSpPr>
              <a:xfrm>
                <a:off x="8860365" y="3292851"/>
                <a:ext cx="493474" cy="493474"/>
                <a:chOff x="6642958" y="4680149"/>
                <a:chExt cx="1529687" cy="1529687"/>
              </a:xfrm>
            </p:grpSpPr>
            <p:sp>
              <p:nvSpPr>
                <p:cNvPr id="21" name="Rectangle 20"/>
                <p:cNvSpPr>
                  <a:spLocks noChangeAspect="1"/>
                </p:cNvSpPr>
                <p:nvPr/>
              </p:nvSpPr>
              <p:spPr>
                <a:xfrm>
                  <a:off x="6642958" y="4680149"/>
                  <a:ext cx="1529687" cy="1529687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  <p:sp>
              <p:nvSpPr>
                <p:cNvPr id="22" name="Oval 21"/>
                <p:cNvSpPr>
                  <a:spLocks noChangeAspect="1"/>
                </p:cNvSpPr>
                <p:nvPr/>
              </p:nvSpPr>
              <p:spPr>
                <a:xfrm>
                  <a:off x="7061359" y="5065676"/>
                  <a:ext cx="692886" cy="69288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  <p:sp>
              <p:nvSpPr>
                <p:cNvPr id="23" name="Oval 22"/>
                <p:cNvSpPr>
                  <a:spLocks noChangeAspect="1"/>
                </p:cNvSpPr>
                <p:nvPr/>
              </p:nvSpPr>
              <p:spPr>
                <a:xfrm>
                  <a:off x="7754245" y="5867245"/>
                  <a:ext cx="201035" cy="20103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860324" y="5867245"/>
                  <a:ext cx="201035" cy="20103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7754245" y="4846027"/>
                  <a:ext cx="201035" cy="20103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6859495" y="4846027"/>
                  <a:ext cx="201035" cy="20103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</p:grpSp>
          <p:sp>
            <p:nvSpPr>
              <p:cNvPr id="27" name="Curved Down Arrow 26"/>
              <p:cNvSpPr/>
              <p:nvPr/>
            </p:nvSpPr>
            <p:spPr>
              <a:xfrm>
                <a:off x="6742105" y="3033277"/>
                <a:ext cx="4729994" cy="753048"/>
              </a:xfrm>
              <a:prstGeom prst="curved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338549" y="3354922"/>
                <a:ext cx="716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+1</a:t>
                </a:r>
                <a:endParaRPr lang="cs-CZ" dirty="0"/>
              </a:p>
            </p:txBody>
          </p:sp>
          <p:grpSp>
            <p:nvGrpSpPr>
              <p:cNvPr id="29" name="Group 28"/>
              <p:cNvGrpSpPr>
                <a:grpSpLocks noChangeAspect="1"/>
              </p:cNvGrpSpPr>
              <p:nvPr/>
            </p:nvGrpSpPr>
            <p:grpSpPr>
              <a:xfrm>
                <a:off x="8860365" y="5671679"/>
                <a:ext cx="493474" cy="493474"/>
                <a:chOff x="6642958" y="4680149"/>
                <a:chExt cx="1529687" cy="1529687"/>
              </a:xfrm>
            </p:grpSpPr>
            <p:sp>
              <p:nvSpPr>
                <p:cNvPr id="30" name="Rectangle 29"/>
                <p:cNvSpPr>
                  <a:spLocks noChangeAspect="1"/>
                </p:cNvSpPr>
                <p:nvPr/>
              </p:nvSpPr>
              <p:spPr>
                <a:xfrm>
                  <a:off x="6642958" y="4680149"/>
                  <a:ext cx="1529687" cy="1529687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  <p:sp>
              <p:nvSpPr>
                <p:cNvPr id="31" name="Oval 30"/>
                <p:cNvSpPr>
                  <a:spLocks noChangeAspect="1"/>
                </p:cNvSpPr>
                <p:nvPr/>
              </p:nvSpPr>
              <p:spPr>
                <a:xfrm>
                  <a:off x="7061359" y="5065676"/>
                  <a:ext cx="692886" cy="69288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  <p:sp>
              <p:nvSpPr>
                <p:cNvPr id="32" name="Oval 31"/>
                <p:cNvSpPr>
                  <a:spLocks noChangeAspect="1"/>
                </p:cNvSpPr>
                <p:nvPr/>
              </p:nvSpPr>
              <p:spPr>
                <a:xfrm>
                  <a:off x="7754245" y="5867245"/>
                  <a:ext cx="201035" cy="20103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  <p:sp>
              <p:nvSpPr>
                <p:cNvPr id="33" name="Oval 32"/>
                <p:cNvSpPr>
                  <a:spLocks noChangeAspect="1"/>
                </p:cNvSpPr>
                <p:nvPr/>
              </p:nvSpPr>
              <p:spPr>
                <a:xfrm>
                  <a:off x="6860324" y="5867245"/>
                  <a:ext cx="201035" cy="20103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  <p:sp>
              <p:nvSpPr>
                <p:cNvPr id="34" name="Oval 33"/>
                <p:cNvSpPr>
                  <a:spLocks noChangeAspect="1"/>
                </p:cNvSpPr>
                <p:nvPr/>
              </p:nvSpPr>
              <p:spPr>
                <a:xfrm>
                  <a:off x="7754245" y="4846027"/>
                  <a:ext cx="201035" cy="20103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859495" y="4846027"/>
                  <a:ext cx="201035" cy="20103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</p:grpSp>
          <p:sp>
            <p:nvSpPr>
              <p:cNvPr id="36" name="Curved Down Arrow 35"/>
              <p:cNvSpPr/>
              <p:nvPr/>
            </p:nvSpPr>
            <p:spPr>
              <a:xfrm rot="10800000">
                <a:off x="6713980" y="5717345"/>
                <a:ext cx="4737277" cy="735893"/>
              </a:xfrm>
              <a:prstGeom prst="curved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338549" y="5733750"/>
                <a:ext cx="716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dirty="0"/>
                  <a:t>-</a:t>
                </a:r>
                <a:r>
                  <a:rPr lang="en-US" dirty="0" smtClean="0"/>
                  <a:t>1</a:t>
                </a:r>
                <a:endParaRPr lang="cs-CZ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579880" y="5762833"/>
                <a:ext cx="716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dirty="0" smtClean="0"/>
                  <a:t>B</a:t>
                </a:r>
                <a:endParaRPr lang="cs-CZ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579880" y="3358393"/>
                <a:ext cx="716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dirty="0"/>
                  <a:t>A</a:t>
                </a:r>
                <a:endParaRPr lang="cs-CZ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85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5: Počítání kliků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Uprav tlačítka z úkolu 4, aby přičetla/odečetla při zmačknutí </a:t>
            </a:r>
            <a:r>
              <a:rPr lang="cs-CZ" b="1" dirty="0" smtClean="0"/>
              <a:t>pouze jednou</a:t>
            </a:r>
          </a:p>
          <a:p>
            <a:pPr lvl="1"/>
            <a:r>
              <a:rPr lang="cs-CZ" dirty="0" smtClean="0"/>
              <a:t>Pokud budu držet tlačítko déle, tak se operace </a:t>
            </a:r>
            <a:r>
              <a:rPr lang="cs-CZ" b="1" dirty="0" smtClean="0"/>
              <a:t>neprování </a:t>
            </a:r>
            <a:r>
              <a:rPr lang="cs-CZ" dirty="0" smtClean="0"/>
              <a:t>opakovaně</a:t>
            </a:r>
          </a:p>
          <a:p>
            <a:pPr lvl="1"/>
            <a:r>
              <a:rPr lang="cs-CZ" dirty="0" smtClean="0"/>
              <a:t>Jinými slovy: čítač je změněn pouze při zmačknutí/uvolnění tlačítka</a:t>
            </a:r>
          </a:p>
        </p:txBody>
      </p:sp>
    </p:spTree>
    <p:extLst>
      <p:ext uri="{BB962C8B-B14F-4D97-AF65-F5344CB8AC3E}">
        <p14:creationId xmlns:p14="http://schemas.microsoft.com/office/powerpoint/2010/main" val="6503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6: Chytrá tlačítka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Tlačítka při stisku přičítají/odečítají pouze jednou</a:t>
            </a:r>
          </a:p>
          <a:p>
            <a:r>
              <a:rPr lang="cs-CZ" dirty="0" smtClean="0"/>
              <a:t>Ale, pokud tlačítko držím delší dobu, čísla se začnou přičítat/odečítat za sebou</a:t>
            </a:r>
          </a:p>
          <a:p>
            <a:r>
              <a:rPr lang="cs-CZ" dirty="0" smtClean="0"/>
              <a:t>Tip:</a:t>
            </a:r>
          </a:p>
          <a:p>
            <a:pPr lvl="1"/>
            <a:r>
              <a:rPr lang="cs-CZ" dirty="0" smtClean="0"/>
              <a:t>Zvol rozumný limit pro přepnutí strategie při držení (konstanta)</a:t>
            </a:r>
          </a:p>
          <a:p>
            <a:pPr lvl="1"/>
            <a:r>
              <a:rPr lang="cs-CZ" dirty="0" smtClean="0"/>
              <a:t>Zvol rozumný limit rychlosti přičítání/odečítání (konstanta)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50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577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Office Theme</vt:lpstr>
      <vt:lpstr>NSWI170 – Počítačové systémy</vt:lpstr>
      <vt:lpstr>Co dělá následující program?</vt:lpstr>
      <vt:lpstr>Úkol 1: Rozsviť ledky podle nejnižších bitů daného čísla</vt:lpstr>
      <vt:lpstr>Úkol 2: Binární čítač</vt:lpstr>
      <vt:lpstr>Tlačítka</vt:lpstr>
      <vt:lpstr>Úkol 3: Zvednutí čítače při zmačknutí tlačítka</vt:lpstr>
      <vt:lpstr>Úkol 4: Přidat odečítací tlačítko</vt:lpstr>
      <vt:lpstr>Úkol 5: Počítání kliků </vt:lpstr>
      <vt:lpstr>Úkol 6: Chytrá tlačítka</vt:lpstr>
      <vt:lpstr>Úkol 7: Super přičítání s chytrým tlačítkem 3</vt:lpstr>
      <vt:lpstr>Úkol 8: Přepínací tlačíko</vt:lpstr>
      <vt:lpstr>Domácí úkoly 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NSWI170 – Počítačové systémy</dc:title>
  <dc:creator>Tomas Faltin</dc:creator>
  <cp:lastModifiedBy>Tomas Faltin</cp:lastModifiedBy>
  <cp:revision>22</cp:revision>
  <dcterms:created xsi:type="dcterms:W3CDTF">2020-03-16T08:50:20Z</dcterms:created>
  <dcterms:modified xsi:type="dcterms:W3CDTF">2020-03-16T11:05:09Z</dcterms:modified>
</cp:coreProperties>
</file>