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8" r:id="rId9"/>
    <p:sldId id="279" r:id="rId10"/>
    <p:sldId id="280" r:id="rId11"/>
    <p:sldId id="277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385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486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859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927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65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348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133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9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3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617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17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28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reference/en/language/functions/advanced-io/shiftou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bits-and-bytes/bitclea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NSWI170 – </a:t>
            </a:r>
            <a:r>
              <a:rPr lang="cs-CZ" dirty="0"/>
              <a:t>Počítačové systémy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Tomáš Faltín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27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Úkol2: Zápis glyphu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Vytvořte funkci pro zápis daného glyphu na danou pozici</a:t>
            </a:r>
          </a:p>
          <a:p>
            <a:r>
              <a:rPr lang="cs-CZ" dirty="0" smtClean="0"/>
              <a:t>Zkuste zapsat číslo „3“ na zadanou pozici</a:t>
            </a:r>
          </a:p>
          <a:p>
            <a:pPr marL="914400" lvl="1" indent="-457200">
              <a:buFont typeface="+mj-lt"/>
              <a:buAutoNum type="alphaLcParenR"/>
            </a:pPr>
            <a:r>
              <a:rPr lang="cs-CZ" dirty="0" smtClean="0"/>
              <a:t>Použijte MSBFIRST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cs-CZ" dirty="0" smtClean="0"/>
              <a:t>Použijte LSBFIRST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579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Úkol3: Zápis čísel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Vytvořte si konstanty pro glyphy pro zápis čísel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Vytvořte funkci, které zapíše číslo (0-9) na zadanou pozici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887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4: Počítadlo (mod 10)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Použij funkce z minula pro ovládání tlačítek a naprogramuj displej a tlačítka</a:t>
            </a:r>
          </a:p>
          <a:p>
            <a:r>
              <a:rPr lang="cs-CZ" dirty="0" smtClean="0"/>
              <a:t>Tlačítka budou mít následující funkce: Přičítání/odečítání 1, reset</a:t>
            </a:r>
          </a:p>
          <a:p>
            <a:r>
              <a:rPr lang="cs-CZ" dirty="0" smtClean="0"/>
              <a:t>Použij pouze jeden znak pro zobrazení</a:t>
            </a:r>
          </a:p>
        </p:txBody>
      </p:sp>
    </p:spTree>
    <p:extLst>
      <p:ext uri="{BB962C8B-B14F-4D97-AF65-F5344CB8AC3E}">
        <p14:creationId xmlns:p14="http://schemas.microsoft.com/office/powerpoint/2010/main" val="263078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5: Had na displeji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Funkce, která zobrazí hada (segment) běhající kolem celého dipleje</a:t>
            </a:r>
          </a:p>
          <a:p>
            <a:pPr lvl="1"/>
            <a:r>
              <a:rPr lang="cs-CZ" dirty="0" smtClean="0"/>
              <a:t>Pouze 1 segment svítí</a:t>
            </a:r>
            <a:endParaRPr lang="cs-CZ" dirty="0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993133" y="4106764"/>
            <a:ext cx="2620267" cy="872430"/>
            <a:chOff x="993083" y="3293170"/>
            <a:chExt cx="4451147" cy="1482030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993083" y="3293170"/>
              <a:ext cx="4451147" cy="1482030"/>
              <a:chOff x="2843808" y="2708919"/>
              <a:chExt cx="3168352" cy="105491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13" name="Rounded Rectangle 12"/>
            <p:cNvSpPr/>
            <p:nvPr/>
          </p:nvSpPr>
          <p:spPr>
            <a:xfrm>
              <a:off x="3307678" y="3293170"/>
              <a:ext cx="614056" cy="29546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22216" y="4106764"/>
            <a:ext cx="2620267" cy="872430"/>
            <a:chOff x="993083" y="3293170"/>
            <a:chExt cx="4451147" cy="1482030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993083" y="3293170"/>
              <a:ext cx="4451147" cy="1482030"/>
              <a:chOff x="2843808" y="2708919"/>
              <a:chExt cx="3168352" cy="105491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17" name="Rounded Rectangle 16"/>
            <p:cNvSpPr/>
            <p:nvPr/>
          </p:nvSpPr>
          <p:spPr>
            <a:xfrm>
              <a:off x="4420465" y="3293170"/>
              <a:ext cx="614056" cy="29546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7209942" y="4106764"/>
            <a:ext cx="2620267" cy="872430"/>
            <a:chOff x="993083" y="3293170"/>
            <a:chExt cx="4451147" cy="1482030"/>
          </a:xfrm>
        </p:grpSpPr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993083" y="3293170"/>
              <a:ext cx="4451147" cy="1482030"/>
              <a:chOff x="2843808" y="2708919"/>
              <a:chExt cx="3168352" cy="1054918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24" name="Rounded Rectangle 23"/>
            <p:cNvSpPr/>
            <p:nvPr/>
          </p:nvSpPr>
          <p:spPr>
            <a:xfrm rot="5400000">
              <a:off x="4728538" y="3601547"/>
              <a:ext cx="614056" cy="29546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3309672" y="42806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ight Arrow 29"/>
          <p:cNvSpPr/>
          <p:nvPr/>
        </p:nvSpPr>
        <p:spPr>
          <a:xfrm>
            <a:off x="6409837" y="42806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630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Domácí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Nahrád do SISu zdroják obsahující funkce pro úkoly </a:t>
            </a:r>
            <a:r>
              <a:rPr lang="en-US" smtClean="0"/>
              <a:t>2, 4, 5</a:t>
            </a:r>
            <a:endParaRPr lang="en-US" dirty="0" smtClean="0"/>
          </a:p>
          <a:p>
            <a:r>
              <a:rPr lang="en-US" dirty="0" smtClean="0"/>
              <a:t>Do 14 </a:t>
            </a:r>
            <a:r>
              <a:rPr lang="en-US" dirty="0" err="1" smtClean="0"/>
              <a:t>dn</a:t>
            </a:r>
            <a:r>
              <a:rPr lang="cs-CZ" dirty="0" smtClean="0"/>
              <a:t>ů</a:t>
            </a:r>
            <a:endParaRPr lang="en-US" dirty="0" smtClean="0"/>
          </a:p>
          <a:p>
            <a:r>
              <a:rPr lang="cs-CZ" dirty="0"/>
              <a:t>Podmínky: </a:t>
            </a:r>
          </a:p>
          <a:p>
            <a:pPr lvl="1"/>
            <a:r>
              <a:rPr lang="cs-CZ" dirty="0"/>
              <a:t>Funkční</a:t>
            </a:r>
          </a:p>
          <a:p>
            <a:pPr lvl="1"/>
            <a:r>
              <a:rPr lang="cs-CZ" dirty="0"/>
              <a:t>Rozdělené do funkcí</a:t>
            </a:r>
          </a:p>
          <a:p>
            <a:pPr lvl="1"/>
            <a:r>
              <a:rPr lang="cs-CZ" dirty="0"/>
              <a:t>Srozumitelně pojmenováné </a:t>
            </a:r>
            <a:r>
              <a:rPr lang="cs-CZ" dirty="0" smtClean="0"/>
              <a:t>konstanty/funkce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129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Segmentový displej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individuální ovládání segmentů</a:t>
            </a:r>
          </a:p>
          <a:p>
            <a:r>
              <a:rPr lang="cs-CZ" dirty="0" smtClean="0"/>
              <a:t>glyph - svítící obrázek v jednom znaku</a:t>
            </a:r>
            <a:endParaRPr lang="cs-CZ" dirty="0"/>
          </a:p>
        </p:txBody>
      </p:sp>
      <p:grpSp>
        <p:nvGrpSpPr>
          <p:cNvPr id="22" name="Group 21"/>
          <p:cNvGrpSpPr/>
          <p:nvPr/>
        </p:nvGrpSpPr>
        <p:grpSpPr>
          <a:xfrm>
            <a:off x="5389880" y="3250873"/>
            <a:ext cx="5654040" cy="2926090"/>
            <a:chOff x="6189980" y="3250873"/>
            <a:chExt cx="5654040" cy="2926090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189980" y="3482295"/>
              <a:ext cx="4831080" cy="1608531"/>
              <a:chOff x="2843808" y="2708919"/>
              <a:chExt cx="3168352" cy="105491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9" name="Oval 8"/>
            <p:cNvSpPr/>
            <p:nvPr/>
          </p:nvSpPr>
          <p:spPr>
            <a:xfrm>
              <a:off x="9813290" y="4776751"/>
              <a:ext cx="916305" cy="31407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10369550" y="5247343"/>
              <a:ext cx="1474470" cy="612648"/>
            </a:xfrm>
            <a:prstGeom prst="wedgeEllipseCallout">
              <a:avLst>
                <a:gd name="adj1" fmla="val -40833"/>
                <a:gd name="adj2" fmla="val -74316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segment</a:t>
              </a:r>
              <a:endParaRPr lang="cs-CZ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459788" y="3250873"/>
              <a:ext cx="1207770" cy="20713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8472170" y="5564315"/>
              <a:ext cx="1474470" cy="612648"/>
            </a:xfrm>
            <a:prstGeom prst="wedgeEllipseCallout">
              <a:avLst>
                <a:gd name="adj1" fmla="val -9825"/>
                <a:gd name="adj2" fmla="val -76803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znak</a:t>
              </a:r>
              <a:endParaRPr lang="cs-CZ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93012" y="4811867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593012" y="4162532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594201" y="3513197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Rounded Rectangle 16"/>
            <p:cNvSpPr/>
            <p:nvPr/>
          </p:nvSpPr>
          <p:spPr>
            <a:xfrm rot="16200000">
              <a:off x="7916423" y="4487199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7934794" y="3837864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6914357" y="5289923"/>
              <a:ext cx="1474470" cy="612648"/>
            </a:xfrm>
            <a:prstGeom prst="wedgeEllipseCallout">
              <a:avLst>
                <a:gd name="adj1" fmla="val 18599"/>
                <a:gd name="adj2" fmla="val -10789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glyph</a:t>
              </a:r>
              <a:endParaRPr lang="cs-CZ" dirty="0"/>
            </a:p>
          </p:txBody>
        </p:sp>
      </p:grpSp>
    </p:spTree>
    <p:extLst>
      <p:ext uri="{BB962C8B-B14F-4D97-AF65-F5344CB8AC3E}">
        <p14:creationId xmlns:p14="http://schemas.microsoft.com/office/powerpoint/2010/main" val="24822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Vytvoření glyphu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Kódování v 1 bytu (8 bitů)</a:t>
            </a:r>
          </a:p>
          <a:p>
            <a:r>
              <a:rPr lang="cs-CZ" dirty="0" smtClean="0"/>
              <a:t>Každý 1 bit odpovídá 1 segmentu</a:t>
            </a:r>
          </a:p>
          <a:p>
            <a:pPr lvl="1"/>
            <a:r>
              <a:rPr lang="cs-CZ" dirty="0" smtClean="0"/>
              <a:t>Kódování segmentů</a:t>
            </a:r>
          </a:p>
          <a:p>
            <a:r>
              <a:rPr lang="cs-CZ" dirty="0"/>
              <a:t>Inverzní logika</a:t>
            </a:r>
          </a:p>
          <a:p>
            <a:pPr lvl="1"/>
            <a:r>
              <a:rPr lang="cs-CZ" dirty="0"/>
              <a:t>LED ON = 0</a:t>
            </a:r>
          </a:p>
          <a:p>
            <a:pPr lvl="1"/>
            <a:r>
              <a:rPr lang="cs-CZ" dirty="0"/>
              <a:t>LED OFF = </a:t>
            </a:r>
            <a:r>
              <a:rPr lang="cs-CZ" dirty="0" smtClean="0"/>
              <a:t>1</a:t>
            </a:r>
          </a:p>
          <a:p>
            <a:r>
              <a:rPr lang="cs-CZ" dirty="0" smtClean="0"/>
              <a:t>Příklad: Glyph „3“</a:t>
            </a:r>
            <a:endParaRPr lang="cs-CZ" dirty="0"/>
          </a:p>
        </p:txBody>
      </p:sp>
      <p:grpSp>
        <p:nvGrpSpPr>
          <p:cNvPr id="15" name="Group 14"/>
          <p:cNvGrpSpPr/>
          <p:nvPr/>
        </p:nvGrpSpPr>
        <p:grpSpPr>
          <a:xfrm>
            <a:off x="8858250" y="3386138"/>
            <a:ext cx="2095500" cy="2790825"/>
            <a:chOff x="8604250" y="2605881"/>
            <a:chExt cx="2095500" cy="2790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4250" y="2605881"/>
              <a:ext cx="2095500" cy="279082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9831385" y="4072729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" name="Oval 6"/>
            <p:cNvSpPr/>
            <p:nvPr/>
          </p:nvSpPr>
          <p:spPr>
            <a:xfrm>
              <a:off x="9852024" y="2946400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" name="Oval 7"/>
            <p:cNvSpPr/>
            <p:nvPr/>
          </p:nvSpPr>
          <p:spPr>
            <a:xfrm rot="5400000">
              <a:off x="9284495" y="2370932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9256714" y="3509565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9256714" y="4632725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49708"/>
              </p:ext>
            </p:extLst>
          </p:nvPr>
        </p:nvGraphicFramePr>
        <p:xfrm>
          <a:off x="4290020" y="2830349"/>
          <a:ext cx="3759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DP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49314"/>
              </p:ext>
            </p:extLst>
          </p:nvPr>
        </p:nvGraphicFramePr>
        <p:xfrm>
          <a:off x="1504254" y="5269706"/>
          <a:ext cx="4788000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674642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9995479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030457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788038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60859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0811886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71739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6778809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6084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cs-CZ" dirty="0" smtClean="0"/>
                        <a:t>segment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DP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3749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cs-CZ" dirty="0" smtClean="0"/>
                        <a:t>byte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61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46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Výběr znaku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Opět pomocí bitů</a:t>
            </a:r>
          </a:p>
          <a:p>
            <a:r>
              <a:rPr lang="cs-CZ" dirty="0" smtClean="0"/>
              <a:t>1 bit odpovídá jednomu znaku</a:t>
            </a:r>
          </a:p>
          <a:p>
            <a:pPr lvl="1"/>
            <a:r>
              <a:rPr lang="cs-CZ" dirty="0" smtClean="0"/>
              <a:t>Použity jen bity 0-3 (ostatní nezajímavé)</a:t>
            </a:r>
          </a:p>
          <a:p>
            <a:r>
              <a:rPr lang="cs-CZ" dirty="0" smtClean="0"/>
              <a:t>Kódování</a:t>
            </a:r>
          </a:p>
          <a:p>
            <a:r>
              <a:rPr lang="cs-CZ" dirty="0" smtClean="0"/>
              <a:t>Příklad: aktivuj znaky A, C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36467"/>
              </p:ext>
            </p:extLst>
          </p:nvPr>
        </p:nvGraphicFramePr>
        <p:xfrm>
          <a:off x="2628976" y="3247753"/>
          <a:ext cx="3759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850908" y="3828550"/>
            <a:ext cx="4323984" cy="1878855"/>
            <a:chOff x="5419948" y="478413"/>
            <a:chExt cx="4323984" cy="187885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5489724" y="720725"/>
              <a:ext cx="4254208" cy="1416459"/>
              <a:chOff x="2843808" y="2708919"/>
              <a:chExt cx="3168352" cy="105491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12" name="Oval 11"/>
            <p:cNvSpPr/>
            <p:nvPr/>
          </p:nvSpPr>
          <p:spPr>
            <a:xfrm>
              <a:off x="7566452" y="478415"/>
              <a:ext cx="948336" cy="187885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19948" y="478413"/>
              <a:ext cx="948336" cy="187885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88248" y="621493"/>
            <a:ext cx="4323984" cy="1878856"/>
            <a:chOff x="5419948" y="478412"/>
            <a:chExt cx="4323984" cy="1878856"/>
          </a:xfrm>
        </p:grpSpPr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5489724" y="720725"/>
              <a:ext cx="4254208" cy="1416459"/>
              <a:chOff x="2843808" y="2708919"/>
              <a:chExt cx="3168352" cy="1054918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19" name="Oval 18"/>
            <p:cNvSpPr/>
            <p:nvPr/>
          </p:nvSpPr>
          <p:spPr>
            <a:xfrm>
              <a:off x="7566452" y="478415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487660" y="478414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5419948" y="478413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645244" y="478412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73268"/>
              </p:ext>
            </p:extLst>
          </p:nvPr>
        </p:nvGraphicFramePr>
        <p:xfrm>
          <a:off x="1326140" y="4397137"/>
          <a:ext cx="3989512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934971891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znak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byte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33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Kódování bytu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 byte = 8bitů</a:t>
            </a:r>
          </a:p>
          <a:p>
            <a:r>
              <a:rPr lang="cs-CZ" dirty="0" smtClean="0"/>
              <a:t>Zápisy</a:t>
            </a:r>
          </a:p>
          <a:p>
            <a:pPr lvl="1"/>
            <a:r>
              <a:rPr lang="cs-CZ" dirty="0" smtClean="0"/>
              <a:t>Binárně: 0b01101010</a:t>
            </a:r>
          </a:p>
          <a:p>
            <a:pPr lvl="1"/>
            <a:r>
              <a:rPr lang="cs-CZ" dirty="0" smtClean="0"/>
              <a:t>Hexadecimálně: 0x6A</a:t>
            </a: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1954"/>
              </p:ext>
            </p:extLst>
          </p:nvPr>
        </p:nvGraphicFramePr>
        <p:xfrm>
          <a:off x="2108202" y="3856566"/>
          <a:ext cx="4212000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36246515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621299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365946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293402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753981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413891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21343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712719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81494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index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4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bin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2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hex</a:t>
                      </a:r>
                      <a:endParaRPr lang="cs-CZ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61055"/>
                  </a:ext>
                </a:extLst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6752002" y="2906606"/>
            <a:ext cx="3573098" cy="1463886"/>
          </a:xfrm>
          <a:prstGeom prst="wedgeEllipseCallout">
            <a:avLst>
              <a:gd name="adj1" fmla="val -75000"/>
              <a:gd name="adj2" fmla="val 79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bin</a:t>
            </a:r>
            <a:r>
              <a:rPr lang="cs-CZ" dirty="0" smtClean="0"/>
              <a:t>ární čísla odpovídají 1 hexa (2^4 = 16)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565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 displeje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Pomocí posuvného registru</a:t>
            </a:r>
          </a:p>
          <a:p>
            <a:r>
              <a:rPr lang="cs-CZ" dirty="0" smtClean="0"/>
              <a:t>K ovládání slouží 3 piny</a:t>
            </a:r>
          </a:p>
          <a:p>
            <a:pPr lvl="1"/>
            <a:r>
              <a:rPr lang="cs-CZ" dirty="0" smtClean="0"/>
              <a:t>latch</a:t>
            </a:r>
            <a:r>
              <a:rPr lang="en-US" dirty="0" smtClean="0"/>
              <a:t>_pin: </a:t>
            </a:r>
            <a:r>
              <a:rPr lang="cs-CZ" dirty="0" smtClean="0"/>
              <a:t>signalizace začátku/konce</a:t>
            </a:r>
          </a:p>
          <a:p>
            <a:pPr lvl="1"/>
            <a:r>
              <a:rPr lang="cs-CZ" dirty="0" smtClean="0"/>
              <a:t>clock</a:t>
            </a:r>
            <a:r>
              <a:rPr lang="en-US" dirty="0" smtClean="0"/>
              <a:t>_pin, </a:t>
            </a:r>
            <a:r>
              <a:rPr lang="en-US" dirty="0" err="1" smtClean="0"/>
              <a:t>data_pin</a:t>
            </a:r>
            <a:r>
              <a:rPr lang="en-US" dirty="0" smtClean="0"/>
              <a:t>: </a:t>
            </a:r>
            <a:r>
              <a:rPr lang="cs-CZ" dirty="0" smtClean="0"/>
              <a:t>použity k posílání</a:t>
            </a:r>
          </a:p>
          <a:p>
            <a:r>
              <a:rPr lang="en-US" dirty="0" err="1" smtClean="0"/>
              <a:t>Inicializace</a:t>
            </a:r>
            <a:endParaRPr lang="cs-CZ" dirty="0" smtClean="0"/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pinMode(</a:t>
            </a:r>
            <a:r>
              <a:rPr lang="en-US" dirty="0" smtClean="0">
                <a:latin typeface="Consolas" panose="020B0609020204030204" pitchFamily="49" charset="0"/>
              </a:rPr>
              <a:t>*_pin, OUTPUT)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4631560"/>
            <a:ext cx="4921847" cy="16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6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 displeje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void </a:t>
            </a:r>
            <a:r>
              <a:rPr lang="en-US" sz="1800" dirty="0" err="1" smtClean="0">
                <a:latin typeface="Consolas" panose="020B0609020204030204" pitchFamily="49" charset="0"/>
              </a:rPr>
              <a:t>write_glyph</a:t>
            </a:r>
            <a:r>
              <a:rPr lang="en-US" sz="1800" dirty="0" smtClean="0">
                <a:latin typeface="Consolas" panose="020B0609020204030204" pitchFamily="49" charset="0"/>
              </a:rPr>
              <a:t>(byte glyph, byte position) 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digitalWrite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latch_pin</a:t>
            </a:r>
            <a:r>
              <a:rPr lang="en-US" sz="1800" dirty="0" smtClean="0">
                <a:latin typeface="Consolas" panose="020B0609020204030204" pitchFamily="49" charset="0"/>
              </a:rPr>
              <a:t>, LOW); // </a:t>
            </a:r>
            <a:r>
              <a:rPr lang="cs-CZ" sz="1800" dirty="0" smtClean="0">
                <a:latin typeface="Consolas" panose="020B0609020204030204" pitchFamily="49" charset="0"/>
              </a:rPr>
              <a:t>zavřít - začátek zápisu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shiftOut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data_pin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clock_pin</a:t>
            </a:r>
            <a:r>
              <a:rPr lang="en-US" sz="1800" dirty="0">
                <a:latin typeface="Consolas" panose="020B0609020204030204" pitchFamily="49" charset="0"/>
              </a:rPr>
              <a:t>, MSBFIRST, glyph</a:t>
            </a:r>
            <a:r>
              <a:rPr lang="en-US" sz="1800" dirty="0" smtClean="0">
                <a:latin typeface="Consolas" panose="020B0609020204030204" pitchFamily="49" charset="0"/>
              </a:rPr>
              <a:t>); // </a:t>
            </a:r>
            <a:r>
              <a:rPr lang="cs-CZ" sz="1800" dirty="0" smtClean="0">
                <a:latin typeface="Consolas" panose="020B0609020204030204" pitchFamily="49" charset="0"/>
              </a:rPr>
              <a:t>pošli glyph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shiftOut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data_pin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clock_pin</a:t>
            </a:r>
            <a:r>
              <a:rPr lang="en-US" sz="1800" dirty="0">
                <a:latin typeface="Consolas" panose="020B0609020204030204" pitchFamily="49" charset="0"/>
              </a:rPr>
              <a:t>, MSBFIRST, position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r>
              <a:rPr lang="cs-CZ" sz="1800" dirty="0" smtClean="0">
                <a:latin typeface="Consolas" panose="020B0609020204030204" pitchFamily="49" charset="0"/>
              </a:rPr>
              <a:t> // pošli pozice znaků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digitalWrite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latch_pin</a:t>
            </a:r>
            <a:r>
              <a:rPr lang="en-US" sz="1800" dirty="0">
                <a:latin typeface="Consolas" panose="020B0609020204030204" pitchFamily="49" charset="0"/>
              </a:rPr>
              <a:t>, HIGH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r>
              <a:rPr lang="cs-CZ" sz="1800" dirty="0" smtClean="0">
                <a:latin typeface="Consolas" panose="020B0609020204030204" pitchFamily="49" charset="0"/>
              </a:rPr>
              <a:t> // otevřít - konec zápisu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cs-CZ" sz="1800" dirty="0" smtClean="0">
              <a:latin typeface="Consolas" panose="020B0609020204030204" pitchFamily="49" charset="0"/>
            </a:endParaRPr>
          </a:p>
          <a:p>
            <a:r>
              <a:rPr lang="cs-CZ" sz="2400" dirty="0" smtClean="0">
                <a:latin typeface="Consolas" panose="020B0609020204030204" pitchFamily="49" charset="0"/>
              </a:rPr>
              <a:t>shiftOut(dataPin</a:t>
            </a:r>
            <a:r>
              <a:rPr lang="cs-CZ" sz="2400" dirty="0">
                <a:latin typeface="Consolas" panose="020B0609020204030204" pitchFamily="49" charset="0"/>
              </a:rPr>
              <a:t>, clockPin, bitOrder, </a:t>
            </a:r>
            <a:r>
              <a:rPr lang="cs-CZ" sz="2400" dirty="0" smtClean="0">
                <a:latin typeface="Consolas" panose="020B0609020204030204" pitchFamily="49" charset="0"/>
              </a:rPr>
              <a:t>value)</a:t>
            </a:r>
          </a:p>
          <a:p>
            <a:pPr lvl="1"/>
            <a:r>
              <a:rPr lang="cs-CZ" sz="2000" dirty="0">
                <a:hlinkClick r:id="rId2"/>
              </a:rPr>
              <a:t>https://www.arduino.cc/reference/en/language/functions/advanced-io/shiftout</a:t>
            </a:r>
            <a:r>
              <a:rPr lang="cs-CZ" sz="2000" dirty="0" smtClean="0">
                <a:hlinkClick r:id="rId2"/>
              </a:rPr>
              <a:t>/</a:t>
            </a:r>
            <a:endParaRPr lang="cs-CZ" sz="2000" dirty="0" smtClean="0"/>
          </a:p>
          <a:p>
            <a:pPr lvl="1"/>
            <a:r>
              <a:rPr lang="cs-CZ" sz="2000" dirty="0" smtClean="0">
                <a:latin typeface="Consolas" panose="020B0609020204030204" pitchFamily="49" charset="0"/>
              </a:rPr>
              <a:t>bitOrder</a:t>
            </a:r>
            <a:r>
              <a:rPr lang="cs-CZ" sz="1800" dirty="0" smtClean="0">
                <a:latin typeface="Consolas" panose="020B0609020204030204" pitchFamily="49" charset="0"/>
              </a:rPr>
              <a:t>: </a:t>
            </a:r>
            <a:r>
              <a:rPr lang="cs-CZ" sz="2000" dirty="0">
                <a:latin typeface="Consolas" panose="020B0609020204030204" pitchFamily="49" charset="0"/>
              </a:rPr>
              <a:t>MSBFIRST/LSBFIRST (most/least significant bit first</a:t>
            </a:r>
            <a:r>
              <a:rPr lang="cs-CZ" sz="200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 smtClean="0">
                <a:latin typeface="Consolas" panose="020B0609020204030204" pitchFamily="49" charset="0"/>
              </a:rPr>
              <a:t>Přiklad:</a:t>
            </a:r>
            <a:endParaRPr lang="cs-CZ" sz="1600" dirty="0"/>
          </a:p>
          <a:p>
            <a:pPr lvl="1"/>
            <a:endParaRPr lang="cs-CZ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20219" y="5482926"/>
            <a:ext cx="1905000" cy="7572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0b11001010</a:t>
            </a:r>
            <a:endParaRPr lang="cs-CZ" sz="2400" dirty="0"/>
          </a:p>
        </p:txBody>
      </p:sp>
      <p:sp>
        <p:nvSpPr>
          <p:cNvPr id="8" name="Oval Callout 7"/>
          <p:cNvSpPr/>
          <p:nvPr/>
        </p:nvSpPr>
        <p:spPr>
          <a:xfrm>
            <a:off x="1612319" y="4870278"/>
            <a:ext cx="914400" cy="612648"/>
          </a:xfrm>
          <a:prstGeom prst="wedgeEllipseCallout">
            <a:avLst>
              <a:gd name="adj1" fmla="val -19444"/>
              <a:gd name="adj2" fmla="val 8115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MSB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2691819" y="4870278"/>
            <a:ext cx="914400" cy="612648"/>
          </a:xfrm>
          <a:prstGeom prst="wedgeEllipseCallout">
            <a:avLst>
              <a:gd name="adj1" fmla="val -19444"/>
              <a:gd name="adj2" fmla="val 8115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LSB</a:t>
            </a:r>
            <a:endParaRPr lang="cs-CZ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46094"/>
            <a:ext cx="4000552" cy="136580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741879" y="4863134"/>
            <a:ext cx="2125379" cy="83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01010011</a:t>
            </a:r>
            <a:endParaRPr lang="cs-CZ" dirty="0"/>
          </a:p>
        </p:txBody>
      </p:sp>
      <p:sp>
        <p:nvSpPr>
          <p:cNvPr id="13" name="Right Arrow 12"/>
          <p:cNvSpPr/>
          <p:nvPr/>
        </p:nvSpPr>
        <p:spPr>
          <a:xfrm>
            <a:off x="3741880" y="5760244"/>
            <a:ext cx="2125379" cy="83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11001010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5637149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LSBFIRST</a:t>
            </a:r>
            <a:endParaRPr lang="cs-CZ" dirty="0"/>
          </a:p>
        </p:txBody>
      </p:sp>
      <p:sp>
        <p:nvSpPr>
          <p:cNvPr id="16" name="TextBox 15"/>
          <p:cNvSpPr txBox="1"/>
          <p:nvPr/>
        </p:nvSpPr>
        <p:spPr>
          <a:xfrm>
            <a:off x="4179407" y="4744070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MSBFIRST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93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Užitečné funkce pro práci s bity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bit, bitClear, bitSet, ....</a:t>
            </a:r>
          </a:p>
          <a:p>
            <a:pPr lvl="1"/>
            <a:r>
              <a:rPr lang="cs-CZ" dirty="0">
                <a:hlinkClick r:id="rId2"/>
              </a:rPr>
              <a:t>https://www.arduino.cc/reference/en/language/functions/bits-and-bytes/bitclear</a:t>
            </a:r>
            <a:r>
              <a:rPr lang="cs-CZ" dirty="0" smtClean="0">
                <a:hlinkClick r:id="rId2"/>
              </a:rPr>
              <a:t>/</a:t>
            </a:r>
            <a:endParaRPr lang="cs-CZ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&amp; (</a:t>
            </a:r>
            <a:r>
              <a:rPr lang="en-US" i="1" dirty="0" smtClean="0">
                <a:latin typeface="Consolas" panose="020B0609020204030204" pitchFamily="49" charset="0"/>
              </a:rPr>
              <a:t>and</a:t>
            </a:r>
            <a:r>
              <a:rPr lang="en-US" dirty="0" smtClean="0">
                <a:latin typeface="Consolas" panose="020B0609020204030204" pitchFamily="49" charset="0"/>
              </a:rPr>
              <a:t>), | (</a:t>
            </a:r>
            <a:r>
              <a:rPr lang="en-US" i="1" dirty="0" smtClean="0">
                <a:latin typeface="Consolas" panose="020B0609020204030204" pitchFamily="49" charset="0"/>
              </a:rPr>
              <a:t>or</a:t>
            </a:r>
            <a:r>
              <a:rPr lang="en-US" dirty="0" smtClean="0">
                <a:latin typeface="Consolas" panose="020B0609020204030204" pitchFamily="49" charset="0"/>
              </a:rPr>
              <a:t>), ^ (</a:t>
            </a:r>
            <a:r>
              <a:rPr lang="en-US" i="1" dirty="0" err="1" smtClean="0">
                <a:latin typeface="Consolas" panose="020B0609020204030204" pitchFamily="49" charset="0"/>
              </a:rPr>
              <a:t>xor</a:t>
            </a:r>
            <a:r>
              <a:rPr lang="en-US" dirty="0" smtClean="0">
                <a:latin typeface="Consolas" panose="020B0609020204030204" pitchFamily="49" charset="0"/>
              </a:rPr>
              <a:t>), …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0xF5 &amp; 0xF3 == 0xF1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&gt;&gt; (</a:t>
            </a:r>
            <a:r>
              <a:rPr lang="en-US" i="1" dirty="0" smtClean="0">
                <a:latin typeface="Consolas" panose="020B0609020204030204" pitchFamily="49" charset="0"/>
              </a:rPr>
              <a:t>shift right</a:t>
            </a:r>
            <a:r>
              <a:rPr lang="en-US" dirty="0" smtClean="0">
                <a:latin typeface="Consolas" panose="020B0609020204030204" pitchFamily="49" charset="0"/>
              </a:rPr>
              <a:t>), &lt;&lt; (</a:t>
            </a:r>
            <a:r>
              <a:rPr lang="en-US" i="1" dirty="0" smtClean="0">
                <a:latin typeface="Consolas" panose="020B0609020204030204" pitchFamily="49" charset="0"/>
              </a:rPr>
              <a:t>shift left</a:t>
            </a:r>
            <a:r>
              <a:rPr lang="en-US" dirty="0" smtClean="0">
                <a:latin typeface="Consolas" panose="020B0609020204030204" pitchFamily="49" charset="0"/>
              </a:rPr>
              <a:t>), …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1 &lt;&lt; 2 == 4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2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Úkol1: rozsvícení/zhasnutí znaku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 funkci, která rozsvítí/zhasne všechny </a:t>
            </a:r>
            <a:r>
              <a:rPr lang="cs-CZ" dirty="0" smtClean="0"/>
              <a:t>segmen</a:t>
            </a:r>
            <a:r>
              <a:rPr lang="en-US" dirty="0" smtClean="0"/>
              <a:t>t</a:t>
            </a:r>
            <a:r>
              <a:rPr lang="cs-CZ" dirty="0" smtClean="0"/>
              <a:t>y </a:t>
            </a:r>
            <a:r>
              <a:rPr lang="cs-CZ" dirty="0" smtClean="0"/>
              <a:t>daného znaku na dané pozici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997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498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NSWI170 – Počítačové systémy</vt:lpstr>
      <vt:lpstr>Segmentový displej</vt:lpstr>
      <vt:lpstr>Vytvoření glyphu</vt:lpstr>
      <vt:lpstr>Výběr znaku</vt:lpstr>
      <vt:lpstr>Kódování bytu</vt:lpstr>
      <vt:lpstr>Programování displeje</vt:lpstr>
      <vt:lpstr>Programování displeje</vt:lpstr>
      <vt:lpstr>Užitečné funkce pro práci s bity</vt:lpstr>
      <vt:lpstr>Úkol1: rozsvícení/zhasnutí znaku</vt:lpstr>
      <vt:lpstr>Úkol2: Zápis glyphu</vt:lpstr>
      <vt:lpstr>Úkol3: Zápis čísel </vt:lpstr>
      <vt:lpstr>Úkol 4: Počítadlo (mod 10)</vt:lpstr>
      <vt:lpstr>Úkol 5: Had na displeji</vt:lpstr>
      <vt:lpstr>Domácí 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NSWI170 – Počítačové systémy</dc:title>
  <dc:creator>Tomas Faltin</dc:creator>
  <cp:lastModifiedBy>Tomas Faltin</cp:lastModifiedBy>
  <cp:revision>39</cp:revision>
  <dcterms:created xsi:type="dcterms:W3CDTF">2020-03-16T08:50:20Z</dcterms:created>
  <dcterms:modified xsi:type="dcterms:W3CDTF">2020-03-31T08:27:54Z</dcterms:modified>
</cp:coreProperties>
</file>