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8"/>
  </p:notesMasterIdLst>
  <p:handoutMasterIdLst>
    <p:handoutMasterId r:id="rId79"/>
  </p:handoutMasterIdLst>
  <p:sldIdLst>
    <p:sldId id="256" r:id="rId2"/>
    <p:sldId id="350" r:id="rId3"/>
    <p:sldId id="357" r:id="rId4"/>
    <p:sldId id="347" r:id="rId5"/>
    <p:sldId id="353" r:id="rId6"/>
    <p:sldId id="354" r:id="rId7"/>
    <p:sldId id="355" r:id="rId8"/>
    <p:sldId id="356" r:id="rId9"/>
    <p:sldId id="346" r:id="rId10"/>
    <p:sldId id="352" r:id="rId11"/>
    <p:sldId id="348" r:id="rId12"/>
    <p:sldId id="349" r:id="rId13"/>
    <p:sldId id="337" r:id="rId14"/>
    <p:sldId id="345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25" r:id="rId23"/>
    <p:sldId id="326" r:id="rId24"/>
    <p:sldId id="327" r:id="rId25"/>
    <p:sldId id="328" r:id="rId26"/>
    <p:sldId id="333" r:id="rId27"/>
    <p:sldId id="335" r:id="rId28"/>
    <p:sldId id="336" r:id="rId29"/>
    <p:sldId id="331" r:id="rId30"/>
    <p:sldId id="330" r:id="rId31"/>
    <p:sldId id="329" r:id="rId32"/>
    <p:sldId id="332" r:id="rId33"/>
    <p:sldId id="320" r:id="rId34"/>
    <p:sldId id="322" r:id="rId35"/>
    <p:sldId id="323" r:id="rId36"/>
    <p:sldId id="321" r:id="rId37"/>
    <p:sldId id="324" r:id="rId38"/>
    <p:sldId id="316" r:id="rId39"/>
    <p:sldId id="307" r:id="rId40"/>
    <p:sldId id="318" r:id="rId41"/>
    <p:sldId id="319" r:id="rId42"/>
    <p:sldId id="306" r:id="rId43"/>
    <p:sldId id="317" r:id="rId44"/>
    <p:sldId id="311" r:id="rId45"/>
    <p:sldId id="313" r:id="rId46"/>
    <p:sldId id="315" r:id="rId47"/>
    <p:sldId id="297" r:id="rId48"/>
    <p:sldId id="298" r:id="rId49"/>
    <p:sldId id="305" r:id="rId50"/>
    <p:sldId id="299" r:id="rId51"/>
    <p:sldId id="301" r:id="rId52"/>
    <p:sldId id="303" r:id="rId53"/>
    <p:sldId id="304" r:id="rId54"/>
    <p:sldId id="287" r:id="rId55"/>
    <p:sldId id="286" r:id="rId56"/>
    <p:sldId id="289" r:id="rId57"/>
    <p:sldId id="290" r:id="rId58"/>
    <p:sldId id="292" r:id="rId59"/>
    <p:sldId id="293" r:id="rId60"/>
    <p:sldId id="291" r:id="rId61"/>
    <p:sldId id="294" r:id="rId62"/>
    <p:sldId id="295" r:id="rId63"/>
    <p:sldId id="296" r:id="rId64"/>
    <p:sldId id="288" r:id="rId65"/>
    <p:sldId id="270" r:id="rId66"/>
    <p:sldId id="283" r:id="rId67"/>
    <p:sldId id="271" r:id="rId68"/>
    <p:sldId id="272" r:id="rId69"/>
    <p:sldId id="273" r:id="rId70"/>
    <p:sldId id="274" r:id="rId71"/>
    <p:sldId id="279" r:id="rId72"/>
    <p:sldId id="284" r:id="rId73"/>
    <p:sldId id="280" r:id="rId74"/>
    <p:sldId id="285" r:id="rId75"/>
    <p:sldId id="281" r:id="rId76"/>
    <p:sldId id="282" r:id="rId7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10" id="{8852AA1E-A7E0-4EB6-ABD7-9CE23D02E993}">
          <p14:sldIdLst>
            <p14:sldId id="350"/>
            <p14:sldId id="357"/>
            <p14:sldId id="347"/>
            <p14:sldId id="353"/>
            <p14:sldId id="354"/>
            <p14:sldId id="355"/>
            <p14:sldId id="356"/>
          </p14:sldIdLst>
        </p14:section>
        <p14:section name="ex09" id="{D7115755-66A8-4664-91EF-DB8D35C77B2E}">
          <p14:sldIdLst>
            <p14:sldId id="346"/>
            <p14:sldId id="352"/>
            <p14:sldId id="348"/>
            <p14:sldId id="349"/>
          </p14:sldIdLst>
        </p14:section>
        <p14:section name="ex08" id="{C6DDABA6-9CFB-4366-97A7-BE73061CFCFA}">
          <p14:sldIdLst>
            <p14:sldId id="337"/>
            <p14:sldId id="345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108" y="24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9/12/2021​ 04:59</a:t>
            </a:r>
          </a:p>
          <a:p>
            <a:r>
              <a:rPr lang="en-US" dirty="0" smtClean="0"/>
              <a:t>The second large homework</a:t>
            </a:r>
          </a:p>
          <a:p>
            <a:pPr lvl="1"/>
            <a:r>
              <a:rPr lang="en-US" dirty="0"/>
              <a:t>Deadline: </a:t>
            </a:r>
            <a:r>
              <a:rPr lang="en-US" dirty="0" smtClean="0"/>
              <a:t>2/1/2022​ 23:59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9/12/2021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3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comments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API</a:t>
            </a:r>
          </a:p>
          <a:p>
            <a:r>
              <a:rPr lang="en-US" dirty="0" smtClean="0"/>
              <a:t>Hide type specific things inside methods/functions</a:t>
            </a:r>
          </a:p>
          <a:p>
            <a:r>
              <a:rPr lang="en-US" dirty="0" smtClean="0">
                <a:latin typeface="+mj-lt"/>
              </a:rPr>
              <a:t>if-else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bad design</a:t>
            </a:r>
          </a:p>
        </p:txBody>
      </p:sp>
    </p:spTree>
    <p:extLst>
      <p:ext uri="{BB962C8B-B14F-4D97-AF65-F5344CB8AC3E}">
        <p14:creationId xmlns:p14="http://schemas.microsoft.com/office/powerpoint/2010/main" val="1550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Animal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reuse + fix people database (from </a:t>
            </a:r>
            <a:r>
              <a:rPr lang="en-US" dirty="0" err="1" smtClean="0"/>
              <a:t>ReCodex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Nice OOP architecture first</a:t>
            </a:r>
          </a:p>
          <a:p>
            <a:pPr lvl="1"/>
            <a:r>
              <a:rPr lang="en-US" dirty="0" smtClean="0"/>
              <a:t>Make a sketch (~UML style)</a:t>
            </a:r>
          </a:p>
          <a:p>
            <a:r>
              <a:rPr lang="en-US" dirty="0"/>
              <a:t>At least 5 </a:t>
            </a:r>
            <a:r>
              <a:rPr lang="en-US" dirty="0" smtClean="0"/>
              <a:t>types of animals</a:t>
            </a:r>
          </a:p>
          <a:p>
            <a:pPr lvl="1"/>
            <a:r>
              <a:rPr lang="en-US" dirty="0" smtClean="0"/>
              <a:t>&gt;= 2 common attributes</a:t>
            </a:r>
          </a:p>
          <a:p>
            <a:pPr lvl="1"/>
            <a:r>
              <a:rPr lang="en-US" dirty="0" smtClean="0"/>
              <a:t>&gt;= 1 unique attribute</a:t>
            </a:r>
          </a:p>
          <a:p>
            <a:pPr lvl="1"/>
            <a:r>
              <a:rPr lang="en-US" dirty="0" smtClean="0"/>
              <a:t>Family relations: parent (children)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print(), </a:t>
            </a:r>
            <a:r>
              <a:rPr lang="en-US" dirty="0" err="1" smtClean="0"/>
              <a:t>print_all</a:t>
            </a:r>
            <a:r>
              <a:rPr lang="en-US" dirty="0" smtClean="0"/>
              <a:t>(), insert, </a:t>
            </a:r>
            <a:r>
              <a:rPr lang="en-US" dirty="0" err="1" smtClean="0"/>
              <a:t>sort_by_name</a:t>
            </a:r>
            <a:r>
              <a:rPr lang="en-US" dirty="0" smtClean="0"/>
              <a:t>/age</a:t>
            </a:r>
            <a:r>
              <a:rPr lang="en-US" dirty="0" smtClean="0">
                <a:solidFill>
                  <a:srgbClr val="00B0F0"/>
                </a:solidFill>
              </a:rPr>
              <a:t>/type</a:t>
            </a:r>
            <a:r>
              <a:rPr lang="en-US" dirty="0" smtClean="0"/>
              <a:t>, </a:t>
            </a:r>
            <a:r>
              <a:rPr lang="en-US" dirty="0" err="1" smtClean="0"/>
              <a:t>remove_by_name</a:t>
            </a:r>
            <a:r>
              <a:rPr lang="en-US" dirty="0" smtClean="0"/>
              <a:t>/age</a:t>
            </a:r>
            <a:r>
              <a:rPr lang="en-US" dirty="0" smtClean="0">
                <a:solidFill>
                  <a:srgbClr val="00B0F0"/>
                </a:solidFill>
              </a:rPr>
              <a:t>/type</a:t>
            </a:r>
          </a:p>
          <a:p>
            <a:pPr lvl="1"/>
            <a:r>
              <a:rPr lang="en-US" dirty="0" err="1" smtClean="0"/>
              <a:t>print_family_tree</a:t>
            </a:r>
            <a:r>
              <a:rPr lang="en-US" dirty="0" smtClean="0"/>
              <a:t>(animal *), </a:t>
            </a:r>
            <a:r>
              <a:rPr lang="en-US" dirty="0" err="1" smtClean="0"/>
              <a:t>set_parent</a:t>
            </a:r>
            <a:r>
              <a:rPr lang="en-US" dirty="0" smtClean="0"/>
              <a:t>(), </a:t>
            </a:r>
            <a:r>
              <a:rPr lang="en-US" dirty="0" err="1" smtClean="0"/>
              <a:t>set_child</a:t>
            </a:r>
            <a:r>
              <a:rPr lang="en-US" dirty="0" smtClean="0"/>
              <a:t>, </a:t>
            </a:r>
            <a:r>
              <a:rPr lang="en-US" dirty="0" err="1" smtClean="0"/>
              <a:t>get_parents</a:t>
            </a:r>
            <a:r>
              <a:rPr lang="en-US" dirty="0" smtClean="0"/>
              <a:t>(), </a:t>
            </a:r>
            <a:r>
              <a:rPr lang="en-US" dirty="0" err="1" smtClean="0"/>
              <a:t>get_children</a:t>
            </a:r>
            <a:r>
              <a:rPr lang="en-US" dirty="0" smtClean="0"/>
              <a:t>(), </a:t>
            </a:r>
            <a:r>
              <a:rPr lang="en-US" dirty="0" err="1" smtClean="0"/>
              <a:t>get_siblings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8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6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9/12/2021​ 04:59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28/11/2021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  <a:p>
            <a:pPr lvl="2"/>
            <a:r>
              <a:rPr lang="en-US" dirty="0" smtClean="0"/>
              <a:t>Extended </a:t>
            </a:r>
            <a:r>
              <a:rPr lang="en-US" smtClean="0"/>
              <a:t>to 9/12/2021</a:t>
            </a:r>
            <a:endParaRPr lang="en-US" dirty="0" smtClean="0"/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</a:t>
            </a:r>
            <a:r>
              <a:rPr lang="en-US" dirty="0" smtClean="0"/>
              <a:t>22/5/2022</a:t>
            </a:r>
          </a:p>
        </p:txBody>
      </p:sp>
    </p:spTree>
    <p:extLst>
      <p:ext uri="{BB962C8B-B14F-4D97-AF65-F5344CB8AC3E}">
        <p14:creationId xmlns:p14="http://schemas.microsoft.com/office/powerpoint/2010/main" val="490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delete with smart pointers</a:t>
            </a:r>
            <a:r>
              <a:rPr lang="en-US" dirty="0" smtClean="0"/>
              <a:t>!</a:t>
            </a:r>
          </a:p>
          <a:p>
            <a:r>
              <a:rPr lang="en-US" dirty="0"/>
              <a:t>Prefer </a:t>
            </a:r>
            <a:r>
              <a:rPr lang="en-US" dirty="0">
                <a:latin typeface="+mj-lt"/>
              </a:rPr>
              <a:t>-&gt;</a:t>
            </a:r>
            <a:r>
              <a:rPr lang="en-US" dirty="0"/>
              <a:t> to </a:t>
            </a:r>
            <a:r>
              <a:rPr lang="en-US" dirty="0" smtClean="0">
                <a:latin typeface="+mj-lt"/>
              </a:rPr>
              <a:t>(*).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`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For read only things</a:t>
            </a:r>
          </a:p>
          <a:p>
            <a:r>
              <a:rPr lang="cs-CZ" dirty="0" smtClean="0">
                <a:latin typeface="+mj-lt"/>
              </a:rPr>
              <a:t>const </a:t>
            </a:r>
            <a:r>
              <a:rPr lang="cs-CZ" dirty="0">
                <a:latin typeface="+mj-lt"/>
              </a:rPr>
              <a:t>void print() </a:t>
            </a:r>
            <a:r>
              <a:rPr lang="cs-CZ" dirty="0" smtClean="0">
                <a:latin typeface="+mj-lt"/>
              </a:rPr>
              <a:t>const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void` </a:t>
            </a:r>
            <a:r>
              <a:rPr lang="en-US" dirty="0" smtClean="0"/>
              <a:t>doesn’t make sense</a:t>
            </a:r>
          </a:p>
          <a:p>
            <a:r>
              <a:rPr lang="cs-CZ" dirty="0">
                <a:latin typeface="+mj-lt"/>
              </a:rPr>
              <a:t>head = </a:t>
            </a:r>
            <a:r>
              <a:rPr lang="cs-CZ" dirty="0" smtClean="0">
                <a:latin typeface="+mj-lt"/>
              </a:rPr>
              <a:t>NULL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Use </a:t>
            </a:r>
            <a:r>
              <a:rPr lang="en-US" dirty="0" err="1" smtClean="0">
                <a:latin typeface="+mj-lt"/>
              </a:rPr>
              <a:t>nullptr</a:t>
            </a:r>
            <a:r>
              <a:rPr lang="en-US" dirty="0" smtClean="0">
                <a:latin typeface="+mj-lt"/>
              </a:rPr>
              <a:t> instead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9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- Hints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example </a:t>
            </a:r>
            <a:r>
              <a:rPr lang="en-US" dirty="0" err="1" smtClean="0"/>
              <a:t>input+output</a:t>
            </a:r>
            <a:r>
              <a:rPr lang="en-US" dirty="0" smtClean="0"/>
              <a:t> and debug locally</a:t>
            </a:r>
          </a:p>
          <a:p>
            <a:pPr lvl="1"/>
            <a:r>
              <a:rPr lang="en-US" dirty="0" smtClean="0">
                <a:latin typeface="+mj-lt"/>
              </a:rPr>
              <a:t>PRG.exe &lt; input_file.txt &gt; output_file.txt</a:t>
            </a:r>
          </a:p>
          <a:p>
            <a:r>
              <a:rPr lang="en-US" dirty="0" smtClean="0"/>
              <a:t>Check </a:t>
            </a:r>
            <a:r>
              <a:rPr lang="en-US" dirty="0"/>
              <a:t>logs </a:t>
            </a:r>
            <a:r>
              <a:rPr lang="en-US" dirty="0" smtClean="0"/>
              <a:t>what’s wrong</a:t>
            </a:r>
          </a:p>
          <a:p>
            <a:r>
              <a:rPr lang="en-US" dirty="0" smtClean="0"/>
              <a:t>Write your own tests!</a:t>
            </a:r>
          </a:p>
          <a:p>
            <a:pPr lvl="1"/>
            <a:r>
              <a:rPr lang="en-US" dirty="0" smtClean="0"/>
              <a:t>(get inspired by </a:t>
            </a:r>
            <a:r>
              <a:rPr lang="en-US" dirty="0" err="1" smtClean="0"/>
              <a:t>ReCodex’s</a:t>
            </a:r>
            <a:r>
              <a:rPr lang="en-US" dirty="0" smtClean="0"/>
              <a:t> tests)</a:t>
            </a:r>
          </a:p>
          <a:p>
            <a:r>
              <a:rPr lang="en-US" dirty="0" smtClean="0"/>
              <a:t>Time &amp; memory limits</a:t>
            </a:r>
          </a:p>
          <a:p>
            <a:pPr lvl="1"/>
            <a:r>
              <a:rPr lang="en-US" dirty="0" smtClean="0"/>
              <a:t>Store necessary things once</a:t>
            </a:r>
          </a:p>
          <a:p>
            <a:pPr lvl="2"/>
            <a:r>
              <a:rPr lang="en-US" dirty="0" smtClean="0"/>
              <a:t>Use observers (pointers, references) instead</a:t>
            </a:r>
          </a:p>
          <a:p>
            <a:pPr lvl="1"/>
            <a:r>
              <a:rPr lang="en-US" dirty="0" smtClean="0"/>
              <a:t>Use proper types</a:t>
            </a:r>
          </a:p>
          <a:p>
            <a:pPr lvl="2"/>
            <a:r>
              <a:rPr lang="en-US" dirty="0" smtClean="0"/>
              <a:t>Don’t store numbers as string</a:t>
            </a:r>
          </a:p>
          <a:p>
            <a:pPr lvl="1"/>
            <a:r>
              <a:rPr lang="en-US" dirty="0" smtClean="0"/>
              <a:t>Avoid copying –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7244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(=use) attributes and methods of the ancestor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4274" y="2408505"/>
            <a:ext cx="512191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using </a:t>
            </a:r>
            <a:r>
              <a:rPr lang="en-US" sz="1600" dirty="0" err="1">
                <a:latin typeface="Consolas" panose="020B0609020204030204" pitchFamily="49" charset="0"/>
              </a:rPr>
              <a:t>size_type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size()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list_int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vi.size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5382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9333" y="270892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55261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7119559" y="3749395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98567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119559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8157443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8906971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9" idx="0"/>
            <a:endCxn id="7" idx="2"/>
          </p:cNvCxnSpPr>
          <p:nvPr/>
        </p:nvCxnSpPr>
        <p:spPr>
          <a:xfrm flipV="1">
            <a:off x="7429237" y="4182373"/>
            <a:ext cx="22337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8467121" y="4182373"/>
            <a:ext cx="439850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8906971" y="4182373"/>
            <a:ext cx="309678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7451574" y="3141898"/>
            <a:ext cx="1427617" cy="607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flipH="1" flipV="1">
            <a:off x="8879191" y="3141898"/>
            <a:ext cx="27780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8906971" y="3141898"/>
            <a:ext cx="1410723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vs. Composition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– logical hierarchy</a:t>
            </a:r>
          </a:p>
          <a:p>
            <a:r>
              <a:rPr lang="en-US" dirty="0" smtClean="0"/>
              <a:t>Composition – no logical hierarchy</a:t>
            </a:r>
          </a:p>
          <a:p>
            <a:pPr lvl="1"/>
            <a:r>
              <a:rPr lang="en-US" dirty="0" smtClean="0"/>
              <a:t>Can be implemented through inheritance</a:t>
            </a:r>
          </a:p>
          <a:p>
            <a:pPr lvl="1"/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364677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740902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042313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9190756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230760" y="3986240"/>
            <a:ext cx="623775" cy="6992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H="1" flipV="1">
            <a:off x="7854535" y="3986240"/>
            <a:ext cx="728778" cy="699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flipH="1">
            <a:off x="8344392" y="3769751"/>
            <a:ext cx="8463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55759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>
            <a:off x="10170471" y="3769751"/>
            <a:ext cx="6852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90756" y="2420888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>
          <a:xfrm flipH="1" flipV="1">
            <a:off x="9680614" y="2853866"/>
            <a:ext cx="1665003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7854535" y="2853866"/>
            <a:ext cx="1826078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252519" cy="2667000"/>
          </a:xfrm>
        </p:spPr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10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3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9144000" cy="4267200"/>
          </a:xfrm>
        </p:spPr>
        <p:txBody>
          <a:bodyPr/>
          <a:lstStyle/>
          <a:p>
            <a:r>
              <a:rPr lang="en-US" dirty="0" smtClean="0"/>
              <a:t>Base class acts(=works) as the (internally stored) derived class</a:t>
            </a:r>
          </a:p>
          <a:p>
            <a:r>
              <a:rPr lang="en-US" dirty="0" smtClean="0"/>
              <a:t>Function must be </a:t>
            </a:r>
            <a:r>
              <a:rPr lang="en-US" dirty="0" smtClean="0">
                <a:solidFill>
                  <a:srgbClr val="FF0000"/>
                </a:solidFill>
              </a:rPr>
              <a:t>virtual</a:t>
            </a:r>
            <a:r>
              <a:rPr lang="en-US" dirty="0" smtClean="0"/>
              <a:t> and gets </a:t>
            </a:r>
            <a:r>
              <a:rPr lang="en-US" dirty="0" smtClean="0">
                <a:solidFill>
                  <a:srgbClr val="FF0000"/>
                </a:solidFill>
              </a:rPr>
              <a:t>called via reference/pointer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2777920"/>
            <a:ext cx="456086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value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6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</a:rPr>
              <a:t>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"base: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"derived: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8548" y="27779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dirty="0">
                <a:latin typeface="Consolas" panose="020B0609020204030204" pitchFamily="49" charset="0"/>
              </a:rPr>
              <a:t>b =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-&gt;print();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dirty="0">
                <a:latin typeface="Consolas" panose="020B0609020204030204" pitchFamily="49" charset="0"/>
              </a:rPr>
              <a:t>b2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d; </a:t>
            </a:r>
          </a:p>
          <a:p>
            <a:r>
              <a:rPr lang="en-US" dirty="0">
                <a:latin typeface="Consolas" panose="020B0609020204030204" pitchFamily="49" charset="0"/>
              </a:rPr>
              <a:t>  b2.print();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base: 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Polymorphic Vector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vector which can store different types</a:t>
            </a:r>
          </a:p>
          <a:p>
            <a:pPr lvl="1"/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double, string</a:t>
            </a:r>
          </a:p>
          <a:p>
            <a:r>
              <a:rPr lang="en-US" dirty="0" smtClean="0"/>
              <a:t>Use inheritance (no union, variant, …)</a:t>
            </a:r>
          </a:p>
          <a:p>
            <a:pPr lvl="1"/>
            <a:r>
              <a:rPr lang="en-US" dirty="0" smtClean="0"/>
              <a:t>Dynamic allocation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4081279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// API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// insert a value</a:t>
            </a:r>
            <a:endParaRPr lang="en-US" sz="2000" i="1" dirty="0" smtClean="0">
              <a:latin typeface="Consolas" panose="020B0609020204030204" pitchFamily="49" charset="0"/>
            </a:endParaRPr>
          </a:p>
          <a:p>
            <a:r>
              <a:rPr lang="cs-CZ" sz="2000" dirty="0" smtClean="0">
                <a:latin typeface="Consolas" panose="020B0609020204030204" pitchFamily="49" charset="0"/>
              </a:rPr>
              <a:t>push_back(</a:t>
            </a:r>
            <a:r>
              <a:rPr lang="en-US" sz="2000" dirty="0" smtClean="0">
                <a:latin typeface="Consolas" panose="020B0609020204030204" pitchFamily="49" charset="0"/>
              </a:rPr>
              <a:t>value</a:t>
            </a:r>
            <a:r>
              <a:rPr lang="cs-CZ" sz="2000" dirty="0" smtClean="0"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i="1" dirty="0">
                <a:latin typeface="Consolas" panose="020B0609020204030204" pitchFamily="49" charset="0"/>
              </a:rPr>
              <a:t>// print the value of </a:t>
            </a:r>
            <a:r>
              <a:rPr lang="en-US" sz="2000" i="1" dirty="0" err="1">
                <a:latin typeface="Consolas" panose="020B0609020204030204" pitchFamily="49" charset="0"/>
              </a:rPr>
              <a:t>i-th</a:t>
            </a:r>
            <a:r>
              <a:rPr lang="en-US" sz="2000" i="1" dirty="0"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</a:rPr>
              <a:t>element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size_type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sz="2000" i="1" dirty="0">
                <a:latin typeface="Consolas" panose="020B0609020204030204" pitchFamily="49" charset="0"/>
              </a:rPr>
              <a:t>// print all values inside the </a:t>
            </a:r>
            <a:r>
              <a:rPr lang="en-US" sz="2000" i="1" dirty="0" smtClean="0"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print_all</a:t>
            </a:r>
            <a:r>
              <a:rPr lang="en-US" sz="2000" dirty="0" smtClean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4532" y="4085719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my_vec</a:t>
            </a:r>
            <a:r>
              <a:rPr lang="en-US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(1);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(2.3);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(0); // </a:t>
            </a:r>
            <a:r>
              <a:rPr lang="cs-CZ" dirty="0">
                <a:latin typeface="Consolas" panose="020B0609020204030204" pitchFamily="49" charset="0"/>
              </a:rPr>
              <a:t>1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v.print_all</a:t>
            </a:r>
            <a:r>
              <a:rPr lang="en-US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  <a:p>
            <a:pPr lvl="1"/>
            <a:r>
              <a:rPr lang="en-US" dirty="0" smtClean="0"/>
              <a:t>Functionality: max 10 points</a:t>
            </a:r>
          </a:p>
          <a:p>
            <a:pPr lvl="1"/>
            <a:r>
              <a:rPr lang="en-US" dirty="0" smtClean="0"/>
              <a:t>Code culture: max 5 points</a:t>
            </a:r>
          </a:p>
          <a:p>
            <a:pPr lvl="2"/>
            <a:r>
              <a:rPr lang="en-US" dirty="0" smtClean="0"/>
              <a:t>~ </a:t>
            </a:r>
            <a:r>
              <a:rPr lang="en-US" dirty="0" err="1" smtClean="0">
                <a:latin typeface="+mj-lt"/>
              </a:rPr>
              <a:t>points_for_functionality</a:t>
            </a:r>
            <a:r>
              <a:rPr lang="en-US" dirty="0" smtClean="0">
                <a:latin typeface="+mj-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Single owner</a:t>
            </a:r>
          </a:p>
          <a:p>
            <a:pPr lvl="1"/>
            <a:r>
              <a:rPr lang="en-US" dirty="0" smtClean="0"/>
              <a:t>Most common case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58822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pointer with </a:t>
            </a:r>
            <a:r>
              <a:rPr lang="en-US" b="1" dirty="0" smtClean="0"/>
              <a:t>no changes to ownership</a:t>
            </a:r>
          </a:p>
          <a:p>
            <a:r>
              <a:rPr lang="en-US" dirty="0" smtClean="0"/>
              <a:t>Returned </a:t>
            </a:r>
            <a:r>
              <a:rPr lang="en-US" dirty="0"/>
              <a:t>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909275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latin typeface="+mj-lt"/>
              </a:rPr>
              <a:t>int main</a:t>
            </a:r>
            <a:r>
              <a:rPr lang="en-US" dirty="0" smtClean="0">
                <a:latin typeface="+mj-lt"/>
              </a:rPr>
              <a:t>() {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2;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*pi = &amp;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</a:t>
            </a:r>
            <a:r>
              <a:rPr lang="cs-CZ" dirty="0" smtClean="0">
                <a:latin typeface="+mj-lt"/>
              </a:rPr>
              <a:t>  </a:t>
            </a:r>
            <a:br>
              <a:rPr lang="cs-CZ" dirty="0" smtClean="0">
                <a:latin typeface="+mj-lt"/>
              </a:rPr>
            </a:br>
            <a:r>
              <a:rPr lang="cs-CZ" dirty="0" smtClean="0">
                <a:latin typeface="+mj-lt"/>
              </a:rPr>
              <a:t>  int </a:t>
            </a:r>
            <a:r>
              <a:rPr lang="en-US" dirty="0" smtClean="0">
                <a:latin typeface="+mj-lt"/>
              </a:rPr>
              <a:t>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 = &amp;pi;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 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pi;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*pi;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104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</a:t>
            </a:r>
            <a:r>
              <a:rPr lang="en-US" smtClean="0"/>
              <a:t>Animal Database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52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Large homework: Calculator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3/1/2022​ 03:59</a:t>
            </a:r>
          </a:p>
          <a:p>
            <a:r>
              <a:rPr lang="en-US" dirty="0" smtClean="0"/>
              <a:t>25 </a:t>
            </a:r>
            <a:r>
              <a:rPr lang="en-US" dirty="0"/>
              <a:t>points (</a:t>
            </a:r>
            <a:r>
              <a:rPr lang="en-US" dirty="0" smtClean="0"/>
              <a:t>17p </a:t>
            </a:r>
            <a:r>
              <a:rPr lang="en-US" dirty="0"/>
              <a:t>+ 8</a:t>
            </a:r>
            <a:r>
              <a:rPr lang="en-US" dirty="0" smtClean="0"/>
              <a:t>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Functionality: max </a:t>
            </a:r>
            <a:r>
              <a:rPr lang="en-US" dirty="0" smtClean="0"/>
              <a:t>17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Code culture: max 8</a:t>
            </a:r>
            <a:r>
              <a:rPr lang="en-US" dirty="0" smtClean="0"/>
              <a:t> </a:t>
            </a:r>
            <a:r>
              <a:rPr lang="en-US" dirty="0"/>
              <a:t>points</a:t>
            </a:r>
          </a:p>
          <a:p>
            <a:pPr lvl="2"/>
            <a:r>
              <a:rPr lang="en-US" dirty="0"/>
              <a:t>~ </a:t>
            </a:r>
            <a:r>
              <a:rPr lang="en-US" dirty="0" err="1" smtClean="0"/>
              <a:t>points_for_functionality</a:t>
            </a:r>
            <a:r>
              <a:rPr lang="en-US" dirty="0" smtClean="0"/>
              <a:t>/2</a:t>
            </a:r>
          </a:p>
          <a:p>
            <a:r>
              <a:rPr lang="en-US" dirty="0"/>
              <a:t>-10 points per each week (even if partial)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3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1905000"/>
            <a:ext cx="4611688" cy="44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65820" y="1732160"/>
            <a:ext cx="60928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complex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real</a:t>
            </a:r>
            <a:r>
              <a:rPr lang="en-US" dirty="0">
                <a:latin typeface="Consolas" panose="020B0609020204030204" pitchFamily="49" charset="0"/>
              </a:rPr>
              <a:t>_;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latin typeface="Consolas" panose="020B0609020204030204" pitchFamily="49" charset="0"/>
              </a:rPr>
              <a:t>re() { return real_;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re()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real_;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</a:rPr>
              <a:t>void print(int v)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print(double v)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</a:p>
          <a:p>
            <a:r>
              <a:rPr lang="en-US" dirty="0">
                <a:latin typeface="Consolas" panose="020B0609020204030204" pitchFamily="49" charset="0"/>
              </a:rPr>
              <a:t>void print(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string &amp;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complex c;</a:t>
            </a:r>
          </a:p>
          <a:p>
            <a:r>
              <a:rPr lang="en-US" dirty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0516" y="1732160"/>
            <a:ext cx="60928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complex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real_;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im</a:t>
            </a:r>
            <a:r>
              <a:rPr lang="en-US" b="1" dirty="0">
                <a:latin typeface="Consolas" panose="020B0609020204030204" pitchFamily="49" charset="0"/>
              </a:rPr>
              <a:t>_;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dirty="0">
                <a:latin typeface="Consolas" panose="020B0609020204030204" pitchFamily="49" charset="0"/>
              </a:rPr>
              <a:t>re() { return real_;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re()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real_;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</a:t>
            </a:r>
          </a:p>
          <a:p>
            <a:r>
              <a:rPr lang="cs-CZ" dirty="0">
                <a:latin typeface="Consolas" panose="020B0609020204030204" pitchFamily="49" charset="0"/>
              </a:rPr>
              <a:t>void print(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T &amp;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complex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Classes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1488593" y="1556792"/>
            <a:ext cx="96490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container_wrapper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cont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public: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</a:t>
            </a:r>
            <a:r>
              <a:rPr lang="en-US" sz="1600" dirty="0" err="1">
                <a:latin typeface="Consolas" panose="020B0609020204030204" pitchFamily="49" charset="0"/>
              </a:rPr>
              <a:t>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cont.push_back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</a:t>
            </a:r>
            <a:r>
              <a:rPr lang="en-US" sz="1600" dirty="0" err="1">
                <a:latin typeface="Consolas" panose="020B0609020204030204" pitchFamily="49" charset="0"/>
              </a:rPr>
              <a:t>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b="1" dirty="0">
                <a:latin typeface="Consolas" panose="020B0609020204030204" pitchFamily="49" charset="0"/>
              </a:rPr>
              <a:t> &amp;&amp;</a:t>
            </a:r>
            <a:r>
              <a:rPr lang="en-US" sz="1600" dirty="0" err="1">
                <a:latin typeface="Consolas" panose="020B0609020204030204" pitchFamily="49" charset="0"/>
              </a:rPr>
              <a:t>rval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cont.push_back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std</a:t>
            </a:r>
            <a:r>
              <a:rPr lang="en-US" sz="1600" b="1" dirty="0">
                <a:latin typeface="Consolas" panose="020B0609020204030204" pitchFamily="49" charset="0"/>
              </a:rPr>
              <a:t>::move(</a:t>
            </a:r>
            <a:r>
              <a:rPr lang="en-US" sz="1600" b="1" dirty="0" err="1">
                <a:latin typeface="Consolas" panose="020B0609020204030204" pitchFamily="49" charset="0"/>
              </a:rPr>
              <a:t>rval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</a:rPr>
              <a:t>make_wrapper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container_holder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Cont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</a:rPr>
              <a:t>vector_wrapper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make_wrapper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&gt;&gt;();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vector_wrapper.push_back</a:t>
            </a:r>
            <a:r>
              <a:rPr lang="en-US" sz="1600" dirty="0">
                <a:latin typeface="Consolas" panose="020B0609020204030204" pitchFamily="49" charset="0"/>
              </a:rPr>
              <a:t>(3);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vector&lt;T&gt;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vector</a:t>
            </a:r>
          </a:p>
          <a:p>
            <a:r>
              <a:rPr lang="en-US" dirty="0"/>
              <a:t>Mandatory operations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ctor</a:t>
            </a:r>
            <a:r>
              <a:rPr lang="en-US" dirty="0"/>
              <a:t>, </a:t>
            </a:r>
            <a:r>
              <a:rPr lang="en-US" dirty="0" err="1"/>
              <a:t>ctor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, </a:t>
            </a:r>
            <a:r>
              <a:rPr lang="en-US" dirty="0" err="1"/>
              <a:t>value_type</a:t>
            </a:r>
            <a:r>
              <a:rPr lang="en-US" dirty="0"/>
              <a:t>), copy/move </a:t>
            </a:r>
            <a:r>
              <a:rPr lang="en-US" dirty="0" err="1"/>
              <a:t>ctor</a:t>
            </a:r>
            <a:r>
              <a:rPr lang="en-US" dirty="0"/>
              <a:t>/assignment</a:t>
            </a:r>
          </a:p>
          <a:p>
            <a:pPr lvl="1"/>
            <a:r>
              <a:rPr lang="en-US" dirty="0"/>
              <a:t>size(), capacity(), reserve(), </a:t>
            </a:r>
            <a:r>
              <a:rPr lang="en-US" dirty="0" err="1"/>
              <a:t>push_back</a:t>
            </a:r>
            <a:r>
              <a:rPr lang="en-US" dirty="0"/>
              <a:t>(), operator[]()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4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9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2782</TotalTime>
  <Words>5172</Words>
  <Application>Microsoft Office PowerPoint</Application>
  <PresentationFormat>Custom</PresentationFormat>
  <Paragraphs>748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10</vt:lpstr>
      <vt:lpstr>Feedback: Animal Database</vt:lpstr>
      <vt:lpstr>2nd Large homework: Calculator</vt:lpstr>
      <vt:lpstr>Templates</vt:lpstr>
      <vt:lpstr>Template Functions</vt:lpstr>
      <vt:lpstr>Template Classes</vt:lpstr>
      <vt:lpstr>Homework – vector&lt;T&gt;</vt:lpstr>
      <vt:lpstr>Programming in C++ - lab 9</vt:lpstr>
      <vt:lpstr>Reminders</vt:lpstr>
      <vt:lpstr>Inheritance comments</vt:lpstr>
      <vt:lpstr>Homework: Animal Database</vt:lpstr>
      <vt:lpstr>Programming in C++ - lab 8</vt:lpstr>
      <vt:lpstr>Reminders</vt:lpstr>
      <vt:lpstr>Homework Feedback</vt:lpstr>
      <vt:lpstr>Data aggregation - Hints</vt:lpstr>
      <vt:lpstr>Inheritance</vt:lpstr>
      <vt:lpstr>Inheritance Examples</vt:lpstr>
      <vt:lpstr>Inheritance vs. Composition</vt:lpstr>
      <vt:lpstr>Polymorphism</vt:lpstr>
      <vt:lpstr>Homework: Polymorphic Vector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162</cp:revision>
  <dcterms:created xsi:type="dcterms:W3CDTF">2021-09-30T06:52:15Z</dcterms:created>
  <dcterms:modified xsi:type="dcterms:W3CDTF">2021-12-07T22:01:26Z</dcterms:modified>
</cp:coreProperties>
</file>