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08" r:id="rId3"/>
    <p:sldId id="324" r:id="rId4"/>
    <p:sldId id="31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23" r:id="rId13"/>
    <p:sldId id="307" r:id="rId14"/>
    <p:sldId id="303" r:id="rId15"/>
    <p:sldId id="287" r:id="rId16"/>
    <p:sldId id="288" r:id="rId17"/>
    <p:sldId id="305" r:id="rId18"/>
    <p:sldId id="292" r:id="rId19"/>
    <p:sldId id="294" r:id="rId20"/>
    <p:sldId id="290" r:id="rId21"/>
    <p:sldId id="296" r:id="rId22"/>
    <p:sldId id="298" r:id="rId23"/>
    <p:sldId id="299" r:id="rId24"/>
    <p:sldId id="302" r:id="rId25"/>
    <p:sldId id="286" r:id="rId26"/>
    <p:sldId id="326" r:id="rId27"/>
    <p:sldId id="275" r:id="rId28"/>
    <p:sldId id="276" r:id="rId29"/>
    <p:sldId id="277" r:id="rId30"/>
    <p:sldId id="278" r:id="rId31"/>
    <p:sldId id="282" r:id="rId32"/>
    <p:sldId id="281" r:id="rId33"/>
    <p:sldId id="279" r:id="rId34"/>
    <p:sldId id="280" r:id="rId35"/>
    <p:sldId id="327" r:id="rId36"/>
    <p:sldId id="272" r:id="rId37"/>
    <p:sldId id="257" r:id="rId38"/>
    <p:sldId id="258" r:id="rId39"/>
    <p:sldId id="260" r:id="rId40"/>
    <p:sldId id="273" r:id="rId41"/>
    <p:sldId id="261" r:id="rId42"/>
    <p:sldId id="263" r:id="rId43"/>
    <p:sldId id="264" r:id="rId44"/>
    <p:sldId id="265" r:id="rId45"/>
    <p:sldId id="267" r:id="rId46"/>
    <p:sldId id="268" r:id="rId4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60690-2F03-479F-B1DB-312B486FAE0D}">
          <p14:sldIdLst>
            <p14:sldId id="256"/>
          </p14:sldIdLst>
        </p14:section>
        <p14:section name="ex04" id="{198455E1-EE61-4FB6-9475-1CC9B5583D78}">
          <p14:sldIdLst>
            <p14:sldId id="308"/>
            <p14:sldId id="324"/>
            <p14:sldId id="319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</p14:sldIdLst>
        </p14:section>
        <p14:section name="ex03" id="{2F8862AD-E95C-4A11-9E11-C169A5673C0F}">
          <p14:sldIdLst>
            <p14:sldId id="307"/>
            <p14:sldId id="303"/>
            <p14:sldId id="287"/>
            <p14:sldId id="288"/>
            <p14:sldId id="305"/>
            <p14:sldId id="292"/>
            <p14:sldId id="294"/>
            <p14:sldId id="290"/>
            <p14:sldId id="296"/>
            <p14:sldId id="298"/>
            <p14:sldId id="299"/>
            <p14:sldId id="302"/>
            <p14:sldId id="286"/>
          </p14:sldIdLst>
        </p14:section>
        <p14:section name="ex02" id="{DF6FC865-10B5-4B52-8A47-8BFE1FF2F35B}">
          <p14:sldIdLst>
            <p14:sldId id="326"/>
            <p14:sldId id="275"/>
            <p14:sldId id="276"/>
            <p14:sldId id="277"/>
            <p14:sldId id="278"/>
            <p14:sldId id="282"/>
            <p14:sldId id="281"/>
            <p14:sldId id="279"/>
            <p14:sldId id="280"/>
          </p14:sldIdLst>
        </p14:section>
        <p14:section name="ex01" id="{46663426-B5FD-4696-8D93-64DC7A284E7A}">
          <p14:sldIdLst>
            <p14:sldId id="327"/>
            <p14:sldId id="272"/>
            <p14:sldId id="257"/>
            <p14:sldId id="258"/>
            <p14:sldId id="260"/>
            <p14:sldId id="273"/>
            <p14:sldId id="261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anguage/functions/advanced-io/shiftou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bits-and-bytes/bitclea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teaching/nswi170-web/#@tab_link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write_glyph</a:t>
            </a:r>
            <a:r>
              <a:rPr lang="en-US" sz="1800" dirty="0" smtClean="0">
                <a:latin typeface="Consolas" panose="020B0609020204030204" pitchFamily="49" charset="0"/>
              </a:rPr>
              <a:t>(byte glyph, byte position)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 smtClean="0">
                <a:latin typeface="Consolas" panose="020B0609020204030204" pitchFamily="49" charset="0"/>
              </a:rPr>
              <a:t>, LOW); // </a:t>
            </a:r>
            <a:r>
              <a:rPr lang="cs-CZ" sz="1800" dirty="0" smtClean="0">
                <a:latin typeface="Consolas" panose="020B0609020204030204" pitchFamily="49" charset="0"/>
              </a:rPr>
              <a:t>zavřít - začátek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glyph</a:t>
            </a:r>
            <a:r>
              <a:rPr lang="en-US" sz="1800" dirty="0" smtClean="0">
                <a:latin typeface="Consolas" panose="020B0609020204030204" pitchFamily="49" charset="0"/>
              </a:rPr>
              <a:t>); // </a:t>
            </a:r>
            <a:r>
              <a:rPr lang="cs-CZ" sz="1800" dirty="0" smtClean="0">
                <a:latin typeface="Consolas" panose="020B0609020204030204" pitchFamily="49" charset="0"/>
              </a:rPr>
              <a:t>pošli glyph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position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pošli pozice znaků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>
                <a:latin typeface="Consolas" panose="020B0609020204030204" pitchFamily="49" charset="0"/>
              </a:rPr>
              <a:t>, HIGH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otevřít - konec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cs-CZ" sz="1800" dirty="0" smtClean="0">
              <a:latin typeface="Consolas" panose="020B0609020204030204" pitchFamily="49" charset="0"/>
            </a:endParaRPr>
          </a:p>
          <a:p>
            <a:r>
              <a:rPr lang="cs-CZ" sz="2400" dirty="0" smtClean="0">
                <a:latin typeface="Consolas" panose="020B0609020204030204" pitchFamily="49" charset="0"/>
              </a:rPr>
              <a:t>shiftOut(dataPin</a:t>
            </a:r>
            <a:r>
              <a:rPr lang="cs-CZ" sz="2400" dirty="0">
                <a:latin typeface="Consolas" panose="020B0609020204030204" pitchFamily="49" charset="0"/>
              </a:rPr>
              <a:t>, clockPin, bitOrder, </a:t>
            </a:r>
            <a:r>
              <a:rPr lang="cs-CZ" sz="2400" dirty="0" smtClean="0">
                <a:latin typeface="Consolas" panose="020B0609020204030204" pitchFamily="49" charset="0"/>
              </a:rPr>
              <a:t>value)</a:t>
            </a:r>
          </a:p>
          <a:p>
            <a:pPr lvl="1"/>
            <a:r>
              <a:rPr lang="cs-CZ" sz="2000" dirty="0">
                <a:hlinkClick r:id="rId2"/>
              </a:rPr>
              <a:t>https://www.arduino.cc/reference/en/language/functions/advanced-io/shiftout</a:t>
            </a:r>
            <a:r>
              <a:rPr lang="cs-CZ" sz="2000" dirty="0" smtClean="0">
                <a:hlinkClick r:id="rId2"/>
              </a:rPr>
              <a:t>/</a:t>
            </a:r>
            <a:endParaRPr lang="cs-CZ" sz="2000" dirty="0" smtClean="0"/>
          </a:p>
          <a:p>
            <a:pPr lvl="1"/>
            <a:r>
              <a:rPr lang="cs-CZ" sz="2000" dirty="0" smtClean="0"/>
              <a:t>bitOrder</a:t>
            </a:r>
            <a:r>
              <a:rPr lang="cs-CZ" sz="1800" dirty="0" smtClean="0"/>
              <a:t>: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MSBFIRST/LSBFIRST </a:t>
            </a:r>
            <a:r>
              <a:rPr lang="cs-CZ" sz="2000" dirty="0"/>
              <a:t>(most/least significant bit first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Přiklad:</a:t>
            </a:r>
            <a:endParaRPr lang="cs-CZ" sz="1600" dirty="0"/>
          </a:p>
          <a:p>
            <a:pPr lvl="1"/>
            <a:endParaRPr lang="cs-CZ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0219" y="5482926"/>
            <a:ext cx="1905000" cy="7572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0b11001010</a:t>
            </a:r>
            <a:endParaRPr lang="cs-CZ" sz="2400" dirty="0"/>
          </a:p>
        </p:txBody>
      </p:sp>
      <p:sp>
        <p:nvSpPr>
          <p:cNvPr id="8" name="Oval Callout 7"/>
          <p:cNvSpPr/>
          <p:nvPr/>
        </p:nvSpPr>
        <p:spPr>
          <a:xfrm>
            <a:off x="16123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MSB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26918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LSB</a:t>
            </a:r>
            <a:endParaRPr lang="cs-C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6094"/>
            <a:ext cx="4000552" cy="136580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41879" y="486313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01010011</a:t>
            </a:r>
            <a:endParaRPr lang="cs-CZ" dirty="0"/>
          </a:p>
        </p:txBody>
      </p:sp>
      <p:sp>
        <p:nvSpPr>
          <p:cNvPr id="13" name="Right Arrow 12"/>
          <p:cNvSpPr/>
          <p:nvPr/>
        </p:nvSpPr>
        <p:spPr>
          <a:xfrm>
            <a:off x="3741880" y="576024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11001010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637149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LSBFIRST</a:t>
            </a:r>
            <a:endParaRPr lang="cs-CZ" dirty="0"/>
          </a:p>
        </p:txBody>
      </p:sp>
      <p:sp>
        <p:nvSpPr>
          <p:cNvPr id="16" name="TextBox 15"/>
          <p:cNvSpPr txBox="1"/>
          <p:nvPr/>
        </p:nvSpPr>
        <p:spPr>
          <a:xfrm>
            <a:off x="4179407" y="4744070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MSBFIRST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1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Užitečné funkce pro práci s bity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bit, bitClear, bitSet, ....</a:t>
            </a:r>
          </a:p>
          <a:p>
            <a:pPr lvl="1"/>
            <a:r>
              <a:rPr lang="cs-CZ" dirty="0">
                <a:hlinkClick r:id="rId2"/>
              </a:rPr>
              <a:t>https://www.arduino.cc/reference/en/language/functions/bits-and-bytes/bitclear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&amp;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smtClean="0">
                <a:latin typeface="Consolas" panose="020B0609020204030204" pitchFamily="49" charset="0"/>
              </a:rPr>
              <a:t>and, </a:t>
            </a:r>
            <a:r>
              <a:rPr lang="en-US" dirty="0" smtClean="0">
                <a:latin typeface="Consolas" panose="020B0609020204030204" pitchFamily="49" charset="0"/>
              </a:rPr>
              <a:t>|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smtClean="0">
                <a:latin typeface="Consolas" panose="020B0609020204030204" pitchFamily="49" charset="0"/>
              </a:rPr>
              <a:t>or, </a:t>
            </a:r>
            <a:r>
              <a:rPr lang="en-US" dirty="0" smtClean="0">
                <a:latin typeface="Consolas" panose="020B0609020204030204" pitchFamily="49" charset="0"/>
              </a:rPr>
              <a:t>^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0xF5 &amp; 0xF3 == 0xF1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&gt;&gt; (</a:t>
            </a:r>
            <a:r>
              <a:rPr lang="en-US" i="1" dirty="0" smtClean="0">
                <a:latin typeface="Consolas" panose="020B0609020204030204" pitchFamily="49" charset="0"/>
              </a:rPr>
              <a:t>shift right</a:t>
            </a:r>
            <a:r>
              <a:rPr lang="en-US" dirty="0" smtClean="0">
                <a:latin typeface="Consolas" panose="020B0609020204030204" pitchFamily="49" charset="0"/>
              </a:rPr>
              <a:t>), &lt;&lt; (</a:t>
            </a:r>
            <a:r>
              <a:rPr lang="en-US" i="1" dirty="0" smtClean="0">
                <a:latin typeface="Consolas" panose="020B0609020204030204" pitchFamily="49" charset="0"/>
              </a:rPr>
              <a:t>shift left</a:t>
            </a:r>
            <a:r>
              <a:rPr lang="en-US" dirty="0" smtClean="0">
                <a:latin typeface="Consolas" panose="020B0609020204030204" pitchFamily="49" charset="0"/>
              </a:rPr>
              <a:t>),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1 &lt;&lt; 2 == 4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Zku</a:t>
            </a:r>
            <a:r>
              <a:rPr lang="en-US" dirty="0" smtClean="0"/>
              <a:t>s</a:t>
            </a:r>
            <a:r>
              <a:rPr lang="cs-CZ" dirty="0" smtClean="0"/>
              <a:t> </a:t>
            </a:r>
            <a:r>
              <a:rPr lang="cs-CZ" dirty="0" smtClean="0">
                <a:latin typeface="Consolas" panose="020B0609020204030204" pitchFamily="49" charset="0"/>
              </a:rPr>
              <a:t>Serial.println()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cs-CZ" dirty="0" smtClean="0"/>
              <a:t>unkc</a:t>
            </a:r>
            <a:r>
              <a:rPr lang="en-US" dirty="0" smtClean="0"/>
              <a:t>e</a:t>
            </a:r>
            <a:r>
              <a:rPr lang="cs-CZ" dirty="0" smtClean="0"/>
              <a:t> na zápis glyphu – </a:t>
            </a:r>
            <a:r>
              <a:rPr lang="cs-CZ" dirty="0" smtClean="0">
                <a:latin typeface="Consolas" panose="020B0609020204030204" pitchFamily="49" charset="0"/>
              </a:rPr>
              <a:t>write_glyph()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cs-CZ" dirty="0" smtClean="0"/>
              <a:t>apsat číslo pomocí </a:t>
            </a:r>
            <a:r>
              <a:rPr lang="cs-CZ" dirty="0" smtClean="0">
                <a:latin typeface="Consolas" panose="020B0609020204030204" pitchFamily="49" charset="0"/>
              </a:rPr>
              <a:t>MSBFIRST</a:t>
            </a:r>
            <a:r>
              <a:rPr lang="cs-CZ" dirty="0" smtClean="0"/>
              <a:t> a </a:t>
            </a:r>
            <a:r>
              <a:rPr lang="cs-CZ" dirty="0" smtClean="0">
                <a:latin typeface="Consolas" panose="020B0609020204030204" pitchFamily="49" charset="0"/>
              </a:rPr>
              <a:t>LSBFIRST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Funkci, která zobrazí libovolné číslo na displeji (DÚ)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5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17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DU1 &amp; DU2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typy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smtClean="0"/>
              <a:t>říznaky – </a:t>
            </a:r>
            <a:r>
              <a:rPr lang="cs-CZ" dirty="0" smtClean="0">
                <a:latin typeface="Consolas" panose="020B0609020204030204" pitchFamily="49" charset="0"/>
              </a:rPr>
              <a:t>bool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cs-CZ" dirty="0" smtClean="0"/>
              <a:t>Čísla</a:t>
            </a:r>
          </a:p>
          <a:p>
            <a:pPr lvl="1"/>
            <a:r>
              <a:rPr lang="cs-CZ" dirty="0" smtClean="0"/>
              <a:t>Znaménková – </a:t>
            </a:r>
            <a:r>
              <a:rPr lang="cs-CZ" dirty="0" smtClean="0">
                <a:latin typeface="Consolas" panose="020B0609020204030204" pitchFamily="49" charset="0"/>
              </a:rPr>
              <a:t>int, float, double</a:t>
            </a:r>
          </a:p>
          <a:p>
            <a:pPr lvl="1"/>
            <a:r>
              <a:rPr lang="cs-CZ" dirty="0" smtClean="0"/>
              <a:t>Nezáporná – </a:t>
            </a:r>
            <a:r>
              <a:rPr lang="cs-CZ" dirty="0" smtClean="0">
                <a:latin typeface="Consolas" panose="020B0609020204030204" pitchFamily="49" charset="0"/>
              </a:rPr>
              <a:t>unsigned (int), size_t</a:t>
            </a:r>
          </a:p>
          <a:p>
            <a:r>
              <a:rPr lang="cs-CZ" dirty="0" smtClean="0"/>
              <a:t>Znaky – </a:t>
            </a:r>
            <a:r>
              <a:rPr lang="cs-CZ" dirty="0" smtClean="0">
                <a:latin typeface="Consolas" panose="020B0609020204030204" pitchFamily="49" charset="0"/>
              </a:rPr>
              <a:t>char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V</a:t>
            </a:r>
            <a:r>
              <a:rPr lang="cs-CZ" dirty="0" smtClean="0"/>
              <a:t>ýčtové typy</a:t>
            </a:r>
            <a:r>
              <a:rPr lang="en-US" dirty="0" smtClean="0"/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</a:rPr>
              <a:t> class </a:t>
            </a:r>
            <a:r>
              <a:rPr lang="en-US" dirty="0" smtClean="0"/>
              <a:t>(</a:t>
            </a:r>
            <a:r>
              <a:rPr lang="cs-CZ" dirty="0" smtClean="0"/>
              <a:t>jindy)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cs-CZ" dirty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 v</a:t>
            </a:r>
            <a:r>
              <a:rPr lang="cs-CZ" dirty="0" smtClean="0"/>
              <a:t>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leds</a:t>
            </a:r>
            <a:r>
              <a:rPr lang="en-US" sz="2400" dirty="0">
                <a:latin typeface="Consolas" panose="020B0609020204030204" pitchFamily="49" charset="0"/>
              </a:rPr>
              <a:t>[] = { led1, led2,</a:t>
            </a:r>
            <a:r>
              <a:rPr lang="cs-CZ" sz="2400" dirty="0">
                <a:latin typeface="Consolas" panose="020B0609020204030204" pitchFamily="49" charset="0"/>
              </a:rPr>
              <a:t> led3, led4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leds_size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) /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void print(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array[],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for(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; ++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</a:rPr>
              <a:t>(“ %d”, array[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 smtClean="0">
                <a:latin typeface="Consolas" panose="020B0609020204030204" pitchFamily="49" charset="0"/>
              </a:rPr>
              <a:t>struct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value;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</a:t>
            </a:r>
            <a:r>
              <a:rPr lang="en-US" sz="1800" dirty="0">
                <a:latin typeface="Consolas" panose="020B0609020204030204" pitchFamily="49" charset="0"/>
              </a:rPr>
              <a:t>() { // </a:t>
            </a:r>
            <a:r>
              <a:rPr lang="en-US" sz="1800" dirty="0" err="1">
                <a:latin typeface="Consolas" panose="020B0609020204030204" pitchFamily="49" charset="0"/>
              </a:rPr>
              <a:t>ctor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en-US" sz="1800" b="1" dirty="0">
                <a:latin typeface="Consolas" panose="020B0609020204030204" pitchFamily="49" charset="0"/>
              </a:rPr>
              <a:t>simple 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 of </a:t>
            </a:r>
            <a:r>
              <a:rPr lang="en-US" sz="1800" b="1" dirty="0">
                <a:latin typeface="Consolas" panose="020B0609020204030204" pitchFamily="49" charset="0"/>
              </a:rPr>
              <a:t>all </a:t>
            </a:r>
            <a:r>
              <a:rPr lang="en-US" sz="1800" dirty="0">
                <a:latin typeface="Consolas" panose="020B0609020204030204" pitchFamily="49" charset="0"/>
              </a:rPr>
              <a:t>attributes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value </a:t>
            </a:r>
            <a:r>
              <a:rPr lang="en-US" sz="1800" dirty="0">
                <a:latin typeface="Consolas" panose="020B0609020204030204" pitchFamily="49" charset="0"/>
              </a:rPr>
              <a:t>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}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value_init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value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value_init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}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get_value</a:t>
            </a:r>
            <a:r>
              <a:rPr lang="en-US" sz="1800" dirty="0" smtClean="0">
                <a:latin typeface="Consolas" panose="020B0609020204030204" pitchFamily="49" charset="0"/>
              </a:rPr>
              <a:t>() { return value; }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 s1; S s2(10);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s1.attribute = 10;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s.get_value</a:t>
            </a:r>
            <a:r>
              <a:rPr lang="en-US" sz="1800" dirty="0" smtClean="0">
                <a:latin typeface="Consolas" panose="020B0609020204030204" pitchFamily="49" charset="0"/>
              </a:rPr>
              <a:t>();</a:t>
            </a:r>
            <a:endParaRPr lang="cs-CZ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5006546" cy="5532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Led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turn_on_time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bool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Led(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>
                <a:latin typeface="Consolas" panose="020B0609020204030204" pitchFamily="49" charset="0"/>
              </a:rPr>
              <a:t>) { // </a:t>
            </a:r>
            <a:r>
              <a:rPr lang="en-US" sz="1200" dirty="0" err="1">
                <a:latin typeface="Consolas" panose="020B0609020204030204" pitchFamily="49" charset="0"/>
              </a:rPr>
              <a:t>ctor</a:t>
            </a:r>
            <a:r>
              <a:rPr lang="en-US" sz="1200" dirty="0">
                <a:latin typeface="Consolas" panose="020B0609020204030204" pitchFamily="49" charset="0"/>
              </a:rPr>
              <a:t> – simple 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 of data </a:t>
            </a:r>
            <a:r>
              <a:rPr lang="en-US" sz="1200" dirty="0" smtClean="0">
                <a:latin typeface="Consolas" panose="020B0609020204030204" pitchFamily="49" charset="0"/>
              </a:rPr>
              <a:t>props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pin =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setup()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pinMode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leds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], OUTPUT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(!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ON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true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now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OFF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endParaRPr lang="cs-CZ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8508" y="295467"/>
            <a:ext cx="5006546" cy="6451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Led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[] </a:t>
            </a:r>
            <a:r>
              <a:rPr lang="en-US" sz="1200" dirty="0">
                <a:latin typeface="Consolas" panose="020B0609020204030204" pitchFamily="49" charset="0"/>
              </a:rPr>
              <a:t>=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Led(led1_pin),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Led(led2_pin),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Led(led3_pin</a:t>
            </a:r>
            <a:r>
              <a:rPr lang="en-US" sz="1200" dirty="0">
                <a:latin typeface="Consolas" panose="020B0609020204030204" pitchFamily="49" charset="0"/>
              </a:rPr>
              <a:t>),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Led(led4_pin),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};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size()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) /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[0]);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for(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= 0;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&lt; size(); ++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].setup();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turn_on_next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turn_on_all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show_binary_number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number)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r>
              <a:rPr lang="cs-CZ" sz="1200" dirty="0" smtClean="0">
                <a:latin typeface="Consolas" panose="020B0609020204030204" pitchFamily="49" charset="0"/>
              </a:rPr>
              <a:t/>
            </a:r>
            <a:br>
              <a:rPr lang="cs-CZ" sz="1200" dirty="0" smtClean="0">
                <a:latin typeface="Consolas" panose="020B0609020204030204" pitchFamily="49" charset="0"/>
              </a:rPr>
            </a:br>
            <a:r>
              <a:rPr lang="cs-CZ" sz="1200" dirty="0" smtClean="0">
                <a:latin typeface="Consolas" panose="020B0609020204030204" pitchFamily="49" charset="0"/>
              </a:rPr>
              <a:t>constexpr siz</a:t>
            </a:r>
            <a:r>
              <a:rPr lang="en-US" sz="1200" dirty="0" err="1" smtClean="0">
                <a:latin typeface="Consolas" panose="020B0609020204030204" pitchFamily="49" charset="0"/>
              </a:rPr>
              <a:t>e_t</a:t>
            </a:r>
            <a:r>
              <a:rPr lang="en-US" sz="1200" dirty="0" smtClean="0">
                <a:latin typeface="Consolas" panose="020B0609020204030204" pitchFamily="49" charset="0"/>
              </a:rPr>
              <a:t> TIMEOUT_MS = 1000;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leds.setup</a:t>
            </a:r>
            <a:r>
              <a:rPr lang="en-US" sz="1200" dirty="0" smtClean="0">
                <a:latin typeface="Consolas" panose="020B0609020204030204" pitchFamily="49" charset="0"/>
              </a:rPr>
              <a:t>(); 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if (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+ TIMEOUT_MS &gt;= now())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leds.turn_on_next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Funkce</a:t>
            </a:r>
            <a:r>
              <a:rPr lang="en-US" dirty="0" smtClean="0"/>
              <a:t> - v</a:t>
            </a:r>
            <a:r>
              <a:rPr lang="cs-CZ" dirty="0" smtClean="0"/>
              <a:t>ýstupní parametry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773" y="1688500"/>
            <a:ext cx="6450227" cy="4773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assert(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&gt; 0);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max = array[0];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if (array[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&gt; max)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max = 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}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max;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get_max_index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&amp;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if 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== 0)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for(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if (array[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&gt; </a:t>
            </a:r>
            <a:r>
              <a:rPr lang="en-US" sz="1600" dirty="0" smtClean="0">
                <a:latin typeface="Consolas" panose="020B0609020204030204" pitchFamily="49" charset="0"/>
              </a:rPr>
              <a:t>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;      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 = 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310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 smtClean="0"/>
              <a:t>žádný – </a:t>
            </a:r>
            <a:r>
              <a:rPr lang="cs-CZ" sz="2400" dirty="0" smtClean="0">
                <a:latin typeface="Consolas" panose="020B0609020204030204" pitchFamily="49" charset="0"/>
              </a:rPr>
              <a:t>void</a:t>
            </a:r>
          </a:p>
          <a:p>
            <a:r>
              <a:rPr lang="cs-CZ" sz="2400" dirty="0" smtClean="0"/>
              <a:t>jeden – </a:t>
            </a:r>
            <a:r>
              <a:rPr lang="cs-CZ" sz="2400" dirty="0" smtClean="0">
                <a:latin typeface="Consolas" panose="020B0609020204030204" pitchFamily="49" charset="0"/>
              </a:rPr>
              <a:t>return XYZ</a:t>
            </a:r>
          </a:p>
          <a:p>
            <a:r>
              <a:rPr lang="cs-CZ" sz="2400" dirty="0" smtClean="0"/>
              <a:t>více - </a:t>
            </a:r>
            <a:r>
              <a:rPr lang="cs-CZ" sz="2400" dirty="0" smtClean="0">
                <a:latin typeface="Consolas" panose="020B0609020204030204" pitchFamily="49" charset="0"/>
              </a:rPr>
              <a:t>&amp;</a:t>
            </a:r>
            <a:r>
              <a:rPr lang="cs-CZ" sz="2400" dirty="0" smtClean="0"/>
              <a:t> (reference)</a:t>
            </a:r>
          </a:p>
          <a:p>
            <a:pPr lvl="1"/>
            <a:r>
              <a:rPr lang="cs-CZ" sz="2000" dirty="0" smtClean="0"/>
              <a:t>Nedělá funkce víc věcí najednou?</a:t>
            </a:r>
            <a:endParaRPr lang="en-US" sz="2000" dirty="0" smtClean="0"/>
          </a:p>
          <a:p>
            <a:pPr lvl="2"/>
            <a:r>
              <a:rPr lang="en-US" sz="1600" strike="sngStrike" dirty="0" err="1" smtClean="0">
                <a:latin typeface="Consolas" panose="020B0609020204030204" pitchFamily="49" charset="0"/>
              </a:rPr>
              <a:t>get_max_and_min</a:t>
            </a:r>
            <a:r>
              <a:rPr lang="en-US" sz="1600" strike="sngStrike" dirty="0" smtClean="0">
                <a:latin typeface="Consolas" panose="020B0609020204030204" pitchFamily="49" charset="0"/>
              </a:rPr>
              <a:t>()</a:t>
            </a:r>
            <a:endParaRPr lang="cs-CZ" sz="1600" strike="sngStrike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9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4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opravu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return </a:t>
            </a:r>
            <a:r>
              <a:rPr lang="cs-CZ" dirty="0">
                <a:latin typeface="Consolas" panose="020B0609020204030204" pitchFamily="49" charset="0"/>
              </a:rPr>
              <a:t>sum;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8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odsazení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return 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3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pojmenování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</a:t>
            </a:r>
            <a:r>
              <a:rPr lang="cs-CZ" dirty="0">
                <a:latin typeface="Consolas" panose="020B0609020204030204" pitchFamily="49" charset="0"/>
              </a:rPr>
              <a:t>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7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typy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jméno funkce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sum_array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pinMode(button1_pin, INPUT); 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inicializace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value = </a:t>
            </a:r>
            <a:r>
              <a:rPr lang="en-US" dirty="0" err="1" smtClean="0">
                <a:latin typeface="Consolas" panose="020B0609020204030204" pitchFamily="49" charset="0"/>
              </a:rPr>
              <a:t>digitalRead</a:t>
            </a:r>
            <a:r>
              <a:rPr lang="en-US" dirty="0" smtClean="0">
                <a:latin typeface="Consolas" panose="020B0609020204030204" pitchFamily="49" charset="0"/>
              </a:rPr>
              <a:t>(button1_pin); 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if (!value) { ... } </a:t>
            </a:r>
            <a:r>
              <a:rPr lang="en-US" dirty="0" smtClean="0"/>
              <a:t> // </a:t>
            </a:r>
            <a:r>
              <a:rPr lang="cs-CZ" dirty="0" smtClean="0">
                <a:latin typeface="Consolas" panose="020B0609020204030204" pitchFamily="49" charset="0"/>
              </a:rPr>
              <a:t>tlačítko je zmačknuto</a:t>
            </a:r>
          </a:p>
          <a:p>
            <a:r>
              <a:rPr lang="cs-CZ" dirty="0" smtClean="0"/>
              <a:t>Odkazy: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https://www.arduino.cc/reference/en/language/functions/digital-io/digitalread/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50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Open-source HW SW projekt</a:t>
            </a:r>
          </a:p>
          <a:p>
            <a:r>
              <a:rPr lang="cs-CZ" dirty="0" smtClean="0"/>
              <a:t>Arduino board </a:t>
            </a:r>
            <a:r>
              <a:rPr lang="en-US" dirty="0" smtClean="0"/>
              <a:t>+ expansion board (shield)</a:t>
            </a:r>
          </a:p>
          <a:p>
            <a:r>
              <a:rPr lang="en-US" dirty="0" smtClean="0"/>
              <a:t>Arduino 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5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HW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216" y="1430206"/>
            <a:ext cx="4557584" cy="5078023"/>
          </a:xfrm>
        </p:spPr>
        <p:txBody>
          <a:bodyPr>
            <a:normAutofit/>
          </a:bodyPr>
          <a:lstStyle/>
          <a:p>
            <a:r>
              <a:rPr lang="cs-CZ" dirty="0" smtClean="0"/>
              <a:t>(</a:t>
            </a:r>
            <a:r>
              <a:rPr lang="en-US" dirty="0" smtClean="0"/>
              <a:t>1) </a:t>
            </a:r>
            <a:r>
              <a:rPr lang="en-US" dirty="0" err="1" smtClean="0"/>
              <a:t>Konektor</a:t>
            </a:r>
            <a:r>
              <a:rPr lang="en-US" dirty="0" smtClean="0"/>
              <a:t> pro Bluetooth</a:t>
            </a:r>
          </a:p>
          <a:p>
            <a:r>
              <a:rPr lang="en-US" dirty="0" smtClean="0"/>
              <a:t>(2) LED </a:t>
            </a:r>
          </a:p>
          <a:p>
            <a:r>
              <a:rPr lang="en-US" dirty="0" smtClean="0"/>
              <a:t>(3) Reset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Signaliza</a:t>
            </a:r>
            <a:r>
              <a:rPr lang="cs-CZ" dirty="0" smtClean="0"/>
              <a:t>ční LED</a:t>
            </a:r>
          </a:p>
          <a:p>
            <a:r>
              <a:rPr lang="en-US" dirty="0" smtClean="0"/>
              <a:t>(5) </a:t>
            </a:r>
            <a:r>
              <a:rPr lang="cs-CZ" dirty="0" smtClean="0"/>
              <a:t>Piezo-bzučák</a:t>
            </a:r>
          </a:p>
          <a:p>
            <a:r>
              <a:rPr lang="en-US" dirty="0" smtClean="0"/>
              <a:t>(6), (9) </a:t>
            </a:r>
            <a:r>
              <a:rPr lang="cs-CZ" dirty="0" smtClean="0"/>
              <a:t>Propojka</a:t>
            </a:r>
          </a:p>
          <a:p>
            <a:r>
              <a:rPr lang="en-US" dirty="0" smtClean="0"/>
              <a:t>(7) </a:t>
            </a:r>
            <a:r>
              <a:rPr lang="cs-CZ" dirty="0" smtClean="0"/>
              <a:t>Konektor pro IR</a:t>
            </a:r>
            <a:endParaRPr lang="en-US" dirty="0" smtClean="0"/>
          </a:p>
          <a:p>
            <a:r>
              <a:rPr lang="en-US" dirty="0" smtClean="0"/>
              <a:t>(8) </a:t>
            </a:r>
            <a:r>
              <a:rPr lang="cs-CZ" dirty="0" smtClean="0"/>
              <a:t>Potenciometr</a:t>
            </a:r>
          </a:p>
          <a:p>
            <a:r>
              <a:rPr lang="en-US" dirty="0" smtClean="0"/>
              <a:t>(10) </a:t>
            </a:r>
            <a:r>
              <a:rPr lang="en-US" dirty="0" err="1" smtClean="0"/>
              <a:t>Konektor</a:t>
            </a:r>
            <a:r>
              <a:rPr lang="en-US" dirty="0" smtClean="0"/>
              <a:t> pro </a:t>
            </a:r>
            <a:r>
              <a:rPr lang="cs-CZ" dirty="0" smtClean="0"/>
              <a:t>čidla</a:t>
            </a:r>
          </a:p>
          <a:p>
            <a:r>
              <a:rPr lang="cs-CZ" dirty="0" smtClean="0"/>
              <a:t>(11) Vstupní tlačítka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430206"/>
            <a:ext cx="4289855" cy="5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38199" y="1825624"/>
            <a:ext cx="4351339" cy="4351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Host</a:t>
            </a:r>
            <a:endParaRPr lang="cs-CZ" sz="28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002461" y="1825624"/>
            <a:ext cx="4351339" cy="435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Arduino</a:t>
            </a:r>
            <a:endParaRPr lang="cs-CZ" sz="2400" dirty="0"/>
          </a:p>
        </p:txBody>
      </p:sp>
      <p:sp>
        <p:nvSpPr>
          <p:cNvPr id="6" name="Rectangle 5"/>
          <p:cNvSpPr/>
          <p:nvPr/>
        </p:nvSpPr>
        <p:spPr>
          <a:xfrm>
            <a:off x="10021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Sketch *.c</a:t>
            </a:r>
            <a:endParaRPr lang="cs-CZ" sz="2000" dirty="0"/>
          </a:p>
        </p:txBody>
      </p:sp>
      <p:sp>
        <p:nvSpPr>
          <p:cNvPr id="7" name="Rectangle 6"/>
          <p:cNvSpPr/>
          <p:nvPr/>
        </p:nvSpPr>
        <p:spPr>
          <a:xfrm>
            <a:off x="10021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code</a:t>
            </a:r>
            <a:endParaRPr lang="cs-CZ" sz="2000" dirty="0"/>
          </a:p>
        </p:txBody>
      </p:sp>
      <p:sp>
        <p:nvSpPr>
          <p:cNvPr id="8" name="Rectangle 7"/>
          <p:cNvSpPr/>
          <p:nvPr/>
        </p:nvSpPr>
        <p:spPr>
          <a:xfrm>
            <a:off x="71743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Bootloader</a:t>
            </a:r>
            <a:endParaRPr lang="cs-CZ" sz="2000" dirty="0"/>
          </a:p>
        </p:txBody>
      </p:sp>
      <p:sp>
        <p:nvSpPr>
          <p:cNvPr id="9" name="Rectangle 8"/>
          <p:cNvSpPr/>
          <p:nvPr/>
        </p:nvSpPr>
        <p:spPr>
          <a:xfrm>
            <a:off x="71743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memory</a:t>
            </a:r>
            <a:endParaRPr lang="cs-CZ" sz="2000" dirty="0"/>
          </a:p>
        </p:txBody>
      </p:sp>
      <p:sp>
        <p:nvSpPr>
          <p:cNvPr id="10" name="Down Arrow 9"/>
          <p:cNvSpPr/>
          <p:nvPr/>
        </p:nvSpPr>
        <p:spPr>
          <a:xfrm>
            <a:off x="2771551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3256183" y="384383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</a:t>
            </a:r>
            <a:endParaRPr lang="cs-CZ" sz="2400" dirty="0"/>
          </a:p>
        </p:txBody>
      </p:sp>
      <p:sp>
        <p:nvSpPr>
          <p:cNvPr id="13" name="Down Arrow 12"/>
          <p:cNvSpPr/>
          <p:nvPr/>
        </p:nvSpPr>
        <p:spPr>
          <a:xfrm>
            <a:off x="8943752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9428384" y="3843836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63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Výčtový typ – </a:t>
            </a:r>
            <a:r>
              <a:rPr lang="cs-CZ" dirty="0" smtClean="0">
                <a:latin typeface="Consolas" panose="020B0609020204030204" pitchFamily="49" charset="0"/>
              </a:rPr>
              <a:t>enum class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 zaznamenání stavů </a:t>
            </a:r>
            <a:r>
              <a:rPr lang="en-US" dirty="0" smtClean="0"/>
              <a:t>(</a:t>
            </a:r>
            <a:r>
              <a:rPr lang="cs-CZ" dirty="0" smtClean="0"/>
              <a:t>více než 2 stavy)</a:t>
            </a:r>
            <a:endParaRPr lang="en-US" dirty="0" smtClean="0"/>
          </a:p>
          <a:p>
            <a:r>
              <a:rPr lang="cs-CZ" dirty="0" smtClean="0"/>
              <a:t>Nepoužívat </a:t>
            </a:r>
            <a:r>
              <a:rPr lang="cs-CZ" dirty="0" smtClean="0">
                <a:latin typeface="Consolas" panose="020B0609020204030204" pitchFamily="49" charset="0"/>
              </a:rPr>
              <a:t>enum</a:t>
            </a:r>
          </a:p>
          <a:p>
            <a:endParaRPr lang="en-US" dirty="0" smtClean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778980"/>
            <a:ext cx="5882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class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button_state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UP, </a:t>
            </a: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DOWN</a:t>
            </a:r>
            <a:r>
              <a:rPr lang="en-US" i="1" dirty="0" smtClean="0">
                <a:latin typeface="Consolas" panose="020B0609020204030204" pitchFamily="49" charset="0"/>
              </a:rPr>
              <a:t>,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DEBOUNCING,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LONG_DOWN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1110" y="2718924"/>
            <a:ext cx="58829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 button1_state = </a:t>
            </a:r>
            <a:r>
              <a:rPr lang="en-US" sz="1200" b="1" dirty="0" err="1">
                <a:latin typeface="Consolas" panose="020B0609020204030204" pitchFamily="49" charset="0"/>
              </a:rPr>
              <a:t>button_state</a:t>
            </a:r>
            <a:r>
              <a:rPr lang="en-US" sz="1200" b="1" dirty="0">
                <a:latin typeface="Consolas" panose="020B0609020204030204" pitchFamily="49" charset="0"/>
              </a:rPr>
              <a:t>::UP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(button1_state ==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::UP)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// do something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 else if (button1_state ==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::DOWN)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do something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switch(button1_state)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case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::UP: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// do something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break;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</a:rPr>
              <a:t>case </a:t>
            </a:r>
            <a:r>
              <a:rPr lang="en-US" sz="1200" b="1" dirty="0" err="1">
                <a:latin typeface="Consolas" panose="020B0609020204030204" pitchFamily="49" charset="0"/>
              </a:rPr>
              <a:t>button_state</a:t>
            </a:r>
            <a:r>
              <a:rPr lang="en-US" sz="1200" b="1" dirty="0">
                <a:latin typeface="Consolas" panose="020B0609020204030204" pitchFamily="49" charset="0"/>
              </a:rPr>
              <a:t>::DOWN</a:t>
            </a:r>
            <a:r>
              <a:rPr lang="en-US" sz="12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case </a:t>
            </a:r>
            <a:r>
              <a:rPr lang="en-US" sz="1200" b="1" dirty="0" err="1" smtClean="0">
                <a:latin typeface="Consolas" panose="020B0609020204030204" pitchFamily="49" charset="0"/>
              </a:rPr>
              <a:t>button_state</a:t>
            </a:r>
            <a:r>
              <a:rPr lang="en-US" sz="1200" b="1" dirty="0" smtClean="0">
                <a:latin typeface="Consolas" panose="020B0609020204030204" pitchFamily="49" charset="0"/>
              </a:rPr>
              <a:t>::LONG_DOWN:  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// </a:t>
            </a:r>
            <a:r>
              <a:rPr lang="en-US" sz="1200" b="1" dirty="0" smtClean="0">
                <a:latin typeface="Consolas" panose="020B0609020204030204" pitchFamily="49" charset="0"/>
              </a:rPr>
              <a:t>do something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break;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  // do something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setup()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loop()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main code here, to run repeatedly: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cs-CZ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called ~1000/s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cs-CZ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High Quality Scooby doo mask reveal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53" y="365125"/>
            <a:ext cx="4465852" cy="59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223" y="850216"/>
            <a:ext cx="195236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setup()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</a:t>
            </a:r>
            <a:r>
              <a:rPr lang="en-US" sz="1600" dirty="0" err="1" smtClean="0"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latin typeface="Consolas" panose="020B0609020204030204" pitchFamily="49" charset="0"/>
              </a:rPr>
              <a:t>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loop()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main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223" y="4036421"/>
            <a:ext cx="19523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setup();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while(true)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loop();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32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Dobré </a:t>
            </a:r>
            <a:r>
              <a:rPr lang="en-US" dirty="0" smtClean="0"/>
              <a:t>p</a:t>
            </a:r>
            <a:r>
              <a:rPr lang="cs-CZ" dirty="0" smtClean="0"/>
              <a:t>rogramátorské </a:t>
            </a:r>
            <a:r>
              <a:rPr lang="en-US" dirty="0" smtClean="0"/>
              <a:t>z</a:t>
            </a:r>
            <a:r>
              <a:rPr lang="cs-CZ" dirty="0" smtClean="0"/>
              <a:t>vyky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Zapnout warnings</a:t>
            </a:r>
            <a:r>
              <a:rPr lang="en-US" dirty="0" smtClean="0"/>
              <a:t> p</a:t>
            </a:r>
            <a:r>
              <a:rPr lang="cs-CZ" dirty="0" smtClean="0"/>
              <a:t>řekladače</a:t>
            </a:r>
            <a:endParaRPr lang="en-US" dirty="0" smtClean="0"/>
          </a:p>
          <a:p>
            <a:r>
              <a:rPr lang="cs-CZ" dirty="0" smtClean="0"/>
              <a:t>Nepoužívat copy&amp;paste</a:t>
            </a:r>
          </a:p>
          <a:p>
            <a:pPr lvl="1"/>
            <a:r>
              <a:rPr lang="cs-CZ" dirty="0" smtClean="0"/>
              <a:t>Funkce, pole, ...</a:t>
            </a:r>
          </a:p>
          <a:p>
            <a:r>
              <a:rPr lang="cs-CZ" dirty="0" smtClean="0"/>
              <a:t>Používat konstanty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cs-CZ" dirty="0">
                <a:latin typeface="Consolas" panose="020B0609020204030204" pitchFamily="49" charset="0"/>
              </a:rPr>
              <a:t>funshield.h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1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Inicializovat LEDky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pinMode(pin, OUTPUT</a:t>
            </a:r>
            <a:r>
              <a:rPr lang="en-US" dirty="0" smtClean="0">
                <a:latin typeface="Consolas" panose="020B0609020204030204" pitchFamily="49" charset="0"/>
              </a:rPr>
              <a:t>/INPUT)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vybranou LEDkou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digitalWrite</a:t>
            </a:r>
            <a:r>
              <a:rPr lang="en-US" dirty="0" smtClean="0">
                <a:latin typeface="Consolas" panose="020B0609020204030204" pitchFamily="49" charset="0"/>
              </a:rPr>
              <a:t>(pin, HIGH/LOW)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delay(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Blikat všemi </a:t>
            </a:r>
            <a:r>
              <a:rPr lang="cs-CZ" dirty="0" smtClean="0"/>
              <a:t>ledkami najednou</a:t>
            </a:r>
          </a:p>
          <a:p>
            <a:pPr lvl="1"/>
            <a:r>
              <a:rPr lang="cs-CZ" dirty="0" smtClean="0"/>
              <a:t>ne C&amp;P (co kdyby LEDek bylo 1M)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bez delay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millis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cs-CZ" dirty="0" smtClean="0"/>
              <a:t>ad délky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Had </a:t>
            </a:r>
            <a:r>
              <a:rPr lang="en-US" dirty="0" err="1" smtClean="0"/>
              <a:t>libovoln</a:t>
            </a:r>
            <a:r>
              <a:rPr lang="cs-CZ" dirty="0" smtClean="0"/>
              <a:t>é délky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4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https://www.ksi.mff.cuni.cz/teaching/nswi170-web/#@tab_links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1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(</a:t>
            </a:r>
            <a:r>
              <a:rPr lang="en-US" dirty="0" smtClean="0"/>
              <a:t>22</a:t>
            </a:r>
            <a:r>
              <a:rPr lang="cs-CZ" dirty="0" smtClean="0"/>
              <a:t>.3.)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budou zadávány úlohy</a:t>
            </a:r>
          </a:p>
          <a:p>
            <a:pPr lvl="1"/>
            <a:r>
              <a:rPr lang="cs-CZ" dirty="0" smtClean="0"/>
              <a:t>Odevzdání do ReCodexu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Jak </a:t>
            </a:r>
            <a:r>
              <a:rPr lang="cs-CZ" sz="4000" dirty="0"/>
              <a:t>ladit Arduino </a:t>
            </a:r>
            <a:r>
              <a:rPr lang="cs-CZ" sz="4000" dirty="0" smtClean="0"/>
              <a:t>(=</a:t>
            </a:r>
            <a:r>
              <a:rPr lang="cs-CZ" sz="4000" dirty="0"/>
              <a:t>debugging)</a:t>
            </a:r>
            <a:endParaRPr lang="cs-C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</a:p>
          <a:p>
            <a:pPr lvl="1"/>
            <a:r>
              <a:rPr lang="cs-CZ" dirty="0" smtClean="0"/>
              <a:t>Tools → Serial Monitor → (nastavte rychlost) 9600 baund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setup()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Serial.begin(9600); </a:t>
            </a:r>
            <a:r>
              <a:rPr lang="cs-CZ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nastavte stejnou rychlost jako v IDE</a:t>
            </a:r>
          </a:p>
          <a:p>
            <a:r>
              <a:rPr lang="cs-CZ" dirty="0" smtClean="0"/>
              <a:t>Používání 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https://www.arduino.cc/reference/en/language/functions/communication/serial/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print(), println()</a:t>
            </a:r>
          </a:p>
          <a:p>
            <a:pPr lvl="2"/>
            <a:r>
              <a:rPr lang="cs-CZ" dirty="0" smtClean="0">
                <a:latin typeface="Consolas" panose="020B0609020204030204" pitchFamily="49" charset="0"/>
              </a:rPr>
              <a:t>Serial.print(„Hello world“); Serial.println</a:t>
            </a:r>
            <a:r>
              <a:rPr lang="en-US" dirty="0" smtClean="0">
                <a:latin typeface="Consolas" panose="020B0609020204030204" pitchFamily="49" charset="0"/>
              </a:rPr>
              <a:t>(1234); ...</a:t>
            </a:r>
          </a:p>
          <a:p>
            <a:r>
              <a:rPr lang="en-US" dirty="0" smtClean="0"/>
              <a:t>V</a:t>
            </a:r>
            <a:r>
              <a:rPr lang="cs-CZ" dirty="0" smtClean="0"/>
              <a:t>kládání ladících výpisů, kudy program běžel</a:t>
            </a:r>
          </a:p>
        </p:txBody>
      </p:sp>
    </p:spTree>
    <p:extLst>
      <p:ext uri="{BB962C8B-B14F-4D97-AF65-F5344CB8AC3E}">
        <p14:creationId xmlns:p14="http://schemas.microsoft.com/office/powerpoint/2010/main" val="3084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Segmentový displej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individuální ovládání segmentů</a:t>
            </a:r>
          </a:p>
          <a:p>
            <a:r>
              <a:rPr lang="cs-CZ" dirty="0" smtClean="0"/>
              <a:t>glyph - svítící obrázek v jednom znaku</a:t>
            </a:r>
            <a:endParaRPr lang="cs-CZ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89880" y="3250873"/>
            <a:ext cx="5654040" cy="2926090"/>
            <a:chOff x="6189980" y="3250873"/>
            <a:chExt cx="5654040" cy="292609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189980" y="3482295"/>
              <a:ext cx="4831080" cy="1608531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9" name="Oval 8"/>
            <p:cNvSpPr/>
            <p:nvPr/>
          </p:nvSpPr>
          <p:spPr>
            <a:xfrm>
              <a:off x="9813290" y="4776751"/>
              <a:ext cx="916305" cy="3140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10369550" y="5247343"/>
              <a:ext cx="1474470" cy="612648"/>
            </a:xfrm>
            <a:prstGeom prst="wedgeEllipseCallout">
              <a:avLst>
                <a:gd name="adj1" fmla="val -40833"/>
                <a:gd name="adj2" fmla="val -74316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segment</a:t>
              </a:r>
              <a:endParaRPr lang="cs-CZ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459788" y="3250873"/>
              <a:ext cx="1207770" cy="20713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8472170" y="5564315"/>
              <a:ext cx="1474470" cy="612648"/>
            </a:xfrm>
            <a:prstGeom prst="wedgeEllipseCallout">
              <a:avLst>
                <a:gd name="adj1" fmla="val -9825"/>
                <a:gd name="adj2" fmla="val -7680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znak</a:t>
              </a:r>
              <a:endParaRPr lang="cs-CZ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93012" y="481186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93012" y="4162532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94201" y="351319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7916423" y="4487199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7934794" y="3837864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6914357" y="5289923"/>
              <a:ext cx="1474470" cy="612648"/>
            </a:xfrm>
            <a:prstGeom prst="wedgeEllipseCallout">
              <a:avLst>
                <a:gd name="adj1" fmla="val 18599"/>
                <a:gd name="adj2" fmla="val -10789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glyph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glyphu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Kódování v 1 bytu (8 bitů)</a:t>
            </a:r>
          </a:p>
          <a:p>
            <a:r>
              <a:rPr lang="cs-CZ" dirty="0" smtClean="0"/>
              <a:t>Každý 1 bit odpovídá 1 segmentu</a:t>
            </a:r>
          </a:p>
          <a:p>
            <a:pPr lvl="1"/>
            <a:r>
              <a:rPr lang="cs-CZ" dirty="0" smtClean="0"/>
              <a:t>Kódování segmentů</a:t>
            </a:r>
          </a:p>
          <a:p>
            <a:r>
              <a:rPr lang="cs-CZ" dirty="0"/>
              <a:t>Inverzní logika</a:t>
            </a:r>
          </a:p>
          <a:p>
            <a:pPr lvl="1"/>
            <a:r>
              <a:rPr lang="cs-CZ" dirty="0"/>
              <a:t>LED ON = 0</a:t>
            </a:r>
          </a:p>
          <a:p>
            <a:pPr lvl="1"/>
            <a:r>
              <a:rPr lang="cs-CZ" dirty="0"/>
              <a:t>LED OFF = </a:t>
            </a:r>
            <a:r>
              <a:rPr lang="cs-CZ" dirty="0" smtClean="0"/>
              <a:t>1</a:t>
            </a:r>
          </a:p>
          <a:p>
            <a:r>
              <a:rPr lang="cs-CZ" dirty="0" smtClean="0"/>
              <a:t>Příklad: Glyph „3“</a:t>
            </a:r>
            <a:endParaRPr lang="cs-CZ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58250" y="3386138"/>
            <a:ext cx="2095500" cy="2790825"/>
            <a:chOff x="8604250" y="2605881"/>
            <a:chExt cx="2095500" cy="2790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250" y="2605881"/>
              <a:ext cx="2095500" cy="27908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831385" y="4072729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al 6"/>
            <p:cNvSpPr/>
            <p:nvPr/>
          </p:nvSpPr>
          <p:spPr>
            <a:xfrm>
              <a:off x="9852024" y="2946400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/>
          </p:nvSpPr>
          <p:spPr>
            <a:xfrm rot="5400000">
              <a:off x="9284495" y="2370932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9256714" y="350956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9256714" y="463272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90180"/>
              </p:ext>
            </p:extLst>
          </p:nvPr>
        </p:nvGraphicFramePr>
        <p:xfrm>
          <a:off x="4290020" y="2830349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8382"/>
              </p:ext>
            </p:extLst>
          </p:nvPr>
        </p:nvGraphicFramePr>
        <p:xfrm>
          <a:off x="1504254" y="5269706"/>
          <a:ext cx="47880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674642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995479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03045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788038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60859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081188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71739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677880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6084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segment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749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6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znaku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Opět pomocí bitů</a:t>
            </a:r>
          </a:p>
          <a:p>
            <a:r>
              <a:rPr lang="cs-CZ" dirty="0" smtClean="0"/>
              <a:t>1 bit odpovídá jednomu znaku</a:t>
            </a:r>
          </a:p>
          <a:p>
            <a:pPr lvl="1"/>
            <a:r>
              <a:rPr lang="cs-CZ" dirty="0" smtClean="0"/>
              <a:t>Použity jen bity 0-3 (ostatní nezajímavé)</a:t>
            </a:r>
          </a:p>
          <a:p>
            <a:r>
              <a:rPr lang="cs-CZ" dirty="0" smtClean="0"/>
              <a:t>Kódování</a:t>
            </a:r>
          </a:p>
          <a:p>
            <a:r>
              <a:rPr lang="cs-CZ" dirty="0" smtClean="0"/>
              <a:t>Příklad: aktivuj znaky A, 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28976" y="3247753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850908" y="3828550"/>
            <a:ext cx="4323984" cy="1878855"/>
            <a:chOff x="5419948" y="478413"/>
            <a:chExt cx="4323984" cy="187885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2" name="Oval 11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8248" y="621493"/>
            <a:ext cx="4323984" cy="1878856"/>
            <a:chOff x="5419948" y="478412"/>
            <a:chExt cx="4323984" cy="1878856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9" name="Oval 18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487660" y="478414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645244" y="478412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326140" y="4397137"/>
          <a:ext cx="398951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934971891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znak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bytu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 byte = 8bitů</a:t>
            </a:r>
          </a:p>
          <a:p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Binárně: 0b01101010</a:t>
            </a:r>
          </a:p>
          <a:p>
            <a:pPr lvl="1"/>
            <a:r>
              <a:rPr lang="cs-CZ" dirty="0" smtClean="0"/>
              <a:t>Hexadecimálně: 0x6A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8202" y="3856566"/>
          <a:ext cx="4212000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6246515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62129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6594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293402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753981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413891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21343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12719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1494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index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4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bin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hex</a:t>
                      </a:r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61055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752002" y="2906606"/>
            <a:ext cx="3573098" cy="1463886"/>
          </a:xfrm>
          <a:prstGeom prst="wedgeEllipseCallout">
            <a:avLst>
              <a:gd name="adj1" fmla="val -75000"/>
              <a:gd name="adj2" fmla="val 79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bin</a:t>
            </a:r>
            <a:r>
              <a:rPr lang="cs-CZ" dirty="0" smtClean="0"/>
              <a:t>ární čísla odpovídají 1 hexa (2^4 = 16)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69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Pomocí posuvného registru</a:t>
            </a:r>
          </a:p>
          <a:p>
            <a:r>
              <a:rPr lang="cs-CZ" dirty="0" smtClean="0"/>
              <a:t>K ovládání slouží 3 piny</a:t>
            </a:r>
          </a:p>
          <a:p>
            <a:pPr lvl="1"/>
            <a:r>
              <a:rPr lang="cs-CZ" dirty="0" smtClean="0"/>
              <a:t>latch</a:t>
            </a:r>
            <a:r>
              <a:rPr lang="en-US" dirty="0" smtClean="0"/>
              <a:t>_pin: </a:t>
            </a:r>
            <a:r>
              <a:rPr lang="cs-CZ" dirty="0" smtClean="0"/>
              <a:t>signalizace začátku/konce</a:t>
            </a:r>
          </a:p>
          <a:p>
            <a:pPr lvl="1"/>
            <a:r>
              <a:rPr lang="cs-CZ" dirty="0" smtClean="0"/>
              <a:t>clock</a:t>
            </a:r>
            <a:r>
              <a:rPr lang="en-US" dirty="0" smtClean="0"/>
              <a:t>_pin, </a:t>
            </a:r>
            <a:r>
              <a:rPr lang="en-US" dirty="0" err="1" smtClean="0"/>
              <a:t>data_pin</a:t>
            </a:r>
            <a:r>
              <a:rPr lang="en-US" dirty="0" smtClean="0"/>
              <a:t>: </a:t>
            </a:r>
            <a:r>
              <a:rPr lang="cs-CZ" dirty="0" smtClean="0"/>
              <a:t>použity k posílání</a:t>
            </a:r>
          </a:p>
          <a:p>
            <a:r>
              <a:rPr lang="en-US" dirty="0" err="1" smtClean="0"/>
              <a:t>Inicializace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</a:t>
            </a:r>
            <a:r>
              <a:rPr lang="en-US" dirty="0" smtClean="0">
                <a:latin typeface="Consolas" panose="020B0609020204030204" pitchFamily="49" charset="0"/>
              </a:rPr>
              <a:t>*_pin, OUTPUT)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31560"/>
            <a:ext cx="4921847" cy="16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2718</Words>
  <Application>Microsoft Office PowerPoint</Application>
  <PresentationFormat>Widescreen</PresentationFormat>
  <Paragraphs>386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4. cvičení</vt:lpstr>
      <vt:lpstr>Výčtový typ – enum class</vt:lpstr>
      <vt:lpstr>Jak ladit Arduino (=debugging)</vt:lpstr>
      <vt:lpstr>Segmentový displej</vt:lpstr>
      <vt:lpstr>Vytvoření glyphu</vt:lpstr>
      <vt:lpstr>Výběr znaku</vt:lpstr>
      <vt:lpstr>Kódování bytu</vt:lpstr>
      <vt:lpstr>Programování displeje</vt:lpstr>
      <vt:lpstr>Programování displeje</vt:lpstr>
      <vt:lpstr>Užitečné funkce pro práci s bity</vt:lpstr>
      <vt:lpstr>Programování</vt:lpstr>
      <vt:lpstr>3. cvičení</vt:lpstr>
      <vt:lpstr>Příklad DU1 &amp; DU2</vt:lpstr>
      <vt:lpstr>Základní typy v C++</vt:lpstr>
      <vt:lpstr>Pole v C++</vt:lpstr>
      <vt:lpstr>Struktury v C++</vt:lpstr>
      <vt:lpstr>Struktury v C++</vt:lpstr>
      <vt:lpstr>Funkce - výstupní parametry</vt:lpstr>
      <vt:lpstr>Příklad na opravu</vt:lpstr>
      <vt:lpstr>Příklad na opravu: odsazení</vt:lpstr>
      <vt:lpstr>Příklad na opravu: pojmenování proměnných</vt:lpstr>
      <vt:lpstr>Příklad na opravu: typy proměnných</vt:lpstr>
      <vt:lpstr>Příklad na opravu: jméno funkce</vt:lpstr>
      <vt:lpstr>Tlačítka</vt:lpstr>
      <vt:lpstr>2. cvičení</vt:lpstr>
      <vt:lpstr>Arduino</vt:lpstr>
      <vt:lpstr>Arduino HW</vt:lpstr>
      <vt:lpstr>Kompilace</vt:lpstr>
      <vt:lpstr>Arduino IDE</vt:lpstr>
      <vt:lpstr>PowerPoint Presentation</vt:lpstr>
      <vt:lpstr>Dobré programátorské zvyky</vt:lpstr>
      <vt:lpstr>Úkoly</vt:lpstr>
      <vt:lpstr>Odkazy</vt:lpstr>
      <vt:lpstr>1. cvičení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208</cp:revision>
  <dcterms:created xsi:type="dcterms:W3CDTF">2020-02-24T09:50:47Z</dcterms:created>
  <dcterms:modified xsi:type="dcterms:W3CDTF">2021-04-12T11:38:03Z</dcterms:modified>
</cp:coreProperties>
</file>