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306" r:id="rId3"/>
    <p:sldId id="307" r:id="rId4"/>
    <p:sldId id="311" r:id="rId5"/>
    <p:sldId id="313" r:id="rId6"/>
    <p:sldId id="315" r:id="rId7"/>
    <p:sldId id="297" r:id="rId8"/>
    <p:sldId id="298" r:id="rId9"/>
    <p:sldId id="305" r:id="rId10"/>
    <p:sldId id="299" r:id="rId11"/>
    <p:sldId id="301" r:id="rId12"/>
    <p:sldId id="303" r:id="rId13"/>
    <p:sldId id="304" r:id="rId14"/>
    <p:sldId id="287" r:id="rId15"/>
    <p:sldId id="286" r:id="rId16"/>
    <p:sldId id="289" r:id="rId17"/>
    <p:sldId id="290" r:id="rId18"/>
    <p:sldId id="292" r:id="rId19"/>
    <p:sldId id="293" r:id="rId20"/>
    <p:sldId id="291" r:id="rId21"/>
    <p:sldId id="294" r:id="rId22"/>
    <p:sldId id="295" r:id="rId23"/>
    <p:sldId id="296" r:id="rId24"/>
    <p:sldId id="288" r:id="rId25"/>
    <p:sldId id="270" r:id="rId26"/>
    <p:sldId id="283" r:id="rId27"/>
    <p:sldId id="271" r:id="rId28"/>
    <p:sldId id="272" r:id="rId29"/>
    <p:sldId id="273" r:id="rId30"/>
    <p:sldId id="274" r:id="rId31"/>
    <p:sldId id="279" r:id="rId32"/>
    <p:sldId id="284" r:id="rId33"/>
    <p:sldId id="280" r:id="rId34"/>
    <p:sldId id="285" r:id="rId35"/>
    <p:sldId id="281" r:id="rId36"/>
    <p:sldId id="282" r:id="rId3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4" id="{2C43191E-F6EE-48C7-ADE1-5A371FB3129F}">
          <p14:sldIdLst>
            <p14:sldId id="306"/>
            <p14:sldId id="307"/>
            <p14:sldId id="311"/>
            <p14:sldId id="313"/>
            <p14:sldId id="315"/>
          </p14:sldIdLst>
        </p14:section>
        <p14:section name="ex03" id="{F9CE91CB-09C9-4EFC-83BB-76A3D93691C8}">
          <p14:sldIdLst>
            <p14:sldId id="297"/>
            <p14:sldId id="298"/>
            <p14:sldId id="305"/>
            <p14:sldId id="299"/>
            <p14:sldId id="301"/>
            <p14:sldId id="303"/>
            <p14:sldId id="304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599" autoAdjust="0"/>
  </p:normalViewPr>
  <p:slideViewPr>
    <p:cSldViewPr>
      <p:cViewPr varScale="1">
        <p:scale>
          <a:sx n="113" d="100"/>
          <a:sy n="113" d="100"/>
        </p:scale>
        <p:origin x="132" y="63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10/21/2021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10/21/2021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10/21/2021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10/21/2021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Verbose {</a:t>
            </a:r>
          </a:p>
          <a:p>
            <a:r>
              <a:rPr lang="cs-CZ" sz="1200" dirty="0">
                <a:latin typeface="+mj-lt"/>
              </a:rPr>
              <a:t>    int x;</a:t>
            </a: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Verbose() { </a:t>
            </a:r>
          </a:p>
          <a:p>
            <a:r>
              <a:rPr lang="cs-CZ" sz="1200" dirty="0">
                <a:latin typeface="+mj-lt"/>
              </a:rPr>
              <a:t>        cout &lt;&lt; "default ctor\n";</a:t>
            </a:r>
          </a:p>
          <a:p>
            <a:r>
              <a:rPr lang="cs-CZ" sz="1200" dirty="0">
                <a:latin typeface="+mj-lt"/>
              </a:rPr>
              <a:t>        this-&gt;x = 1;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Verbose(const Verbose &amp;v) { </a:t>
            </a:r>
          </a:p>
          <a:p>
            <a:r>
              <a:rPr lang="cs-CZ" sz="1200" dirty="0">
                <a:latin typeface="+mj-lt"/>
              </a:rPr>
              <a:t>        cout &lt;&lt; "copy ctor\n"; </a:t>
            </a:r>
          </a:p>
          <a:p>
            <a:r>
              <a:rPr lang="cs-CZ" sz="1200" dirty="0">
                <a:latin typeface="+mj-lt"/>
              </a:rPr>
              <a:t>        this-&gt;x = v.x;      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Verbose(Verbose &amp;&amp;v) { </a:t>
            </a:r>
          </a:p>
          <a:p>
            <a:r>
              <a:rPr lang="cs-CZ" sz="1200" dirty="0">
                <a:latin typeface="+mj-lt"/>
              </a:rPr>
              <a:t>        cout &lt;&lt; "move ctor\n"; </a:t>
            </a:r>
          </a:p>
          <a:p>
            <a:r>
              <a:rPr lang="cs-CZ" sz="1200" dirty="0">
                <a:latin typeface="+mj-lt"/>
              </a:rPr>
              <a:t>        this-&gt;x = v.x;</a:t>
            </a:r>
          </a:p>
          <a:p>
            <a:r>
              <a:rPr lang="cs-CZ" sz="1200" dirty="0">
                <a:latin typeface="+mj-lt"/>
              </a:rPr>
              <a:t>        v.x = 0;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~Verbose() { </a:t>
            </a:r>
          </a:p>
          <a:p>
            <a:r>
              <a:rPr lang="cs-CZ" sz="1200" dirty="0">
                <a:latin typeface="+mj-lt"/>
              </a:rPr>
              <a:t>        cout &lt;&lt; "dtor\n";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    Verbose(int x) { </a:t>
            </a:r>
          </a:p>
          <a:p>
            <a:r>
              <a:rPr lang="cs-CZ" sz="1200" dirty="0">
                <a:latin typeface="+mj-lt"/>
              </a:rPr>
              <a:t>        cout &lt;&lt; "user ctor\n";</a:t>
            </a:r>
          </a:p>
          <a:p>
            <a:r>
              <a:rPr lang="cs-CZ" sz="1200" dirty="0">
                <a:latin typeface="+mj-lt"/>
              </a:rPr>
              <a:t>        this-&gt;x = x;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&amp;operator=(const Verbose 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"copy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&amp;operator=(Verbose &amp;&amp;v)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"move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};</a:t>
            </a:r>
          </a:p>
          <a:p>
            <a:endParaRPr lang="cs-CZ" sz="1200" dirty="0">
              <a:solidFill>
                <a:schemeClr val="tx1"/>
              </a:solidFill>
              <a:latin typeface="+mj-lt"/>
            </a:endParaRP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v1; // default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v2(2);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v3{3};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v4(v2);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v5 = v3;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v6(std::move(v1));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v7 = std::move(v4);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v1 = v2; // copy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v2 = std::move(v3); // move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 // Calls destructors</a:t>
            </a: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with Classes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5724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CountingClass {</a:t>
            </a:r>
          </a:p>
          <a:p>
            <a:r>
              <a:rPr lang="cs-CZ" sz="1200" dirty="0">
                <a:latin typeface="+mj-lt"/>
              </a:rPr>
              <a:t>    static size_t num_instances;</a:t>
            </a: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static void inc_num_instances()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++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static void dec_num_instances()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--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static bool has_instance()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 &gt; 0;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>
                <a:solidFill>
                  <a:schemeClr val="accent1"/>
                </a:solidFill>
                <a:latin typeface="+mj-lt"/>
              </a:rPr>
              <a:t>static</a:t>
            </a:r>
            <a:r>
              <a:rPr lang="cs-CZ" sz="1200" dirty="0">
                <a:latin typeface="+mj-lt"/>
              </a:rPr>
              <a:t> size_t get_num_instances()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CountingClass() { 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}</a:t>
            </a:r>
          </a:p>
          <a:p>
            <a:r>
              <a:rPr lang="cs-CZ" sz="1200" dirty="0">
                <a:latin typeface="+mj-lt"/>
              </a:rPr>
              <a:t>    CountingClass(const CountingClass &amp;)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~CountingClass() { </a:t>
            </a:r>
            <a:r>
              <a:rPr lang="cs-CZ" sz="1200" dirty="0" smtClean="0">
                <a:latin typeface="+mj-lt"/>
              </a:rPr>
              <a:t>dec_num_instances</a:t>
            </a:r>
            <a:r>
              <a:rPr lang="cs-CZ" sz="1200" dirty="0">
                <a:latin typeface="+mj-lt"/>
              </a:rPr>
              <a:t>();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 smtClean="0">
                <a:latin typeface="+mj-lt"/>
              </a:rPr>
              <a:t>};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>
                <a:latin typeface="+mj-lt"/>
              </a:rPr>
              <a:t>size_t CountingClass::num_instances = 0</a:t>
            </a:r>
            <a:r>
              <a:rPr lang="cs-CZ" sz="1200" dirty="0" smtClean="0">
                <a:latin typeface="+mj-lt"/>
              </a:rPr>
              <a:t>;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// initialization</a:t>
            </a:r>
            <a:endParaRPr lang="cs-CZ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assert(!CountingClass::has_instance() &amp;&amp; "No instance</a:t>
            </a:r>
            <a:r>
              <a:rPr lang="en-US" sz="1200" dirty="0">
                <a:latin typeface="+mj-lt"/>
              </a:rPr>
              <a:t>s</a:t>
            </a:r>
            <a:r>
              <a:rPr lang="cs-CZ" sz="1200" dirty="0" smtClean="0">
                <a:latin typeface="+mj-lt"/>
              </a:rPr>
              <a:t>");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CountingClass</a:t>
            </a:r>
            <a:r>
              <a:rPr lang="cs-CZ" sz="1200" dirty="0">
                <a:latin typeface="+mj-lt"/>
              </a:rPr>
              <a:t> cc1;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    CountingClass cc2 = cc1;</a:t>
            </a:r>
          </a:p>
          <a:p>
            <a:r>
              <a:rPr lang="cs-CZ" sz="1200" dirty="0">
                <a:latin typeface="+mj-lt"/>
              </a:rPr>
              <a:t>        assert(CountingClass::get_num_instances() == 2);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Homework1</a:t>
            </a:r>
            <a:r>
              <a:rPr lang="en-US" dirty="0" smtClean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touch only class C</a:t>
            </a:r>
          </a:p>
          <a:p>
            <a:r>
              <a:rPr lang="en-US" dirty="0" smtClean="0"/>
              <a:t>Don’t use </a:t>
            </a:r>
            <a:r>
              <a:rPr lang="en-US" dirty="0" smtClean="0">
                <a:latin typeface="+mj-lt"/>
              </a:rPr>
              <a:t>exit()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break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goto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Program writes: </a:t>
            </a:r>
            <a:r>
              <a:rPr lang="en-US" dirty="0" smtClean="0">
                <a:latin typeface="+mj-lt"/>
              </a:rPr>
              <a:t>1,2,3,…,12</a:t>
            </a:r>
            <a:endParaRPr lang="cs-CZ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8508" y="1700808"/>
            <a:ext cx="6092825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j-lt"/>
              </a:rPr>
              <a:t>class C { /* implement me */ };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// Don’t touch anything below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 C&amp;)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(C&amp;&amp;) {}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main(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err="1">
                <a:latin typeface="+mj-lt"/>
              </a:rPr>
              <a:t>argc</a:t>
            </a:r>
            <a:r>
              <a:rPr lang="en-US" sz="1400" dirty="0">
                <a:latin typeface="+mj-lt"/>
              </a:rPr>
              <a:t>, char* </a:t>
            </a:r>
            <a:r>
              <a:rPr lang="en-US" sz="1400" dirty="0" err="1">
                <a:latin typeface="+mj-lt"/>
              </a:rPr>
              <a:t>argv</a:t>
            </a:r>
            <a:r>
              <a:rPr lang="en-US" sz="1400" dirty="0">
                <a:latin typeface="+mj-lt"/>
              </a:rPr>
              <a:t>[])</a:t>
            </a:r>
          </a:p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"1\n";</a:t>
            </a:r>
          </a:p>
          <a:p>
            <a:r>
              <a:rPr lang="en-US" sz="1400" dirty="0">
                <a:latin typeface="+mj-lt"/>
              </a:rPr>
              <a:t>    C c1;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"3\n";</a:t>
            </a:r>
          </a:p>
          <a:p>
            <a:r>
              <a:rPr lang="en-US" sz="1400" dirty="0">
                <a:latin typeface="+mj-lt"/>
              </a:rPr>
              <a:t>    C c2(c1);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"5\n";</a:t>
            </a:r>
          </a:p>
          <a:p>
            <a:r>
              <a:rPr lang="en-US" sz="1400" dirty="0">
                <a:latin typeface="+mj-lt"/>
              </a:rPr>
              <a:t>    C c3 = c2;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"7\n";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"9\n";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::move(c1));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::move(c2));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"11\n";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Voluntary Homework2: </a:t>
            </a:r>
            <a:r>
              <a:rPr lang="en-US" sz="2400" dirty="0" smtClean="0"/>
              <a:t>Finish Matrix for Integers</a:t>
            </a:r>
            <a:endParaRPr lang="cs-C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all issues in the previous HW</a:t>
            </a:r>
          </a:p>
          <a:p>
            <a:r>
              <a:rPr lang="en-US" dirty="0" smtClean="0"/>
              <a:t>Implement correctly all special methods</a:t>
            </a:r>
          </a:p>
          <a:p>
            <a:r>
              <a:rPr lang="en-US" dirty="0" smtClean="0"/>
              <a:t>Show usage/test all the methods with assertions</a:t>
            </a:r>
          </a:p>
          <a:p>
            <a:r>
              <a:rPr lang="en-US" b="1" dirty="0" smtClean="0"/>
              <a:t>Not needed for the next week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926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Matrix 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6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>
                <a:latin typeface="+mn-lt"/>
              </a:rPr>
              <a:t> </a:t>
            </a:r>
            <a:r>
              <a:rPr lang="en-US" dirty="0" smtClean="0">
                <a:latin typeface="+mn-lt"/>
              </a:rPr>
              <a:t>with Classes</a:t>
            </a:r>
            <a:endParaRPr lang="cs-CZ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0246" y="1628800"/>
            <a:ext cx="9686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class Person {</a:t>
            </a:r>
          </a:p>
          <a:p>
            <a:r>
              <a:rPr lang="en-US" sz="1600" dirty="0" smtClean="0">
                <a:latin typeface="+mj-lt"/>
              </a:rPr>
              <a:t>  </a:t>
            </a:r>
            <a:r>
              <a:rPr lang="en-US" sz="1600" b="1" dirty="0" err="1" smtClean="0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 smtClean="0">
                <a:latin typeface="+mj-lt"/>
              </a:rPr>
              <a:t> string </a:t>
            </a:r>
            <a:r>
              <a:rPr lang="en-US" sz="1600" dirty="0">
                <a:latin typeface="+mj-lt"/>
              </a:rPr>
              <a:t>name;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uint8_t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public:</a:t>
            </a:r>
          </a:p>
          <a:p>
            <a:r>
              <a:rPr lang="en-US" sz="1600" dirty="0">
                <a:latin typeface="+mj-lt"/>
              </a:rPr>
              <a:t>  Person(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string &amp;name, uint8_t age) </a:t>
            </a:r>
            <a:r>
              <a:rPr lang="en-US" sz="1600" b="1" dirty="0" smtClean="0">
                <a:solidFill>
                  <a:srgbClr val="00B0F0"/>
                </a:solidFill>
                <a:latin typeface="+mj-lt"/>
              </a:rPr>
              <a:t>: name(name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), age(age)</a:t>
            </a:r>
            <a:r>
              <a:rPr lang="en-US" sz="1600" dirty="0">
                <a:latin typeface="+mj-lt"/>
              </a:rPr>
              <a:t> {}</a:t>
            </a:r>
          </a:p>
          <a:p>
            <a:r>
              <a:rPr lang="en-US" sz="1600" dirty="0">
                <a:latin typeface="+mj-lt"/>
              </a:rPr>
              <a:t>	</a:t>
            </a:r>
          </a:p>
          <a:p>
            <a:r>
              <a:rPr lang="en-US" sz="1600" dirty="0">
                <a:latin typeface="+mj-lt"/>
              </a:rPr>
              <a:t>  void </a:t>
            </a:r>
            <a:r>
              <a:rPr lang="en-US" sz="1600" dirty="0" err="1">
                <a:latin typeface="+mj-lt"/>
              </a:rPr>
              <a:t>inc_age</a:t>
            </a:r>
            <a:r>
              <a:rPr lang="en-US" sz="1600" dirty="0">
                <a:latin typeface="+mj-lt"/>
              </a:rPr>
              <a:t>() {</a:t>
            </a:r>
          </a:p>
          <a:p>
            <a:r>
              <a:rPr lang="en-US" sz="1600" dirty="0">
                <a:latin typeface="+mj-lt"/>
              </a:rPr>
              <a:t>    ++age;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uint8_t </a:t>
            </a:r>
            <a:r>
              <a:rPr lang="en-US" sz="1600" dirty="0" err="1">
                <a:latin typeface="+mj-lt"/>
              </a:rPr>
              <a:t>get_age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return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string 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&amp;</a:t>
            </a:r>
            <a:r>
              <a:rPr lang="en-US" sz="1600" dirty="0" err="1">
                <a:latin typeface="+mj-lt"/>
              </a:rPr>
              <a:t>get_name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   return name;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};</a:t>
            </a:r>
            <a:endParaRPr lang="cs-CZ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Homeworks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verbose class C and show its usage</a:t>
            </a:r>
          </a:p>
          <a:p>
            <a:pPr lvl="1"/>
            <a:r>
              <a:rPr lang="en-US" dirty="0" smtClean="0"/>
              <a:t>Prints identifier on each call to a class special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verbose class in another verbose class and show its usage</a:t>
            </a:r>
          </a:p>
          <a:p>
            <a:pPr lvl="1"/>
            <a:r>
              <a:rPr lang="en-US" dirty="0" smtClean="0"/>
              <a:t>Usage: </a:t>
            </a:r>
          </a:p>
          <a:p>
            <a:pPr lvl="2"/>
            <a:r>
              <a:rPr lang="en-US" dirty="0" smtClean="0"/>
              <a:t>a single C </a:t>
            </a:r>
          </a:p>
          <a:p>
            <a:pPr lvl="2"/>
            <a:r>
              <a:rPr lang="en-US" dirty="0" smtClean="0"/>
              <a:t>a vector of 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 the summing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Finish/Fix Matrix for Integers</a:t>
            </a:r>
          </a:p>
        </p:txBody>
      </p:sp>
    </p:spTree>
    <p:extLst>
      <p:ext uri="{BB962C8B-B14F-4D97-AF65-F5344CB8AC3E}">
        <p14:creationId xmlns:p14="http://schemas.microsoft.com/office/powerpoint/2010/main" val="5216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076054" cy="426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Implement only special functions </a:t>
            </a:r>
          </a:p>
          <a:p>
            <a:pPr lvl="1"/>
            <a:r>
              <a:rPr lang="en-US" sz="1800" dirty="0" err="1" smtClean="0"/>
              <a:t>ctors</a:t>
            </a:r>
            <a:r>
              <a:rPr lang="en-US" sz="1800" dirty="0" smtClean="0"/>
              <a:t>, </a:t>
            </a:r>
            <a:r>
              <a:rPr lang="en-US" sz="1800" dirty="0" err="1" smtClean="0"/>
              <a:t>dtor</a:t>
            </a:r>
            <a:r>
              <a:rPr lang="en-US" sz="1800" dirty="0" smtClean="0"/>
              <a:t>, operators</a:t>
            </a:r>
          </a:p>
          <a:p>
            <a:r>
              <a:rPr lang="en-US" sz="2000" dirty="0" smtClean="0"/>
              <a:t>You can add O(1) attributes into C</a:t>
            </a:r>
          </a:p>
          <a:p>
            <a:pPr lvl="1"/>
            <a:r>
              <a:rPr lang="en-US" sz="1600" dirty="0" smtClean="0"/>
              <a:t>E.g., cannot add a vector</a:t>
            </a:r>
          </a:p>
          <a:p>
            <a:r>
              <a:rPr lang="en-US" sz="2000" dirty="0" smtClean="0"/>
              <a:t>Use </a:t>
            </a:r>
            <a:r>
              <a:rPr lang="en-US" sz="2000" dirty="0" smtClean="0">
                <a:latin typeface="+mj-lt"/>
              </a:rPr>
              <a:t>print() </a:t>
            </a:r>
            <a:r>
              <a:rPr lang="en-US" sz="2000" dirty="0" smtClean="0"/>
              <a:t>for printing</a:t>
            </a:r>
          </a:p>
          <a:p>
            <a:pPr lvl="1"/>
            <a:r>
              <a:rPr lang="en-US" sz="1800" dirty="0" smtClean="0"/>
              <a:t>Cannot use anything else for printing</a:t>
            </a:r>
          </a:p>
          <a:p>
            <a:r>
              <a:rPr lang="en-US" sz="2000" dirty="0" smtClean="0"/>
              <a:t>Example</a:t>
            </a:r>
          </a:p>
          <a:p>
            <a:pPr lvl="1"/>
            <a:r>
              <a:rPr lang="en-US" sz="1800" dirty="0" smtClean="0"/>
              <a:t>Input:        </a:t>
            </a:r>
            <a:r>
              <a:rPr lang="en-US" sz="1400" dirty="0" smtClean="0">
                <a:latin typeface="+mj-lt"/>
              </a:rPr>
              <a:t>5 7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smtClean="0"/>
              <a:t>Output: </a:t>
            </a:r>
          </a:p>
          <a:p>
            <a:pPr lvl="2"/>
            <a:endParaRPr lang="en-US" sz="1600" dirty="0" smtClean="0"/>
          </a:p>
          <a:p>
            <a:pPr lvl="1"/>
            <a:endParaRPr lang="cs-C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238428" y="1628800"/>
            <a:ext cx="61206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class C {</a:t>
            </a:r>
          </a:p>
          <a:p>
            <a:r>
              <a:rPr lang="en-US" sz="1100" dirty="0">
                <a:latin typeface="+mj-lt"/>
              </a:rPr>
              <a:t>    /* CAN ADD MORE ATTRIBUTES */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value;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    void print() </a:t>
            </a:r>
            <a:r>
              <a:rPr lang="en-US" sz="1100" dirty="0" err="1">
                <a:latin typeface="+mj-lt"/>
              </a:rPr>
              <a:t>const</a:t>
            </a:r>
            <a:r>
              <a:rPr lang="en-US" sz="1100" dirty="0">
                <a:latin typeface="+mj-lt"/>
              </a:rPr>
              <a:t> {</a:t>
            </a:r>
          </a:p>
          <a:p>
            <a:r>
              <a:rPr lang="en-US" sz="1100" dirty="0">
                <a:latin typeface="+mj-lt"/>
              </a:rPr>
              <a:t>    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value &lt;&lt; "\n";</a:t>
            </a:r>
          </a:p>
          <a:p>
            <a:r>
              <a:rPr lang="en-US" sz="1100" dirty="0">
                <a:latin typeface="+mj-lt"/>
              </a:rPr>
              <a:t>    }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class D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std</a:t>
            </a:r>
            <a:r>
              <a:rPr lang="en-US" sz="1100" dirty="0">
                <a:latin typeface="+mj-lt"/>
              </a:rPr>
              <a:t>::vector&lt;C&gt; </a:t>
            </a:r>
            <a:r>
              <a:rPr lang="en-US" sz="1100" dirty="0" err="1">
                <a:latin typeface="+mj-lt"/>
              </a:rPr>
              <a:t>cs</a:t>
            </a:r>
            <a:r>
              <a:rPr lang="en-US" sz="1100" dirty="0">
                <a:latin typeface="+mj-lt"/>
              </a:rPr>
              <a:t>;</a:t>
            </a:r>
          </a:p>
          <a:p>
            <a:r>
              <a:rPr lang="en-US" sz="1100" dirty="0">
                <a:latin typeface="+mj-lt"/>
              </a:rPr>
              <a:t>    /* CANNOT ADD MORE ATTRIBUTES */</a:t>
            </a: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main(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argc</a:t>
            </a:r>
            <a:r>
              <a:rPr lang="en-US" sz="1100" dirty="0">
                <a:latin typeface="+mj-lt"/>
              </a:rPr>
              <a:t>, char *</a:t>
            </a:r>
            <a:r>
              <a:rPr lang="en-US" sz="1100" dirty="0" err="1">
                <a:latin typeface="+mj-lt"/>
              </a:rPr>
              <a:t>argv</a:t>
            </a:r>
            <a:r>
              <a:rPr lang="en-US" sz="1100" dirty="0">
                <a:latin typeface="+mj-lt"/>
              </a:rPr>
              <a:t>[])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first,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cin</a:t>
            </a:r>
            <a:r>
              <a:rPr lang="en-US" sz="1100" dirty="0">
                <a:latin typeface="+mj-lt"/>
              </a:rPr>
              <a:t> &gt;&gt; first &gt;&gt;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"Numbers:\n";</a:t>
            </a:r>
          </a:p>
          <a:p>
            <a:r>
              <a:rPr lang="en-US" sz="1100" dirty="0">
                <a:latin typeface="+mj-lt"/>
              </a:rPr>
              <a:t>    D d(first, last); // prints number first, first+1, ..., last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"Preparing...\n";</a:t>
            </a:r>
          </a:p>
          <a:p>
            <a:r>
              <a:rPr lang="en-US" sz="1100" dirty="0">
                <a:latin typeface="+mj-lt"/>
              </a:rPr>
              <a:t>    D d2 = d;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"Sum of the numbers:\n";</a:t>
            </a:r>
          </a:p>
          <a:p>
            <a:r>
              <a:rPr lang="en-US" sz="1100" dirty="0">
                <a:latin typeface="+mj-lt"/>
              </a:rPr>
              <a:t>    d2 = d; // prints sum of numbers </a:t>
            </a:r>
            <a:r>
              <a:rPr lang="en-US" sz="1100" dirty="0" err="1">
                <a:latin typeface="+mj-lt"/>
              </a:rPr>
              <a:t>first..last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8068" y="5085184"/>
            <a:ext cx="252028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Preparing...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 of the 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13</a:t>
            </a:r>
            <a:endParaRPr lang="cs-CZ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8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while (x --&gt;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	cout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warnings</a:t>
            </a:r>
          </a:p>
        </p:txBody>
      </p:sp>
    </p:spTree>
    <p:extLst>
      <p:ext uri="{BB962C8B-B14F-4D97-AF65-F5344CB8AC3E}">
        <p14:creationId xmlns:p14="http://schemas.microsoft.com/office/powerpoint/2010/main" val="39282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950</TotalTime>
  <Words>2974</Words>
  <Application>Microsoft Office PowerPoint</Application>
  <PresentationFormat>Custom</PresentationFormat>
  <Paragraphs>367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4</vt:lpstr>
      <vt:lpstr>Homework feedback</vt:lpstr>
      <vt:lpstr>const with Classes</vt:lpstr>
      <vt:lpstr>Homeworks</vt:lpstr>
      <vt:lpstr>Summing Program</vt:lpstr>
      <vt:lpstr>Programming in C++ - lab 3</vt:lpstr>
      <vt:lpstr>Down to operator</vt:lpstr>
      <vt:lpstr>Homework feedback</vt:lpstr>
      <vt:lpstr>Special Methods in Classes</vt:lpstr>
      <vt:lpstr>Static with Classes</vt:lpstr>
      <vt:lpstr>Homework1: Implement class C</vt:lpstr>
      <vt:lpstr>Voluntary Homework2: Finish Matrix for Integers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Homework: 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98</cp:revision>
  <dcterms:created xsi:type="dcterms:W3CDTF">2021-09-30T06:52:15Z</dcterms:created>
  <dcterms:modified xsi:type="dcterms:W3CDTF">2021-10-21T09:09:06Z</dcterms:modified>
</cp:coreProperties>
</file>