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6" r:id="rId3"/>
    <p:sldId id="297" r:id="rId4"/>
    <p:sldId id="298" r:id="rId5"/>
    <p:sldId id="299" r:id="rId6"/>
    <p:sldId id="300" r:id="rId7"/>
    <p:sldId id="294" r:id="rId8"/>
    <p:sldId id="295" r:id="rId9"/>
    <p:sldId id="270" r:id="rId10"/>
    <p:sldId id="283" r:id="rId11"/>
    <p:sldId id="271" r:id="rId12"/>
    <p:sldId id="291" r:id="rId13"/>
    <p:sldId id="292" r:id="rId14"/>
    <p:sldId id="293" r:id="rId15"/>
    <p:sldId id="272" r:id="rId16"/>
    <p:sldId id="273" r:id="rId17"/>
    <p:sldId id="274" r:id="rId18"/>
    <p:sldId id="279" r:id="rId19"/>
    <p:sldId id="289" r:id="rId20"/>
    <p:sldId id="284" r:id="rId21"/>
    <p:sldId id="280" r:id="rId22"/>
    <p:sldId id="286" r:id="rId23"/>
    <p:sldId id="285" r:id="rId24"/>
    <p:sldId id="281" r:id="rId25"/>
    <p:sldId id="287" r:id="rId26"/>
    <p:sldId id="288" r:id="rId27"/>
    <p:sldId id="282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2" id="{55946B34-43A0-3247-BBC3-6B50B31C08FE}">
          <p14:sldIdLst>
            <p14:sldId id="296"/>
            <p14:sldId id="297"/>
            <p14:sldId id="298"/>
            <p14:sldId id="299"/>
            <p14:sldId id="300"/>
            <p14:sldId id="294"/>
          </p14:sldIdLst>
        </p14:section>
        <p14:section name="ex01" id="{B9B6E644-6CB8-4452-8269-734719F6AB70}">
          <p14:sldIdLst>
            <p14:sldId id="295"/>
            <p14:sldId id="270"/>
            <p14:sldId id="283"/>
            <p14:sldId id="271"/>
            <p14:sldId id="291"/>
            <p14:sldId id="292"/>
            <p14:sldId id="293"/>
            <p14:sldId id="272"/>
            <p14:sldId id="273"/>
            <p14:sldId id="274"/>
            <p14:sldId id="279"/>
            <p14:sldId id="289"/>
            <p14:sldId id="284"/>
            <p14:sldId id="280"/>
            <p14:sldId id="286"/>
            <p14:sldId id="285"/>
            <p14:sldId id="281"/>
            <p14:sldId id="287"/>
            <p14:sldId id="288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4" autoAdjust="0"/>
    <p:restoredTop sz="94599" autoAdjust="0"/>
  </p:normalViewPr>
  <p:slideViewPr>
    <p:cSldViewPr>
      <p:cViewPr varScale="1">
        <p:scale>
          <a:sx n="122" d="100"/>
          <a:sy n="122" d="100"/>
        </p:scale>
        <p:origin x="240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10/10/22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10/10/22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10/10/22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10/10/22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8jLOx1hD3_o" TargetMode="External"/><Relationship Id="rId2" Type="http://schemas.openxmlformats.org/officeDocument/2006/relationships/hyperlink" Target="https://youtu.be/MNeX4EGtR5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prg041-web/" TargetMode="External"/><Relationship Id="rId7" Type="http://schemas.openxmlformats.org/officeDocument/2006/relationships/hyperlink" Target="https://gitlab.mff.cuni.cz/teaching/nprg041/2022-23/faltin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is.cuni.cz/studium/eng/nastenka/x_listek.php?id=2bf546c95871bdf31cd29eec4eeaf107&amp;tid=&amp;moje=2&amp;id_listku=45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r>
              <a:rPr lang="en-US" dirty="0"/>
              <a:t>Be proactive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Sunday midnight (Sunday 23:59)</a:t>
            </a:r>
          </a:p>
          <a:p>
            <a:pPr lvl="1"/>
            <a:r>
              <a:rPr lang="en-US" dirty="0"/>
              <a:t>to Gitlab</a:t>
            </a:r>
          </a:p>
          <a:p>
            <a:pPr lvl="1"/>
            <a:r>
              <a:rPr lang="en-US" dirty="0"/>
              <a:t>Even if not attending!</a:t>
            </a:r>
          </a:p>
          <a:p>
            <a:pPr lvl="1"/>
            <a:r>
              <a:rPr lang="en-US" dirty="0"/>
              <a:t>Won’t be graded, for feedback only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(total 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27/11/2022</a:t>
            </a:r>
          </a:p>
          <a:p>
            <a:pPr lvl="1"/>
            <a:r>
              <a:rPr lang="en-US" dirty="0"/>
              <a:t>POC: 18/12/2022</a:t>
            </a:r>
          </a:p>
          <a:p>
            <a:pPr lvl="1"/>
            <a:r>
              <a:rPr lang="en-US" dirty="0"/>
              <a:t>First submission: 02/04/2023</a:t>
            </a:r>
          </a:p>
          <a:p>
            <a:pPr lvl="1"/>
            <a:r>
              <a:rPr lang="en-US" dirty="0"/>
              <a:t>Final submission: 28/05/2023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- Consistency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</a:t>
            </a:r>
          </a:p>
          <a:p>
            <a:pPr lvl="1"/>
            <a:r>
              <a:rPr lang="en-US" dirty="0"/>
              <a:t>keep a single code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DCE1A-5EBE-1628-927E-9B269E36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929856"/>
            <a:ext cx="45720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Readability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doesn’t contain commented/dead parts</a:t>
            </a:r>
          </a:p>
          <a:p>
            <a:r>
              <a:rPr lang="en-US" dirty="0"/>
              <a:t>Code should be readable on its own</a:t>
            </a:r>
          </a:p>
          <a:p>
            <a:r>
              <a:rPr lang="en-US" dirty="0"/>
              <a:t>Comment complicated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19F7-EC4D-F410-CA27-B970E1D5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652" y="1693168"/>
            <a:ext cx="3525478" cy="469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Safe, Modern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using modern constructs</a:t>
            </a:r>
          </a:p>
          <a:p>
            <a:r>
              <a:rPr lang="en-US" dirty="0"/>
              <a:t>Additional safety</a:t>
            </a:r>
          </a:p>
          <a:p>
            <a:r>
              <a:rPr lang="en-US" dirty="0"/>
              <a:t>Maybe performance</a:t>
            </a:r>
          </a:p>
          <a:p>
            <a:r>
              <a:rPr lang="en-US" dirty="0"/>
              <a:t>E.g., prefer `</a:t>
            </a:r>
            <a:r>
              <a:rPr lang="en-US" dirty="0">
                <a:latin typeface="+mj-lt"/>
              </a:rPr>
              <a:t>std::vector&lt;int&gt;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int[]</a:t>
            </a:r>
            <a:r>
              <a:rPr lang="en-US" dirty="0"/>
              <a:t>`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FAE96-672E-7F76-6456-150C9AE9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692" y="1912923"/>
            <a:ext cx="3175000" cy="3987800"/>
          </a:xfrm>
          <a:prstGeom prst="rect">
            <a:avLst/>
          </a:prstGeom>
        </p:spPr>
      </p:pic>
      <p:pic>
        <p:nvPicPr>
          <p:cNvPr id="5124" name="Picture 4" descr="C++ vs C time point of view - Imgflip">
            <a:extLst>
              <a:ext uri="{FF2B5EF4-FFF2-40B4-BE49-F238E27FC236}">
                <a16:creationId xmlns:a16="http://schemas.microsoft.com/office/drawing/2014/main" id="{8D68E865-A386-EF2B-3E49-80B49F8F2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2" y="4149080"/>
            <a:ext cx="3538169" cy="220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 – Working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OFC, if the code is not working, all the above points are  not that important</a:t>
            </a:r>
          </a:p>
          <a:p>
            <a:r>
              <a:rPr lang="en-US" dirty="0"/>
              <a:t>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34" name="Picture 10" descr="Guys, code this. Software Design, DONE! I am a software architect -  Engineering Professor - quickmeme">
            <a:extLst>
              <a:ext uri="{FF2B5EF4-FFF2-40B4-BE49-F238E27FC236}">
                <a16:creationId xmlns:a16="http://schemas.microsoft.com/office/drawing/2014/main" id="{0E278CA8-66C9-1327-CDBB-B647F62F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628" y="2882900"/>
            <a:ext cx="35179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6804247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“C makes it easy to shoot yourself in the foot. C++ makes it harder, but when you do, it blows away your whole leg.”</a:t>
            </a:r>
            <a:br>
              <a:rPr lang="en-US" sz="1900" dirty="0"/>
            </a:br>
            <a:r>
              <a:rPr lang="en-US" sz="1900" dirty="0"/>
              <a:t>-- Bjarne </a:t>
            </a:r>
            <a:r>
              <a:rPr lang="en-US" sz="1900" dirty="0" err="1"/>
              <a:t>Stroustrup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sz="1900" dirty="0"/>
            </a:br>
            <a:r>
              <a:rPr lang="en-US" sz="1900" dirty="0"/>
              <a:t>-- </a:t>
            </a:r>
            <a:r>
              <a:rPr lang="en-US" sz="1900" dirty="0" err="1"/>
              <a:t>Stroustrup</a:t>
            </a:r>
            <a:r>
              <a:rPr lang="en-US" sz="1900" dirty="0"/>
              <a:t> C++ ‘interview’ (</a:t>
            </a:r>
            <a:r>
              <a:rPr lang="en-US" sz="1900" dirty="0">
                <a:hlinkClick r:id="rId2"/>
              </a:rPr>
              <a:t>https://www-users.cs.york.ac.uk/susan/joke/cpp.htm</a:t>
            </a:r>
            <a:r>
              <a:rPr lang="en-US" sz="1900" dirty="0"/>
              <a:t>)</a:t>
            </a:r>
          </a:p>
        </p:txBody>
      </p:sp>
      <p:pic>
        <p:nvPicPr>
          <p:cNvPr id="6146" name="Picture 2" descr="If programming languages were guns : r/ProgrammerHumor">
            <a:extLst>
              <a:ext uri="{FF2B5EF4-FFF2-40B4-BE49-F238E27FC236}">
                <a16:creationId xmlns:a16="http://schemas.microsoft.com/office/drawing/2014/main" id="{5333141F-D139-27A9-27C0-3A6294A2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732" y="1905000"/>
            <a:ext cx="2102778" cy="42696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B1CD5-FCF8-66FE-84F6-D3D17D15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Learning C++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1B86-8B0C-C28C-3E33-EE64AC11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C++ </a:t>
            </a:r>
            <a:r>
              <a:rPr lang="en-CZ" dirty="0"/>
              <a:t>in 100 seconds: </a:t>
            </a:r>
            <a:r>
              <a:rPr lang="en-GB" dirty="0">
                <a:hlinkClick r:id="rId2"/>
              </a:rPr>
              <a:t>https://youtu.be/MNeX4EGtR5Y</a:t>
            </a:r>
            <a:endParaRPr lang="en-GB" dirty="0"/>
          </a:p>
          <a:p>
            <a:r>
              <a:rPr lang="en-GB" dirty="0"/>
              <a:t>C++ in 31h: </a:t>
            </a:r>
            <a:r>
              <a:rPr lang="en-GB" dirty="0">
                <a:hlinkClick r:id="rId3"/>
              </a:rPr>
              <a:t>https://youtu.be/8jLOx1hD3_o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2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8A615-1AEA-5E13-2AB3-264A3B5B9610}"/>
              </a:ext>
            </a:extLst>
          </p:cNvPr>
          <p:cNvSpPr txBox="1"/>
          <p:nvPr/>
        </p:nvSpPr>
        <p:spPr>
          <a:xfrm>
            <a:off x="1520229" y="1905000"/>
            <a:ext cx="1022587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GB" sz="24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::string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&gt;&gt;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name;</a:t>
            </a:r>
          </a:p>
          <a:p>
            <a:r>
              <a:rPr lang="en-GB" sz="2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"Greetings from "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name &lt;&lt; std::</a:t>
            </a:r>
            <a:r>
              <a:rPr lang="en-GB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2400" dirty="0">
                <a:solidFill>
                  <a:srgbClr val="D4D4D4"/>
                </a:solidFill>
                <a:latin typeface="Menlo" panose="020B0609030804020204" pitchFamily="49" charset="0"/>
              </a:rPr>
              <a:t>  return 0;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7462564" y="2044640"/>
            <a:ext cx="3359132" cy="1295024"/>
          </a:xfrm>
          <a:prstGeom prst="wedgeEllipseCallout">
            <a:avLst>
              <a:gd name="adj1" fmla="val -172709"/>
              <a:gd name="adj2" fmla="val 3045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689309" y="4371963"/>
            <a:ext cx="2786607" cy="815720"/>
          </a:xfrm>
          <a:prstGeom prst="wedgeEllipseCallout">
            <a:avLst>
              <a:gd name="adj1" fmla="val -158798"/>
              <a:gd name="adj2" fmla="val -10785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165581" y="4570570"/>
            <a:ext cx="2523728" cy="1022952"/>
          </a:xfrm>
          <a:prstGeom prst="wedgeEllipseCallout">
            <a:avLst>
              <a:gd name="adj1" fmla="val -61533"/>
              <a:gd name="adj2" fmla="val -8319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4942284" y="58243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56165" y="4978430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6A700D32-7BC9-1FE2-6AC7-87EEF64427D6}"/>
              </a:ext>
            </a:extLst>
          </p:cNvPr>
          <p:cNvSpPr/>
          <p:nvPr/>
        </p:nvSpPr>
        <p:spPr>
          <a:xfrm>
            <a:off x="5086300" y="2931804"/>
            <a:ext cx="2786607" cy="815720"/>
          </a:xfrm>
          <a:prstGeom prst="wedgeEllipseCallout">
            <a:avLst>
              <a:gd name="adj1" fmla="val -58470"/>
              <a:gd name="adj2" fmla="val 939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a variable of type 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7594-461C-050C-CB0B-7EC46A6B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0F72-EE89-5B35-87F6-95300D1B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Z" dirty="0">
                <a:latin typeface="+mj-lt"/>
              </a:rPr>
              <a:t>c++ --version</a:t>
            </a:r>
          </a:p>
          <a:p>
            <a:pPr lvl="1"/>
            <a:r>
              <a:rPr lang="en-CZ" dirty="0">
                <a:latin typeface="+mj-lt"/>
              </a:rPr>
              <a:t>c++ is a compiler, here GCC</a:t>
            </a:r>
          </a:p>
          <a:p>
            <a:r>
              <a:rPr lang="en-CZ" dirty="0">
                <a:latin typeface="+mj-lt"/>
              </a:rPr>
              <a:t>c++ hello_world.cpp -o hello_world</a:t>
            </a:r>
          </a:p>
          <a:p>
            <a:pPr lvl="1"/>
            <a:r>
              <a:rPr lang="en-CZ" dirty="0">
                <a:latin typeface="+mj-lt"/>
              </a:rPr>
              <a:t>Compile program into `hello_world` executable (using default settings)</a:t>
            </a:r>
          </a:p>
          <a:p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 -Wall -</a:t>
            </a:r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 -</a:t>
            </a:r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 -O3 -std=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 </a:t>
            </a:r>
            <a:r>
              <a:rPr lang="en-GB" dirty="0" err="1">
                <a:latin typeface="+mj-lt"/>
              </a:rPr>
              <a:t>hello_world.cpp</a:t>
            </a:r>
            <a:r>
              <a:rPr lang="en-GB" dirty="0">
                <a:latin typeface="+mj-lt"/>
              </a:rPr>
              <a:t> -o </a:t>
            </a:r>
            <a:r>
              <a:rPr lang="en-GB" dirty="0" err="1">
                <a:latin typeface="+mj-lt"/>
              </a:rPr>
              <a:t>hello_world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Wall: Show all warnings</a:t>
            </a:r>
          </a:p>
          <a:p>
            <a:pPr lvl="1"/>
            <a:r>
              <a:rPr lang="en-GB" dirty="0" err="1">
                <a:latin typeface="+mj-lt"/>
              </a:rPr>
              <a:t>Wextra</a:t>
            </a:r>
            <a:r>
              <a:rPr lang="en-GB" dirty="0">
                <a:latin typeface="+mj-lt"/>
              </a:rPr>
              <a:t>: Show additional extra warnings</a:t>
            </a:r>
          </a:p>
          <a:p>
            <a:pPr lvl="1"/>
            <a:r>
              <a:rPr lang="en-GB" dirty="0" err="1">
                <a:latin typeface="+mj-lt"/>
              </a:rPr>
              <a:t>Werror</a:t>
            </a:r>
            <a:r>
              <a:rPr lang="en-GB" dirty="0">
                <a:latin typeface="+mj-lt"/>
              </a:rPr>
              <a:t>: Thread all warnings as errors</a:t>
            </a:r>
          </a:p>
          <a:p>
            <a:pPr lvl="1"/>
            <a:r>
              <a:rPr lang="en-GB" dirty="0">
                <a:latin typeface="+mj-lt"/>
              </a:rPr>
              <a:t>O3: level of optimizations</a:t>
            </a:r>
          </a:p>
          <a:p>
            <a:pPr lvl="1"/>
            <a:r>
              <a:rPr lang="en-GB" dirty="0">
                <a:latin typeface="+mj-lt"/>
              </a:rPr>
              <a:t>std=</a:t>
            </a:r>
            <a:r>
              <a:rPr lang="en-GB" dirty="0" err="1">
                <a:latin typeface="+mj-lt"/>
              </a:rPr>
              <a:t>c++</a:t>
            </a:r>
            <a:r>
              <a:rPr lang="en-GB" dirty="0">
                <a:latin typeface="+mj-lt"/>
              </a:rPr>
              <a:t>2b: Used C++ standard</a:t>
            </a:r>
          </a:p>
          <a:p>
            <a:r>
              <a:rPr lang="en-GB" dirty="0">
                <a:latin typeface="+mj-lt"/>
              </a:rPr>
              <a:t>Or use IDE </a:t>
            </a:r>
            <a:r>
              <a:rPr lang="en-GB" dirty="0">
                <a:latin typeface="+mj-lt"/>
                <a:sym typeface="Wingdings" pitchFamily="2" charset="2"/>
              </a:rPr>
              <a:t></a:t>
            </a:r>
            <a:endParaRPr lang="en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88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36D3A8-2CCA-B071-6C31-A0EEF64A46CB}"/>
              </a:ext>
            </a:extLst>
          </p:cNvPr>
          <p:cNvSpPr txBox="1"/>
          <p:nvPr/>
        </p:nvSpPr>
        <p:spPr>
          <a:xfrm>
            <a:off x="1522414" y="1916832"/>
            <a:ext cx="67393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b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8771"/>
              <a:gd name="adj2" fmla="val 9135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8470676" y="3717032"/>
            <a:ext cx="2683528" cy="1392986"/>
          </a:xfrm>
          <a:prstGeom prst="wedgeEllipseCallout">
            <a:avLst>
              <a:gd name="adj1" fmla="val -147493"/>
              <a:gd name="adj2" fmla="val 2941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8614692" y="1838372"/>
            <a:ext cx="2683528" cy="1056892"/>
          </a:xfrm>
          <a:prstGeom prst="wedgeEllipseCallout">
            <a:avLst>
              <a:gd name="adj1" fmla="val -111747"/>
              <a:gd name="adj2" fmla="val 11597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7642075" y="5575920"/>
            <a:ext cx="3024336" cy="1192560"/>
          </a:xfrm>
          <a:prstGeom prst="wedgeEllipseCallout">
            <a:avLst>
              <a:gd name="adj1" fmla="val -151856"/>
              <a:gd name="adj2" fmla="val -79878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“magically” the arguments into C++ array of strings</a:t>
            </a: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536A3-B242-946A-B8DD-FE0B5C3E1533}"/>
              </a:ext>
            </a:extLst>
          </p:cNvPr>
          <p:cNvSpPr txBox="1"/>
          <p:nvPr/>
        </p:nvSpPr>
        <p:spPr>
          <a:xfrm>
            <a:off x="1522411" y="1907628"/>
            <a:ext cx="82734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&lt;iostream&gt;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&lt;string&gt;</a:t>
            </a:r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namespace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// ...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char**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vector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b="0" dirty="0" err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// Wrap arguments </a:t>
            </a:r>
          </a:p>
          <a:p>
            <a:r>
              <a:rPr lang="en-GB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pretty_print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E4FB169C-E204-B2D0-E500-B06A4A6FAA50}"/>
              </a:ext>
            </a:extLst>
          </p:cNvPr>
          <p:cNvSpPr/>
          <p:nvPr/>
        </p:nvSpPr>
        <p:spPr>
          <a:xfrm>
            <a:off x="4078188" y="3861048"/>
            <a:ext cx="1718414" cy="803734"/>
          </a:xfrm>
          <a:prstGeom prst="wedgeEllipseCallout">
            <a:avLst>
              <a:gd name="adj1" fmla="val -74709"/>
              <a:gd name="adj2" fmla="val 51650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arguments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5140-576B-1871-C615-0743EF4C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9538-51DA-CA2E-5E75-707440FA896B}"/>
              </a:ext>
            </a:extLst>
          </p:cNvPr>
          <p:cNvSpPr txBox="1"/>
          <p:nvPr/>
        </p:nvSpPr>
        <p:spPr>
          <a:xfrm>
            <a:off x="837828" y="1905000"/>
            <a:ext cx="57474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	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612D9-B6EE-5E95-8E67-5CA0A1537E15}"/>
              </a:ext>
            </a:extLst>
          </p:cNvPr>
          <p:cNvSpPr txBox="1"/>
          <p:nvPr/>
        </p:nvSpPr>
        <p:spPr>
          <a:xfrm>
            <a:off x="6093067" y="1905000"/>
            <a:ext cx="6306535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get_max2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GB" sz="14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GB" sz="1400" b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_max3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numeric_limits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&gt;::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  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GB" sz="14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sz="14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(), </a:t>
            </a:r>
            <a:r>
              <a:rPr lang="en-GB" sz="14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699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050A-2F9E-C049-D84A-07B3C877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Functions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13F9-3EC9-2103-C741-8B20CB9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read-only input parameter</a:t>
            </a:r>
          </a:p>
          <a:p>
            <a:pPr lvl="1"/>
            <a:r>
              <a:rPr lang="en-CZ" dirty="0"/>
              <a:t>Most of the types (string, vector,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const-reference - </a:t>
            </a:r>
            <a:r>
              <a:rPr lang="en-CZ" dirty="0">
                <a:solidFill>
                  <a:srgbClr val="FF0000"/>
                </a:solidFill>
                <a:latin typeface="+mj-lt"/>
              </a:rPr>
              <a:t>const 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2"/>
            <a:endParaRPr lang="en-CZ" dirty="0">
              <a:latin typeface="+mj-lt"/>
            </a:endParaRPr>
          </a:p>
          <a:p>
            <a:pPr lvl="1"/>
            <a:r>
              <a:rPr lang="en-CZ" dirty="0"/>
              <a:t>For small numeric types (</a:t>
            </a:r>
            <a:r>
              <a:rPr lang="en-CZ" dirty="0">
                <a:latin typeface="+mj-lt"/>
              </a:rPr>
              <a:t>int, float, doubl</a:t>
            </a:r>
            <a:r>
              <a:rPr lang="en-CZ" dirty="0"/>
              <a:t>e, …)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/>
              <a:t>use </a:t>
            </a:r>
            <a:r>
              <a:rPr lang="en-CZ" dirty="0">
                <a:solidFill>
                  <a:srgbClr val="FF0000"/>
                </a:solidFill>
              </a:rPr>
              <a:t>direct parameter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v1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v2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  <a:p>
            <a:r>
              <a:rPr lang="en-CZ" dirty="0"/>
              <a:t>output parameters</a:t>
            </a:r>
          </a:p>
          <a:p>
            <a:pPr lvl="1"/>
            <a:r>
              <a:rPr lang="en-CZ" dirty="0"/>
              <a:t>Single output parameter </a:t>
            </a:r>
            <a:r>
              <a:rPr lang="en-CZ" dirty="0">
                <a:sym typeface="Wingdings" pitchFamily="2" charset="2"/>
              </a:rPr>
              <a:t> use </a:t>
            </a:r>
            <a:r>
              <a:rPr lang="en-CZ" dirty="0">
                <a:solidFill>
                  <a:srgbClr val="FF0000"/>
                </a:solidFill>
                <a:latin typeface="+mj-lt"/>
                <a:sym typeface="Wingdings" pitchFamily="2" charset="2"/>
              </a:rPr>
              <a:t>return</a:t>
            </a:r>
            <a:r>
              <a:rPr lang="en-CZ" dirty="0">
                <a:sym typeface="Wingdings" pitchFamily="2" charset="2"/>
              </a:rPr>
              <a:t> value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Few output parameters  use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tuple/pair/structure</a:t>
            </a:r>
          </a:p>
          <a:p>
            <a:pPr lvl="2"/>
            <a:r>
              <a:rPr lang="en-GB" sz="18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tuple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>
              <a:sym typeface="Wingdings" pitchFamily="2" charset="2"/>
            </a:endParaRPr>
          </a:p>
          <a:p>
            <a:pPr lvl="1"/>
            <a:r>
              <a:rPr lang="en-CZ" dirty="0">
                <a:sym typeface="Wingdings" pitchFamily="2" charset="2"/>
              </a:rPr>
              <a:t>Many output parameters  use reference - </a:t>
            </a:r>
            <a:r>
              <a:rPr lang="en-CZ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/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get_max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8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vector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 err="1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ints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8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864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Put related things (data, functions, …) together</a:t>
            </a:r>
          </a:p>
          <a:p>
            <a:pPr lvl="1"/>
            <a:r>
              <a:rPr lang="en-US" dirty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void 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default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change internal attributes, cannot be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void 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//</a:t>
            </a:r>
            <a:r>
              <a:rPr lang="en-US" dirty="0">
                <a:latin typeface="Consolas" panose="020B0609020204030204" pitchFamily="49" charset="0"/>
              </a:rPr>
              <a:t> doesn’t change internals, should be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void 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    //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calculator 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`!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c.calc("1+2*3/4");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void set(int x, int y, int z);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get_column(x)</a:t>
            </a:r>
          </a:p>
          <a:p>
            <a:r>
              <a:rPr lang="cs-CZ" dirty="0"/>
              <a:t>get_rows(), get_columns()</a:t>
            </a:r>
            <a:endParaRPr lang="en-US" dirty="0"/>
          </a:p>
          <a:p>
            <a:r>
              <a:rPr lang="cs-CZ" dirty="0"/>
              <a:t>clear() – </a:t>
            </a:r>
            <a:r>
              <a:rPr lang="en-US" dirty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/>
              <a:t>reverse values from </a:t>
            </a:r>
            <a:r>
              <a:rPr lang="cs-CZ" dirty="0"/>
              <a:t>[x, y] </a:t>
            </a:r>
            <a:r>
              <a:rPr lang="en-US" dirty="0"/>
              <a:t>to</a:t>
            </a:r>
            <a:r>
              <a:rPr lang="cs-CZ" dirty="0"/>
              <a:t> [y, x]</a:t>
            </a:r>
          </a:p>
          <a:p>
            <a:r>
              <a:rPr lang="cs-CZ" dirty="0"/>
              <a:t>is_negative() – </a:t>
            </a:r>
            <a:r>
              <a:rPr lang="en-US" dirty="0"/>
              <a:t>are all numbers in the matrix negative?</a:t>
            </a:r>
          </a:p>
          <a:p>
            <a:r>
              <a:rPr lang="en-US" dirty="0" err="1"/>
              <a:t>zero_count</a:t>
            </a:r>
            <a:r>
              <a:rPr lang="en-US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016F-7211-EDBF-92F6-231EE9FE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E34F-C09D-22C7-A894-AC06267C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9455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8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Labs web: </a:t>
            </a:r>
            <a:r>
              <a:rPr lang="en-US" dirty="0">
                <a:hlinkClick r:id="rId2"/>
              </a:rPr>
              <a:t>https://fan1x.github.io/cpp22.html</a:t>
            </a:r>
          </a:p>
          <a:p>
            <a:r>
              <a:rPr lang="en-US" dirty="0"/>
              <a:t>Lecture web: </a:t>
            </a:r>
            <a:r>
              <a:rPr lang="en-US" dirty="0">
                <a:hlinkClick r:id="rId3"/>
              </a:rPr>
              <a:t>https://www.ksi.mff.cuni.cz/teaching/nprg041-web/</a:t>
            </a:r>
            <a:endParaRPr lang="en-US" dirty="0"/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 in </a:t>
            </a:r>
            <a:r>
              <a:rPr lang="en-US" dirty="0">
                <a:hlinkClick r:id="rId4"/>
              </a:rPr>
              <a:t>SIS/Notice-board</a:t>
            </a:r>
            <a:endParaRPr lang="en-US" dirty="0"/>
          </a:p>
          <a:p>
            <a:pPr lvl="1"/>
            <a:r>
              <a:rPr lang="en-US" dirty="0"/>
              <a:t>Channel: `</a:t>
            </a:r>
            <a:r>
              <a:rPr lang="cs-CZ" dirty="0"/>
              <a:t>nprg041-cpp-faltin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7"/>
              </a:rPr>
              <a:t>https://gitlab.mff.cuni.cz/teaching/nprg041/2022-23/faltin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1238</TotalTime>
  <Words>2050</Words>
  <Application>Microsoft Macintosh PowerPoint</Application>
  <PresentationFormat>Custom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Consolas</vt:lpstr>
      <vt:lpstr>Corbel</vt:lpstr>
      <vt:lpstr>Menlo</vt:lpstr>
      <vt:lpstr>Chalkboard 16x9</vt:lpstr>
      <vt:lpstr>Programming in C++</vt:lpstr>
      <vt:lpstr>Lab 2</vt:lpstr>
      <vt:lpstr>Class/Struct</vt:lpstr>
      <vt:lpstr> Class vs. Struct</vt:lpstr>
      <vt:lpstr>std::vector&lt;T&gt;</vt:lpstr>
      <vt:lpstr>Homework: Matrix for Integers</vt:lpstr>
      <vt:lpstr>PowerPoint Presentation</vt:lpstr>
      <vt:lpstr>Lab 1</vt:lpstr>
      <vt:lpstr>Basic information</vt:lpstr>
      <vt:lpstr>Communication is the key</vt:lpstr>
      <vt:lpstr>Labs credit</vt:lpstr>
      <vt:lpstr>Code Requirements - Consistency</vt:lpstr>
      <vt:lpstr>Code Requirements – Readability</vt:lpstr>
      <vt:lpstr>Code Requirements – Safe, Modern</vt:lpstr>
      <vt:lpstr>Code Requirements – Working</vt:lpstr>
      <vt:lpstr>Why C++</vt:lpstr>
      <vt:lpstr>Working Environment</vt:lpstr>
      <vt:lpstr>C++ (interesting) links</vt:lpstr>
      <vt:lpstr>Learning C++ </vt:lpstr>
      <vt:lpstr>Hello World</vt:lpstr>
      <vt:lpstr>Hello World</vt:lpstr>
      <vt:lpstr>Compilation</vt:lpstr>
      <vt:lpstr>More Complex Program</vt:lpstr>
      <vt:lpstr>More Complex Program</vt:lpstr>
      <vt:lpstr>Functions And Parameters</vt:lpstr>
      <vt:lpstr>Functions And Parameters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73</cp:revision>
  <dcterms:created xsi:type="dcterms:W3CDTF">2021-09-30T06:52:15Z</dcterms:created>
  <dcterms:modified xsi:type="dcterms:W3CDTF">2022-10-11T06:46:43Z</dcterms:modified>
</cp:coreProperties>
</file>