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5" r:id="rId3"/>
    <p:sldId id="276" r:id="rId4"/>
    <p:sldId id="277" r:id="rId5"/>
    <p:sldId id="278" r:id="rId6"/>
    <p:sldId id="282" r:id="rId7"/>
    <p:sldId id="281" r:id="rId8"/>
    <p:sldId id="279" r:id="rId9"/>
    <p:sldId id="280" r:id="rId10"/>
    <p:sldId id="272" r:id="rId11"/>
    <p:sldId id="257" r:id="rId12"/>
    <p:sldId id="258" r:id="rId13"/>
    <p:sldId id="260" r:id="rId14"/>
    <p:sldId id="273" r:id="rId15"/>
    <p:sldId id="261" r:id="rId16"/>
    <p:sldId id="263" r:id="rId17"/>
    <p:sldId id="264" r:id="rId18"/>
    <p:sldId id="265" r:id="rId19"/>
    <p:sldId id="267" r:id="rId20"/>
    <p:sldId id="268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60690-2F03-479F-B1DB-312B486FAE0D}">
          <p14:sldIdLst>
            <p14:sldId id="256"/>
          </p14:sldIdLst>
        </p14:section>
        <p14:section name="ex02" id="{DF6FC865-10B5-4B52-8A47-8BFE1FF2F35B}">
          <p14:sldIdLst>
            <p14:sldId id="275"/>
            <p14:sldId id="276"/>
            <p14:sldId id="277"/>
            <p14:sldId id="278"/>
            <p14:sldId id="282"/>
            <p14:sldId id="281"/>
            <p14:sldId id="279"/>
            <p14:sldId id="280"/>
          </p14:sldIdLst>
        </p14:section>
        <p14:section name="ex01" id="{46663426-B5FD-4696-8D93-64DC7A284E7A}">
          <p14:sldIdLst>
            <p14:sldId id="272"/>
            <p14:sldId id="257"/>
            <p14:sldId id="258"/>
            <p14:sldId id="260"/>
            <p14:sldId id="273"/>
            <p14:sldId id="261"/>
            <p14:sldId id="263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96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50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73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51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96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7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0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56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5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6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C408-B707-4AD1-9019-CBC7A56463C9}" type="datetimeFigureOut">
              <a:rPr lang="cs-CZ" smtClean="0"/>
              <a:t>15.03.2021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19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teaching/nswi170-web/" TargetMode="External"/><Relationship Id="rId2" Type="http://schemas.openxmlformats.org/officeDocument/2006/relationships/hyperlink" Target="https://fan1x.github.io/computer_system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hyperlink" Target="http://coliru.stacked-crooked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si.mff.cuni.cz/teaching/nswi170-web/#@tab_lin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NSWI170 – </a:t>
            </a:r>
            <a:r>
              <a:rPr lang="cs-CZ" sz="6000" dirty="0" smtClean="0"/>
              <a:t>Počítačové systémy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45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Komunikace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/>
          </a:bodyPr>
          <a:lstStyle/>
          <a:p>
            <a:r>
              <a:rPr lang="en-US" dirty="0" smtClean="0"/>
              <a:t>Bu</a:t>
            </a:r>
            <a:r>
              <a:rPr lang="cs-CZ" dirty="0" smtClean="0"/>
              <a:t>ďte proaktivní</a:t>
            </a:r>
            <a:endParaRPr lang="en-US" dirty="0" smtClean="0"/>
          </a:p>
          <a:p>
            <a:r>
              <a:rPr lang="cs-CZ" dirty="0" smtClean="0"/>
              <a:t>Web</a:t>
            </a:r>
          </a:p>
          <a:p>
            <a:pPr lvl="1"/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fan1x.github.io/computer_systems.html</a:t>
            </a:r>
            <a:endParaRPr lang="cs-CZ" dirty="0" smtClean="0"/>
          </a:p>
          <a:p>
            <a:pPr lvl="1"/>
            <a:r>
              <a:rPr lang="cs-CZ" dirty="0">
                <a:hlinkClick r:id="rId3"/>
              </a:rPr>
              <a:t>https://www.ksi.mff.cuni.cz/teaching/nswi170-web</a:t>
            </a:r>
            <a:r>
              <a:rPr lang="cs-CZ" dirty="0" smtClean="0">
                <a:hlinkClick r:id="rId3"/>
              </a:rPr>
              <a:t>/</a:t>
            </a:r>
            <a:endParaRPr lang="cs-CZ" dirty="0"/>
          </a:p>
          <a:p>
            <a:r>
              <a:rPr lang="cs-CZ" dirty="0" smtClean="0"/>
              <a:t>Mattermost</a:t>
            </a:r>
          </a:p>
          <a:p>
            <a:r>
              <a:rPr lang="cs-CZ" dirty="0" smtClean="0"/>
              <a:t>Mail</a:t>
            </a:r>
          </a:p>
          <a:p>
            <a:r>
              <a:rPr lang="cs-CZ" dirty="0" smtClean="0"/>
              <a:t>Zoom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94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Průběh cvičení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Účel předmětu NSWI170 – Počítačové systémy</a:t>
            </a:r>
          </a:p>
          <a:p>
            <a:pPr lvl="1"/>
            <a:r>
              <a:rPr lang="cs-CZ" dirty="0"/>
              <a:t>Vysvětlit, co informatik potřebuje vědět o hardware a systémovém software</a:t>
            </a:r>
          </a:p>
          <a:p>
            <a:pPr lvl="1"/>
            <a:r>
              <a:rPr lang="cs-CZ" dirty="0"/>
              <a:t>Seznámit se s jazykem, který je pravým opakem Pythonu</a:t>
            </a:r>
          </a:p>
          <a:p>
            <a:pPr lvl="1"/>
            <a:r>
              <a:rPr lang="cs-CZ" dirty="0"/>
              <a:t>Vyzkoušet si programování v těsném kontaktu s hardware</a:t>
            </a:r>
          </a:p>
          <a:p>
            <a:r>
              <a:rPr lang="cs-CZ" dirty="0"/>
              <a:t>Obsah přednášky (</a:t>
            </a:r>
            <a:r>
              <a:rPr lang="en-US" dirty="0"/>
              <a:t>Jakub </a:t>
            </a:r>
            <a:r>
              <a:rPr lang="en-US" dirty="0" err="1"/>
              <a:t>Yaghob</a:t>
            </a:r>
            <a:r>
              <a:rPr lang="cs-CZ" dirty="0"/>
              <a:t> nebo Lubomír Bulej</a:t>
            </a:r>
            <a:r>
              <a:rPr lang="en-US" dirty="0"/>
              <a:t>)</a:t>
            </a:r>
            <a:endParaRPr lang="cs-CZ" dirty="0"/>
          </a:p>
          <a:p>
            <a:pPr lvl="1"/>
            <a:r>
              <a:rPr lang="cs-CZ" dirty="0"/>
              <a:t>1..2 – základy jazyka C</a:t>
            </a:r>
          </a:p>
          <a:p>
            <a:pPr lvl="1"/>
            <a:r>
              <a:rPr lang="cs-CZ" dirty="0"/>
              <a:t>3..14 – operační systémy, překladače, ...</a:t>
            </a:r>
          </a:p>
          <a:p>
            <a:r>
              <a:rPr lang="cs-CZ" dirty="0"/>
              <a:t>Obsah cvičení</a:t>
            </a:r>
          </a:p>
          <a:p>
            <a:pPr lvl="1"/>
            <a:r>
              <a:rPr lang="cs-CZ" dirty="0"/>
              <a:t>Předmět je sice 2/2, ale cvičení je pouze jednou za 14 dní</a:t>
            </a:r>
          </a:p>
          <a:p>
            <a:pPr lvl="2"/>
            <a:r>
              <a:rPr lang="cs-CZ" dirty="0"/>
              <a:t>Druhou dvouhodinu strávíte u domácích úkolů (a vaši učitelé při jejich kontrole)</a:t>
            </a:r>
          </a:p>
          <a:p>
            <a:pPr lvl="1"/>
            <a:r>
              <a:rPr lang="cs-CZ" dirty="0"/>
              <a:t>1 – první kroky v </a:t>
            </a:r>
            <a:r>
              <a:rPr lang="cs-CZ" dirty="0" smtClean="0"/>
              <a:t>C</a:t>
            </a:r>
            <a:r>
              <a:rPr lang="en-US" dirty="0" smtClean="0"/>
              <a:t>++</a:t>
            </a:r>
            <a:endParaRPr lang="cs-CZ" dirty="0"/>
          </a:p>
          <a:p>
            <a:pPr lvl="1"/>
            <a:r>
              <a:rPr lang="cs-CZ" dirty="0"/>
              <a:t>2..6 – programování pro Arduino</a:t>
            </a:r>
          </a:p>
          <a:p>
            <a:r>
              <a:rPr lang="cs-CZ" dirty="0"/>
              <a:t>Od třetího týdne přednáška se cvičením nesouvisí</a:t>
            </a:r>
          </a:p>
          <a:p>
            <a:pPr lvl="1"/>
            <a:r>
              <a:rPr lang="cs-CZ" dirty="0"/>
              <a:t>Ani zápočet se zkouškou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0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Zápočet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cs-CZ" dirty="0" smtClean="0"/>
              <a:t>řed druhým cvičením (</a:t>
            </a:r>
            <a:r>
              <a:rPr lang="en-US" dirty="0" smtClean="0"/>
              <a:t>22</a:t>
            </a:r>
            <a:r>
              <a:rPr lang="cs-CZ" dirty="0" smtClean="0"/>
              <a:t>.3.) si zajistěte prostředí k práci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Arduino (v knihovně nebo koupit on-line)</a:t>
            </a:r>
          </a:p>
          <a:p>
            <a:pPr lvl="1"/>
            <a:r>
              <a:rPr lang="cs-CZ" dirty="0" smtClean="0"/>
              <a:t>Nainstalujte si na vašem počítači </a:t>
            </a:r>
            <a:r>
              <a:rPr lang="cs-CZ" dirty="0" smtClean="0">
                <a:solidFill>
                  <a:srgbClr val="FF0000"/>
                </a:solidFill>
              </a:rPr>
              <a:t>Arduino IDE </a:t>
            </a:r>
            <a:r>
              <a:rPr lang="cs-CZ" dirty="0" smtClean="0"/>
              <a:t>(pro řešení domácích úkolů)</a:t>
            </a:r>
          </a:p>
          <a:p>
            <a:r>
              <a:rPr lang="cs-CZ" dirty="0" smtClean="0"/>
              <a:t>Na cvičení budou zadávány úlohy</a:t>
            </a:r>
          </a:p>
          <a:p>
            <a:pPr lvl="1"/>
            <a:r>
              <a:rPr lang="cs-CZ" dirty="0" smtClean="0"/>
              <a:t>Odevzdání do ReCodexu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1 týden na řešení</a:t>
            </a:r>
          </a:p>
          <a:p>
            <a:pPr lvl="1"/>
            <a:r>
              <a:rPr lang="cs-CZ" dirty="0" smtClean="0"/>
              <a:t>Arduinovské úlohy na sebe navazují, řešení tedy budete sami potřebovat</a:t>
            </a:r>
          </a:p>
          <a:p>
            <a:r>
              <a:rPr lang="cs-CZ" dirty="0" smtClean="0"/>
              <a:t>Na šestém cvičení bude zadána hlavní domácí úloha</a:t>
            </a:r>
            <a:endParaRPr lang="cs-CZ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8188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V čem tedy budete programovat?</a:t>
            </a:r>
          </a:p>
          <a:p>
            <a:pPr lvl="1"/>
            <a:r>
              <a:rPr lang="cs-CZ" dirty="0" smtClean="0"/>
              <a:t>Technicky to bude C++</a:t>
            </a:r>
          </a:p>
          <a:p>
            <a:pPr lvl="2"/>
            <a:r>
              <a:rPr lang="cs-CZ" dirty="0" smtClean="0"/>
              <a:t>C++ je (téměř) nadmnožina C</a:t>
            </a:r>
          </a:p>
          <a:p>
            <a:pPr lvl="3"/>
            <a:r>
              <a:rPr lang="cs-CZ" dirty="0" smtClean="0"/>
              <a:t>U některých C-konstrukcí má C++ o něco přísnější pravidla, tím včas odhalíte některé chyby</a:t>
            </a:r>
          </a:p>
          <a:p>
            <a:pPr lvl="2"/>
            <a:r>
              <a:rPr lang="cs-CZ" dirty="0" smtClean="0"/>
              <a:t>Půjčíme si z C++ několik drobností usnadňujících život</a:t>
            </a:r>
          </a:p>
          <a:p>
            <a:pPr lvl="3"/>
            <a:r>
              <a:rPr lang="cs-CZ" dirty="0" smtClean="0"/>
              <a:t>Parametry předávané odkazem, prázdné závorky v deklaraci funkce bez parametrů, ...</a:t>
            </a:r>
          </a:p>
          <a:p>
            <a:pPr lvl="2"/>
            <a:r>
              <a:rPr lang="en-US" dirty="0" err="1" smtClean="0"/>
              <a:t>Slo</a:t>
            </a:r>
            <a:r>
              <a:rPr lang="cs-CZ" dirty="0" smtClean="0"/>
              <a:t>žitější vlastnosti C++ nejsou v nízkoúrovňovém prostředí příliš užitečné </a:t>
            </a:r>
          </a:p>
          <a:p>
            <a:pPr lvl="3"/>
            <a:r>
              <a:rPr lang="cs-CZ" dirty="0" smtClean="0"/>
              <a:t>Často ani nejsou dostupné kvůli omezené kapacitě hardware</a:t>
            </a:r>
          </a:p>
          <a:p>
            <a:r>
              <a:rPr lang="cs-CZ" dirty="0" smtClean="0"/>
              <a:t>Kde?</a:t>
            </a:r>
          </a:p>
          <a:p>
            <a:pPr lvl="1"/>
            <a:r>
              <a:rPr lang="cs-CZ" dirty="0" smtClean="0"/>
              <a:t>1. cvičení: </a:t>
            </a:r>
            <a:r>
              <a:rPr lang="cs-CZ" dirty="0" smtClean="0">
                <a:hlinkClick r:id="rId2"/>
              </a:rPr>
              <a:t>coliru.stacked-crooked.com</a:t>
            </a:r>
            <a:endParaRPr lang="cs-CZ" dirty="0" smtClean="0"/>
          </a:p>
          <a:p>
            <a:pPr lvl="2"/>
            <a:r>
              <a:rPr lang="cs-CZ" dirty="0" smtClean="0"/>
              <a:t>Webový editor schopný zkompilovat a spustit jednoduchý program v C++</a:t>
            </a:r>
          </a:p>
          <a:p>
            <a:pPr lvl="2"/>
            <a:r>
              <a:rPr lang="cs-CZ" dirty="0" smtClean="0"/>
              <a:t>Kdo to umí, může používat jakýkoliv jiný editor a překladač C++</a:t>
            </a:r>
          </a:p>
          <a:p>
            <a:pPr lvl="1"/>
            <a:r>
              <a:rPr lang="cs-CZ" dirty="0" smtClean="0"/>
              <a:t>Zbytek cvičení: Arduino IDE - </a:t>
            </a:r>
            <a:r>
              <a:rPr lang="en-US" dirty="0" smtClean="0">
                <a:hlinkClick r:id="rId3"/>
              </a:rPr>
              <a:t>www.arduino.cc/en/main/software</a:t>
            </a:r>
            <a:endParaRPr lang="cs-CZ" dirty="0" smtClean="0"/>
          </a:p>
          <a:p>
            <a:pPr lvl="2"/>
            <a:r>
              <a:rPr lang="cs-CZ" dirty="0" smtClean="0"/>
              <a:t>Aplikace pro Windows/Linux/MacOS</a:t>
            </a:r>
          </a:p>
          <a:p>
            <a:pPr lvl="2"/>
            <a:r>
              <a:rPr lang="cs-CZ" dirty="0" smtClean="0"/>
              <a:t>Editor, překladač, dálkový (USB) ovladač Arduina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Čas na hraní </a:t>
            </a:r>
            <a:r>
              <a:rPr lang="cs-CZ" smtClean="0">
                <a:sym typeface="Wingdings" panose="05000000000000000000" pitchFamily="2" charset="2"/>
              </a:rPr>
              <a:t>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32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smtClean="0"/>
              <a:t>Hello World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cs-CZ" dirty="0" smtClean="0"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</a:rPr>
              <a:t>stdio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</a:rPr>
              <a:t>("Hello World :)\n");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1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&lt;cstdio&gt;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fn1(int array[], int length)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res += array[i];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res;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fn1(array, 9);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err="1" smtClean="0"/>
              <a:t>Tajemn</a:t>
            </a:r>
            <a:r>
              <a:rPr lang="cs-CZ" dirty="0"/>
              <a:t>á</a:t>
            </a:r>
            <a:r>
              <a:rPr lang="cs-CZ" dirty="0" smtClean="0"/>
              <a:t> funkce 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fn2(int array[], int length, int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i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while(i &lt; length &amp;&amp; array[i] !=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++i;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i;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  static constexpr int SIZE = 10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fn2(array, SIZE, 4);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07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fn3(int array[], int length)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j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k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if (array[i] % 2 == 0)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++j;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 else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++k;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if (j &gt; k)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j;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if (k &gt; j)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-k;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0;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static constexpr int SIZE = </a:t>
            </a:r>
            <a:r>
              <a:rPr lang="en-US" dirty="0" smtClean="0">
                <a:latin typeface="Consolas" panose="020B0609020204030204" pitchFamily="49" charset="0"/>
              </a:rPr>
              <a:t>9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</a:t>
            </a:r>
            <a:r>
              <a:rPr lang="en-US" dirty="0" smtClean="0">
                <a:latin typeface="Consolas" panose="020B0609020204030204" pitchFamily="49" charset="0"/>
              </a:rPr>
              <a:t>3</a:t>
            </a:r>
            <a:r>
              <a:rPr lang="cs-CZ" dirty="0" smtClean="0">
                <a:latin typeface="Consolas" panose="020B0609020204030204" pitchFamily="49" charset="0"/>
              </a:rPr>
              <a:t>(array, SIZE);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 smtClean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count_and_compare_odd_even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array[],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length)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length;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if (array[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% 2 == 0)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if (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if (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-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Open-source HW SW projekt</a:t>
            </a:r>
          </a:p>
          <a:p>
            <a:r>
              <a:rPr lang="cs-CZ" dirty="0" smtClean="0"/>
              <a:t>Arduino board </a:t>
            </a:r>
            <a:r>
              <a:rPr lang="en-US" dirty="0" smtClean="0"/>
              <a:t>+ expansion board (shield)</a:t>
            </a:r>
          </a:p>
          <a:p>
            <a:r>
              <a:rPr lang="en-US" dirty="0" smtClean="0"/>
              <a:t>Arduino IDE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54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trojúhelník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vánoční stromeček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průměr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graf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klouzavý průměr hodnot v poli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Pro fixní N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Obecně pro N po sobě jdoucích hodnot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Histogram</a:t>
            </a:r>
            <a:endParaRPr lang="cs-CZ" dirty="0" smtClean="0"/>
          </a:p>
          <a:p>
            <a:pPr marL="971550" lvl="1" indent="-514350">
              <a:buFont typeface="+mj-lt"/>
              <a:buAutoNum type="alphaLcParenR"/>
            </a:pPr>
            <a:endParaRPr lang="cs-CZ" dirty="0"/>
          </a:p>
        </p:txBody>
      </p:sp>
      <p:sp>
        <p:nvSpPr>
          <p:cNvPr id="4" name="TextBox 4"/>
          <p:cNvSpPr txBox="1"/>
          <p:nvPr/>
        </p:nvSpPr>
        <p:spPr>
          <a:xfrm>
            <a:off x="8894398" y="1818083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591" y="1217919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https://upload.wikimedia.org/wikipedia/commons/f/fe/Moving_average-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06" y="3227015"/>
            <a:ext cx="4224767" cy="268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HW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6216" y="1430206"/>
            <a:ext cx="4557584" cy="5078023"/>
          </a:xfrm>
        </p:spPr>
        <p:txBody>
          <a:bodyPr>
            <a:normAutofit/>
          </a:bodyPr>
          <a:lstStyle/>
          <a:p>
            <a:r>
              <a:rPr lang="cs-CZ" dirty="0" smtClean="0"/>
              <a:t>(</a:t>
            </a:r>
            <a:r>
              <a:rPr lang="en-US" dirty="0" smtClean="0"/>
              <a:t>1) </a:t>
            </a:r>
            <a:r>
              <a:rPr lang="en-US" dirty="0" err="1" smtClean="0"/>
              <a:t>Konektor</a:t>
            </a:r>
            <a:r>
              <a:rPr lang="en-US" dirty="0" smtClean="0"/>
              <a:t> pro Bluetooth</a:t>
            </a:r>
          </a:p>
          <a:p>
            <a:r>
              <a:rPr lang="en-US" dirty="0" smtClean="0"/>
              <a:t>(2) LED </a:t>
            </a:r>
          </a:p>
          <a:p>
            <a:r>
              <a:rPr lang="en-US" dirty="0" smtClean="0"/>
              <a:t>(3) Reset</a:t>
            </a:r>
          </a:p>
          <a:p>
            <a:r>
              <a:rPr lang="en-US" dirty="0" smtClean="0"/>
              <a:t>(4) </a:t>
            </a:r>
            <a:r>
              <a:rPr lang="en-US" dirty="0" err="1" smtClean="0"/>
              <a:t>Signaliza</a:t>
            </a:r>
            <a:r>
              <a:rPr lang="cs-CZ" dirty="0" smtClean="0"/>
              <a:t>ční LED</a:t>
            </a:r>
          </a:p>
          <a:p>
            <a:r>
              <a:rPr lang="en-US" dirty="0" smtClean="0"/>
              <a:t>(5) </a:t>
            </a:r>
            <a:r>
              <a:rPr lang="cs-CZ" dirty="0" smtClean="0"/>
              <a:t>Piezo-bzučák</a:t>
            </a:r>
          </a:p>
          <a:p>
            <a:r>
              <a:rPr lang="en-US" dirty="0" smtClean="0"/>
              <a:t>(6), (9) </a:t>
            </a:r>
            <a:r>
              <a:rPr lang="cs-CZ" dirty="0" smtClean="0"/>
              <a:t>Propojka</a:t>
            </a:r>
          </a:p>
          <a:p>
            <a:r>
              <a:rPr lang="en-US" dirty="0" smtClean="0"/>
              <a:t>(7) </a:t>
            </a:r>
            <a:r>
              <a:rPr lang="cs-CZ" dirty="0" smtClean="0"/>
              <a:t>Konektor pro IR</a:t>
            </a:r>
            <a:endParaRPr lang="en-US" dirty="0" smtClean="0"/>
          </a:p>
          <a:p>
            <a:r>
              <a:rPr lang="en-US" dirty="0" smtClean="0"/>
              <a:t>(8) </a:t>
            </a:r>
            <a:r>
              <a:rPr lang="cs-CZ" dirty="0" smtClean="0"/>
              <a:t>Potenciometr</a:t>
            </a:r>
          </a:p>
          <a:p>
            <a:r>
              <a:rPr lang="en-US" dirty="0" smtClean="0"/>
              <a:t>(10) </a:t>
            </a:r>
            <a:r>
              <a:rPr lang="en-US" dirty="0" err="1" smtClean="0"/>
              <a:t>Konektor</a:t>
            </a:r>
            <a:r>
              <a:rPr lang="en-US" dirty="0" smtClean="0"/>
              <a:t> pro </a:t>
            </a:r>
            <a:r>
              <a:rPr lang="cs-CZ" dirty="0" smtClean="0"/>
              <a:t>čidla</a:t>
            </a:r>
          </a:p>
          <a:p>
            <a:r>
              <a:rPr lang="cs-CZ" dirty="0" smtClean="0"/>
              <a:t>(11) Vstupní tlačítka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4" y="1430206"/>
            <a:ext cx="4289855" cy="5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Kompilace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838199" y="1825624"/>
            <a:ext cx="4351339" cy="4351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Host</a:t>
            </a:r>
            <a:endParaRPr lang="cs-CZ" sz="2800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7002461" y="1825624"/>
            <a:ext cx="4351339" cy="435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Arduino</a:t>
            </a:r>
            <a:endParaRPr lang="cs-CZ" sz="2400" dirty="0"/>
          </a:p>
        </p:txBody>
      </p:sp>
      <p:sp>
        <p:nvSpPr>
          <p:cNvPr id="6" name="Rectangle 5"/>
          <p:cNvSpPr/>
          <p:nvPr/>
        </p:nvSpPr>
        <p:spPr>
          <a:xfrm>
            <a:off x="10021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Sketch *.c</a:t>
            </a:r>
            <a:endParaRPr lang="cs-CZ" sz="2000" dirty="0"/>
          </a:p>
        </p:txBody>
      </p:sp>
      <p:sp>
        <p:nvSpPr>
          <p:cNvPr id="7" name="Rectangle 6"/>
          <p:cNvSpPr/>
          <p:nvPr/>
        </p:nvSpPr>
        <p:spPr>
          <a:xfrm>
            <a:off x="10021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binary code</a:t>
            </a:r>
            <a:endParaRPr lang="cs-CZ" sz="2000" dirty="0"/>
          </a:p>
        </p:txBody>
      </p:sp>
      <p:sp>
        <p:nvSpPr>
          <p:cNvPr id="8" name="Rectangle 7"/>
          <p:cNvSpPr/>
          <p:nvPr/>
        </p:nvSpPr>
        <p:spPr>
          <a:xfrm>
            <a:off x="71743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Bootloader</a:t>
            </a:r>
            <a:endParaRPr lang="cs-CZ" sz="2000" dirty="0"/>
          </a:p>
        </p:txBody>
      </p:sp>
      <p:sp>
        <p:nvSpPr>
          <p:cNvPr id="9" name="Rectangle 8"/>
          <p:cNvSpPr/>
          <p:nvPr/>
        </p:nvSpPr>
        <p:spPr>
          <a:xfrm>
            <a:off x="71743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Flash memory</a:t>
            </a:r>
            <a:endParaRPr lang="cs-CZ" sz="2000" dirty="0"/>
          </a:p>
        </p:txBody>
      </p:sp>
      <p:sp>
        <p:nvSpPr>
          <p:cNvPr id="10" name="Down Arrow 9"/>
          <p:cNvSpPr/>
          <p:nvPr/>
        </p:nvSpPr>
        <p:spPr>
          <a:xfrm>
            <a:off x="2771551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3256183" y="3843836"/>
            <a:ext cx="117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compile</a:t>
            </a:r>
            <a:endParaRPr lang="cs-CZ" sz="2400" dirty="0"/>
          </a:p>
        </p:txBody>
      </p:sp>
      <p:sp>
        <p:nvSpPr>
          <p:cNvPr id="13" name="Down Arrow 12"/>
          <p:cNvSpPr/>
          <p:nvPr/>
        </p:nvSpPr>
        <p:spPr>
          <a:xfrm>
            <a:off x="8943752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9428384" y="3843836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639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48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latin typeface="Consolas" panose="020B0609020204030204" pitchFamily="49" charset="0"/>
              </a:rPr>
              <a:t>setup()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put your setup code here, to run once: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latin typeface="Consolas" panose="020B0609020204030204" pitchFamily="49" charset="0"/>
              </a:rPr>
              <a:t>loop()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put your main code here, to run repeatedly: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cs-CZ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// called ~1000/s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cs-CZ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High Quality Scooby doo mask reveal Blank Meme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753" y="365125"/>
            <a:ext cx="4465852" cy="59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223" y="850216"/>
            <a:ext cx="1952368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setup()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// </a:t>
            </a:r>
            <a:r>
              <a:rPr lang="en-US" sz="1600" dirty="0" err="1" smtClean="0">
                <a:latin typeface="Consolas" panose="020B0609020204030204" pitchFamily="49" charset="0"/>
              </a:rPr>
              <a:t>init</a:t>
            </a:r>
            <a:r>
              <a:rPr lang="en-US" sz="1600" dirty="0" smtClean="0">
                <a:latin typeface="Consolas" panose="020B0609020204030204" pitchFamily="49" charset="0"/>
              </a:rPr>
              <a:t> code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loop()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// main code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223" y="4036421"/>
            <a:ext cx="19523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setup();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while(true)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loop();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3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Dobré </a:t>
            </a:r>
            <a:r>
              <a:rPr lang="en-US" dirty="0" smtClean="0"/>
              <a:t>p</a:t>
            </a:r>
            <a:r>
              <a:rPr lang="cs-CZ" dirty="0" smtClean="0"/>
              <a:t>rogramátorské </a:t>
            </a:r>
            <a:r>
              <a:rPr lang="en-US" dirty="0" smtClean="0"/>
              <a:t>z</a:t>
            </a:r>
            <a:r>
              <a:rPr lang="cs-CZ" dirty="0" smtClean="0"/>
              <a:t>vyky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Zapnout warnings</a:t>
            </a:r>
            <a:r>
              <a:rPr lang="en-US" dirty="0" smtClean="0"/>
              <a:t> p</a:t>
            </a:r>
            <a:r>
              <a:rPr lang="cs-CZ" dirty="0" smtClean="0"/>
              <a:t>řekladače</a:t>
            </a:r>
            <a:endParaRPr lang="en-US" dirty="0" smtClean="0"/>
          </a:p>
          <a:p>
            <a:r>
              <a:rPr lang="cs-CZ" dirty="0" smtClean="0"/>
              <a:t>Nepoužívat copy&amp;paste</a:t>
            </a:r>
          </a:p>
          <a:p>
            <a:pPr lvl="1"/>
            <a:r>
              <a:rPr lang="cs-CZ" dirty="0" smtClean="0"/>
              <a:t>Funkce, pole, ...</a:t>
            </a:r>
          </a:p>
          <a:p>
            <a:r>
              <a:rPr lang="cs-CZ" dirty="0" smtClean="0"/>
              <a:t>Používat konstanty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#include 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cs-CZ" dirty="0">
                <a:latin typeface="Consolas" panose="020B0609020204030204" pitchFamily="49" charset="0"/>
              </a:rPr>
              <a:t>funshield.h</a:t>
            </a:r>
            <a:r>
              <a:rPr lang="en-US" dirty="0" smtClean="0">
                <a:latin typeface="Consolas" panose="020B0609020204030204" pitchFamily="49" charset="0"/>
              </a:rPr>
              <a:t>”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1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Inicializovat LEDky</a:t>
            </a:r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pinMode(pin, OUTPUT</a:t>
            </a:r>
            <a:r>
              <a:rPr lang="en-US" dirty="0" smtClean="0">
                <a:latin typeface="Consolas" panose="020B0609020204030204" pitchFamily="49" charset="0"/>
              </a:rPr>
              <a:t>/INPUT)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vybranou LEDkou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digitalWrite</a:t>
            </a:r>
            <a:r>
              <a:rPr lang="en-US" dirty="0" smtClean="0">
                <a:latin typeface="Consolas" panose="020B0609020204030204" pitchFamily="49" charset="0"/>
              </a:rPr>
              <a:t>(pin, HIGH/LOW)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delay(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Blikat všemi </a:t>
            </a:r>
            <a:r>
              <a:rPr lang="cs-CZ" dirty="0" smtClean="0"/>
              <a:t>ledkami najednou</a:t>
            </a:r>
          </a:p>
          <a:p>
            <a:pPr lvl="1"/>
            <a:r>
              <a:rPr lang="cs-CZ" dirty="0" smtClean="0"/>
              <a:t>ne C&amp;P (co kdyby LEDek bylo 1M)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</a:t>
            </a:r>
            <a:r>
              <a:rPr lang="cs-CZ" dirty="0" smtClean="0"/>
              <a:t>bez </a:t>
            </a:r>
            <a:r>
              <a:rPr lang="cs-CZ" dirty="0" smtClean="0"/>
              <a:t>delay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millis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</a:t>
            </a:r>
            <a:r>
              <a:rPr lang="cs-CZ" dirty="0" smtClean="0"/>
              <a:t>ad délky</a:t>
            </a:r>
            <a:r>
              <a:rPr lang="en-US" dirty="0" smtClean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Had </a:t>
            </a:r>
            <a:r>
              <a:rPr lang="en-US" dirty="0" err="1" smtClean="0"/>
              <a:t>libovoln</a:t>
            </a:r>
            <a:r>
              <a:rPr lang="cs-CZ" dirty="0" smtClean="0"/>
              <a:t>é délky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4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Odkazy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hlinkClick r:id="rId2"/>
              </a:rPr>
              <a:t>https://www.ksi.mff.cuni.cz/teaching/nswi170-web/#@tab_links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00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1169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NSWI170 – Počítačové systémy</vt:lpstr>
      <vt:lpstr>Arduino</vt:lpstr>
      <vt:lpstr>Arduino HW</vt:lpstr>
      <vt:lpstr>Kompilace</vt:lpstr>
      <vt:lpstr>Arduino IDE</vt:lpstr>
      <vt:lpstr>PowerPoint Presentation</vt:lpstr>
      <vt:lpstr>Dobré programátorské zvyky</vt:lpstr>
      <vt:lpstr>Úkoly</vt:lpstr>
      <vt:lpstr>Odkazy</vt:lpstr>
      <vt:lpstr>Komunikace</vt:lpstr>
      <vt:lpstr>Průběh cvičení</vt:lpstr>
      <vt:lpstr>Zápočet</vt:lpstr>
      <vt:lpstr>IDE</vt:lpstr>
      <vt:lpstr>Čas na hraní </vt:lpstr>
      <vt:lpstr>Hello World </vt:lpstr>
      <vt:lpstr>Tajemná funkce 1 </vt:lpstr>
      <vt:lpstr>Tajemná funkce 2</vt:lpstr>
      <vt:lpstr>Tajemná funkce 3 (1/2)</vt:lpstr>
      <vt:lpstr>Tajemná funkce 3 (2/2)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NSWI170 – Počítačové systémy</dc:title>
  <dc:creator>Tomas Faltin</dc:creator>
  <cp:lastModifiedBy>Tomas Faltin</cp:lastModifiedBy>
  <cp:revision>32</cp:revision>
  <dcterms:created xsi:type="dcterms:W3CDTF">2020-02-24T09:50:47Z</dcterms:created>
  <dcterms:modified xsi:type="dcterms:W3CDTF">2021-03-15T09:33:51Z</dcterms:modified>
</cp:coreProperties>
</file>