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320" r:id="rId3"/>
    <p:sldId id="321" r:id="rId4"/>
    <p:sldId id="326" r:id="rId5"/>
    <p:sldId id="329" r:id="rId6"/>
    <p:sldId id="318" r:id="rId7"/>
    <p:sldId id="327" r:id="rId8"/>
    <p:sldId id="328" r:id="rId9"/>
    <p:sldId id="310" r:id="rId10"/>
    <p:sldId id="311" r:id="rId11"/>
    <p:sldId id="315" r:id="rId12"/>
    <p:sldId id="293" r:id="rId13"/>
    <p:sldId id="316" r:id="rId14"/>
    <p:sldId id="313" r:id="rId15"/>
    <p:sldId id="312" r:id="rId16"/>
    <p:sldId id="317" r:id="rId17"/>
    <p:sldId id="319" r:id="rId18"/>
    <p:sldId id="287" r:id="rId19"/>
    <p:sldId id="308" r:id="rId20"/>
    <p:sldId id="302" r:id="rId21"/>
    <p:sldId id="303" r:id="rId22"/>
    <p:sldId id="307" r:id="rId23"/>
    <p:sldId id="309" r:id="rId24"/>
    <p:sldId id="304" r:id="rId25"/>
    <p:sldId id="305" r:id="rId26"/>
    <p:sldId id="306" r:id="rId27"/>
    <p:sldId id="301" r:id="rId28"/>
    <p:sldId id="297" r:id="rId29"/>
    <p:sldId id="286" r:id="rId30"/>
    <p:sldId id="299" r:id="rId31"/>
    <p:sldId id="298" r:id="rId32"/>
    <p:sldId id="294" r:id="rId33"/>
    <p:sldId id="295" r:id="rId34"/>
    <p:sldId id="296" r:id="rId35"/>
    <p:sldId id="300" r:id="rId36"/>
    <p:sldId id="288" r:id="rId37"/>
    <p:sldId id="270" r:id="rId38"/>
    <p:sldId id="283" r:id="rId39"/>
    <p:sldId id="271" r:id="rId40"/>
    <p:sldId id="291" r:id="rId41"/>
    <p:sldId id="292" r:id="rId42"/>
    <p:sldId id="322" r:id="rId43"/>
    <p:sldId id="272" r:id="rId44"/>
    <p:sldId id="273" r:id="rId45"/>
    <p:sldId id="274" r:id="rId46"/>
    <p:sldId id="279" r:id="rId47"/>
    <p:sldId id="289" r:id="rId48"/>
    <p:sldId id="284" r:id="rId49"/>
    <p:sldId id="280" r:id="rId50"/>
    <p:sldId id="323" r:id="rId51"/>
    <p:sldId id="285" r:id="rId52"/>
    <p:sldId id="281" r:id="rId53"/>
    <p:sldId id="324" r:id="rId54"/>
    <p:sldId id="325" r:id="rId55"/>
    <p:sldId id="282" r:id="rId5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5" id="{10CA6B3B-670A-DD48-9730-239F96856F04}">
          <p14:sldIdLst>
            <p14:sldId id="320"/>
            <p14:sldId id="321"/>
            <p14:sldId id="326"/>
            <p14:sldId id="329"/>
            <p14:sldId id="318"/>
            <p14:sldId id="327"/>
            <p14:sldId id="328"/>
          </p14:sldIdLst>
        </p14:section>
        <p14:section name="ex04" id="{87FF5B36-1F77-824E-B7DA-9B2BBA5A83AB}">
          <p14:sldIdLst>
            <p14:sldId id="310"/>
            <p14:sldId id="311"/>
            <p14:sldId id="315"/>
            <p14:sldId id="293"/>
            <p14:sldId id="316"/>
            <p14:sldId id="313"/>
            <p14:sldId id="312"/>
            <p14:sldId id="317"/>
            <p14:sldId id="319"/>
          </p14:sldIdLst>
        </p14:section>
        <p14:section name="ex03" id="{7AA847A5-752B-6447-A7DD-B6DB0FF41DC6}">
          <p14:sldIdLst>
            <p14:sldId id="287"/>
            <p14:sldId id="308"/>
            <p14:sldId id="302"/>
            <p14:sldId id="303"/>
            <p14:sldId id="307"/>
            <p14:sldId id="309"/>
            <p14:sldId id="304"/>
            <p14:sldId id="305"/>
            <p14:sldId id="306"/>
          </p14:sldIdLst>
        </p14:section>
        <p14:section name="ex02" id="{3C576902-880E-4BFC-B629-EE6303F2673B}">
          <p14:sldIdLst>
            <p14:sldId id="301"/>
            <p14:sldId id="297"/>
            <p14:sldId id="286"/>
            <p14:sldId id="299"/>
            <p14:sldId id="298"/>
            <p14:sldId id="294"/>
            <p14:sldId id="295"/>
            <p14:sldId id="296"/>
            <p14:sldId id="300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91"/>
            <p14:sldId id="292"/>
            <p14:sldId id="322"/>
            <p14:sldId id="272"/>
            <p14:sldId id="273"/>
            <p14:sldId id="274"/>
            <p14:sldId id="279"/>
            <p14:sldId id="289"/>
            <p14:sldId id="284"/>
            <p14:sldId id="280"/>
            <p14:sldId id="323"/>
            <p14:sldId id="285"/>
            <p14:sldId id="281"/>
            <p14:sldId id="324"/>
            <p14:sldId id="325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9" autoAdjust="0"/>
    <p:restoredTop sz="94599" autoAdjust="0"/>
  </p:normalViewPr>
  <p:slideViewPr>
    <p:cSldViewPr>
      <p:cViewPr varScale="1">
        <p:scale>
          <a:sx n="127" d="100"/>
          <a:sy n="127" d="100"/>
        </p:scale>
        <p:origin x="224" y="3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i.mff.cuni.cz/teaching/nprg041-web/" TargetMode="External"/><Relationship Id="rId7" Type="http://schemas.openxmlformats.org/officeDocument/2006/relationships/hyperlink" Target="https://gitlab.mff.cuni.cz/teaching/nprg041/2022-23/faltin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is.cuni.cz/studium/eng/nastenka/x_listek.php?id=2bf546c95871bdf31cd29eec4eeaf107&amp;tid=&amp;moje=2&amp;id_listku=45020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jLOx1hD3_o" TargetMode="External"/><Relationship Id="rId2" Type="http://schemas.openxmlformats.org/officeDocument/2006/relationships/hyperlink" Target="https://youtu.be/MNeX4EGtR5Y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const functions for read-only functions</a:t>
            </a:r>
          </a:p>
          <a:p>
            <a:pPr lvl="1"/>
            <a:r>
              <a:rPr lang="en-US" dirty="0">
                <a:latin typeface="+mj-lt"/>
              </a:rPr>
              <a:t>print() const, </a:t>
            </a:r>
            <a:r>
              <a:rPr lang="en-US" dirty="0" err="1">
                <a:latin typeface="+mj-lt"/>
              </a:rPr>
              <a:t>get_matrix</a:t>
            </a:r>
            <a:r>
              <a:rPr lang="en-US" dirty="0">
                <a:latin typeface="+mj-lt"/>
              </a:rPr>
              <a:t>() const, </a:t>
            </a:r>
            <a:r>
              <a:rPr lang="en-US" dirty="0" err="1">
                <a:latin typeface="+mj-lt"/>
              </a:rPr>
              <a:t>get_vector</a:t>
            </a:r>
            <a:r>
              <a:rPr lang="en-US" dirty="0">
                <a:latin typeface="+mj-lt"/>
              </a:rPr>
              <a:t>() const</a:t>
            </a:r>
          </a:p>
          <a:p>
            <a:r>
              <a:rPr lang="en-US" dirty="0"/>
              <a:t>Use </a:t>
            </a:r>
            <a:r>
              <a:rPr lang="en-US" dirty="0">
                <a:latin typeface="+mj-lt"/>
              </a:rPr>
              <a:t>class</a:t>
            </a:r>
            <a:r>
              <a:rPr lang="en-US" dirty="0"/>
              <a:t> or </a:t>
            </a:r>
            <a:r>
              <a:rPr lang="en-US" dirty="0">
                <a:latin typeface="+mj-lt"/>
              </a:rPr>
              <a:t>using</a:t>
            </a:r>
            <a:r>
              <a:rPr lang="en-US" dirty="0"/>
              <a:t> to create new types</a:t>
            </a:r>
          </a:p>
          <a:p>
            <a:pPr lvl="1"/>
            <a:r>
              <a:rPr lang="en-US" dirty="0"/>
              <a:t>Decomposition! </a:t>
            </a:r>
          </a:p>
          <a:p>
            <a:pPr lvl="1"/>
            <a:r>
              <a:rPr lang="en-US" dirty="0">
                <a:latin typeface="+mj-lt"/>
              </a:rPr>
              <a:t>using</a:t>
            </a:r>
            <a:r>
              <a:rPr lang="en-US" dirty="0"/>
              <a:t> can be anywhere (inside the class as well)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547C-9405-A4CF-ECF8-4DA89DAA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Argument Passing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8E83-8479-EE95-77B8-787C2E19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By copy/value</a:t>
            </a:r>
          </a:p>
          <a:p>
            <a:pPr lvl="1"/>
            <a:r>
              <a:rPr lang="en-CZ" dirty="0">
                <a:latin typeface="+mj-lt"/>
              </a:rPr>
              <a:t>int max(int x, int y);</a:t>
            </a:r>
            <a:r>
              <a:rPr lang="en-CZ" dirty="0"/>
              <a:t> </a:t>
            </a:r>
          </a:p>
          <a:p>
            <a:r>
              <a:rPr lang="en-CZ" dirty="0"/>
              <a:t>By const-reference: </a:t>
            </a:r>
          </a:p>
          <a:p>
            <a:pPr lvl="1"/>
            <a:r>
              <a:rPr lang="en-CZ" dirty="0">
                <a:latin typeface="+mj-lt"/>
              </a:rPr>
              <a:t>Matrix sum(const Matrix &amp;m1, const Matrix &amp;m2);</a:t>
            </a:r>
          </a:p>
          <a:p>
            <a:r>
              <a:rPr lang="en-CZ" dirty="0"/>
              <a:t>By reference</a:t>
            </a:r>
          </a:p>
          <a:p>
            <a:pPr lvl="1"/>
            <a:r>
              <a:rPr lang="en-CZ" dirty="0">
                <a:latin typeface="+mj-lt"/>
              </a:rPr>
              <a:t>void find_zero_matrix(const vector&lt;Matrix&gt; &amp;ms,</a:t>
            </a:r>
            <a:br>
              <a:rPr lang="en-CZ" dirty="0">
                <a:latin typeface="+mj-lt"/>
              </a:rPr>
            </a:br>
            <a:r>
              <a:rPr lang="en-CZ" dirty="0">
                <a:latin typeface="+mj-lt"/>
              </a:rPr>
              <a:t>                      Matrix &amp;zero_matrix);</a:t>
            </a:r>
          </a:p>
        </p:txBody>
      </p:sp>
    </p:spTree>
    <p:extLst>
      <p:ext uri="{BB962C8B-B14F-4D97-AF65-F5344CB8AC3E}">
        <p14:creationId xmlns:p14="http://schemas.microsoft.com/office/powerpoint/2010/main" val="16431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044606" cy="1020762"/>
          </a:xfrm>
        </p:spPr>
        <p:txBody>
          <a:bodyPr/>
          <a:lstStyle/>
          <a:p>
            <a:r>
              <a:rPr lang="en-US" dirty="0"/>
              <a:t>Argument Passing – By R-value Reference (&amp;&amp;)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10188622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transfer an ownership</a:t>
            </a:r>
          </a:p>
          <a:p>
            <a:r>
              <a:rPr lang="en-US" dirty="0">
                <a:solidFill>
                  <a:srgbClr val="FF0000"/>
                </a:solidFill>
              </a:rPr>
              <a:t>Moves</a:t>
            </a:r>
            <a:r>
              <a:rPr lang="en-US" dirty="0"/>
              <a:t> the object into a function</a:t>
            </a:r>
          </a:p>
          <a:p>
            <a:pPr lvl="1"/>
            <a:r>
              <a:rPr lang="en-US" dirty="0"/>
              <a:t>the object no longer lives outside the function</a:t>
            </a:r>
          </a:p>
          <a:p>
            <a:r>
              <a:rPr lang="en-US" dirty="0"/>
              <a:t>Typical usage</a:t>
            </a:r>
          </a:p>
          <a:p>
            <a:pPr lvl="1"/>
            <a:r>
              <a:rPr lang="en-US" dirty="0"/>
              <a:t>a single owner (</a:t>
            </a:r>
            <a:r>
              <a:rPr lang="en-US" dirty="0">
                <a:latin typeface="+mj-lt"/>
              </a:rPr>
              <a:t>std::</a:t>
            </a:r>
            <a:r>
              <a:rPr lang="en-US" dirty="0" err="1">
                <a:latin typeface="+mj-lt"/>
              </a:rPr>
              <a:t>unique_ptr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moving large objects</a:t>
            </a:r>
          </a:p>
          <a:p>
            <a:r>
              <a:rPr lang="en-US" dirty="0"/>
              <a:t>Use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::move() </a:t>
            </a:r>
            <a:r>
              <a:rPr lang="en-US" dirty="0"/>
              <a:t>on the caller 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+mj-lt"/>
              </a:rPr>
              <a:t>vector&lt;</a:t>
            </a:r>
            <a:r>
              <a:rPr lang="en-US" dirty="0" err="1">
                <a:latin typeface="+mj-lt"/>
              </a:rPr>
              <a:t>unique_ptr</a:t>
            </a:r>
            <a:r>
              <a:rPr lang="en-US" dirty="0">
                <a:latin typeface="+mj-lt"/>
              </a:rPr>
              <a:t>&lt;int&gt;&gt;::</a:t>
            </a:r>
            <a:r>
              <a:rPr lang="en-US" dirty="0" err="1">
                <a:latin typeface="+mj-lt"/>
              </a:rPr>
              <a:t>push_back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unique_ptr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&lt;int&gt; &amp;&amp;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new_obj</a:t>
            </a:r>
            <a:r>
              <a:rPr lang="en-US" dirty="0">
                <a:latin typeface="+mj-lt"/>
              </a:rPr>
              <a:t>);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vector&lt;</a:t>
            </a:r>
            <a:r>
              <a:rPr lang="en-US" dirty="0" err="1">
                <a:latin typeface="+mj-lt"/>
              </a:rPr>
              <a:t>unique_ptr</a:t>
            </a:r>
            <a:r>
              <a:rPr lang="en-US" dirty="0">
                <a:latin typeface="+mj-lt"/>
              </a:rPr>
              <a:t>&lt;int&gt;&gt; </a:t>
            </a:r>
            <a:r>
              <a:rPr lang="en-US" dirty="0" err="1">
                <a:latin typeface="+mj-lt"/>
              </a:rPr>
              <a:t>vector_of_ints</a:t>
            </a:r>
            <a:r>
              <a:rPr lang="en-US" dirty="0">
                <a:latin typeface="+mj-lt"/>
              </a:rPr>
              <a:t>;</a:t>
            </a:r>
            <a:br>
              <a:rPr lang="en-US" dirty="0">
                <a:latin typeface="+mj-lt"/>
              </a:rPr>
            </a:br>
            <a:r>
              <a:rPr lang="en-US" dirty="0" err="1">
                <a:latin typeface="+mj-lt"/>
              </a:rPr>
              <a:t>vector_of_ints.push_back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move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make_unique</a:t>
            </a:r>
            <a:r>
              <a:rPr lang="en-US" dirty="0">
                <a:latin typeface="+mj-lt"/>
              </a:rPr>
              <a:t>&lt;int&gt;(x));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8720-6D25-1CD5-DAB8-885C86B5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Static With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4450-3D62-8B01-FB38-770422B5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Attribute/method belongs to a class (not an object/instance)</a:t>
            </a:r>
          </a:p>
          <a:p>
            <a:r>
              <a:rPr lang="en-CZ" dirty="0"/>
              <a:t>Need to share attribute/method among the objects/instances</a:t>
            </a:r>
          </a:p>
          <a:p>
            <a:r>
              <a:rPr lang="en-CZ" dirty="0"/>
              <a:t>Most things belong to an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E998C-11F9-E46F-EBD3-A72F3E4B9F1B}"/>
              </a:ext>
            </a:extLst>
          </p:cNvPr>
          <p:cNvSpPr txBox="1"/>
          <p:nvPr/>
        </p:nvSpPr>
        <p:spPr>
          <a:xfrm>
            <a:off x="1629916" y="4038600"/>
            <a:ext cx="7776864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{};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class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object/instance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object/instance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9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With Class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624426"/>
            <a:ext cx="57241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inc_num_instances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dec_num_instances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public: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has_instance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inc_num_instances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 }</a:t>
            </a:r>
          </a:p>
          <a:p>
            <a:endParaRPr lang="en-GB" sz="12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inc_num_instances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~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dec_num_instances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 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= 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2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endParaRPr lang="en-GB" sz="1200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0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1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2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ccs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12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0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0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public: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"default </a:t>
            </a:r>
            <a:r>
              <a:rPr lang="en-GB" sz="1200" b="0" dirty="0" err="1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"copy </a:t>
            </a:r>
            <a:r>
              <a:rPr lang="en-GB" sz="1200" b="0" dirty="0" err="1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"move </a:t>
            </a:r>
            <a:r>
              <a:rPr lang="en-GB" sz="1200" b="0" dirty="0" err="1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2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~Verbose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dtor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"user </a:t>
            </a:r>
            <a:r>
              <a:rPr lang="en-GB" sz="1200" b="0" dirty="0" err="1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7089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"copy assignment\n"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 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"move assignment\n"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default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user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user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v4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copy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v5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copy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v6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move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v7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v4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move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copy assignment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move assignment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Calls destructors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Homework1</a:t>
            </a:r>
            <a:r>
              <a:rPr lang="en-US" dirty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program so it writes: </a:t>
            </a:r>
            <a:r>
              <a:rPr lang="en-US" dirty="0">
                <a:latin typeface="+mj-lt"/>
              </a:rPr>
              <a:t>1,2,3,…,16</a:t>
            </a:r>
            <a:endParaRPr lang="en-US" dirty="0"/>
          </a:p>
          <a:p>
            <a:r>
              <a:rPr lang="en-US" dirty="0"/>
              <a:t>Touch </a:t>
            </a:r>
            <a:r>
              <a:rPr lang="en-US" b="1" dirty="0"/>
              <a:t>only</a:t>
            </a:r>
            <a:r>
              <a:rPr lang="en-US" dirty="0"/>
              <a:t> class C, nothing else</a:t>
            </a:r>
          </a:p>
          <a:p>
            <a:pPr lvl="1"/>
            <a:r>
              <a:rPr lang="en-US" dirty="0"/>
              <a:t>Nothing can be into </a:t>
            </a:r>
            <a:r>
              <a:rPr lang="en-US" dirty="0">
                <a:latin typeface="+mj-lt"/>
              </a:rPr>
              <a:t>main()</a:t>
            </a:r>
            <a:r>
              <a:rPr lang="en-US" dirty="0"/>
              <a:t> or </a:t>
            </a:r>
            <a:r>
              <a:rPr lang="en-US" dirty="0" err="1">
                <a:latin typeface="+mj-lt"/>
              </a:rPr>
              <a:t>fn_XXX</a:t>
            </a:r>
            <a:r>
              <a:rPr lang="en-US" dirty="0">
                <a:latin typeface="+mj-lt"/>
              </a:rPr>
              <a:t>()</a:t>
            </a:r>
          </a:p>
          <a:p>
            <a:r>
              <a:rPr lang="en-US" dirty="0"/>
              <a:t>Don’t use </a:t>
            </a:r>
            <a:r>
              <a:rPr lang="en-US" dirty="0">
                <a:latin typeface="+mj-lt"/>
              </a:rPr>
              <a:t>exit()</a:t>
            </a:r>
            <a:r>
              <a:rPr lang="en-US" dirty="0"/>
              <a:t>, </a:t>
            </a:r>
            <a:r>
              <a:rPr lang="en-US" dirty="0">
                <a:latin typeface="+mj-lt"/>
              </a:rPr>
              <a:t>break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goto</a:t>
            </a:r>
            <a:r>
              <a:rPr lang="en-US" dirty="0"/>
              <a:t>, …</a:t>
            </a:r>
          </a:p>
          <a:p>
            <a:r>
              <a:rPr lang="en-US" dirty="0"/>
              <a:t>Hint:  which methods are called?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0556" y="1700808"/>
            <a:ext cx="6092825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/* implement me */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endParaRPr lang="en-GB" sz="1200" b="0" dirty="0">
              <a:solidFill>
                <a:srgbClr val="57A64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Don’t touch anything below!!!</a:t>
            </a:r>
            <a:endParaRPr lang="en-GB" sz="12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fn_copy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{}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fn_cref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{}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fn_rref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char*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[])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"3\n"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"5\n"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"7\n"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fn_copy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"9\n"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fn_cref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fn_copy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fn_rref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"11\n"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"13\n"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"15\n"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647C-D7D9-1C08-61FB-5379F6BA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b="1" dirty="0"/>
              <a:t>Homework2:</a:t>
            </a:r>
            <a:r>
              <a:rPr lang="en-US" sz="3200" dirty="0"/>
              <a:t> Finish </a:t>
            </a:r>
            <a:r>
              <a:rPr lang="en-US" sz="3200"/>
              <a:t>3DMatrix </a:t>
            </a:r>
            <a:r>
              <a:rPr lang="en-US" dirty="0"/>
              <a:t>F</a:t>
            </a:r>
            <a:r>
              <a:rPr lang="en-US" sz="3200"/>
              <a:t>or </a:t>
            </a:r>
            <a:r>
              <a:rPr lang="en-US" sz="3200" dirty="0"/>
              <a:t>Integers</a:t>
            </a:r>
            <a:r>
              <a:rPr lang="en-CZ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07F5-CC02-619F-DFAB-6C622C32D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 all issues in the previous HW</a:t>
            </a:r>
          </a:p>
          <a:p>
            <a:r>
              <a:rPr lang="en-US" dirty="0"/>
              <a:t>Implement correctly all special methods</a:t>
            </a:r>
          </a:p>
          <a:p>
            <a:r>
              <a:rPr lang="en-US" dirty="0"/>
              <a:t>Show usage/test</a:t>
            </a:r>
          </a:p>
        </p:txBody>
      </p:sp>
    </p:spTree>
    <p:extLst>
      <p:ext uri="{BB962C8B-B14F-4D97-AF65-F5344CB8AC3E}">
        <p14:creationId xmlns:p14="http://schemas.microsoft.com/office/powerpoint/2010/main" val="11691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while (x </a:t>
            </a:r>
            <a:r>
              <a:rPr lang="cs-CZ" b="1" dirty="0">
                <a:solidFill>
                  <a:srgbClr val="FF0000"/>
                </a:solidFill>
                <a:latin typeface="+mj-lt"/>
              </a:rPr>
              <a:t>--&gt;</a:t>
            </a:r>
            <a:r>
              <a:rPr lang="cs-CZ" dirty="0">
                <a:latin typeface="+mj-lt"/>
              </a:rPr>
              <a:t>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</a:t>
            </a:r>
            <a:r>
              <a:rPr lang="cs-CZ" dirty="0" err="1">
                <a:latin typeface="+mj-lt"/>
              </a:rPr>
              <a:t>cout</a:t>
            </a:r>
            <a:r>
              <a:rPr lang="cs-CZ" dirty="0">
                <a:latin typeface="+mj-lt"/>
              </a:rPr>
              <a:t>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+mj-lt"/>
              </a:rPr>
              <a:t>const &amp;</a:t>
            </a:r>
            <a:r>
              <a:rPr lang="en-US" dirty="0"/>
              <a:t> for large objects</a:t>
            </a:r>
          </a:p>
          <a:p>
            <a:r>
              <a:rPr lang="en-US" dirty="0"/>
              <a:t>Only source codes and project/config files to GIT</a:t>
            </a:r>
          </a:p>
          <a:p>
            <a:pPr lvl="1"/>
            <a:r>
              <a:rPr lang="en-US" dirty="0"/>
              <a:t>No binaries (they can be compiled from the source codes)</a:t>
            </a:r>
          </a:p>
          <a:p>
            <a:r>
              <a:rPr lang="en-US" dirty="0"/>
              <a:t>Use STL functions </a:t>
            </a:r>
          </a:p>
          <a:p>
            <a:pPr lvl="1"/>
            <a:r>
              <a:rPr lang="en-US" dirty="0" err="1">
                <a:latin typeface="+mj-lt"/>
              </a:rPr>
              <a:t>isdigit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stoi</a:t>
            </a:r>
            <a:r>
              <a:rPr lang="en-US" dirty="0">
                <a:latin typeface="+mj-lt"/>
              </a:rPr>
              <a:t>(), …</a:t>
            </a:r>
          </a:p>
          <a:p>
            <a:r>
              <a:rPr lang="en-US" dirty="0"/>
              <a:t>Prefer C++ strings to C-style strings</a:t>
            </a:r>
          </a:p>
          <a:p>
            <a:pPr lvl="1"/>
            <a:r>
              <a:rPr lang="en-US" dirty="0">
                <a:latin typeface="+mj-lt"/>
              </a:rPr>
              <a:t>std::string, std::</a:t>
            </a:r>
            <a:r>
              <a:rPr lang="en-US" dirty="0" err="1">
                <a:latin typeface="+mj-lt"/>
              </a:rPr>
              <a:t>string_view</a:t>
            </a:r>
            <a:endParaRPr lang="en-US" dirty="0">
              <a:latin typeface="+mj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1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Class/Struct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dirty="0"/>
              <a:t>Put all related things (data, functions) together</a:t>
            </a:r>
          </a:p>
          <a:p>
            <a:r>
              <a:rPr lang="en-CZ" dirty="0"/>
              <a:t>No real difference except for default visibility, inheritance, …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c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lass </a:t>
            </a:r>
            <a:r>
              <a:rPr lang="en-CZ" dirty="0">
                <a:sym typeface="Wingdings" pitchFamily="2" charset="2"/>
              </a:rPr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  <a:sym typeface="Wingdings" pitchFamily="2" charset="2"/>
              </a:rPr>
              <a:t>private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s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truct </a:t>
            </a:r>
            <a:r>
              <a:rPr lang="en-CZ" dirty="0"/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</a:rPr>
              <a:t>public</a:t>
            </a:r>
          </a:p>
          <a:p>
            <a:r>
              <a:rPr lang="en-CZ" dirty="0"/>
              <a:t>Internal things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private</a:t>
            </a:r>
          </a:p>
          <a:p>
            <a:pPr lvl="1"/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protected</a:t>
            </a:r>
            <a:r>
              <a:rPr lang="en-CZ" dirty="0">
                <a:sym typeface="Wingdings" pitchFamily="2" charset="2"/>
              </a:rPr>
              <a:t> if need access from a child</a:t>
            </a:r>
            <a:endParaRPr lang="en-CZ" dirty="0"/>
          </a:p>
          <a:p>
            <a:r>
              <a:rPr lang="en-CZ" dirty="0"/>
              <a:t>Read-only functions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const</a:t>
            </a:r>
          </a:p>
          <a:p>
            <a:pPr lvl="1"/>
            <a:r>
              <a:rPr lang="en-GB" dirty="0">
                <a:sym typeface="Wingdings" pitchFamily="2" charset="2"/>
              </a:rPr>
              <a:t>c</a:t>
            </a:r>
            <a:r>
              <a:rPr lang="en-CZ" dirty="0">
                <a:sym typeface="Wingdings" pitchFamily="2" charset="2"/>
              </a:rPr>
              <a:t>onst-correctness</a:t>
            </a:r>
          </a:p>
          <a:p>
            <a:r>
              <a:rPr lang="en-CZ" dirty="0">
                <a:sym typeface="Wingdings" pitchFamily="2" charset="2"/>
              </a:rPr>
              <a:t>Special methods (</a:t>
            </a:r>
            <a:r>
              <a:rPr lang="en-CZ" b="1" dirty="0">
                <a:sym typeface="Wingdings" pitchFamily="2" charset="2"/>
              </a:rPr>
              <a:t>constructor</a:t>
            </a:r>
            <a:r>
              <a:rPr lang="en-CZ" dirty="0">
                <a:sym typeface="Wingdings" pitchFamily="2" charset="2"/>
              </a:rPr>
              <a:t>, destructor, …)</a:t>
            </a:r>
          </a:p>
          <a:p>
            <a:pPr marL="0" indent="0">
              <a:buNone/>
            </a:pP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84501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Defining your own types -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dirty="0">
                <a:sym typeface="Wingdings" pitchFamily="2" charset="2"/>
              </a:rPr>
              <a:t>Use </a:t>
            </a:r>
            <a:r>
              <a:rPr lang="en-CZ">
                <a:latin typeface="+mj-lt"/>
                <a:sym typeface="Wingdings" pitchFamily="2" charset="2"/>
              </a:rPr>
              <a:t>using</a:t>
            </a:r>
            <a:r>
              <a:rPr lang="en-CZ">
                <a:sym typeface="Wingdings" pitchFamily="2" charset="2"/>
              </a:rPr>
              <a:t> (or </a:t>
            </a:r>
            <a:r>
              <a:rPr lang="en-CZ">
                <a:latin typeface="+mj-lt"/>
                <a:sym typeface="Wingdings" pitchFamily="2" charset="2"/>
              </a:rPr>
              <a:t>typedef</a:t>
            </a:r>
            <a:r>
              <a:rPr lang="en-CZ">
                <a:sym typeface="Wingdings" pitchFamily="2" charset="2"/>
              </a:rPr>
              <a:t> </a:t>
            </a:r>
            <a:r>
              <a:rPr lang="en-CZ" dirty="0">
                <a:sym typeface="Wingdings" pitchFamily="2" charset="2"/>
              </a:rPr>
              <a:t>in old C/C++)</a:t>
            </a:r>
          </a:p>
          <a:p>
            <a:r>
              <a:rPr lang="en-CZ" dirty="0">
                <a:sym typeface="Wingdings" pitchFamily="2" charset="2"/>
              </a:rPr>
              <a:t> Can be used together with templates (later)</a:t>
            </a:r>
          </a:p>
          <a:p>
            <a:pPr marL="0" indent="0">
              <a:buNone/>
            </a:pPr>
            <a:endParaRPr lang="en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C162A-8FE7-DB19-5E37-D5C23E1A7976}"/>
              </a:ext>
            </a:extLst>
          </p:cNvPr>
          <p:cNvSpPr txBox="1"/>
          <p:nvPr/>
        </p:nvSpPr>
        <p:spPr>
          <a:xfrm>
            <a:off x="1522411" y="3212976"/>
            <a:ext cx="58833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using </a:t>
            </a:r>
            <a:r>
              <a:rPr lang="en-GB" b="0" dirty="0" err="1">
                <a:solidFill>
                  <a:srgbClr val="D4D4D4"/>
                </a:solidFill>
                <a:effectLst/>
                <a:latin typeface="+mj-lt"/>
              </a:rPr>
              <a:t>my_int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 = int;</a:t>
            </a:r>
          </a:p>
          <a:p>
            <a:r>
              <a:rPr lang="en-GB" dirty="0">
                <a:solidFill>
                  <a:srgbClr val="D4D4D4"/>
                </a:solidFill>
                <a:latin typeface="+mj-lt"/>
              </a:rPr>
              <a:t>using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int_pair_t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= std::pair&lt;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my_int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my_int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&gt;;</a:t>
            </a:r>
            <a:endParaRPr lang="en-GB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dirty="0">
                <a:solidFill>
                  <a:srgbClr val="D4D4D4"/>
                </a:solidFill>
                <a:latin typeface="+mj-lt"/>
              </a:rPr>
              <a:t>using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my_string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= std::vector&lt;char&gt;;</a:t>
            </a:r>
          </a:p>
          <a:p>
            <a:r>
              <a:rPr lang="en-GB" dirty="0">
                <a:solidFill>
                  <a:srgbClr val="D4D4D4"/>
                </a:solidFill>
                <a:latin typeface="+mj-lt"/>
              </a:rPr>
              <a:t>using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int_vector_t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= std::vector&lt;int&gt;;</a:t>
            </a:r>
          </a:p>
          <a:p>
            <a:endParaRPr lang="en-GB" dirty="0">
              <a:solidFill>
                <a:srgbClr val="D4D4D4"/>
              </a:solidFill>
              <a:latin typeface="+mj-lt"/>
            </a:endParaRP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my_int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x = 3;</a:t>
            </a: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int_pair_t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p{10, 20};</a:t>
            </a: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my_string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str = {‘a’, ‘b’, ‘c’};</a:t>
            </a: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int_vector_t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vi(10, 0);</a:t>
            </a:r>
          </a:p>
        </p:txBody>
      </p:sp>
    </p:spTree>
    <p:extLst>
      <p:ext uri="{BB962C8B-B14F-4D97-AF65-F5344CB8AC3E}">
        <p14:creationId xmlns:p14="http://schemas.microsoft.com/office/powerpoint/2010/main" val="138801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Constant values – constexpr/const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916832"/>
            <a:ext cx="9738828" cy="4267200"/>
          </a:xfrm>
        </p:spPr>
        <p:txBody>
          <a:bodyPr>
            <a:normAutofit/>
          </a:bodyPr>
          <a:lstStyle/>
          <a:p>
            <a:r>
              <a:rPr lang="en-CZ" dirty="0">
                <a:sym typeface="Wingdings" pitchFamily="2" charset="2"/>
              </a:rPr>
              <a:t>Read only value that cannot be changed</a:t>
            </a:r>
          </a:p>
          <a:p>
            <a:r>
              <a:rPr lang="en-CZ" dirty="0">
                <a:sym typeface="Wingdings" pitchFamily="2" charset="2"/>
              </a:rPr>
              <a:t>Naming values in code</a:t>
            </a:r>
          </a:p>
          <a:p>
            <a:pPr lvl="1"/>
            <a:r>
              <a:rPr lang="en-CZ" dirty="0">
                <a:sym typeface="Wingdings" pitchFamily="2" charset="2"/>
              </a:rPr>
              <a:t>~ Every number in the code should be a named constant</a:t>
            </a:r>
          </a:p>
          <a:p>
            <a:r>
              <a:rPr lang="en-CZ" dirty="0">
                <a:latin typeface="+mj-lt"/>
                <a:sym typeface="Wingdings" pitchFamily="2" charset="2"/>
              </a:rPr>
              <a:t>constexpr</a:t>
            </a:r>
            <a:r>
              <a:rPr lang="en-CZ" dirty="0">
                <a:sym typeface="Wingdings" pitchFamily="2" charset="2"/>
              </a:rPr>
              <a:t> – constant value (potentially) evaluated in the compile time</a:t>
            </a:r>
          </a:p>
          <a:p>
            <a:pPr lvl="1"/>
            <a:r>
              <a:rPr lang="en-CZ" dirty="0">
                <a:sym typeface="Wingdings" pitchFamily="2" charset="2"/>
              </a:rPr>
              <a:t>Can be used as arguments to templates</a:t>
            </a:r>
          </a:p>
          <a:p>
            <a:r>
              <a:rPr lang="en-GB" dirty="0">
                <a:latin typeface="+mj-lt"/>
                <a:sym typeface="Wingdings" pitchFamily="2" charset="2"/>
              </a:rPr>
              <a:t>c</a:t>
            </a:r>
            <a:r>
              <a:rPr lang="en-CZ" dirty="0">
                <a:latin typeface="+mj-lt"/>
                <a:sym typeface="Wingdings" pitchFamily="2" charset="2"/>
              </a:rPr>
              <a:t>onst</a:t>
            </a:r>
            <a:r>
              <a:rPr lang="en-CZ" dirty="0">
                <a:sym typeface="Wingdings" pitchFamily="2" charset="2"/>
              </a:rPr>
              <a:t> – constant value</a:t>
            </a:r>
          </a:p>
          <a:p>
            <a:r>
              <a:rPr lang="en-CZ" dirty="0">
                <a:sym typeface="Wingdings" pitchFamily="2" charset="2"/>
              </a:rPr>
              <a:t> Both can be used together with </a:t>
            </a:r>
            <a:r>
              <a:rPr lang="en-CZ" dirty="0">
                <a:latin typeface="+mj-lt"/>
                <a:sym typeface="Wingdings" pitchFamily="2" charset="2"/>
              </a:rPr>
              <a:t>static</a:t>
            </a:r>
            <a:r>
              <a:rPr lang="en-CZ" dirty="0">
                <a:sym typeface="Wingdings" pitchFamily="2" charset="2"/>
              </a:rPr>
              <a:t> (later)</a:t>
            </a:r>
          </a:p>
          <a:p>
            <a:endParaRPr lang="en-CZ" dirty="0">
              <a:sym typeface="Wingdings" pitchFamily="2" charset="2"/>
            </a:endParaRPr>
          </a:p>
          <a:p>
            <a:pPr marL="0" indent="0">
              <a:buNone/>
            </a:pPr>
            <a:endParaRPr lang="en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C162A-8FE7-DB19-5E37-D5C23E1A7976}"/>
              </a:ext>
            </a:extLst>
          </p:cNvPr>
          <p:cNvSpPr txBox="1"/>
          <p:nvPr/>
        </p:nvSpPr>
        <p:spPr>
          <a:xfrm>
            <a:off x="1476642" y="5537701"/>
            <a:ext cx="615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constexpr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double PI = 3.14;</a:t>
            </a: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constexpr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size_t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MAX_SIZE = 16 * 1024 * 1024;</a:t>
            </a:r>
          </a:p>
        </p:txBody>
      </p:sp>
    </p:spTree>
    <p:extLst>
      <p:ext uri="{BB962C8B-B14F-4D97-AF65-F5344CB8AC3E}">
        <p14:creationId xmlns:p14="http://schemas.microsoft.com/office/powerpoint/2010/main" val="38882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3D Matrix for Integers - API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width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length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heigth</a:t>
            </a:r>
            <a:r>
              <a:rPr lang="cs-CZ" dirty="0">
                <a:latin typeface="+mj-lt"/>
              </a:rPr>
              <a:t>)</a:t>
            </a:r>
          </a:p>
          <a:p>
            <a:r>
              <a:rPr lang="cs-CZ" dirty="0">
                <a:latin typeface="+mj-lt"/>
              </a:rPr>
              <a:t>set(x, y, z, </a:t>
            </a:r>
            <a:r>
              <a:rPr lang="cs-CZ" dirty="0" err="1">
                <a:latin typeface="+mj-lt"/>
              </a:rPr>
              <a:t>value</a:t>
            </a:r>
            <a:r>
              <a:rPr lang="cs-CZ" dirty="0">
                <a:latin typeface="+mj-lt"/>
              </a:rPr>
              <a:t>), get(x,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print()</a:t>
            </a:r>
          </a:p>
          <a:p>
            <a:r>
              <a:rPr lang="cs-CZ" dirty="0">
                <a:latin typeface="+mj-lt"/>
              </a:rPr>
              <a:t>set_width(), </a:t>
            </a:r>
            <a:r>
              <a:rPr lang="cs-CZ" dirty="0" err="1">
                <a:latin typeface="+mj-lt"/>
              </a:rPr>
              <a:t>set_length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set_heigth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get_width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get_height</a:t>
            </a:r>
            <a:r>
              <a:rPr lang="cs-CZ" dirty="0">
                <a:latin typeface="+mj-lt"/>
              </a:rPr>
              <a:t>()</a:t>
            </a:r>
          </a:p>
          <a:p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(z)</a:t>
            </a:r>
          </a:p>
          <a:p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z)</a:t>
            </a:r>
          </a:p>
          <a:p>
            <a:r>
              <a:rPr lang="cs-CZ" dirty="0" err="1">
                <a:latin typeface="+mj-lt"/>
              </a:rPr>
              <a:t>clear</a:t>
            </a:r>
            <a:r>
              <a:rPr lang="cs-CZ" dirty="0">
                <a:latin typeface="+mj-lt"/>
              </a:rPr>
              <a:t>() – </a:t>
            </a:r>
            <a:r>
              <a:rPr lang="en-US" dirty="0">
                <a:latin typeface="+mj-lt"/>
              </a:rPr>
              <a:t>set all values to 0 (zero)</a:t>
            </a:r>
            <a:endParaRPr lang="cs-CZ" dirty="0">
              <a:latin typeface="+mj-lt"/>
            </a:endParaRPr>
          </a:p>
          <a:p>
            <a:r>
              <a:rPr lang="cs-CZ" dirty="0">
                <a:latin typeface="+mj-lt"/>
              </a:rPr>
              <a:t>fill_with_value(value) – </a:t>
            </a:r>
            <a:r>
              <a:rPr lang="en-US" dirty="0">
                <a:latin typeface="+mj-lt"/>
              </a:rPr>
              <a:t>set all values to a given value</a:t>
            </a:r>
            <a:endParaRPr lang="cs-CZ" dirty="0">
              <a:latin typeface="+mj-lt"/>
            </a:endParaRPr>
          </a:p>
          <a:p>
            <a:r>
              <a:rPr lang="en-US" dirty="0" err="1">
                <a:latin typeface="+mj-lt"/>
              </a:rPr>
              <a:t>num_zeros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num_negatives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num_positives</a:t>
            </a:r>
            <a:r>
              <a:rPr lang="en-US" dirty="0">
                <a:latin typeface="+mj-l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51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9D13-B609-9989-3572-26E1A19F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Coding: 3D Matrix for Integers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189-CF59-651D-3A47-888B02B0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Think about the desing</a:t>
            </a:r>
          </a:p>
          <a:p>
            <a:pPr lvl="1"/>
            <a:r>
              <a:rPr lang="en-CZ" dirty="0"/>
              <a:t>array </a:t>
            </a:r>
            <a:r>
              <a:rPr lang="en-CZ" dirty="0">
                <a:sym typeface="Wingdings" pitchFamily="2" charset="2"/>
              </a:rPr>
              <a:t> matrix  3D matrix  4D matrix  …  XD matrix</a:t>
            </a:r>
          </a:p>
          <a:p>
            <a:pPr lvl="1"/>
            <a:r>
              <a:rPr lang="en-GB" dirty="0">
                <a:sym typeface="Wingdings" pitchFamily="2" charset="2"/>
              </a:rPr>
              <a:t>D</a:t>
            </a:r>
            <a:r>
              <a:rPr lang="en-CZ" dirty="0">
                <a:sym typeface="Wingdings" pitchFamily="2" charset="2"/>
              </a:rPr>
              <a:t>esign simple first, then continue to the next level</a:t>
            </a:r>
          </a:p>
          <a:p>
            <a:r>
              <a:rPr lang="en-CZ" dirty="0">
                <a:sym typeface="Wingdings" pitchFamily="2" charset="2"/>
              </a:rPr>
              <a:t>No need to focus too much on performance yet</a:t>
            </a:r>
          </a:p>
          <a:p>
            <a:r>
              <a:rPr lang="en-CZ" dirty="0"/>
              <a:t>Focus:</a:t>
            </a:r>
          </a:p>
          <a:p>
            <a:pPr lvl="1"/>
            <a:r>
              <a:rPr lang="en-GB" dirty="0"/>
              <a:t>P</a:t>
            </a:r>
            <a:r>
              <a:rPr lang="en-CZ" dirty="0"/>
              <a:t>assing arguments: const-references, references, …</a:t>
            </a:r>
          </a:p>
          <a:p>
            <a:pPr lvl="1"/>
            <a:r>
              <a:rPr lang="en-CZ" dirty="0"/>
              <a:t>const functions</a:t>
            </a:r>
          </a:p>
          <a:p>
            <a:pPr lvl="1"/>
            <a:r>
              <a:rPr lang="en-CZ" dirty="0"/>
              <a:t>class design</a:t>
            </a:r>
          </a:p>
          <a:p>
            <a:pPr lvl="2"/>
            <a:r>
              <a:rPr lang="en-GB" dirty="0"/>
              <a:t>Decomposition into functions</a:t>
            </a:r>
          </a:p>
          <a:p>
            <a:pPr lvl="2"/>
            <a:r>
              <a:rPr lang="en-GB" dirty="0"/>
              <a:t>Function reusing</a:t>
            </a:r>
          </a:p>
          <a:p>
            <a:pPr lvl="2"/>
            <a:r>
              <a:rPr lang="en-CZ" dirty="0"/>
              <a:t>private/public</a:t>
            </a:r>
          </a:p>
        </p:txBody>
      </p:sp>
    </p:spTree>
    <p:extLst>
      <p:ext uri="{BB962C8B-B14F-4D97-AF65-F5344CB8AC3E}">
        <p14:creationId xmlns:p14="http://schemas.microsoft.com/office/powerpoint/2010/main" val="41931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9D13-B609-9989-3572-26E1A19F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Coding: 3D Matrix -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189-CF59-651D-3A47-888B02B0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dirty="0">
                <a:latin typeface="+mj-lt"/>
              </a:rPr>
              <a:t>print()</a:t>
            </a:r>
          </a:p>
          <a:p>
            <a:r>
              <a:rPr lang="en-CZ" dirty="0">
                <a:latin typeface="+mj-lt"/>
              </a:rPr>
              <a:t>sort_vector(x, y)</a:t>
            </a:r>
          </a:p>
          <a:p>
            <a:pPr lvl="1"/>
            <a:r>
              <a:rPr lang="en-CZ" dirty="0"/>
              <a:t>Use </a:t>
            </a:r>
            <a:r>
              <a:rPr lang="en-CZ" dirty="0">
                <a:latin typeface="+mj-lt"/>
              </a:rPr>
              <a:t>std::sort()</a:t>
            </a:r>
            <a:endParaRPr lang="en-CZ" dirty="0"/>
          </a:p>
          <a:p>
            <a:r>
              <a:rPr lang="en-CZ" dirty="0"/>
              <a:t>change underlying matrix container - </a:t>
            </a:r>
            <a:r>
              <a:rPr lang="en-CZ" dirty="0">
                <a:latin typeface="+mj-lt"/>
              </a:rPr>
              <a:t>std::deque, std::list</a:t>
            </a:r>
          </a:p>
          <a:p>
            <a:pPr lvl="1"/>
            <a:r>
              <a:rPr lang="en-CZ" dirty="0"/>
              <a:t>the change to different container must be only few lines of change</a:t>
            </a:r>
          </a:p>
          <a:p>
            <a:pPr lvl="2"/>
            <a:r>
              <a:rPr lang="en-US" dirty="0"/>
              <a:t>Hint: use </a:t>
            </a:r>
            <a:r>
              <a:rPr lang="en-US" dirty="0">
                <a:latin typeface="+mj-lt"/>
              </a:rPr>
              <a:t>using</a:t>
            </a:r>
          </a:p>
          <a:p>
            <a:r>
              <a:rPr lang="en-CZ" dirty="0"/>
              <a:t>change underlying matrix container - </a:t>
            </a:r>
            <a:r>
              <a:rPr lang="en-CZ" dirty="0">
                <a:latin typeface="+mj-lt"/>
              </a:rPr>
              <a:t>std::array</a:t>
            </a:r>
          </a:p>
          <a:p>
            <a:pPr lvl="1"/>
            <a:r>
              <a:rPr lang="en-US" dirty="0"/>
              <a:t>Use large enough array</a:t>
            </a:r>
          </a:p>
          <a:p>
            <a:pPr lvl="2"/>
            <a:r>
              <a:rPr lang="en-US" dirty="0"/>
              <a:t>! Use constants </a:t>
            </a:r>
          </a:p>
          <a:p>
            <a:pPr lvl="1"/>
            <a:r>
              <a:rPr lang="en-US" dirty="0"/>
              <a:t>Report error in case of overflow</a:t>
            </a:r>
          </a:p>
        </p:txBody>
      </p:sp>
    </p:spTree>
    <p:extLst>
      <p:ext uri="{BB962C8B-B14F-4D97-AF65-F5344CB8AC3E}">
        <p14:creationId xmlns:p14="http://schemas.microsoft.com/office/powerpoint/2010/main" val="23772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9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1021-5257-50A5-920D-3C30B800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FB6D-BE40-D1CB-F13B-1D99D3D4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946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Example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A379-FB00-B049-866E-9C8A5D09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48D4-512B-645C-2FCC-E3321A00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large </a:t>
            </a:r>
            <a:r>
              <a:rPr lang="en-US" dirty="0" err="1"/>
              <a:t>homeworks</a:t>
            </a:r>
            <a:r>
              <a:rPr lang="en-US" dirty="0"/>
              <a:t> in </a:t>
            </a:r>
            <a:r>
              <a:rPr lang="en-US" dirty="0" err="1"/>
              <a:t>ReCodex</a:t>
            </a:r>
            <a:r>
              <a:rPr lang="en-US" dirty="0"/>
              <a:t> (total 40 points)</a:t>
            </a:r>
          </a:p>
          <a:p>
            <a:pPr lvl="1"/>
            <a:r>
              <a:rPr lang="en-US" dirty="0"/>
              <a:t>Points are included in the final score from the course</a:t>
            </a:r>
          </a:p>
          <a:p>
            <a:pPr lvl="1"/>
            <a:r>
              <a:rPr lang="en-US" dirty="0"/>
              <a:t>Smaller HW – 15 points, ~November</a:t>
            </a:r>
          </a:p>
          <a:p>
            <a:pPr lvl="1"/>
            <a:r>
              <a:rPr lang="en-US" dirty="0"/>
              <a:t>Larger HW – 25 points, ~December</a:t>
            </a:r>
          </a:p>
          <a:p>
            <a:r>
              <a:rPr lang="en-US" dirty="0"/>
              <a:t>Software project</a:t>
            </a:r>
          </a:p>
          <a:p>
            <a:pPr lvl="1"/>
            <a:r>
              <a:rPr lang="en-US" dirty="0"/>
              <a:t>Topic must be approved by 27/11/2022</a:t>
            </a:r>
          </a:p>
          <a:p>
            <a:pPr lvl="1"/>
            <a:r>
              <a:rPr lang="en-US" dirty="0"/>
              <a:t>POC: 18/12/2022</a:t>
            </a:r>
          </a:p>
          <a:p>
            <a:pPr lvl="1"/>
            <a:r>
              <a:rPr lang="en-US" dirty="0"/>
              <a:t>First submission: 02/04/2023</a:t>
            </a:r>
          </a:p>
          <a:p>
            <a:pPr lvl="1"/>
            <a:r>
              <a:rPr lang="en-US" dirty="0"/>
              <a:t>Final submission: 28/05/2023</a:t>
            </a:r>
          </a:p>
        </p:txBody>
      </p:sp>
    </p:spTree>
    <p:extLst>
      <p:ext uri="{BB962C8B-B14F-4D97-AF65-F5344CB8AC3E}">
        <p14:creationId xmlns:p14="http://schemas.microsoft.com/office/powerpoint/2010/main" val="209199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Class/Struct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Z" dirty="0"/>
              <a:t>Put all related things (data, functions) together</a:t>
            </a:r>
          </a:p>
          <a:p>
            <a:pPr lvl="1"/>
            <a:r>
              <a:rPr lang="en-GB" dirty="0"/>
              <a:t>R</a:t>
            </a:r>
            <a:r>
              <a:rPr lang="en-CZ" dirty="0"/>
              <a:t>epresents objects in OOP</a:t>
            </a:r>
          </a:p>
          <a:p>
            <a:pPr lvl="1"/>
            <a:r>
              <a:rPr lang="en-CZ" dirty="0"/>
              <a:t>almost everything should belong to a class</a:t>
            </a:r>
          </a:p>
          <a:p>
            <a:r>
              <a:rPr lang="en-CZ" dirty="0"/>
              <a:t>No real difference except for default visibility, inheritance, …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c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lass </a:t>
            </a:r>
            <a:r>
              <a:rPr lang="en-CZ" dirty="0">
                <a:sym typeface="Wingdings" pitchFamily="2" charset="2"/>
              </a:rPr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  <a:sym typeface="Wingdings" pitchFamily="2" charset="2"/>
              </a:rPr>
              <a:t>private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s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truct </a:t>
            </a:r>
            <a:r>
              <a:rPr lang="en-CZ" dirty="0"/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</a:rPr>
              <a:t>public</a:t>
            </a:r>
          </a:p>
          <a:p>
            <a:r>
              <a:rPr lang="en-CZ" dirty="0"/>
              <a:t>Internal things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private</a:t>
            </a:r>
          </a:p>
          <a:p>
            <a:pPr lvl="1"/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protected</a:t>
            </a:r>
            <a:r>
              <a:rPr lang="en-CZ" dirty="0">
                <a:sym typeface="Wingdings" pitchFamily="2" charset="2"/>
              </a:rPr>
              <a:t> if need access from a child</a:t>
            </a:r>
            <a:endParaRPr lang="en-CZ" dirty="0"/>
          </a:p>
          <a:p>
            <a:r>
              <a:rPr lang="en-CZ" dirty="0"/>
              <a:t>Read-only functions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const</a:t>
            </a:r>
          </a:p>
          <a:p>
            <a:pPr lvl="1"/>
            <a:r>
              <a:rPr lang="en-GB" dirty="0">
                <a:sym typeface="Wingdings" pitchFamily="2" charset="2"/>
              </a:rPr>
              <a:t>c</a:t>
            </a:r>
            <a:r>
              <a:rPr lang="en-CZ" dirty="0">
                <a:sym typeface="Wingdings" pitchFamily="2" charset="2"/>
              </a:rPr>
              <a:t>onst-correctness</a:t>
            </a:r>
          </a:p>
          <a:p>
            <a:r>
              <a:rPr lang="en-CZ" dirty="0">
                <a:sym typeface="Wingdings" pitchFamily="2" charset="2"/>
              </a:rPr>
              <a:t>Special methods (</a:t>
            </a:r>
            <a:r>
              <a:rPr lang="en-CZ" b="1" dirty="0">
                <a:sym typeface="Wingdings" pitchFamily="2" charset="2"/>
              </a:rPr>
              <a:t>constructor</a:t>
            </a:r>
            <a:r>
              <a:rPr lang="en-CZ" dirty="0">
                <a:sym typeface="Wingdings" pitchFamily="2" charset="2"/>
              </a:rPr>
              <a:t>, destructor, …)</a:t>
            </a:r>
          </a:p>
          <a:p>
            <a:pPr marL="0" indent="0">
              <a:buNone/>
            </a:pPr>
            <a:endParaRPr lang="en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7F9696-55BE-7EF0-94DF-ED280726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3501008"/>
            <a:ext cx="2736135" cy="27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8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9124-86E8-A334-98D1-21E542F3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Class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36328-46F2-690F-21C0-E4268FAE11C8}"/>
              </a:ext>
            </a:extLst>
          </p:cNvPr>
          <p:cNvSpPr txBox="1"/>
          <p:nvPr/>
        </p:nvSpPr>
        <p:spPr>
          <a:xfrm>
            <a:off x="765820" y="1603663"/>
            <a:ext cx="524534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// by default everything is private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substract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public: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calculator() {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/* 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*/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calculator(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str)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() {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 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*/</a:t>
            </a:r>
            <a:endParaRPr lang="en-GB" sz="16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print_result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private: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multiply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protected: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void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private: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1FA9E-8A42-F451-48E5-DB260E989E0B}"/>
              </a:ext>
            </a:extLst>
          </p:cNvPr>
          <p:cNvSpPr txBox="1"/>
          <p:nvPr/>
        </p:nvSpPr>
        <p:spPr>
          <a:xfrm>
            <a:off x="7030516" y="2060848"/>
            <a:ext cx="42578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calculator c;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no need for new!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"1+2-3"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c.print_result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calling non-default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calculator c2(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"1+2-3"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c.print_result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creating a vector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std::vector&lt;calculator&gt; calcs;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66763FB2-20BF-E681-42B2-63BFE6ABE9FD}"/>
              </a:ext>
            </a:extLst>
          </p:cNvPr>
          <p:cNvSpPr/>
          <p:nvPr/>
        </p:nvSpPr>
        <p:spPr>
          <a:xfrm>
            <a:off x="2998068" y="5893673"/>
            <a:ext cx="1305028" cy="720080"/>
          </a:xfrm>
          <a:prstGeom prst="wedgeEllipseCallout">
            <a:avLst>
              <a:gd name="adj1" fmla="val -191860"/>
              <a:gd name="adj2" fmla="val 5314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semicolon at the end!</a:t>
            </a:r>
            <a:endParaRPr lang="cs-CZ" sz="1200" dirty="0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6B78F9CF-29DD-8193-6A3D-1E3A5B7C3A3D}"/>
              </a:ext>
            </a:extLst>
          </p:cNvPr>
          <p:cNvSpPr/>
          <p:nvPr/>
        </p:nvSpPr>
        <p:spPr>
          <a:xfrm>
            <a:off x="3650582" y="4797152"/>
            <a:ext cx="1305028" cy="720080"/>
          </a:xfrm>
          <a:prstGeom prst="wedgeEllipseCallout">
            <a:avLst>
              <a:gd name="adj1" fmla="val -185417"/>
              <a:gd name="adj2" fmla="val -3297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 be used multiple times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04387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Class vs. </a:t>
            </a:r>
            <a:r>
              <a:rPr lang="en-US" dirty="0" err="1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21C47-1968-3E42-3F65-C211426CA4F2}"/>
              </a:ext>
            </a:extLst>
          </p:cNvPr>
          <p:cNvSpPr txBox="1"/>
          <p:nvPr/>
        </p:nvSpPr>
        <p:spPr>
          <a:xfrm>
            <a:off x="1551407" y="2996952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 - std::vector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666" y="16288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/>
              <a:t>Beware of time complexity</a:t>
            </a:r>
          </a:p>
          <a:p>
            <a:r>
              <a:rPr lang="en-US" dirty="0">
                <a:latin typeface="+mj-lt"/>
              </a:rPr>
              <a:t>vector&lt;bool&gt; </a:t>
            </a:r>
            <a:r>
              <a:rPr lang="en-US" dirty="0"/>
              <a:t>optimization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28E86-B793-E87C-B9DB-C97AB93C5D2E}"/>
              </a:ext>
            </a:extLst>
          </p:cNvPr>
          <p:cNvSpPr txBox="1"/>
          <p:nvPr/>
        </p:nvSpPr>
        <p:spPr>
          <a:xfrm>
            <a:off x="1553666" y="2597527"/>
            <a:ext cx="997580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vi{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[1, 2, 3, 4, 5, 6]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[0.0, 0.0, 0.0, 0.0, 0.0]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“ “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access the 4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!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vi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600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access the 4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and 7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at the end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create </a:t>
            </a:r>
            <a:r>
              <a:rPr lang="en-GB" sz="1600" dirty="0">
                <a:solidFill>
                  <a:srgbClr val="57A64A"/>
                </a:solidFill>
                <a:latin typeface="Menlo" panose="020B0609030804020204" pitchFamily="49" charset="0"/>
              </a:rPr>
              <a:t>element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at the end</a:t>
            </a:r>
            <a:endParaRPr lang="en-GB" sz="1600" dirty="0">
              <a:solidFill>
                <a:srgbClr val="C8C8C8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at the specific place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create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element at the specific place</a:t>
            </a:r>
            <a:endParaRPr lang="en-GB" sz="1600" dirty="0">
              <a:solidFill>
                <a:srgbClr val="C8C8C8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pop_back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erase the last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erase the 3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clear whole container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reserve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reserve space(=memory) for 10 elements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resize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actually create 10 elements using 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Matrix for Integers – minimal API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</a:t>
            </a:r>
          </a:p>
          <a:p>
            <a:r>
              <a:rPr lang="cs-CZ" dirty="0">
                <a:latin typeface="+mj-lt"/>
              </a:rPr>
              <a:t>set(x, y, z, </a:t>
            </a:r>
            <a:r>
              <a:rPr lang="cs-CZ" dirty="0" err="1">
                <a:latin typeface="+mj-lt"/>
              </a:rPr>
              <a:t>value</a:t>
            </a:r>
            <a:r>
              <a:rPr lang="cs-CZ" dirty="0">
                <a:latin typeface="+mj-lt"/>
              </a:rPr>
              <a:t>), get(x,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print()</a:t>
            </a:r>
          </a:p>
          <a:p>
            <a:r>
              <a:rPr lang="cs-CZ" dirty="0">
                <a:latin typeface="+mj-lt"/>
              </a:rPr>
              <a:t>set_width(), </a:t>
            </a:r>
            <a:r>
              <a:rPr lang="cs-CZ" dirty="0" err="1">
                <a:latin typeface="+mj-lt"/>
              </a:rPr>
              <a:t>set_length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set_heigth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get_width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get_height</a:t>
            </a:r>
            <a:r>
              <a:rPr lang="cs-CZ" dirty="0">
                <a:latin typeface="+mj-lt"/>
              </a:rPr>
              <a:t>()</a:t>
            </a:r>
          </a:p>
          <a:p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(z)</a:t>
            </a:r>
          </a:p>
          <a:p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z)</a:t>
            </a:r>
          </a:p>
          <a:p>
            <a:r>
              <a:rPr lang="cs-CZ" dirty="0" err="1">
                <a:latin typeface="+mj-lt"/>
              </a:rPr>
              <a:t>clear</a:t>
            </a:r>
            <a:r>
              <a:rPr lang="cs-CZ" dirty="0">
                <a:latin typeface="+mj-lt"/>
              </a:rPr>
              <a:t>() – </a:t>
            </a:r>
            <a:r>
              <a:rPr lang="en-US" dirty="0">
                <a:latin typeface="+mj-lt"/>
              </a:rPr>
              <a:t>set all values to 0 (zero)</a:t>
            </a:r>
            <a:endParaRPr lang="cs-CZ" dirty="0">
              <a:latin typeface="+mj-lt"/>
            </a:endParaRPr>
          </a:p>
          <a:p>
            <a:r>
              <a:rPr lang="cs-CZ" dirty="0">
                <a:latin typeface="+mj-lt"/>
              </a:rPr>
              <a:t>fill_with_value(value) – </a:t>
            </a:r>
            <a:r>
              <a:rPr lang="en-US" dirty="0">
                <a:latin typeface="+mj-lt"/>
              </a:rPr>
              <a:t>set all values to a given value</a:t>
            </a:r>
            <a:endParaRPr lang="cs-CZ" dirty="0">
              <a:latin typeface="+mj-lt"/>
            </a:endParaRPr>
          </a:p>
          <a:p>
            <a:r>
              <a:rPr lang="en-US" dirty="0" err="1">
                <a:latin typeface="+mj-lt"/>
              </a:rPr>
              <a:t>num_zeros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num_negatives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num_positives</a:t>
            </a:r>
            <a:r>
              <a:rPr lang="en-US" dirty="0">
                <a:latin typeface="+mj-l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9D13-B609-9989-3572-26E1A19F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3D Matrix for Integers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189-CF59-651D-3A47-888B02B0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Think about the desing</a:t>
            </a:r>
          </a:p>
          <a:p>
            <a:pPr lvl="1"/>
            <a:r>
              <a:rPr lang="en-CZ" dirty="0"/>
              <a:t>array </a:t>
            </a:r>
            <a:r>
              <a:rPr lang="en-CZ" dirty="0">
                <a:sym typeface="Wingdings" pitchFamily="2" charset="2"/>
              </a:rPr>
              <a:t> matrix  3D matrix  4D matrix  …  XD matrix</a:t>
            </a:r>
          </a:p>
          <a:p>
            <a:pPr lvl="1"/>
            <a:r>
              <a:rPr lang="en-GB" dirty="0">
                <a:sym typeface="Wingdings" pitchFamily="2" charset="2"/>
              </a:rPr>
              <a:t>D</a:t>
            </a:r>
            <a:r>
              <a:rPr lang="en-CZ" dirty="0">
                <a:sym typeface="Wingdings" pitchFamily="2" charset="2"/>
              </a:rPr>
              <a:t>esign simple first, then continue to the next level</a:t>
            </a:r>
          </a:p>
          <a:p>
            <a:r>
              <a:rPr lang="en-CZ" dirty="0">
                <a:sym typeface="Wingdings" pitchFamily="2" charset="2"/>
              </a:rPr>
              <a:t>No need to focus too much on performance yet</a:t>
            </a:r>
          </a:p>
          <a:p>
            <a:r>
              <a:rPr lang="en-CZ" dirty="0"/>
              <a:t>Focus:</a:t>
            </a:r>
          </a:p>
          <a:p>
            <a:pPr lvl="1"/>
            <a:r>
              <a:rPr lang="en-GB" dirty="0"/>
              <a:t>P</a:t>
            </a:r>
            <a:r>
              <a:rPr lang="en-CZ" dirty="0"/>
              <a:t>assing arguments: const-references, references, …</a:t>
            </a:r>
          </a:p>
          <a:p>
            <a:pPr lvl="1"/>
            <a:r>
              <a:rPr lang="en-CZ" dirty="0"/>
              <a:t>const functions</a:t>
            </a:r>
          </a:p>
          <a:p>
            <a:pPr lvl="1"/>
            <a:r>
              <a:rPr lang="en-CZ" dirty="0"/>
              <a:t>class design</a:t>
            </a:r>
          </a:p>
          <a:p>
            <a:pPr lvl="2"/>
            <a:r>
              <a:rPr lang="en-GB" dirty="0"/>
              <a:t>Decomposition into functions</a:t>
            </a:r>
          </a:p>
          <a:p>
            <a:pPr lvl="2"/>
            <a:r>
              <a:rPr lang="en-GB" dirty="0"/>
              <a:t>Function reusing</a:t>
            </a:r>
          </a:p>
          <a:p>
            <a:pPr lvl="2"/>
            <a:r>
              <a:rPr lang="en-CZ" dirty="0"/>
              <a:t>private/public</a:t>
            </a:r>
          </a:p>
        </p:txBody>
      </p:sp>
    </p:spTree>
    <p:extLst>
      <p:ext uri="{BB962C8B-B14F-4D97-AF65-F5344CB8AC3E}">
        <p14:creationId xmlns:p14="http://schemas.microsoft.com/office/powerpoint/2010/main" val="346245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  <a:p>
            <a:r>
              <a:rPr lang="en-US" dirty="0"/>
              <a:t>Labs web: </a:t>
            </a:r>
            <a:r>
              <a:rPr lang="en-US" dirty="0">
                <a:hlinkClick r:id="rId2"/>
              </a:rPr>
              <a:t>https://fan1x.github.io/cpp22.html</a:t>
            </a:r>
          </a:p>
          <a:p>
            <a:r>
              <a:rPr lang="en-US" dirty="0"/>
              <a:t>Lecture web: </a:t>
            </a:r>
            <a:r>
              <a:rPr lang="en-US" dirty="0">
                <a:hlinkClick r:id="rId3"/>
              </a:rPr>
              <a:t>https://www.ksi.mff.cuni.cz/teaching/nprg041-web/</a:t>
            </a:r>
            <a:endParaRPr lang="en-US" dirty="0"/>
          </a:p>
          <a:p>
            <a:r>
              <a:rPr lang="en-US" dirty="0" err="1"/>
              <a:t>Mattermost</a:t>
            </a:r>
            <a:endParaRPr lang="en-US" dirty="0"/>
          </a:p>
          <a:p>
            <a:pPr lvl="1"/>
            <a:r>
              <a:rPr lang="en-US" dirty="0"/>
              <a:t>Invite link in </a:t>
            </a:r>
            <a:r>
              <a:rPr lang="en-US" dirty="0">
                <a:hlinkClick r:id="rId4"/>
              </a:rPr>
              <a:t>SIS/Notice-board</a:t>
            </a:r>
            <a:endParaRPr lang="en-US" dirty="0"/>
          </a:p>
          <a:p>
            <a:pPr lvl="1"/>
            <a:r>
              <a:rPr lang="en-US" dirty="0"/>
              <a:t>Channel: `</a:t>
            </a:r>
            <a:r>
              <a:rPr lang="cs-CZ" dirty="0"/>
              <a:t>nprg041-cpp-faltin</a:t>
            </a:r>
            <a:r>
              <a:rPr lang="en-US" dirty="0"/>
              <a:t>`</a:t>
            </a:r>
          </a:p>
          <a:p>
            <a:r>
              <a:rPr lang="en-US" dirty="0" err="1"/>
              <a:t>Gitlab</a:t>
            </a:r>
            <a:endParaRPr lang="en-US" dirty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7"/>
              </a:rPr>
              <a:t>https://gitlab.mff.cuni.cz/teaching/nprg041/2022-23/faltin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afraid to ask</a:t>
            </a:r>
          </a:p>
          <a:p>
            <a:r>
              <a:rPr lang="en-US" dirty="0"/>
              <a:t>Be proactive</a:t>
            </a:r>
          </a:p>
          <a:p>
            <a:pPr lvl="1"/>
            <a:r>
              <a:rPr lang="en-US" dirty="0"/>
              <a:t>via email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Mattermost</a:t>
            </a:r>
            <a:r>
              <a:rPr lang="en-US" dirty="0"/>
              <a:t> (instant)</a:t>
            </a:r>
          </a:p>
          <a:p>
            <a:pPr lvl="2"/>
            <a:r>
              <a:rPr lang="en-US" dirty="0"/>
              <a:t>DM if related to you only</a:t>
            </a:r>
          </a:p>
          <a:p>
            <a:pPr lvl="2"/>
            <a:r>
              <a:rPr lang="en-US" dirty="0"/>
              <a:t>Into a channel if others can benefit from it</a:t>
            </a:r>
          </a:p>
          <a:p>
            <a:r>
              <a:rPr lang="en-US" dirty="0"/>
              <a:t>If you struggle with something</a:t>
            </a:r>
          </a:p>
          <a:p>
            <a:r>
              <a:rPr lang="en-US" dirty="0"/>
              <a:t>If you feel like you might miss a deadline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Submitted </a:t>
            </a:r>
            <a:r>
              <a:rPr lang="en-US" dirty="0" err="1"/>
              <a:t>homeworks</a:t>
            </a:r>
            <a:r>
              <a:rPr lang="en-US" dirty="0"/>
              <a:t> before Sunday midnight (Sunday 23:59)</a:t>
            </a:r>
          </a:p>
          <a:p>
            <a:pPr lvl="1"/>
            <a:r>
              <a:rPr lang="en-US" dirty="0"/>
              <a:t>to Gitlab</a:t>
            </a:r>
          </a:p>
          <a:p>
            <a:pPr lvl="1"/>
            <a:r>
              <a:rPr lang="en-US" dirty="0"/>
              <a:t>Even if not attending!</a:t>
            </a:r>
          </a:p>
          <a:p>
            <a:pPr lvl="1"/>
            <a:r>
              <a:rPr lang="en-US" dirty="0"/>
              <a:t>Won’t be graded, for feedback only</a:t>
            </a:r>
          </a:p>
          <a:p>
            <a:r>
              <a:rPr lang="en-US" dirty="0"/>
              <a:t>Two large </a:t>
            </a:r>
            <a:r>
              <a:rPr lang="en-US" dirty="0" err="1"/>
              <a:t>homeworks</a:t>
            </a:r>
            <a:r>
              <a:rPr lang="en-US" dirty="0"/>
              <a:t> in </a:t>
            </a:r>
            <a:r>
              <a:rPr lang="en-US" dirty="0" err="1"/>
              <a:t>ReCodex</a:t>
            </a:r>
            <a:r>
              <a:rPr lang="en-US" dirty="0"/>
              <a:t> (total 40 points)</a:t>
            </a:r>
          </a:p>
          <a:p>
            <a:pPr lvl="1"/>
            <a:r>
              <a:rPr lang="en-US" dirty="0"/>
              <a:t>Points are included in the final score from the course</a:t>
            </a:r>
          </a:p>
          <a:p>
            <a:pPr lvl="1"/>
            <a:r>
              <a:rPr lang="en-US" dirty="0"/>
              <a:t>Smaller HW – 15 points, ~November</a:t>
            </a:r>
          </a:p>
          <a:p>
            <a:pPr lvl="1"/>
            <a:r>
              <a:rPr lang="en-US" dirty="0"/>
              <a:t>Larger HW – 25 points, ~December</a:t>
            </a:r>
          </a:p>
          <a:p>
            <a:r>
              <a:rPr lang="en-US" dirty="0"/>
              <a:t>Software project</a:t>
            </a:r>
          </a:p>
          <a:p>
            <a:pPr lvl="1"/>
            <a:r>
              <a:rPr lang="en-US" dirty="0"/>
              <a:t>Topic must be approved by 27/11/2022</a:t>
            </a:r>
          </a:p>
          <a:p>
            <a:pPr lvl="1"/>
            <a:r>
              <a:rPr lang="en-US" dirty="0"/>
              <a:t>POC: 18/12/2022</a:t>
            </a:r>
          </a:p>
          <a:p>
            <a:pPr lvl="1"/>
            <a:r>
              <a:rPr lang="en-US" dirty="0"/>
              <a:t>First submission: 02/04/2023</a:t>
            </a:r>
          </a:p>
          <a:p>
            <a:pPr lvl="1"/>
            <a:r>
              <a:rPr lang="en-US" dirty="0"/>
              <a:t>Final submission: 28/05/2023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3C2E-8A2D-577A-D37E-C7D6B0A4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Homework1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7A03-3373-1B8B-FCC8-86EDE7D0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9636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 - Consistency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Be consistent within the code </a:t>
            </a:r>
          </a:p>
          <a:p>
            <a:pPr lvl="1"/>
            <a:r>
              <a:rPr lang="en-US" dirty="0"/>
              <a:t>keep a single code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DCE1A-5EBE-1628-927E-9B269E36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929856"/>
            <a:ext cx="4572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 – Readability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doesn’t contain commented/dead parts</a:t>
            </a:r>
          </a:p>
          <a:p>
            <a:r>
              <a:rPr lang="en-US" dirty="0"/>
              <a:t>Code should be readable on its own</a:t>
            </a:r>
          </a:p>
          <a:p>
            <a:r>
              <a:rPr lang="en-US" dirty="0"/>
              <a:t>Comment complicated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E19F7-EC4D-F410-CA27-B970E1D5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652" y="1693168"/>
            <a:ext cx="3525478" cy="46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 – Safe, Modern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using modern constructs</a:t>
            </a:r>
          </a:p>
          <a:p>
            <a:r>
              <a:rPr lang="en-US" dirty="0"/>
              <a:t>Additional safety</a:t>
            </a:r>
          </a:p>
          <a:p>
            <a:r>
              <a:rPr lang="en-US" dirty="0"/>
              <a:t>Maybe performance</a:t>
            </a:r>
          </a:p>
          <a:p>
            <a:r>
              <a:rPr lang="en-US" dirty="0"/>
              <a:t>E.g., prefer `</a:t>
            </a:r>
            <a:r>
              <a:rPr lang="en-US" dirty="0">
                <a:latin typeface="+mj-lt"/>
              </a:rPr>
              <a:t>std::vector&lt;int&gt;</a:t>
            </a:r>
            <a:r>
              <a:rPr lang="en-US" dirty="0"/>
              <a:t>` to `</a:t>
            </a:r>
            <a:r>
              <a:rPr lang="en-US" dirty="0">
                <a:latin typeface="+mj-lt"/>
              </a:rPr>
              <a:t>new int[]</a:t>
            </a:r>
            <a:r>
              <a:rPr lang="en-US" dirty="0"/>
              <a:t>`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FAE96-672E-7F76-6456-150C9AE9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92" y="1912923"/>
            <a:ext cx="3175000" cy="3987800"/>
          </a:xfrm>
          <a:prstGeom prst="rect">
            <a:avLst/>
          </a:prstGeom>
        </p:spPr>
      </p:pic>
      <p:pic>
        <p:nvPicPr>
          <p:cNvPr id="5124" name="Picture 4" descr="C++ vs C time point of view - Imgflip">
            <a:extLst>
              <a:ext uri="{FF2B5EF4-FFF2-40B4-BE49-F238E27FC236}">
                <a16:creationId xmlns:a16="http://schemas.microsoft.com/office/drawing/2014/main" id="{8D68E865-A386-EF2B-3E49-80B49F8F2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4149080"/>
            <a:ext cx="3538169" cy="220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 – Working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OFC, if the code is not working, all the above points are  not that important</a:t>
            </a:r>
          </a:p>
          <a:p>
            <a:r>
              <a:rPr lang="en-US" dirty="0"/>
              <a:t>they will help you with debugging at least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034" name="Picture 10" descr="Guys, code this. Software Design, DONE! I am a software architect -  Engineering Professor - quickmeme">
            <a:extLst>
              <a:ext uri="{FF2B5EF4-FFF2-40B4-BE49-F238E27FC236}">
                <a16:creationId xmlns:a16="http://schemas.microsoft.com/office/drawing/2014/main" id="{0E278CA8-66C9-1327-CDBB-B647F62F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28" y="2882900"/>
            <a:ext cx="35179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6804247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“C makes it easy to shoot yourself in the foot. C++ makes it harder, but when you do, it blows away your whole leg.”</a:t>
            </a:r>
            <a:br>
              <a:rPr lang="en-US" sz="1900" dirty="0"/>
            </a:br>
            <a:r>
              <a:rPr lang="en-US" sz="1900" dirty="0"/>
              <a:t>-- Bjarne </a:t>
            </a:r>
            <a:r>
              <a:rPr lang="en-US" sz="1900" dirty="0" err="1"/>
              <a:t>Stroustrup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“It was only supposed to be a joke, I never thought people would take the book seriously. Anyone with half a brain can see that object-oriented programming is counter-intuitive, illogical and inefficient.”</a:t>
            </a:r>
            <a:br>
              <a:rPr lang="en-US" sz="1900" dirty="0"/>
            </a:br>
            <a:r>
              <a:rPr lang="en-US" sz="1900" dirty="0"/>
              <a:t>-- </a:t>
            </a:r>
            <a:r>
              <a:rPr lang="en-US" sz="1900" dirty="0" err="1"/>
              <a:t>Stroustrup</a:t>
            </a:r>
            <a:r>
              <a:rPr lang="en-US" sz="1900" dirty="0"/>
              <a:t> C++ ‘interview’ (</a:t>
            </a:r>
            <a:r>
              <a:rPr lang="en-US" sz="1900" dirty="0">
                <a:hlinkClick r:id="rId2"/>
              </a:rPr>
              <a:t>https://www-users.cs.york.ac.uk/susan/joke/cpp.htm</a:t>
            </a:r>
            <a:r>
              <a:rPr lang="en-US" sz="1900" dirty="0"/>
              <a:t>)</a:t>
            </a:r>
          </a:p>
        </p:txBody>
      </p:sp>
      <p:pic>
        <p:nvPicPr>
          <p:cNvPr id="6146" name="Picture 2" descr="If programming languages were guns : r/ProgrammerHumor">
            <a:extLst>
              <a:ext uri="{FF2B5EF4-FFF2-40B4-BE49-F238E27FC236}">
                <a16:creationId xmlns:a16="http://schemas.microsoft.com/office/drawing/2014/main" id="{5333141F-D139-27A9-27C0-3A6294A2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4732" y="1905000"/>
            <a:ext cx="2102778" cy="42696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anything you like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/>
              <a:t>Visual Studio</a:t>
            </a:r>
          </a:p>
          <a:p>
            <a:pPr lvl="2"/>
            <a:r>
              <a:rPr lang="en-US" dirty="0"/>
              <a:t>License for students at </a:t>
            </a:r>
            <a:r>
              <a:rPr lang="cs-CZ" dirty="0">
                <a:hlinkClick r:id="rId2"/>
              </a:rPr>
              <a:t>https://portal.azure.com/...</a:t>
            </a:r>
            <a:endParaRPr lang="en-US" dirty="0"/>
          </a:p>
          <a:p>
            <a:pPr lvl="1"/>
            <a:r>
              <a:rPr lang="en-US" dirty="0"/>
              <a:t>VS Code</a:t>
            </a:r>
          </a:p>
          <a:p>
            <a:pPr lvl="1"/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Code::Blocks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MSVC, GCC, </a:t>
            </a:r>
            <a:r>
              <a:rPr lang="en-US" dirty="0" err="1"/>
              <a:t>Clang+LLVM</a:t>
            </a:r>
            <a:r>
              <a:rPr lang="en-US" dirty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https://en.cppreference.com/w/</a:t>
            </a:r>
            <a:endParaRPr lang="en-US" dirty="0"/>
          </a:p>
          <a:p>
            <a:r>
              <a:rPr lang="en-US" dirty="0">
                <a:hlinkClick r:id="rId3"/>
              </a:rPr>
              <a:t>http://www.cplusplus.com/</a:t>
            </a:r>
            <a:endParaRPr lang="en-US" dirty="0"/>
          </a:p>
          <a:p>
            <a:r>
              <a:rPr lang="en-US" dirty="0">
                <a:hlinkClick r:id="rId4"/>
              </a:rPr>
              <a:t>http://isocpp.github.io/CppCoreGuidelines/CppCoreGuidelines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https://godbolt.org/</a:t>
            </a:r>
            <a:endParaRPr lang="cs-CZ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1CD5-FCF8-66FE-84F6-D3D17D15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Learning C++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1B86-8B0C-C28C-3E33-EE64AC11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 </a:t>
            </a:r>
            <a:r>
              <a:rPr lang="en-CZ" dirty="0"/>
              <a:t>in 100 seconds: </a:t>
            </a:r>
            <a:r>
              <a:rPr lang="en-GB" dirty="0">
                <a:hlinkClick r:id="rId2"/>
              </a:rPr>
              <a:t>https://youtu.be/MNeX4EGtR5Y</a:t>
            </a:r>
            <a:endParaRPr lang="en-GB" dirty="0"/>
          </a:p>
          <a:p>
            <a:r>
              <a:rPr lang="en-GB" dirty="0"/>
              <a:t>C++ in 31h: </a:t>
            </a:r>
            <a:r>
              <a:rPr lang="en-GB" dirty="0">
                <a:hlinkClick r:id="rId3"/>
              </a:rPr>
              <a:t>https://youtu.be/8jLOx1hD3_o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2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8A615-1AEA-5E13-2AB3-264A3B5B9610}"/>
              </a:ext>
            </a:extLst>
          </p:cNvPr>
          <p:cNvSpPr txBox="1"/>
          <p:nvPr/>
        </p:nvSpPr>
        <p:spPr>
          <a:xfrm>
            <a:off x="1520229" y="1905000"/>
            <a:ext cx="102258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GB" sz="24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2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::string name;</a:t>
            </a:r>
          </a:p>
          <a:p>
            <a:r>
              <a:rPr lang="en-GB" sz="2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name;</a:t>
            </a:r>
          </a:p>
          <a:p>
            <a:r>
              <a:rPr lang="en-GB" sz="2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"Greetings from "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name &lt;&lt; std::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400" dirty="0">
                <a:solidFill>
                  <a:srgbClr val="D4D4D4"/>
                </a:solidFill>
                <a:latin typeface="Menlo" panose="020B0609030804020204" pitchFamily="49" charset="0"/>
              </a:rPr>
              <a:t>  return 0;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7462564" y="2044640"/>
            <a:ext cx="3359132" cy="1295024"/>
          </a:xfrm>
          <a:prstGeom prst="wedgeEllipseCallout">
            <a:avLst>
              <a:gd name="adj1" fmla="val -172709"/>
              <a:gd name="adj2" fmla="val 3045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689309" y="4371963"/>
            <a:ext cx="2786607" cy="815720"/>
          </a:xfrm>
          <a:prstGeom prst="wedgeEllipseCallout">
            <a:avLst>
              <a:gd name="adj1" fmla="val -158798"/>
              <a:gd name="adj2" fmla="val -10785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165581" y="4570570"/>
            <a:ext cx="2523728" cy="1022952"/>
          </a:xfrm>
          <a:prstGeom prst="wedgeEllipseCallout">
            <a:avLst>
              <a:gd name="adj1" fmla="val -61533"/>
              <a:gd name="adj2" fmla="val -8319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4942284" y="58243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the libraries which implements the used STL constructs (</a:t>
            </a:r>
            <a:r>
              <a:rPr lang="en-US" dirty="0">
                <a:latin typeface="+mj-lt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cout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56165" y="4978430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STL constructs live inside `</a:t>
            </a:r>
            <a:r>
              <a:rPr lang="en-US" dirty="0" err="1"/>
              <a:t>std</a:t>
            </a:r>
            <a:r>
              <a:rPr lang="en-US" dirty="0"/>
              <a:t>` namespace</a:t>
            </a:r>
            <a:endParaRPr lang="cs-CZ" dirty="0"/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6A700D32-7BC9-1FE2-6AC7-87EEF64427D6}"/>
              </a:ext>
            </a:extLst>
          </p:cNvPr>
          <p:cNvSpPr/>
          <p:nvPr/>
        </p:nvSpPr>
        <p:spPr>
          <a:xfrm>
            <a:off x="5086300" y="2931804"/>
            <a:ext cx="2786607" cy="815720"/>
          </a:xfrm>
          <a:prstGeom prst="wedgeEllipseCallout">
            <a:avLst>
              <a:gd name="adj1" fmla="val -58470"/>
              <a:gd name="adj2" fmla="val 939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Declare a variable of type string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Declaration/Definition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my_class.hpp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#define MY_CLASS_HPP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(int x);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int exec(int x);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double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static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#endif // MY_CLASS_HPP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7695" y="1905000"/>
            <a:ext cx="4644006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my_class.cpp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&lt;iostream&gt;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(int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::exec(int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42184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7594-461C-050C-CB0B-7EC46A6B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0F72-EE89-5B35-87F6-95300D1B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Z" dirty="0">
                <a:latin typeface="+mj-lt"/>
              </a:rPr>
              <a:t>c++ --version</a:t>
            </a:r>
          </a:p>
          <a:p>
            <a:pPr lvl="1"/>
            <a:r>
              <a:rPr lang="en-CZ" dirty="0">
                <a:latin typeface="+mj-lt"/>
              </a:rPr>
              <a:t>c++ is a compiler, here GCC</a:t>
            </a:r>
          </a:p>
          <a:p>
            <a:r>
              <a:rPr lang="en-CZ" dirty="0">
                <a:latin typeface="+mj-lt"/>
              </a:rPr>
              <a:t>c++ hello_world.cpp -o hello_world</a:t>
            </a:r>
          </a:p>
          <a:p>
            <a:pPr lvl="1"/>
            <a:r>
              <a:rPr lang="en-CZ" dirty="0">
                <a:latin typeface="+mj-lt"/>
              </a:rPr>
              <a:t>Compile program into `hello_world` executable (using default settings)</a:t>
            </a:r>
          </a:p>
          <a:p>
            <a:r>
              <a:rPr lang="en-GB" dirty="0" err="1">
                <a:latin typeface="+mj-lt"/>
              </a:rPr>
              <a:t>c++</a:t>
            </a:r>
            <a:r>
              <a:rPr lang="en-GB" dirty="0">
                <a:latin typeface="+mj-lt"/>
              </a:rPr>
              <a:t> -Wall -</a:t>
            </a:r>
            <a:r>
              <a:rPr lang="en-GB" dirty="0" err="1">
                <a:latin typeface="+mj-lt"/>
              </a:rPr>
              <a:t>Wextra</a:t>
            </a:r>
            <a:r>
              <a:rPr lang="en-GB" dirty="0">
                <a:latin typeface="+mj-lt"/>
              </a:rPr>
              <a:t> -</a:t>
            </a:r>
            <a:r>
              <a:rPr lang="en-GB" dirty="0" err="1">
                <a:latin typeface="+mj-lt"/>
              </a:rPr>
              <a:t>Werror</a:t>
            </a:r>
            <a:r>
              <a:rPr lang="en-GB" dirty="0">
                <a:latin typeface="+mj-lt"/>
              </a:rPr>
              <a:t> -O3 -std=</a:t>
            </a:r>
            <a:r>
              <a:rPr lang="en-GB" dirty="0" err="1">
                <a:latin typeface="+mj-lt"/>
              </a:rPr>
              <a:t>c++</a:t>
            </a:r>
            <a:r>
              <a:rPr lang="en-GB" dirty="0">
                <a:latin typeface="+mj-lt"/>
              </a:rPr>
              <a:t>2b </a:t>
            </a:r>
            <a:r>
              <a:rPr lang="en-GB" dirty="0" err="1">
                <a:latin typeface="+mj-lt"/>
              </a:rPr>
              <a:t>hello_world.cpp</a:t>
            </a:r>
            <a:r>
              <a:rPr lang="en-GB" dirty="0">
                <a:latin typeface="+mj-lt"/>
              </a:rPr>
              <a:t> -o </a:t>
            </a:r>
            <a:r>
              <a:rPr lang="en-GB" dirty="0" err="1">
                <a:latin typeface="+mj-lt"/>
              </a:rPr>
              <a:t>hello_world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Wall: Show all warnings</a:t>
            </a:r>
          </a:p>
          <a:p>
            <a:pPr lvl="1"/>
            <a:r>
              <a:rPr lang="en-GB" dirty="0" err="1">
                <a:latin typeface="+mj-lt"/>
              </a:rPr>
              <a:t>Wextra</a:t>
            </a:r>
            <a:r>
              <a:rPr lang="en-GB" dirty="0">
                <a:latin typeface="+mj-lt"/>
              </a:rPr>
              <a:t>: Show additional extra warnings</a:t>
            </a:r>
          </a:p>
          <a:p>
            <a:pPr lvl="1"/>
            <a:r>
              <a:rPr lang="en-GB" dirty="0" err="1">
                <a:latin typeface="+mj-lt"/>
              </a:rPr>
              <a:t>Werror</a:t>
            </a:r>
            <a:r>
              <a:rPr lang="en-GB" dirty="0">
                <a:latin typeface="+mj-lt"/>
              </a:rPr>
              <a:t>: Thread all warnings as errors</a:t>
            </a:r>
          </a:p>
          <a:p>
            <a:pPr lvl="1"/>
            <a:r>
              <a:rPr lang="en-GB" dirty="0">
                <a:latin typeface="+mj-lt"/>
              </a:rPr>
              <a:t>O3: level of optimizations</a:t>
            </a:r>
          </a:p>
          <a:p>
            <a:pPr lvl="1"/>
            <a:r>
              <a:rPr lang="en-GB" dirty="0">
                <a:latin typeface="+mj-lt"/>
              </a:rPr>
              <a:t>std=</a:t>
            </a:r>
            <a:r>
              <a:rPr lang="en-GB" dirty="0" err="1">
                <a:latin typeface="+mj-lt"/>
              </a:rPr>
              <a:t>c++</a:t>
            </a:r>
            <a:r>
              <a:rPr lang="en-GB" dirty="0">
                <a:latin typeface="+mj-lt"/>
              </a:rPr>
              <a:t>2b: Used C++ standard</a:t>
            </a:r>
          </a:p>
          <a:p>
            <a:r>
              <a:rPr lang="en-GB" dirty="0">
                <a:latin typeface="+mj-lt"/>
              </a:rPr>
              <a:t>Or use IDE </a:t>
            </a:r>
            <a:r>
              <a:rPr lang="en-GB" dirty="0">
                <a:latin typeface="+mj-lt"/>
                <a:sym typeface="Wingdings" pitchFamily="2" charset="2"/>
              </a:rPr>
              <a:t></a:t>
            </a:r>
            <a:endParaRPr lang="en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8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Program</a:t>
            </a:r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6D3A8-2CCA-B071-6C31-A0EEF64A46CB}"/>
              </a:ext>
            </a:extLst>
          </p:cNvPr>
          <p:cNvSpPr txBox="1"/>
          <p:nvPr/>
        </p:nvSpPr>
        <p:spPr>
          <a:xfrm>
            <a:off x="1522414" y="1916832"/>
            <a:ext cx="673934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&lt;vector&gt;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pretty_print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// ...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char**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vector</a:t>
            </a:r>
            <a:r>
              <a:rPr lang="en-GB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pretty_print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Program</a:t>
            </a:r>
            <a:endParaRPr lang="cs-CZ" dirty="0"/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8771"/>
              <a:gd name="adj2" fmla="val 9135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the whole </a:t>
            </a:r>
            <a:r>
              <a:rPr lang="en-US" dirty="0" err="1">
                <a:latin typeface="+mj-lt"/>
              </a:rPr>
              <a:t>std</a:t>
            </a:r>
            <a:r>
              <a:rPr lang="en-US" dirty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8470676" y="3717032"/>
            <a:ext cx="2683528" cy="1392986"/>
          </a:xfrm>
          <a:prstGeom prst="wedgeEllipseCallout">
            <a:avLst>
              <a:gd name="adj1" fmla="val -147493"/>
              <a:gd name="adj2" fmla="val 2941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8614692" y="1838372"/>
            <a:ext cx="2683528" cy="1056892"/>
          </a:xfrm>
          <a:prstGeom prst="wedgeEllipseCallout">
            <a:avLst>
              <a:gd name="adj1" fmla="val -111747"/>
              <a:gd name="adj2" fmla="val 11597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Passing the argument by (</a:t>
            </a:r>
            <a:r>
              <a:rPr lang="en-US" dirty="0" err="1"/>
              <a:t>const</a:t>
            </a:r>
            <a:r>
              <a:rPr lang="en-US" dirty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7642075" y="5575920"/>
            <a:ext cx="3024336" cy="1192560"/>
          </a:xfrm>
          <a:prstGeom prst="wedgeEllipseCallout">
            <a:avLst>
              <a:gd name="adj1" fmla="val -151856"/>
              <a:gd name="adj2" fmla="val -79878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“magically” the arguments into C++ array of strings</a:t>
            </a:r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536A3-B242-946A-B8DD-FE0B5C3E1533}"/>
              </a:ext>
            </a:extLst>
          </p:cNvPr>
          <p:cNvSpPr txBox="1"/>
          <p:nvPr/>
        </p:nvSpPr>
        <p:spPr>
          <a:xfrm>
            <a:off x="1522411" y="1907628"/>
            <a:ext cx="82734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&lt;vector&gt;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pretty_print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// ...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char**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vector</a:t>
            </a:r>
            <a:r>
              <a:rPr lang="en-GB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// Wrap arguments </a:t>
            </a:r>
          </a:p>
          <a:p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pretty_print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E4FB169C-E204-B2D0-E500-B06A4A6FAA50}"/>
              </a:ext>
            </a:extLst>
          </p:cNvPr>
          <p:cNvSpPr/>
          <p:nvPr/>
        </p:nvSpPr>
        <p:spPr>
          <a:xfrm>
            <a:off x="4078188" y="3861048"/>
            <a:ext cx="1718414" cy="803734"/>
          </a:xfrm>
          <a:prstGeom prst="wedgeEllipseCallout">
            <a:avLst>
              <a:gd name="adj1" fmla="val -74709"/>
              <a:gd name="adj2" fmla="val 5165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arguments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5140-576B-1871-C615-0743EF4C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Functions And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A9538-51DA-CA2E-5E75-707440FA896B}"/>
              </a:ext>
            </a:extLst>
          </p:cNvPr>
          <p:cNvSpPr txBox="1"/>
          <p:nvPr/>
        </p:nvSpPr>
        <p:spPr>
          <a:xfrm>
            <a:off x="837828" y="1905000"/>
            <a:ext cx="57474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	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numeric_limits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612D9-B6EE-5E95-8E67-5CA0A1537E15}"/>
              </a:ext>
            </a:extLst>
          </p:cNvPr>
          <p:cNvSpPr txBox="1"/>
          <p:nvPr/>
        </p:nvSpPr>
        <p:spPr>
          <a:xfrm>
            <a:off x="6093067" y="1905000"/>
            <a:ext cx="630653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  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numeric_limits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    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tuple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sz="1400" b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_max3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numeric_limits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699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050A-2F9E-C049-D84A-07B3C877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Functions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13F9-3EC9-2103-C741-8B20CB9A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Z" dirty="0"/>
              <a:t>read-only input parameter</a:t>
            </a:r>
          </a:p>
          <a:p>
            <a:pPr lvl="1"/>
            <a:r>
              <a:rPr lang="en-CZ" dirty="0"/>
              <a:t>Most of the types (string, vector, …)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/>
              <a:t>use const-reference - </a:t>
            </a:r>
            <a:r>
              <a:rPr lang="en-CZ" dirty="0">
                <a:solidFill>
                  <a:srgbClr val="FF0000"/>
                </a:solidFill>
                <a:latin typeface="+mj-lt"/>
              </a:rPr>
              <a:t>const &amp;</a:t>
            </a:r>
          </a:p>
          <a:p>
            <a:pPr lvl="2"/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en-CZ" dirty="0">
              <a:latin typeface="+mj-lt"/>
            </a:endParaRPr>
          </a:p>
          <a:p>
            <a:pPr lvl="1"/>
            <a:r>
              <a:rPr lang="en-CZ" dirty="0"/>
              <a:t>For small numeric types (</a:t>
            </a:r>
            <a:r>
              <a:rPr lang="en-CZ" dirty="0">
                <a:latin typeface="+mj-lt"/>
              </a:rPr>
              <a:t>int, float, doubl</a:t>
            </a:r>
            <a:r>
              <a:rPr lang="en-CZ" dirty="0"/>
              <a:t>e, …)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/>
              <a:t>use </a:t>
            </a:r>
            <a:r>
              <a:rPr lang="en-CZ" dirty="0">
                <a:solidFill>
                  <a:srgbClr val="FF0000"/>
                </a:solidFill>
              </a:rPr>
              <a:t>direct parameter</a:t>
            </a:r>
          </a:p>
          <a:p>
            <a:pPr lvl="2"/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CZ" dirty="0"/>
          </a:p>
          <a:p>
            <a:r>
              <a:rPr lang="en-CZ" dirty="0"/>
              <a:t>output parameters</a:t>
            </a:r>
          </a:p>
          <a:p>
            <a:pPr lvl="1"/>
            <a:r>
              <a:rPr lang="en-CZ" dirty="0"/>
              <a:t>Single output parameter </a:t>
            </a:r>
            <a:r>
              <a:rPr lang="en-CZ" dirty="0">
                <a:sym typeface="Wingdings" pitchFamily="2" charset="2"/>
              </a:rPr>
              <a:t> use </a:t>
            </a:r>
            <a:r>
              <a:rPr lang="en-CZ" dirty="0">
                <a:solidFill>
                  <a:srgbClr val="FF0000"/>
                </a:solidFill>
                <a:latin typeface="+mj-lt"/>
                <a:sym typeface="Wingdings" pitchFamily="2" charset="2"/>
              </a:rPr>
              <a:t>return</a:t>
            </a:r>
            <a:r>
              <a:rPr lang="en-CZ" dirty="0">
                <a:sym typeface="Wingdings" pitchFamily="2" charset="2"/>
              </a:rPr>
              <a:t> value</a:t>
            </a:r>
          </a:p>
          <a:p>
            <a:pPr lvl="2"/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CZ" dirty="0">
              <a:sym typeface="Wingdings" pitchFamily="2" charset="2"/>
            </a:endParaRPr>
          </a:p>
          <a:p>
            <a:pPr lvl="1"/>
            <a:r>
              <a:rPr lang="en-CZ" dirty="0">
                <a:sym typeface="Wingdings" pitchFamily="2" charset="2"/>
              </a:rPr>
              <a:t>Few output parameters  use </a:t>
            </a:r>
            <a:r>
              <a:rPr lang="en-CZ" dirty="0">
                <a:solidFill>
                  <a:srgbClr val="FF0000"/>
                </a:solidFill>
                <a:sym typeface="Wingdings" pitchFamily="2" charset="2"/>
              </a:rPr>
              <a:t>tuple/pair/structure</a:t>
            </a:r>
          </a:p>
          <a:p>
            <a:pPr lvl="2"/>
            <a:r>
              <a:rPr lang="en-GB" sz="18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tuple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CZ" dirty="0">
              <a:sym typeface="Wingdings" pitchFamily="2" charset="2"/>
            </a:endParaRPr>
          </a:p>
          <a:p>
            <a:pPr lvl="1"/>
            <a:r>
              <a:rPr lang="en-CZ" dirty="0">
                <a:sym typeface="Wingdings" pitchFamily="2" charset="2"/>
              </a:rPr>
              <a:t>Many output parameters  use reference - </a:t>
            </a:r>
            <a:r>
              <a:rPr lang="en-CZ" dirty="0">
                <a:solidFill>
                  <a:srgbClr val="FF0000"/>
                </a:solidFill>
                <a:sym typeface="Wingdings" pitchFamily="2" charset="2"/>
              </a:rPr>
              <a:t>&amp;</a:t>
            </a:r>
          </a:p>
          <a:p>
            <a:pPr lvl="2"/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8646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greeting program (use names from arguments)</a:t>
            </a:r>
          </a:p>
          <a:p>
            <a:pPr lvl="1"/>
            <a:r>
              <a:rPr lang="en-US" dirty="0"/>
              <a:t>`hello.exe Adam Eve` </a:t>
            </a:r>
            <a:r>
              <a:rPr lang="en-US" dirty="0">
                <a:sym typeface="Wingdings" panose="05000000000000000000" pitchFamily="2" charset="2"/>
              </a:rPr>
              <a:t> `Hello to Adam and Eve`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inside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[0]?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Summation of numbers from arguments</a:t>
            </a:r>
          </a:p>
          <a:p>
            <a:pPr lvl="1"/>
            <a:r>
              <a:rPr lang="en-US" dirty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`15`</a:t>
            </a:r>
          </a:p>
          <a:p>
            <a:pPr lvl="1"/>
            <a:r>
              <a:rPr lang="en-US" dirty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Functions for transformation from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tring </a:t>
            </a:r>
            <a:r>
              <a:rPr lang="en-US" b="1" dirty="0">
                <a:sym typeface="Wingdings" panose="05000000000000000000" pitchFamily="2" charset="2"/>
              </a:rPr>
              <a:t>to </a:t>
            </a:r>
            <a:r>
              <a:rPr lang="en-US" dirty="0">
                <a:sym typeface="Wingdings" panose="05000000000000000000" pitchFamily="2" charset="2"/>
              </a:rPr>
              <a:t>&lt;something&gt;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`2`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 </a:t>
            </a:r>
            <a:r>
              <a:rPr lang="en-US" dirty="0" err="1">
                <a:sym typeface="Wingdings" panose="05000000000000000000" pitchFamily="2" charset="2"/>
              </a:rPr>
              <a:t>Gitlab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Declaration/Definition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my_class.hpp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#define MY_CLASS_HPP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(int x);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int exec(int x);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double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static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#endif // MY_CLASS_HPP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7695" y="1905000"/>
            <a:ext cx="4644006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my_class.cpp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&lt;iostream&gt;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(int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::exec(int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827E0164-E090-CF85-460E-FECBF75CB541}"/>
              </a:ext>
            </a:extLst>
          </p:cNvPr>
          <p:cNvSpPr/>
          <p:nvPr/>
        </p:nvSpPr>
        <p:spPr>
          <a:xfrm>
            <a:off x="9586291" y="5373216"/>
            <a:ext cx="1764705" cy="343280"/>
          </a:xfrm>
          <a:prstGeom prst="wedgeEllipseCallout">
            <a:avLst>
              <a:gd name="adj1" fmla="val -73541"/>
              <a:gd name="adj2" fmla="val -8277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definitions</a:t>
            </a:r>
            <a:endParaRPr lang="cs-CZ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79D437A-9A34-E9D8-0341-07A745A26C3B}"/>
              </a:ext>
            </a:extLst>
          </p:cNvPr>
          <p:cNvSpPr/>
          <p:nvPr/>
        </p:nvSpPr>
        <p:spPr>
          <a:xfrm>
            <a:off x="945075" y="2708920"/>
            <a:ext cx="576064" cy="3168352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2068FE4B-FFB3-A687-B4B6-EB01DB721B3E}"/>
              </a:ext>
            </a:extLst>
          </p:cNvPr>
          <p:cNvSpPr/>
          <p:nvPr/>
        </p:nvSpPr>
        <p:spPr>
          <a:xfrm>
            <a:off x="3646140" y="4653136"/>
            <a:ext cx="1982260" cy="343280"/>
          </a:xfrm>
          <a:prstGeom prst="wedgeEllipseCallout">
            <a:avLst>
              <a:gd name="adj1" fmla="val -73541"/>
              <a:gd name="adj2" fmla="val -8277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declarations</a:t>
            </a:r>
            <a:endParaRPr lang="cs-CZ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853EE7-E6EA-9888-EAD5-7980C2911222}"/>
              </a:ext>
            </a:extLst>
          </p:cNvPr>
          <p:cNvSpPr/>
          <p:nvPr/>
        </p:nvSpPr>
        <p:spPr>
          <a:xfrm>
            <a:off x="163339" y="4077072"/>
            <a:ext cx="1202992" cy="404428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guards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E42BF540-B2FA-DCB6-9AA3-BAB05D0030A1}"/>
              </a:ext>
            </a:extLst>
          </p:cNvPr>
          <p:cNvSpPr/>
          <p:nvPr/>
        </p:nvSpPr>
        <p:spPr>
          <a:xfrm>
            <a:off x="9478787" y="3016949"/>
            <a:ext cx="1440161" cy="628075"/>
          </a:xfrm>
          <a:prstGeom prst="wedgeEllipseCallout">
            <a:avLst>
              <a:gd name="adj1" fmla="val -58458"/>
              <a:gd name="adj2" fmla="val -9251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#</a:t>
            </a:r>
            <a:r>
              <a:rPr lang="cs-CZ" dirty="0" err="1"/>
              <a:t>include</a:t>
            </a:r>
            <a:r>
              <a:rPr lang="cs-CZ" dirty="0"/>
              <a:t> </a:t>
            </a:r>
            <a:r>
              <a:rPr lang="cs-CZ" dirty="0" err="1"/>
              <a:t>header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90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Homework1:</a:t>
            </a:r>
            <a:r>
              <a:rPr lang="en-US" dirty="0"/>
              <a:t> Summing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076054" cy="4267200"/>
          </a:xfrm>
        </p:spPr>
        <p:txBody>
          <a:bodyPr>
            <a:normAutofit/>
          </a:bodyPr>
          <a:lstStyle/>
          <a:p>
            <a:r>
              <a:rPr lang="en-US" sz="2000" dirty="0"/>
              <a:t>Implement special methods only</a:t>
            </a:r>
          </a:p>
          <a:p>
            <a:pPr lvl="1"/>
            <a:r>
              <a:rPr lang="en-US" sz="1800" dirty="0" err="1"/>
              <a:t>ctors</a:t>
            </a:r>
            <a:r>
              <a:rPr lang="en-US" sz="1800" dirty="0"/>
              <a:t>, </a:t>
            </a:r>
            <a:r>
              <a:rPr lang="en-US" sz="1800" dirty="0" err="1"/>
              <a:t>dtor</a:t>
            </a:r>
            <a:r>
              <a:rPr lang="en-US" sz="1800" dirty="0"/>
              <a:t>, operators, …</a:t>
            </a:r>
          </a:p>
          <a:p>
            <a:r>
              <a:rPr lang="en-US" sz="2000" dirty="0"/>
              <a:t>You can add O(1) attributes into C</a:t>
            </a:r>
          </a:p>
          <a:p>
            <a:pPr lvl="1"/>
            <a:r>
              <a:rPr lang="en-US" sz="1600" dirty="0"/>
              <a:t>E.g., cannot add a vector</a:t>
            </a:r>
          </a:p>
          <a:p>
            <a:r>
              <a:rPr lang="en-US" sz="2000" dirty="0"/>
              <a:t>Use C::</a:t>
            </a:r>
            <a:r>
              <a:rPr lang="en-US" sz="2000" dirty="0">
                <a:latin typeface="+mj-lt"/>
              </a:rPr>
              <a:t>print() </a:t>
            </a:r>
            <a:r>
              <a:rPr lang="en-US" sz="2000" dirty="0"/>
              <a:t>for printing</a:t>
            </a:r>
          </a:p>
          <a:p>
            <a:pPr lvl="1"/>
            <a:r>
              <a:rPr lang="en-US" sz="1800" dirty="0"/>
              <a:t>Cannot use anything else for printing</a:t>
            </a:r>
          </a:p>
          <a:p>
            <a:r>
              <a:rPr lang="en-US" sz="2000" dirty="0"/>
              <a:t>Example (</a:t>
            </a:r>
          </a:p>
          <a:p>
            <a:pPr lvl="1"/>
            <a:r>
              <a:rPr lang="en-US" sz="1800" dirty="0"/>
              <a:t>Input:        </a:t>
            </a:r>
            <a:r>
              <a:rPr lang="en-US" sz="1400" dirty="0">
                <a:latin typeface="+mj-lt"/>
              </a:rPr>
              <a:t>5 7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/>
              <a:t>Output: </a:t>
            </a:r>
          </a:p>
          <a:p>
            <a:pPr lvl="2"/>
            <a:endParaRPr lang="en-US" sz="1600" dirty="0"/>
          </a:p>
          <a:p>
            <a:pPr lvl="1"/>
            <a:endParaRPr lang="cs-C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238428" y="1628800"/>
            <a:ext cx="61206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/* CAN ADD MORE ATTRIBUTES */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int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value;</a:t>
            </a:r>
          </a:p>
          <a:p>
            <a:r>
              <a:rPr lang="en-GB" sz="11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/* USE THIS FUNCTION FOR PRINTING */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value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"\n"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public: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/* IMPLEMENT SPECIAL METHODS ONLY */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cs;</a:t>
            </a:r>
          </a:p>
          <a:p>
            <a:r>
              <a:rPr lang="en-GB" sz="11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/* CANNOT ADD MORE ATTRIBUTES */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public: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/* IMPLEMENT SPECIAL METHODS ONLY */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[]) {</a:t>
            </a: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first, last;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first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last;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GB" sz="1100" dirty="0">
                <a:solidFill>
                  <a:srgbClr val="D69D85"/>
                </a:solidFill>
                <a:latin typeface="Menlo" panose="020B0609030804020204" pitchFamily="49" charset="0"/>
              </a:rPr>
              <a:t>Summing nu</a:t>
            </a:r>
            <a:r>
              <a:rPr lang="en-GB" sz="11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mbers:\n"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D </a:t>
            </a:r>
            <a:r>
              <a:rPr lang="en-GB" sz="11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(first, last);</a:t>
            </a:r>
            <a:r>
              <a:rPr lang="en-GB" sz="11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prints number first, first+1, ..., last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"Preparing...\n"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D d2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"Sum of the numbers:\n"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d2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d;</a:t>
            </a:r>
            <a:r>
              <a:rPr lang="en-GB" sz="11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prints sum of numbers </a:t>
            </a:r>
            <a:r>
              <a:rPr lang="en-GB" sz="11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first..last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8068" y="5085184"/>
            <a:ext cx="252028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Summing 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Preparing...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 of the 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18</a:t>
            </a:r>
            <a:endParaRPr lang="cs-CZ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8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Homework2:</a:t>
            </a:r>
            <a:r>
              <a:rPr lang="en-US" dirty="0"/>
              <a:t> </a:t>
            </a:r>
            <a:r>
              <a:rPr lang="en-US" dirty="0" err="1"/>
              <a:t>Piškvorky</a:t>
            </a:r>
            <a:r>
              <a:rPr lang="en-US" dirty="0"/>
              <a:t> for 2 players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2 players only</a:t>
            </a:r>
          </a:p>
          <a:p>
            <a:pPr lvl="1"/>
            <a:r>
              <a:rPr lang="en-US" dirty="0"/>
              <a:t>Set the names at the beginning</a:t>
            </a:r>
          </a:p>
          <a:p>
            <a:r>
              <a:rPr lang="en-US" dirty="0"/>
              <a:t>Game ends when one of the player has 5 in a row</a:t>
            </a:r>
          </a:p>
          <a:p>
            <a:pPr lvl="1"/>
            <a:r>
              <a:rPr lang="en-US" dirty="0"/>
              <a:t>Write who is the winner</a:t>
            </a:r>
          </a:p>
          <a:p>
            <a:r>
              <a:rPr lang="en-US" dirty="0"/>
              <a:t>Validate user inputs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8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1021</TotalTime>
  <Words>4965</Words>
  <Application>Microsoft Macintosh PowerPoint</Application>
  <PresentationFormat>Custom</PresentationFormat>
  <Paragraphs>639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Consolas</vt:lpstr>
      <vt:lpstr>Corbel</vt:lpstr>
      <vt:lpstr>Menlo</vt:lpstr>
      <vt:lpstr>Chalkboard 16x9</vt:lpstr>
      <vt:lpstr>Programming in C++</vt:lpstr>
      <vt:lpstr>Programming in C++ - lab 5</vt:lpstr>
      <vt:lpstr>Reminder</vt:lpstr>
      <vt:lpstr>Homework1 Solution</vt:lpstr>
      <vt:lpstr>Declaration/Definition</vt:lpstr>
      <vt:lpstr>Declaration/Definition</vt:lpstr>
      <vt:lpstr>Homework1: Summing Program</vt:lpstr>
      <vt:lpstr>Homework2: Piškvorky for 2 players</vt:lpstr>
      <vt:lpstr>Programming in C++ - lab 4</vt:lpstr>
      <vt:lpstr>Homework Feedback</vt:lpstr>
      <vt:lpstr>Argument Passing - Recap</vt:lpstr>
      <vt:lpstr>Argument Passing – By R-value Reference (&amp;&amp;)</vt:lpstr>
      <vt:lpstr>Static With Classes</vt:lpstr>
      <vt:lpstr>Static With Class</vt:lpstr>
      <vt:lpstr>Special Methods In Classes</vt:lpstr>
      <vt:lpstr>Homework1: Implement class C</vt:lpstr>
      <vt:lpstr>Homework2: Finish 3DMatrix For Integers </vt:lpstr>
      <vt:lpstr>Programming in C++ - lab 3</vt:lpstr>
      <vt:lpstr>Down to operator</vt:lpstr>
      <vt:lpstr>Homework Feedback</vt:lpstr>
      <vt:lpstr>Class/Struct - Recap</vt:lpstr>
      <vt:lpstr>Defining your own types - using</vt:lpstr>
      <vt:lpstr>Constant values – constexpr/const</vt:lpstr>
      <vt:lpstr>Coding: 3D Matrix for Integers - API</vt:lpstr>
      <vt:lpstr>Coding: 3D Matrix for Integers - Hints</vt:lpstr>
      <vt:lpstr>Coding: 3D Matrix - Improvements</vt:lpstr>
      <vt:lpstr>Programming in C++ - lab 2</vt:lpstr>
      <vt:lpstr>Recap</vt:lpstr>
      <vt:lpstr>Homework Example</vt:lpstr>
      <vt:lpstr>Class/Struct</vt:lpstr>
      <vt:lpstr>Class Example</vt:lpstr>
      <vt:lpstr> Class vs. Struct</vt:lpstr>
      <vt:lpstr>Dynamic Array - std::vector&lt;T&gt;</vt:lpstr>
      <vt:lpstr>3D Matrix for Integers – minimal API</vt:lpstr>
      <vt:lpstr>3D Matrix for Integers - Hints</vt:lpstr>
      <vt:lpstr>Programming in C++ - lab 1</vt:lpstr>
      <vt:lpstr>Basic information</vt:lpstr>
      <vt:lpstr>Communication is the key</vt:lpstr>
      <vt:lpstr>Labs credit</vt:lpstr>
      <vt:lpstr>Code Requirements - Consistency</vt:lpstr>
      <vt:lpstr>Code Requirements – Readability</vt:lpstr>
      <vt:lpstr>Code Requirements – Safe, Modern</vt:lpstr>
      <vt:lpstr>Code Requirements – Working</vt:lpstr>
      <vt:lpstr>Why C++</vt:lpstr>
      <vt:lpstr>Working Environment</vt:lpstr>
      <vt:lpstr>C++ (interesting) links</vt:lpstr>
      <vt:lpstr>Learning C++ </vt:lpstr>
      <vt:lpstr>Hello World</vt:lpstr>
      <vt:lpstr>Hello World</vt:lpstr>
      <vt:lpstr>Compilation</vt:lpstr>
      <vt:lpstr>More Complex Program</vt:lpstr>
      <vt:lpstr>More Complex Program</vt:lpstr>
      <vt:lpstr>Functions And Parameters</vt:lpstr>
      <vt:lpstr>Functions And Parameters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125</cp:revision>
  <dcterms:created xsi:type="dcterms:W3CDTF">2021-09-30T06:52:15Z</dcterms:created>
  <dcterms:modified xsi:type="dcterms:W3CDTF">2022-11-01T09:08:31Z</dcterms:modified>
</cp:coreProperties>
</file>