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I (cvičení)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11.1.2018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194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Zápočtový test - pokyny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2811"/>
            <a:ext cx="8915400" cy="4868562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Bez pomůcek a napovídání</a:t>
            </a:r>
          </a:p>
          <a:p>
            <a:r>
              <a:rPr lang="cs-CZ" dirty="0" smtClean="0"/>
              <a:t>Buď na papír nebo na počítači (bez internetu)</a:t>
            </a:r>
          </a:p>
          <a:p>
            <a:pPr lvl="1"/>
            <a:r>
              <a:rPr lang="cs-CZ" dirty="0" smtClean="0"/>
              <a:t>PC můžete použít například k překladu nebo krokování</a:t>
            </a:r>
            <a:endParaRPr lang="en-US" dirty="0" smtClean="0"/>
          </a:p>
          <a:p>
            <a:r>
              <a:rPr lang="cs-CZ" dirty="0" smtClean="0"/>
              <a:t>Libovolný jednoduchý (pseudo)jazyk (pascal, python, C++, java, C# „pseudopascal“, ...)</a:t>
            </a:r>
          </a:p>
          <a:p>
            <a:pPr lvl="1"/>
            <a:r>
              <a:rPr lang="cs-CZ" dirty="0" smtClean="0"/>
              <a:t>Nemusí jít zkompilovat</a:t>
            </a:r>
          </a:p>
          <a:p>
            <a:pPr lvl="1"/>
            <a:r>
              <a:rPr lang="cs-CZ" dirty="0" smtClean="0"/>
              <a:t>Pozor na dealokaci v jazycích s GC! (python, C#, java, ...)</a:t>
            </a:r>
          </a:p>
          <a:p>
            <a:r>
              <a:rPr lang="cs-CZ" dirty="0" smtClean="0"/>
              <a:t>Bez pomocných funkcí</a:t>
            </a:r>
          </a:p>
          <a:p>
            <a:r>
              <a:rPr lang="cs-CZ" dirty="0" smtClean="0"/>
              <a:t>Co není výslovně povoleno, je zakázáno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r>
              <a:rPr lang="cs-CZ" b="1" dirty="0" smtClean="0"/>
              <a:t>Odevzdání v 10:30</a:t>
            </a:r>
          </a:p>
          <a:p>
            <a:pPr lvl="1"/>
            <a:r>
              <a:rPr lang="cs-CZ" dirty="0" smtClean="0"/>
              <a:t>Všechno, ikdyž si myslíte, že se to nepovedlo</a:t>
            </a:r>
          </a:p>
          <a:p>
            <a:pPr lvl="1"/>
            <a:r>
              <a:rPr lang="cs-CZ" dirty="0" smtClean="0"/>
              <a:t>Papír na konci</a:t>
            </a:r>
          </a:p>
          <a:p>
            <a:pPr lvl="1"/>
            <a:r>
              <a:rPr lang="cs-CZ" dirty="0" smtClean="0"/>
              <a:t>Na můj mail: </a:t>
            </a:r>
            <a:r>
              <a:rPr lang="cs-CZ" b="1" dirty="0" smtClean="0">
                <a:hlinkClick r:id="rId2"/>
              </a:rPr>
              <a:t>faltin@ksi.mff.cuni.cz</a:t>
            </a:r>
            <a:r>
              <a:rPr lang="cs-CZ" b="1" dirty="0" smtClean="0"/>
              <a:t>, nejdéle do 10:40 (bez oprav)</a:t>
            </a:r>
          </a:p>
          <a:p>
            <a:pPr lvl="2"/>
            <a:r>
              <a:rPr lang="cs-CZ" dirty="0" smtClean="0"/>
              <a:t>Pokud nelze odeslat, ozvěte se!</a:t>
            </a:r>
          </a:p>
          <a:p>
            <a:pPr lvl="1"/>
            <a:r>
              <a:rPr lang="cs-CZ" dirty="0" smtClean="0"/>
              <a:t>V průběhu </a:t>
            </a:r>
          </a:p>
          <a:p>
            <a:pPr lvl="2"/>
            <a:r>
              <a:rPr lang="cs-CZ" dirty="0" smtClean="0"/>
              <a:t>Neslouží k ověření správnosti – pouze pár pokusů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4373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Zápočtový test - zadání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5741"/>
            <a:ext cx="8915400" cy="4465481"/>
          </a:xfrm>
        </p:spPr>
        <p:txBody>
          <a:bodyPr>
            <a:normAutofit fontScale="77500" lnSpcReduction="20000"/>
          </a:bodyPr>
          <a:lstStyle/>
          <a:p>
            <a:r>
              <a:rPr lang="cs-CZ" dirty="0" smtClean="0"/>
              <a:t>Program, která dostane na vstupu spojový seznam čísel. Smaže záznamy, které obsahují 0 a potom vytvoří ze zbylých čísel seznam, kde budou na lichých místech lichá čísla a na sudých místech sudá. </a:t>
            </a:r>
            <a:r>
              <a:rPr lang="en-US" dirty="0" err="1" smtClean="0"/>
              <a:t>Pokud</a:t>
            </a:r>
            <a:r>
              <a:rPr lang="en-US" dirty="0" smtClean="0"/>
              <a:t> </a:t>
            </a:r>
            <a:r>
              <a:rPr lang="en-US" dirty="0" err="1" smtClean="0"/>
              <a:t>nen</a:t>
            </a:r>
            <a:r>
              <a:rPr lang="cs-CZ" dirty="0" smtClean="0"/>
              <a:t>í stejný počet lichých a sudých, konec obsahuje již čísla vložená za sebou.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Potom seznam vypíše a smaže. </a:t>
            </a:r>
          </a:p>
          <a:p>
            <a:r>
              <a:rPr lang="cs-CZ" b="1" dirty="0" smtClean="0"/>
              <a:t>Př</a:t>
            </a:r>
            <a:r>
              <a:rPr lang="cs-CZ" b="1" dirty="0"/>
              <a:t>: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</a:rPr>
              <a:t>[1]</a:t>
            </a:r>
            <a:r>
              <a:rPr lang="cs-CZ" dirty="0"/>
              <a:t>-&gt;</a:t>
            </a:r>
            <a:r>
              <a:rPr lang="cs-CZ" dirty="0">
                <a:solidFill>
                  <a:srgbClr val="FF0000"/>
                </a:solidFill>
              </a:rPr>
              <a:t>[3]</a:t>
            </a:r>
            <a:r>
              <a:rPr lang="cs-CZ" dirty="0"/>
              <a:t>-&gt;</a:t>
            </a:r>
            <a:r>
              <a:rPr lang="cs-CZ" dirty="0">
                <a:solidFill>
                  <a:srgbClr val="0070C0"/>
                </a:solidFill>
              </a:rPr>
              <a:t>[2</a:t>
            </a:r>
            <a:r>
              <a:rPr lang="cs-CZ" dirty="0" smtClean="0">
                <a:solidFill>
                  <a:srgbClr val="0070C0"/>
                </a:solidFill>
              </a:rPr>
              <a:t>]</a:t>
            </a:r>
            <a:r>
              <a:rPr lang="cs-CZ" dirty="0" smtClean="0"/>
              <a:t>-&gt;[0]-&gt;[</a:t>
            </a:r>
            <a:r>
              <a:rPr lang="cs-CZ" dirty="0"/>
              <a:t>0</a:t>
            </a:r>
            <a:r>
              <a:rPr lang="cs-CZ" dirty="0" smtClean="0"/>
              <a:t>]-&gt;</a:t>
            </a:r>
            <a:r>
              <a:rPr lang="cs-CZ" dirty="0" smtClean="0">
                <a:solidFill>
                  <a:srgbClr val="0070C0"/>
                </a:solidFill>
              </a:rPr>
              <a:t>[8]</a:t>
            </a:r>
            <a:r>
              <a:rPr lang="cs-CZ" dirty="0" smtClean="0"/>
              <a:t>-&gt;</a:t>
            </a:r>
            <a:r>
              <a:rPr lang="cs-CZ" dirty="0" smtClean="0">
                <a:solidFill>
                  <a:srgbClr val="0070C0"/>
                </a:solidFill>
              </a:rPr>
              <a:t>[</a:t>
            </a:r>
            <a:r>
              <a:rPr lang="cs-CZ" dirty="0">
                <a:solidFill>
                  <a:srgbClr val="0070C0"/>
                </a:solidFill>
              </a:rPr>
              <a:t>4]</a:t>
            </a:r>
            <a:r>
              <a:rPr lang="cs-CZ" dirty="0"/>
              <a:t>-&gt;</a:t>
            </a:r>
            <a:r>
              <a:rPr lang="cs-CZ" dirty="0">
                <a:solidFill>
                  <a:srgbClr val="0070C0"/>
                </a:solidFill>
              </a:rPr>
              <a:t>[4</a:t>
            </a:r>
            <a:r>
              <a:rPr lang="cs-CZ" dirty="0" smtClean="0">
                <a:solidFill>
                  <a:srgbClr val="0070C0"/>
                </a:solidFill>
              </a:rPr>
              <a:t>]</a:t>
            </a:r>
            <a:r>
              <a:rPr lang="cs-CZ" dirty="0" smtClean="0"/>
              <a:t>-&gt;[0] </a:t>
            </a:r>
            <a:r>
              <a:rPr lang="en-US" b="1" dirty="0"/>
              <a:t>=</a:t>
            </a:r>
            <a:r>
              <a:rPr lang="cs-CZ" b="1" dirty="0"/>
              <a:t>&gt;</a:t>
            </a:r>
            <a:r>
              <a:rPr lang="cs-CZ" dirty="0"/>
              <a:t> </a:t>
            </a:r>
            <a:r>
              <a:rPr lang="cs-CZ" dirty="0" smtClean="0">
                <a:solidFill>
                  <a:srgbClr val="FF0000"/>
                </a:solidFill>
              </a:rPr>
              <a:t>[1]</a:t>
            </a:r>
            <a:r>
              <a:rPr lang="cs-CZ" dirty="0" smtClean="0"/>
              <a:t>-&gt;</a:t>
            </a:r>
            <a:r>
              <a:rPr lang="cs-CZ" dirty="0" smtClean="0">
                <a:solidFill>
                  <a:srgbClr val="0070C0"/>
                </a:solidFill>
              </a:rPr>
              <a:t>[</a:t>
            </a:r>
            <a:r>
              <a:rPr lang="en-US" dirty="0" smtClean="0">
                <a:solidFill>
                  <a:srgbClr val="0070C0"/>
                </a:solidFill>
              </a:rPr>
              <a:t>2</a:t>
            </a:r>
            <a:r>
              <a:rPr lang="cs-CZ" dirty="0" smtClean="0">
                <a:solidFill>
                  <a:srgbClr val="0070C0"/>
                </a:solidFill>
              </a:rPr>
              <a:t>]</a:t>
            </a:r>
            <a:r>
              <a:rPr lang="cs-CZ" dirty="0" smtClean="0"/>
              <a:t>-&gt;</a:t>
            </a:r>
            <a:r>
              <a:rPr lang="cs-CZ" dirty="0" smtClean="0">
                <a:solidFill>
                  <a:srgbClr val="FF0000"/>
                </a:solidFill>
              </a:rPr>
              <a:t>[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cs-CZ" dirty="0" smtClean="0">
                <a:solidFill>
                  <a:srgbClr val="FF0000"/>
                </a:solidFill>
              </a:rPr>
              <a:t>]</a:t>
            </a:r>
            <a:r>
              <a:rPr lang="en-US" dirty="0" smtClean="0"/>
              <a:t>-&gt;</a:t>
            </a:r>
            <a:r>
              <a:rPr lang="cs-CZ" dirty="0" smtClean="0">
                <a:solidFill>
                  <a:srgbClr val="0070C0"/>
                </a:solidFill>
              </a:rPr>
              <a:t>[8]</a:t>
            </a:r>
            <a:r>
              <a:rPr lang="cs-CZ" dirty="0" smtClean="0"/>
              <a:t>-&gt;</a:t>
            </a:r>
            <a:r>
              <a:rPr lang="cs-CZ" dirty="0" smtClean="0">
                <a:solidFill>
                  <a:srgbClr val="0070C0"/>
                </a:solidFill>
              </a:rPr>
              <a:t>[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cs-CZ" dirty="0" smtClean="0">
                <a:solidFill>
                  <a:srgbClr val="0070C0"/>
                </a:solidFill>
              </a:rPr>
              <a:t>]</a:t>
            </a:r>
            <a:r>
              <a:rPr lang="cs-CZ" dirty="0" smtClean="0"/>
              <a:t>-&gt;</a:t>
            </a:r>
            <a:r>
              <a:rPr lang="cs-CZ" dirty="0" smtClean="0">
                <a:solidFill>
                  <a:srgbClr val="0070C0"/>
                </a:solidFill>
              </a:rPr>
              <a:t>[</a:t>
            </a:r>
            <a:r>
              <a:rPr lang="en-US" dirty="0" smtClean="0">
                <a:solidFill>
                  <a:srgbClr val="0070C0"/>
                </a:solidFill>
              </a:rPr>
              <a:t>4</a:t>
            </a:r>
            <a:r>
              <a:rPr lang="cs-CZ" dirty="0" smtClean="0">
                <a:solidFill>
                  <a:srgbClr val="0070C0"/>
                </a:solidFill>
              </a:rPr>
              <a:t>]</a:t>
            </a:r>
            <a:endParaRPr lang="cs-CZ" dirty="0">
              <a:solidFill>
                <a:srgbClr val="0070C0"/>
              </a:solidFill>
            </a:endParaRPr>
          </a:p>
          <a:p>
            <a:r>
              <a:rPr lang="cs-CZ" dirty="0"/>
              <a:t>Sami řekněte, jak budou funkce/spojový seznam vypadat </a:t>
            </a:r>
          </a:p>
          <a:p>
            <a:pPr lvl="1"/>
            <a:r>
              <a:rPr lang="cs-CZ" dirty="0"/>
              <a:t>Funkce musí jako parametr brát nějakým způsobem seznam (jako record, ukazatel na první prvek, ...)</a:t>
            </a:r>
          </a:p>
          <a:p>
            <a:endParaRPr lang="cs-CZ" dirty="0"/>
          </a:p>
          <a:p>
            <a:r>
              <a:rPr lang="cs-CZ" dirty="0"/>
              <a:t>Požadavky (3 funkce):</a:t>
            </a:r>
          </a:p>
          <a:p>
            <a:pPr lvl="1"/>
            <a:r>
              <a:rPr lang="cs-CZ" dirty="0"/>
              <a:t>Funkce, která </a:t>
            </a:r>
            <a:r>
              <a:rPr lang="cs-CZ" b="1" dirty="0" smtClean="0"/>
              <a:t>promaže 0</a:t>
            </a:r>
            <a:r>
              <a:rPr lang="en-US" b="1" dirty="0" smtClean="0"/>
              <a:t> (</a:t>
            </a:r>
            <a:r>
              <a:rPr lang="en-US" b="1" dirty="0" err="1" smtClean="0"/>
              <a:t>dealokuje</a:t>
            </a:r>
            <a:r>
              <a:rPr lang="en-US" b="1" dirty="0"/>
              <a:t>)</a:t>
            </a:r>
            <a:r>
              <a:rPr lang="en-US" b="1" dirty="0" smtClean="0"/>
              <a:t>,  </a:t>
            </a:r>
            <a:r>
              <a:rPr lang="en-US" dirty="0" smtClean="0"/>
              <a:t>a </a:t>
            </a:r>
            <a:r>
              <a:rPr lang="en-US" b="1" dirty="0" smtClean="0"/>
              <a:t>lich</a:t>
            </a:r>
            <a:r>
              <a:rPr lang="cs-CZ" b="1" dirty="0" smtClean="0"/>
              <a:t>á čísla dá </a:t>
            </a:r>
            <a:r>
              <a:rPr lang="en-US" b="1" dirty="0" smtClean="0"/>
              <a:t>n</a:t>
            </a:r>
            <a:r>
              <a:rPr lang="cs-CZ" b="1" dirty="0" smtClean="0"/>
              <a:t>a lichá místa</a:t>
            </a:r>
            <a:r>
              <a:rPr lang="cs-CZ" dirty="0" smtClean="0"/>
              <a:t>, </a:t>
            </a:r>
            <a:r>
              <a:rPr lang="cs-CZ" b="1" dirty="0" smtClean="0"/>
              <a:t>sudá na sudá místa</a:t>
            </a:r>
            <a:r>
              <a:rPr lang="cs-CZ" dirty="0" smtClean="0"/>
              <a:t>, pokud to není možné, </a:t>
            </a:r>
            <a:r>
              <a:rPr lang="cs-CZ" b="1" dirty="0" smtClean="0"/>
              <a:t>konec </a:t>
            </a:r>
            <a:r>
              <a:rPr lang="cs-CZ" dirty="0" smtClean="0"/>
              <a:t>už nemusí splňovat danou podmínku</a:t>
            </a:r>
            <a:endParaRPr lang="cs-CZ" dirty="0"/>
          </a:p>
          <a:p>
            <a:pPr lvl="2"/>
            <a:r>
              <a:rPr lang="cs-CZ" dirty="0"/>
              <a:t>maximálně v O(n</a:t>
            </a:r>
            <a:r>
              <a:rPr lang="en-US" baseline="30000" dirty="0"/>
              <a:t>2</a:t>
            </a:r>
            <a:r>
              <a:rPr lang="en-US" dirty="0"/>
              <a:t>), </a:t>
            </a:r>
            <a:r>
              <a:rPr lang="en-US" dirty="0" smtClean="0"/>
              <a:t>ide</a:t>
            </a:r>
            <a:r>
              <a:rPr lang="cs-CZ" dirty="0"/>
              <a:t>álně </a:t>
            </a:r>
            <a:r>
              <a:rPr lang="cs-CZ" dirty="0" smtClean="0"/>
              <a:t>rychleji</a:t>
            </a:r>
          </a:p>
          <a:p>
            <a:pPr lvl="2"/>
            <a:r>
              <a:rPr lang="cs-CZ" dirty="0"/>
              <a:t>s O(1) </a:t>
            </a:r>
            <a:r>
              <a:rPr lang="cs-CZ" dirty="0" smtClean="0"/>
              <a:t>pamětí</a:t>
            </a:r>
            <a:endParaRPr lang="cs-CZ" baseline="30000" dirty="0"/>
          </a:p>
          <a:p>
            <a:pPr lvl="2"/>
            <a:r>
              <a:rPr lang="cs-CZ" dirty="0" smtClean="0"/>
              <a:t>Může to být rozděleno do více funkcí – přesunutí </a:t>
            </a:r>
            <a:r>
              <a:rPr lang="en-US" dirty="0" smtClean="0"/>
              <a:t>+ </a:t>
            </a:r>
            <a:r>
              <a:rPr lang="en-US" dirty="0" err="1"/>
              <a:t>promaz</a:t>
            </a:r>
            <a:r>
              <a:rPr lang="cs-CZ" dirty="0"/>
              <a:t>ání</a:t>
            </a:r>
          </a:p>
          <a:p>
            <a:pPr lvl="1"/>
            <a:r>
              <a:rPr lang="cs-CZ" dirty="0"/>
              <a:t>Funkce, která </a:t>
            </a:r>
            <a:r>
              <a:rPr lang="cs-CZ" b="1" dirty="0"/>
              <a:t>celý seznam </a:t>
            </a:r>
            <a:r>
              <a:rPr lang="cs-CZ" dirty="0"/>
              <a:t>vypíše</a:t>
            </a:r>
          </a:p>
          <a:p>
            <a:pPr lvl="1"/>
            <a:r>
              <a:rPr lang="cs-CZ" dirty="0"/>
              <a:t>Funkce, která </a:t>
            </a:r>
            <a:r>
              <a:rPr lang="cs-CZ" b="1" dirty="0"/>
              <a:t>smaže-dealokuje zbylý </a:t>
            </a:r>
            <a:r>
              <a:rPr lang="cs-CZ" dirty="0"/>
              <a:t>seznam</a:t>
            </a:r>
          </a:p>
          <a:p>
            <a:r>
              <a:rPr lang="cs-CZ" dirty="0"/>
              <a:t>Na okrajových případech se dá přimhouřit </a:t>
            </a:r>
            <a:r>
              <a:rPr lang="cs-CZ" dirty="0" smtClean="0"/>
              <a:t>oko (na konci) - list </a:t>
            </a:r>
            <a:r>
              <a:rPr lang="cs-CZ" dirty="0"/>
              <a:t>délky 0, 1</a:t>
            </a:r>
            <a:r>
              <a:rPr lang="en-US" dirty="0"/>
              <a:t>; </a:t>
            </a:r>
            <a:r>
              <a:rPr lang="en-US" dirty="0" smtClean="0"/>
              <a:t>…</a:t>
            </a:r>
            <a:endParaRPr lang="cs-CZ" dirty="0"/>
          </a:p>
          <a:p>
            <a:pPr lvl="1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9700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Vyhodnocení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Výsledky buď hned na hodině nebo do večera </a:t>
            </a:r>
            <a:r>
              <a:rPr lang="cs-CZ" dirty="0" smtClean="0"/>
              <a:t>mailem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0039604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196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Wingdings</vt:lpstr>
      <vt:lpstr>Wingdings 3</vt:lpstr>
      <vt:lpstr>Wisp</vt:lpstr>
      <vt:lpstr>Programování I (cvičení)</vt:lpstr>
      <vt:lpstr>Zápočtový test - pokyny</vt:lpstr>
      <vt:lpstr>Zápočtový test - zadání</vt:lpstr>
      <vt:lpstr>Vyhodnocení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I (cvičení)</dc:title>
  <dc:creator>Tomas Faltin</dc:creator>
  <cp:lastModifiedBy>Tomas Faltin</cp:lastModifiedBy>
  <cp:revision>6</cp:revision>
  <dcterms:created xsi:type="dcterms:W3CDTF">2019-01-11T06:27:52Z</dcterms:created>
  <dcterms:modified xsi:type="dcterms:W3CDTF">2019-01-11T07:59:28Z</dcterms:modified>
</cp:coreProperties>
</file>