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77" r:id="rId2"/>
    <p:sldId id="281" r:id="rId3"/>
    <p:sldId id="285" r:id="rId4"/>
    <p:sldId id="282" r:id="rId5"/>
    <p:sldId id="283" r:id="rId6"/>
    <p:sldId id="284" r:id="rId7"/>
    <p:sldId id="275" r:id="rId8"/>
    <p:sldId id="278" r:id="rId9"/>
    <p:sldId id="268" r:id="rId10"/>
    <p:sldId id="279" r:id="rId11"/>
    <p:sldId id="269" r:id="rId12"/>
    <p:sldId id="270" r:id="rId13"/>
    <p:sldId id="280" r:id="rId14"/>
    <p:sldId id="273" r:id="rId15"/>
    <p:sldId id="272" r:id="rId16"/>
    <p:sldId id="276" r:id="rId17"/>
    <p:sldId id="266" r:id="rId18"/>
    <p:sldId id="257" r:id="rId19"/>
    <p:sldId id="267" r:id="rId20"/>
    <p:sldId id="259" r:id="rId21"/>
    <p:sldId id="260" r:id="rId22"/>
    <p:sldId id="258" r:id="rId23"/>
    <p:sldId id="261" r:id="rId24"/>
    <p:sldId id="263" r:id="rId25"/>
    <p:sldId id="264" r:id="rId26"/>
    <p:sldId id="26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it" id="{6A1FB63E-6999-4350-80B3-FB4B1D4B7FCD}">
          <p14:sldIdLst>
            <p14:sldId id="277"/>
          </p14:sldIdLst>
        </p14:section>
        <p14:section name="ex03" id="{6267F852-E680-4FD6-841D-A32284B6A654}">
          <p14:sldIdLst>
            <p14:sldId id="281"/>
            <p14:sldId id="285"/>
            <p14:sldId id="282"/>
            <p14:sldId id="283"/>
            <p14:sldId id="284"/>
          </p14:sldIdLst>
        </p14:section>
        <p14:section name="ex02" id="{0B5AF2F1-8646-42B8-8480-A5AEB44ECE69}">
          <p14:sldIdLst>
            <p14:sldId id="275"/>
            <p14:sldId id="278"/>
            <p14:sldId id="268"/>
            <p14:sldId id="279"/>
            <p14:sldId id="269"/>
            <p14:sldId id="270"/>
            <p14:sldId id="280"/>
            <p14:sldId id="273"/>
            <p14:sldId id="272"/>
          </p14:sldIdLst>
        </p14:section>
        <p14:section name="ex01" id="{26B52E6B-274F-46FC-8B2F-1E40869CCA93}">
          <p14:sldIdLst>
            <p14:sldId id="276"/>
            <p14:sldId id="266"/>
            <p14:sldId id="257"/>
            <p14:sldId id="267"/>
            <p14:sldId id="259"/>
            <p14:sldId id="260"/>
            <p14:sldId id="258"/>
            <p14:sldId id="261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as Faltin" initials="T" lastIdx="1" clrIdx="0">
    <p:extLst>
      <p:ext uri="{19B8F6BF-5375-455C-9EA6-DF929625EA0E}">
        <p15:presenceInfo xmlns:p15="http://schemas.microsoft.com/office/powerpoint/2012/main" userId="Tomas Falt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7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1AE4D-6B8A-462E-8C0F-79FECB065F03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8DAE9-D092-452F-B0D4-7DB38828A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85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isocpp.github.io/CppCoreGuidelines/CppCoreGuidelines#c2-use-class-if-the-class-has-an-invariant-use-struct-if-the-data-members-can-vary-independently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header/vector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mff.cuni.cz/" TargetMode="External"/><Relationship Id="rId2" Type="http://schemas.openxmlformats.org/officeDocument/2006/relationships/hyperlink" Target="https://fan1x.github.io/cpp20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codex.mff.cuni.cz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azure.com/?Microsoft_Azure_Education_correlationId=a21d82e6-7c59-480a-8942-8164763b1ba2#blade/Microsoft_Azure_Education/EducationMenuBlade/softwar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plusplus.com/" TargetMode="External"/><Relationship Id="rId3" Type="http://schemas.openxmlformats.org/officeDocument/2006/relationships/hyperlink" Target="https://www.youtube.com/user/CppCon" TargetMode="External"/><Relationship Id="rId7" Type="http://schemas.openxmlformats.org/officeDocument/2006/relationships/hyperlink" Target="https://en.cppreference.com/w/" TargetMode="External"/><Relationship Id="rId2" Type="http://schemas.openxmlformats.org/officeDocument/2006/relationships/hyperlink" Target="http://isocpp.github.io/CppCoreGuidelines/CppCoreGuidelin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cc.godbolt.org/" TargetMode="External"/><Relationship Id="rId5" Type="http://schemas.openxmlformats.org/officeDocument/2006/relationships/hyperlink" Target="http://www.open-std.org/jtc1/sc22/wg21/docs/papers/" TargetMode="External"/><Relationship Id="rId4" Type="http://schemas.openxmlformats.org/officeDocument/2006/relationships/hyperlink" Target="https://isocpp.org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</a:t>
            </a:r>
            <a:r>
              <a:rPr lang="en-US" sz="6000" smtClean="0"/>
              <a:t> (2020/21)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42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 (zkušenosti)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Do GITu pouze zdrojáky, konf. soubory, ...</a:t>
            </a:r>
          </a:p>
          <a:p>
            <a:pPr lvl="1"/>
            <a:r>
              <a:rPr lang="cs-CZ" dirty="0"/>
              <a:t>NE: </a:t>
            </a:r>
            <a:r>
              <a:rPr lang="cs-CZ" i="1" dirty="0"/>
              <a:t>.obj, .log, .pdb, </a:t>
            </a:r>
            <a:r>
              <a:rPr lang="cs-CZ" i="1" dirty="0" smtClean="0"/>
              <a:t>...</a:t>
            </a:r>
            <a:endParaRPr lang="cs-CZ" dirty="0" smtClean="0"/>
          </a:p>
          <a:p>
            <a:r>
              <a:rPr lang="cs-CZ" dirty="0" smtClean="0"/>
              <a:t>Další úkoly odevzdat + vytvořit merge request (přidat mě)</a:t>
            </a:r>
          </a:p>
          <a:p>
            <a:pPr lvl="1"/>
            <a:r>
              <a:rPr lang="cs-CZ" dirty="0" smtClean="0"/>
              <a:t>Návod na stránkách</a:t>
            </a:r>
          </a:p>
        </p:txBody>
      </p:sp>
    </p:spTree>
    <p:extLst>
      <p:ext uri="{BB962C8B-B14F-4D97-AF65-F5344CB8AC3E}">
        <p14:creationId xmlns:p14="http://schemas.microsoft.com/office/powerpoint/2010/main" val="3076843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Předávání parametrů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hodnotou</a:t>
            </a:r>
            <a:r>
              <a:rPr lang="en-US" dirty="0"/>
              <a:t> </a:t>
            </a:r>
            <a:r>
              <a:rPr lang="en-US" dirty="0" smtClean="0"/>
              <a:t>(by value)</a:t>
            </a:r>
            <a:r>
              <a:rPr lang="cs-CZ" dirty="0" smtClean="0"/>
              <a:t>: </a:t>
            </a:r>
            <a:r>
              <a:rPr lang="en-US" b="1" i="1" dirty="0" smtClean="0"/>
              <a:t>void </a:t>
            </a:r>
            <a:r>
              <a:rPr lang="en-US" b="1" i="1" dirty="0" err="1" smtClean="0"/>
              <a:t>fn</a:t>
            </a:r>
            <a:r>
              <a:rPr lang="en-US" b="1" i="1" dirty="0" smtClean="0"/>
              <a:t>(</a:t>
            </a:r>
            <a:r>
              <a:rPr lang="en-US" b="1" i="1" dirty="0" smtClean="0">
                <a:solidFill>
                  <a:srgbClr val="0070C0"/>
                </a:solidFill>
              </a:rPr>
              <a:t>string </a:t>
            </a:r>
            <a:r>
              <a:rPr lang="en-US" b="1" i="1" dirty="0" err="1" smtClean="0">
                <a:solidFill>
                  <a:srgbClr val="0070C0"/>
                </a:solidFill>
              </a:rPr>
              <a:t>str</a:t>
            </a:r>
            <a:r>
              <a:rPr lang="en-US" b="1" i="1" dirty="0" smtClean="0"/>
              <a:t>)</a:t>
            </a:r>
          </a:p>
          <a:p>
            <a:pPr lvl="1"/>
            <a:r>
              <a:rPr lang="cs-CZ" dirty="0" smtClean="0"/>
              <a:t>Vytvoří se </a:t>
            </a:r>
            <a:r>
              <a:rPr lang="cs-CZ" b="1" dirty="0" smtClean="0"/>
              <a:t>kopie</a:t>
            </a:r>
            <a:r>
              <a:rPr lang="cs-CZ" dirty="0" smtClean="0"/>
              <a:t>, která se předá do funkce</a:t>
            </a:r>
          </a:p>
          <a:p>
            <a:r>
              <a:rPr lang="cs-CZ" dirty="0" smtClean="0"/>
              <a:t>odkazem (by reference)</a:t>
            </a:r>
          </a:p>
          <a:p>
            <a:pPr lvl="1"/>
            <a:r>
              <a:rPr lang="cs-CZ" dirty="0" smtClean="0"/>
              <a:t>reference: </a:t>
            </a:r>
            <a:r>
              <a:rPr lang="cs-CZ" b="1" i="1" dirty="0" smtClean="0"/>
              <a:t>void fn(</a:t>
            </a:r>
            <a:r>
              <a:rPr lang="cs-CZ" b="1" i="1" dirty="0" smtClean="0">
                <a:solidFill>
                  <a:srgbClr val="0070C0"/>
                </a:solidFill>
              </a:rPr>
              <a:t>string </a:t>
            </a:r>
            <a:r>
              <a:rPr lang="en-US" b="1" i="1" dirty="0" smtClean="0">
                <a:solidFill>
                  <a:srgbClr val="0070C0"/>
                </a:solidFill>
              </a:rPr>
              <a:t>&amp;</a:t>
            </a:r>
            <a:r>
              <a:rPr lang="en-US" b="1" i="1" dirty="0" err="1" smtClean="0">
                <a:solidFill>
                  <a:srgbClr val="0070C0"/>
                </a:solidFill>
              </a:rPr>
              <a:t>str</a:t>
            </a:r>
            <a:r>
              <a:rPr lang="en-US" b="1" i="1" dirty="0" smtClean="0"/>
              <a:t>)</a:t>
            </a:r>
          </a:p>
          <a:p>
            <a:pPr lvl="2"/>
            <a:r>
              <a:rPr lang="cs-CZ" dirty="0" smtClean="0"/>
              <a:t>Funkce modifikuje parametr uvnitř</a:t>
            </a:r>
          </a:p>
          <a:p>
            <a:pPr lvl="2"/>
            <a:r>
              <a:rPr lang="cs-CZ" dirty="0" smtClean="0"/>
              <a:t>Výstupní parametry (pokud nelze návratovou hodnotou)</a:t>
            </a:r>
          </a:p>
          <a:p>
            <a:pPr lvl="1"/>
            <a:r>
              <a:rPr lang="cs-CZ" dirty="0" smtClean="0"/>
              <a:t>const-reference: </a:t>
            </a:r>
            <a:r>
              <a:rPr lang="cs-CZ" b="1" i="1" dirty="0" smtClean="0"/>
              <a:t>void fn(</a:t>
            </a:r>
            <a:r>
              <a:rPr lang="cs-CZ" b="1" i="1" dirty="0" smtClean="0">
                <a:solidFill>
                  <a:srgbClr val="0070C0"/>
                </a:solidFill>
              </a:rPr>
              <a:t>const string &amp;str</a:t>
            </a:r>
            <a:r>
              <a:rPr lang="cs-CZ" b="1" i="1" dirty="0" smtClean="0"/>
              <a:t>)</a:t>
            </a:r>
          </a:p>
          <a:p>
            <a:pPr lvl="2"/>
            <a:r>
              <a:rPr lang="cs-CZ" dirty="0" smtClean="0"/>
              <a:t>Předává se parametr, ale nechci vytvářet kopii (pro velké třídy, kde je kopírování drahé)</a:t>
            </a:r>
          </a:p>
          <a:p>
            <a:pPr lvl="1"/>
            <a:r>
              <a:rPr lang="cs-CZ" dirty="0" smtClean="0"/>
              <a:t>r-value reference: </a:t>
            </a:r>
            <a:r>
              <a:rPr lang="cs-CZ" b="1" i="1" dirty="0"/>
              <a:t>void </a:t>
            </a:r>
            <a:r>
              <a:rPr lang="cs-CZ" b="1" i="1" dirty="0" smtClean="0"/>
              <a:t>fn(</a:t>
            </a:r>
            <a:r>
              <a:rPr lang="cs-CZ" b="1" i="1" dirty="0" smtClean="0">
                <a:solidFill>
                  <a:srgbClr val="0070C0"/>
                </a:solidFill>
              </a:rPr>
              <a:t>string &amp;</a:t>
            </a:r>
            <a:r>
              <a:rPr lang="en-US" b="1" i="1" dirty="0" smtClean="0">
                <a:solidFill>
                  <a:srgbClr val="0070C0"/>
                </a:solidFill>
              </a:rPr>
              <a:t>&amp;</a:t>
            </a:r>
            <a:r>
              <a:rPr lang="cs-CZ" b="1" i="1" dirty="0" smtClean="0">
                <a:solidFill>
                  <a:srgbClr val="0070C0"/>
                </a:solidFill>
              </a:rPr>
              <a:t>str</a:t>
            </a:r>
            <a:r>
              <a:rPr lang="cs-CZ" b="1" i="1" dirty="0" smtClean="0"/>
              <a:t>)</a:t>
            </a:r>
            <a:endParaRPr lang="en-US" i="1" dirty="0"/>
          </a:p>
          <a:p>
            <a:pPr lvl="2"/>
            <a:r>
              <a:rPr lang="cs-CZ" i="1" dirty="0" smtClean="0"/>
              <a:t>Později</a:t>
            </a:r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*ukazatelem (by pointer)</a:t>
            </a:r>
          </a:p>
          <a:p>
            <a:pPr lvl="1"/>
            <a:r>
              <a:rPr lang="cs-CZ" b="1" dirty="0" smtClean="0"/>
              <a:t>Není to způsob předávání parametrů </a:t>
            </a:r>
            <a:r>
              <a:rPr lang="cs-CZ" dirty="0" smtClean="0"/>
              <a:t>(ukazatel je předáván hodnotou)</a:t>
            </a:r>
          </a:p>
          <a:p>
            <a:pPr lvl="1"/>
            <a:r>
              <a:rPr lang="cs-CZ" dirty="0" smtClean="0"/>
              <a:t>V C-čku - nemá reference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7590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class/struct</a:t>
            </a:r>
            <a:r>
              <a:rPr lang="en-US" dirty="0" smtClean="0"/>
              <a:t> (1/2)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Chceme</a:t>
            </a:r>
            <a:r>
              <a:rPr lang="en-US" dirty="0" smtClean="0"/>
              <a:t> </a:t>
            </a:r>
            <a:r>
              <a:rPr lang="en-US" dirty="0" err="1" smtClean="0"/>
              <a:t>strukturovat</a:t>
            </a:r>
            <a:r>
              <a:rPr lang="en-US" dirty="0" smtClean="0"/>
              <a:t> data,</a:t>
            </a:r>
            <a:r>
              <a:rPr lang="cs-CZ" dirty="0" smtClean="0"/>
              <a:t> </a:t>
            </a:r>
            <a:r>
              <a:rPr lang="en-US" dirty="0" err="1" smtClean="0"/>
              <a:t>funkce</a:t>
            </a:r>
            <a:r>
              <a:rPr lang="en-US" dirty="0" smtClean="0"/>
              <a:t> </a:t>
            </a:r>
            <a:r>
              <a:rPr lang="cs-CZ" dirty="0" smtClean="0"/>
              <a:t>„</a:t>
            </a:r>
            <a:r>
              <a:rPr lang="en-US" dirty="0" smtClean="0"/>
              <a:t>k sob</a:t>
            </a:r>
            <a:r>
              <a:rPr lang="cs-CZ" dirty="0" smtClean="0"/>
              <a:t>ě</a:t>
            </a:r>
            <a:r>
              <a:rPr lang="cs-CZ" dirty="0" smtClean="0"/>
              <a:t>“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i="1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funkce</a:t>
            </a:r>
            <a:r>
              <a:rPr lang="en-US" dirty="0" smtClean="0"/>
              <a:t> m</a:t>
            </a:r>
            <a:r>
              <a:rPr lang="cs-CZ" dirty="0" smtClean="0"/>
              <a:t>ůže volat pouze </a:t>
            </a:r>
            <a:r>
              <a:rPr lang="cs-CZ" b="1" i="1" dirty="0" smtClean="0"/>
              <a:t>const</a:t>
            </a:r>
            <a:r>
              <a:rPr lang="cs-CZ" dirty="0" smtClean="0"/>
              <a:t> funkci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89212" y="2637777"/>
            <a:ext cx="7153275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 smtClean="0">
                <a:latin typeface="Consolas" panose="020B0609020204030204" pitchFamily="49" charset="0"/>
              </a:rPr>
              <a:t>class </a:t>
            </a:r>
            <a:r>
              <a:rPr lang="cs-CZ" sz="1400" dirty="0">
                <a:latin typeface="Consolas" panose="020B0609020204030204" pitchFamily="49" charset="0"/>
              </a:rPr>
              <a:t>calculator {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void sum(); // private by default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public</a:t>
            </a:r>
            <a:r>
              <a:rPr lang="cs-CZ" sz="1400" dirty="0" smtClean="0">
                <a:latin typeface="Consolas" panose="020B0609020204030204" pitchFamily="49" charset="0"/>
              </a:rPr>
              <a:t>: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        void calc(const std::string &amp;expression</a:t>
            </a:r>
            <a:r>
              <a:rPr lang="cs-CZ" sz="1400" dirty="0" smtClean="0">
                <a:latin typeface="Consolas" panose="020B0609020204030204" pitchFamily="49" charset="0"/>
              </a:rPr>
              <a:t>);</a:t>
            </a:r>
            <a:r>
              <a:rPr lang="en-US" sz="1400" dirty="0" smtClean="0">
                <a:latin typeface="Consolas" panose="020B0609020204030204" pitchFamily="49" charset="0"/>
              </a:rPr>
              <a:t> // change internals</a:t>
            </a:r>
            <a:r>
              <a:rPr lang="cs-CZ" sz="1400" dirty="0" smtClean="0">
                <a:latin typeface="Consolas" panose="020B0609020204030204" pitchFamily="49" charset="0"/>
              </a:rPr>
              <a:t/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        void print() </a:t>
            </a:r>
            <a:r>
              <a:rPr lang="cs-CZ" sz="14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const</a:t>
            </a:r>
            <a:r>
              <a:rPr lang="cs-CZ" sz="1400" dirty="0" smtClean="0">
                <a:latin typeface="Consolas" panose="020B0609020204030204" pitchFamily="49" charset="0"/>
              </a:rPr>
              <a:t>; //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doesn’t change internals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    </a:t>
            </a:r>
            <a:r>
              <a:rPr lang="cs-CZ" sz="1400" dirty="0" smtClean="0">
                <a:latin typeface="Consolas" panose="020B0609020204030204" pitchFamily="49" charset="0"/>
              </a:rPr>
              <a:t>private: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        // ...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};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}</a:t>
            </a:r>
            <a:r>
              <a:rPr lang="cs-CZ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cs-CZ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 smtClean="0">
                <a:latin typeface="Consolas" panose="020B0609020204030204" pitchFamily="49" charset="0"/>
              </a:rPr>
              <a:t>calculator </a:t>
            </a:r>
            <a:r>
              <a:rPr lang="cs-CZ" sz="1400" dirty="0">
                <a:latin typeface="Consolas" panose="020B0609020204030204" pitchFamily="49" charset="0"/>
              </a:rPr>
              <a:t>c</a:t>
            </a:r>
            <a:r>
              <a:rPr lang="cs-CZ" sz="1400" dirty="0" smtClean="0">
                <a:latin typeface="Consolas" panose="020B0609020204030204" pitchFamily="49" charset="0"/>
              </a:rPr>
              <a:t>;</a:t>
            </a:r>
            <a:r>
              <a:rPr lang="en-US" sz="1400" dirty="0" smtClean="0">
                <a:latin typeface="Consolas" panose="020B0609020204030204" pitchFamily="49" charset="0"/>
              </a:rPr>
              <a:t> // n</a:t>
            </a:r>
            <a:r>
              <a:rPr lang="cs-CZ" sz="1400" dirty="0" smtClean="0">
                <a:latin typeface="Consolas" panose="020B0609020204030204" pitchFamily="49" charset="0"/>
              </a:rPr>
              <a:t>o need for `new`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 smtClean="0">
                <a:latin typeface="Consolas" panose="020B0609020204030204" pitchFamily="49" charset="0"/>
              </a:rPr>
              <a:t>c.calc(</a:t>
            </a:r>
            <a:r>
              <a:rPr lang="cs-CZ" sz="1400" dirty="0">
                <a:latin typeface="Consolas" panose="020B0609020204030204" pitchFamily="49" charset="0"/>
              </a:rPr>
              <a:t>"1+2*3/4"</a:t>
            </a:r>
            <a:r>
              <a:rPr lang="cs-CZ" sz="1400" dirty="0" smtClean="0">
                <a:latin typeface="Consolas" panose="020B0609020204030204" pitchFamily="49" charset="0"/>
              </a:rPr>
              <a:t>);</a:t>
            </a:r>
            <a:endParaRPr lang="cs-CZ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797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</a:t>
            </a:r>
            <a:r>
              <a:rPr lang="en-US" dirty="0" err="1" smtClean="0"/>
              <a:t>struct</a:t>
            </a:r>
            <a:r>
              <a:rPr lang="en-US" dirty="0" smtClean="0"/>
              <a:t> (2/2)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r>
              <a:rPr lang="en-US" dirty="0" smtClean="0"/>
              <a:t>class vs. </a:t>
            </a:r>
            <a:r>
              <a:rPr lang="en-US" dirty="0" err="1" smtClean="0"/>
              <a:t>struct</a:t>
            </a:r>
            <a:endParaRPr lang="en-US" dirty="0" smtClean="0"/>
          </a:p>
          <a:p>
            <a:r>
              <a:rPr lang="en-US" b="1" dirty="0" smtClean="0"/>
              <a:t>Use </a:t>
            </a:r>
            <a:r>
              <a:rPr lang="en-US" b="1" dirty="0"/>
              <a:t>class if the class has an invariant; use </a:t>
            </a:r>
            <a:r>
              <a:rPr lang="en-US" b="1" dirty="0" err="1"/>
              <a:t>struct</a:t>
            </a:r>
            <a:r>
              <a:rPr lang="en-US" b="1" dirty="0"/>
              <a:t> if the data members can vary </a:t>
            </a:r>
            <a:r>
              <a:rPr lang="en-US" b="1" dirty="0" smtClean="0"/>
              <a:t>independently</a:t>
            </a:r>
            <a:endParaRPr lang="en-US" dirty="0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isocpp.github.io/CppCoreGuidelines/CppCoreGuidelines#c-classes-and-class-hierarchies</a:t>
            </a:r>
          </a:p>
          <a:p>
            <a:endParaRPr lang="cs-CZ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http://isocpp.github.io/CppCoreGuidelines/CppCoreGuidelines#c2-use-class-if-the-class-has-an-invariant-use-struct-if-the-data-members-can-vary-independently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89212" y="2129586"/>
            <a:ext cx="7153275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 smtClean="0">
                <a:latin typeface="Consolas" panose="020B0609020204030204" pitchFamily="49" charset="0"/>
              </a:rPr>
              <a:t>struct coordinate {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</a:t>
            </a:r>
            <a:r>
              <a:rPr lang="cs-CZ" sz="1400" dirty="0" smtClean="0">
                <a:latin typeface="Consolas" panose="020B0609020204030204" pitchFamily="49" charset="0"/>
              </a:rPr>
              <a:t>   int x;</a:t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    int y;</a:t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    int z;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</a:t>
            </a:r>
            <a:r>
              <a:rPr lang="cs-CZ" sz="1400" dirty="0" smtClean="0">
                <a:latin typeface="Consolas" panose="020B0609020204030204" pitchFamily="49" charset="0"/>
              </a:rPr>
              <a:t>   void set(int x, int y, int z);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}</a:t>
            </a:r>
            <a:r>
              <a:rPr lang="cs-CZ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cs-CZ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168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::vector</a:t>
            </a:r>
            <a:r>
              <a:rPr lang="cs-CZ" dirty="0" smtClean="0"/>
              <a:t>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pPr marL="0" indent="0">
              <a:buNone/>
            </a:pPr>
            <a:endParaRPr lang="en-US" dirty="0" smtClean="0"/>
          </a:p>
          <a:p>
            <a:endParaRPr lang="cs-CZ" dirty="0" smtClean="0"/>
          </a:p>
          <a:p>
            <a:r>
              <a:rPr lang="en-US" dirty="0" err="1" smtClean="0"/>
              <a:t>Pozor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cs-CZ" dirty="0" smtClean="0"/>
              <a:t>časovou </a:t>
            </a:r>
            <a:r>
              <a:rPr lang="en-US" dirty="0" smtClean="0"/>
              <a:t>s</a:t>
            </a:r>
            <a:r>
              <a:rPr lang="cs-CZ" dirty="0" smtClean="0"/>
              <a:t>ložitost operací</a:t>
            </a:r>
          </a:p>
          <a:p>
            <a:r>
              <a:rPr lang="en-US" dirty="0"/>
              <a:t>vector&lt;bool&gt;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https://en.cppreference.com/w/cpp/header/vector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89212" y="1798851"/>
            <a:ext cx="7153275" cy="31085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#include &lt;vector&gt;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main()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::vector&lt;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&gt; vi{1, 2, 3, 4, 5, 6</a:t>
            </a:r>
            <a:r>
              <a:rPr lang="en-US" sz="1400" dirty="0" smtClean="0">
                <a:latin typeface="Consolas" panose="020B0609020204030204" pitchFamily="49" charset="0"/>
              </a:rPr>
              <a:t>};</a:t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</a:t>
            </a:r>
            <a:r>
              <a:rPr lang="en-US" sz="1400" dirty="0" err="1" smtClean="0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::vector&lt;float&gt; </a:t>
            </a:r>
            <a:r>
              <a:rPr lang="en-US" sz="1400" dirty="0" err="1" smtClean="0">
                <a:latin typeface="Consolas" panose="020B0609020204030204" pitchFamily="49" charset="0"/>
              </a:rPr>
              <a:t>vf</a:t>
            </a:r>
            <a:r>
              <a:rPr lang="en-US" sz="1400" dirty="0" smtClean="0">
                <a:latin typeface="Consolas" panose="020B0609020204030204" pitchFamily="49" charset="0"/>
              </a:rPr>
              <a:t>(5, </a:t>
            </a:r>
            <a:r>
              <a:rPr lang="en-US" sz="1400" dirty="0">
                <a:latin typeface="Consolas" panose="020B0609020204030204" pitchFamily="49" charset="0"/>
              </a:rPr>
              <a:t>0.0f</a:t>
            </a:r>
            <a:r>
              <a:rPr lang="en-US" sz="1400" dirty="0" smtClean="0">
                <a:latin typeface="Consolas" panose="020B0609020204030204" pitchFamily="49" charset="0"/>
              </a:rPr>
              <a:t>); 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vi[3] &lt;&lt; “ “ &lt;&lt; vf.at(3) &lt;&lt; </a:t>
            </a:r>
            <a:r>
              <a:rPr lang="en-US" sz="1400" dirty="0" err="1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</a:rPr>
              <a:t>endl</a:t>
            </a:r>
            <a:r>
              <a:rPr lang="en-US" sz="1400" dirty="0" smtClean="0">
                <a:latin typeface="Consolas" panose="020B0609020204030204" pitchFamily="49" charset="0"/>
              </a:rPr>
              <a:t>;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latin typeface="Consolas" panose="020B0609020204030204" pitchFamily="49" charset="0"/>
              </a:rPr>
              <a:t>vi.size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vi[3] = 100; vi.at(6) = 600;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vf.push_back</a:t>
            </a:r>
            <a:r>
              <a:rPr lang="en-US" sz="1400" dirty="0">
                <a:latin typeface="Consolas" panose="020B0609020204030204" pitchFamily="49" charset="0"/>
              </a:rPr>
              <a:t>(100.0f); </a:t>
            </a:r>
            <a:r>
              <a:rPr lang="en-US" sz="1400" dirty="0" err="1">
                <a:latin typeface="Consolas" panose="020B0609020204030204" pitchFamily="49" charset="0"/>
              </a:rPr>
              <a:t>vf.emplace_back</a:t>
            </a:r>
            <a:r>
              <a:rPr lang="en-US" sz="1400" dirty="0">
                <a:latin typeface="Consolas" panose="020B0609020204030204" pitchFamily="49" charset="0"/>
              </a:rPr>
              <a:t>(200.0f);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vf.insert</a:t>
            </a:r>
            <a:r>
              <a:rPr lang="en-US" sz="1400" dirty="0">
                <a:latin typeface="Consolas" panose="020B0609020204030204" pitchFamily="49" charset="0"/>
              </a:rPr>
              <a:t>(3, 300.0f); </a:t>
            </a:r>
            <a:r>
              <a:rPr lang="en-US" sz="1400" dirty="0" err="1">
                <a:latin typeface="Consolas" panose="020B0609020204030204" pitchFamily="49" charset="0"/>
              </a:rPr>
              <a:t>vf.emplace</a:t>
            </a:r>
            <a:r>
              <a:rPr lang="en-US" sz="1400" dirty="0">
                <a:latin typeface="Consolas" panose="020B0609020204030204" pitchFamily="49" charset="0"/>
              </a:rPr>
              <a:t>(3, 300.0f);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vi.pop_back</a:t>
            </a:r>
            <a:r>
              <a:rPr lang="en-US" sz="1400" dirty="0">
                <a:latin typeface="Consolas" panose="020B0609020204030204" pitchFamily="49" charset="0"/>
              </a:rPr>
              <a:t>();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vf.erase</a:t>
            </a:r>
            <a:r>
              <a:rPr lang="en-US" sz="1400" dirty="0">
                <a:latin typeface="Consolas" panose="020B0609020204030204" pitchFamily="49" charset="0"/>
              </a:rPr>
              <a:t>(3);</a:t>
            </a:r>
            <a:r>
              <a:rPr lang="cs-CZ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vi.clear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vi.resize</a:t>
            </a:r>
            <a:r>
              <a:rPr lang="en-US" sz="1400" dirty="0">
                <a:latin typeface="Consolas" panose="020B0609020204030204" pitchFamily="49" charset="0"/>
              </a:rPr>
              <a:t>(10); </a:t>
            </a:r>
            <a:r>
              <a:rPr lang="en-US" sz="1400" dirty="0" err="1">
                <a:latin typeface="Consolas" panose="020B0609020204030204" pitchFamily="49" charset="0"/>
              </a:rPr>
              <a:t>vi.reserve</a:t>
            </a:r>
            <a:r>
              <a:rPr lang="en-US" sz="1400" dirty="0">
                <a:latin typeface="Consolas" panose="020B0609020204030204" pitchFamily="49" charset="0"/>
              </a:rPr>
              <a:t>(100);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542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+mj-lt"/>
              <a:buAutoNum type="arabicPeriod"/>
            </a:pPr>
            <a:r>
              <a:rPr lang="cs-CZ" dirty="0" smtClean="0"/>
              <a:t>matice pro čísla</a:t>
            </a:r>
          </a:p>
          <a:p>
            <a:pPr lvl="1"/>
            <a:r>
              <a:rPr lang="cs-CZ" dirty="0" smtClean="0"/>
              <a:t>set(x, y, value), get(x, y), print()</a:t>
            </a:r>
          </a:p>
          <a:p>
            <a:pPr lvl="1"/>
            <a:r>
              <a:rPr lang="cs-CZ" dirty="0" smtClean="0"/>
              <a:t>set_width</a:t>
            </a:r>
            <a:r>
              <a:rPr lang="cs-CZ" dirty="0"/>
              <a:t>(), set_height(), get_width(), get_height</a:t>
            </a:r>
            <a:r>
              <a:rPr lang="cs-CZ" dirty="0" smtClean="0"/>
              <a:t>()</a:t>
            </a:r>
          </a:p>
          <a:p>
            <a:pPr lvl="1"/>
            <a:r>
              <a:rPr lang="cs-CZ" dirty="0" smtClean="0"/>
              <a:t>get_row(x), get_column(x) – vrať řádek/sloupec x</a:t>
            </a:r>
          </a:p>
          <a:p>
            <a:pPr lvl="1"/>
            <a:r>
              <a:rPr lang="cs-CZ" dirty="0" smtClean="0"/>
              <a:t>get_rows(), get_columns() – vrátí pole všech řádků/sloupců</a:t>
            </a:r>
          </a:p>
          <a:p>
            <a:pPr lvl="1"/>
            <a:r>
              <a:rPr lang="cs-CZ" dirty="0"/>
              <a:t>clear</a:t>
            </a:r>
            <a:r>
              <a:rPr lang="cs-CZ" dirty="0" smtClean="0"/>
              <a:t>() – nastav všechny hodnoty na 0</a:t>
            </a:r>
          </a:p>
          <a:p>
            <a:pPr lvl="1"/>
            <a:r>
              <a:rPr lang="cs-CZ" dirty="0" smtClean="0"/>
              <a:t>fill_with_value(value) – nastav všechny hodnoty na danou hodnotu</a:t>
            </a:r>
          </a:p>
          <a:p>
            <a:pPr lvl="1"/>
            <a:r>
              <a:rPr lang="cs-CZ" dirty="0" smtClean="0"/>
              <a:t>reverse() – prohoď hodnoty z [x, y] na [y, x]</a:t>
            </a:r>
          </a:p>
          <a:p>
            <a:pPr lvl="1"/>
            <a:r>
              <a:rPr lang="cs-CZ" dirty="0" smtClean="0"/>
              <a:t>is_negative() – jsou všechny čísla v matici záporná?</a:t>
            </a:r>
          </a:p>
          <a:p>
            <a:pPr lvl="1"/>
            <a:r>
              <a:rPr lang="cs-CZ" dirty="0" smtClean="0"/>
              <a:t>get_negative(), get_positive() – vrátí všechna negativní/pozitivní čísla v matici</a:t>
            </a:r>
          </a:p>
          <a:p>
            <a:pPr lvl="1"/>
            <a:r>
              <a:rPr lang="cs-CZ" dirty="0" smtClean="0"/>
              <a:t>zero_count() – počet 0 v matici</a:t>
            </a:r>
          </a:p>
          <a:p>
            <a:pPr lvl="1"/>
            <a:endParaRPr lang="cs-CZ" dirty="0" smtClean="0"/>
          </a:p>
          <a:p>
            <a:r>
              <a:rPr lang="cs-CZ" dirty="0" smtClean="0"/>
              <a:t>POZOR: const metody, předávání parametrů</a:t>
            </a:r>
          </a:p>
          <a:p>
            <a:r>
              <a:rPr lang="cs-CZ" dirty="0" smtClean="0"/>
              <a:t>Odevzdat do Gitlabu + merge request</a:t>
            </a:r>
          </a:p>
          <a:p>
            <a:pPr lvl="1"/>
            <a:endParaRPr lang="cs-CZ" dirty="0" smtClean="0"/>
          </a:p>
          <a:p>
            <a:pPr>
              <a:buFont typeface="+mj-lt"/>
              <a:buAutoNum type="arabicPeriod"/>
            </a:pP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757429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1</a:t>
            </a:r>
            <a:r>
              <a:rPr lang="en-US" sz="6000" dirty="0" smtClean="0"/>
              <a:t> (30.9.2020)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05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Distanční výuka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Web: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fan1x.github.io/cpp20.html</a:t>
            </a:r>
            <a:endParaRPr lang="en-US" b="1" dirty="0" smtClean="0"/>
          </a:p>
          <a:p>
            <a:r>
              <a:rPr lang="cs-CZ" b="1" dirty="0" smtClean="0"/>
              <a:t>Zoom:</a:t>
            </a:r>
            <a:r>
              <a:rPr lang="cs-CZ" dirty="0" smtClean="0"/>
              <a:t> online cvičení</a:t>
            </a:r>
            <a:endParaRPr lang="en-US" dirty="0" smtClean="0"/>
          </a:p>
          <a:p>
            <a:pPr lvl="1"/>
            <a:r>
              <a:rPr lang="cs-CZ" dirty="0" smtClean="0"/>
              <a:t>Informace k</a:t>
            </a:r>
            <a:r>
              <a:rPr lang="en-US" dirty="0" smtClean="0"/>
              <a:t> p</a:t>
            </a:r>
            <a:r>
              <a:rPr lang="cs-CZ" dirty="0" smtClean="0"/>
              <a:t>řihlášení v SIS/Nástěnka</a:t>
            </a:r>
          </a:p>
          <a:p>
            <a:r>
              <a:rPr lang="cs-CZ" b="1" dirty="0" smtClean="0"/>
              <a:t>Slack:</a:t>
            </a:r>
            <a:r>
              <a:rPr lang="cs-CZ" dirty="0" smtClean="0"/>
              <a:t> rychlá komunikace se cvičícím/přednášejícím/kolegy</a:t>
            </a:r>
          </a:p>
          <a:p>
            <a:pPr lvl="1"/>
            <a:r>
              <a:rPr lang="cs-CZ" dirty="0"/>
              <a:t>Informace k</a:t>
            </a:r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cs-CZ" dirty="0"/>
              <a:t>řihlášení v </a:t>
            </a:r>
            <a:r>
              <a:rPr lang="cs-CZ" dirty="0" smtClean="0"/>
              <a:t>SIS/Nástěnka</a:t>
            </a:r>
          </a:p>
          <a:p>
            <a:r>
              <a:rPr lang="cs-CZ" b="1" dirty="0" smtClean="0"/>
              <a:t>Gitlab:</a:t>
            </a:r>
            <a:r>
              <a:rPr lang="cs-CZ" dirty="0" smtClean="0"/>
              <a:t> odevzdávání úkolů</a:t>
            </a:r>
            <a:endParaRPr lang="en-US" dirty="0" smtClean="0"/>
          </a:p>
          <a:p>
            <a:pPr lvl="1"/>
            <a:r>
              <a:rPr lang="cs-CZ" dirty="0">
                <a:hlinkClick r:id="rId3"/>
              </a:rPr>
              <a:t>https://gitlab.mff.cuni.cz</a:t>
            </a:r>
            <a:r>
              <a:rPr lang="cs-CZ" dirty="0" smtClean="0">
                <a:hlinkClick r:id="rId3"/>
              </a:rPr>
              <a:t>/</a:t>
            </a:r>
            <a:endParaRPr lang="cs-CZ" dirty="0" smtClean="0"/>
          </a:p>
          <a:p>
            <a:r>
              <a:rPr lang="cs-CZ" b="1" dirty="0" smtClean="0"/>
              <a:t>Recodex:</a:t>
            </a:r>
            <a:r>
              <a:rPr lang="cs-CZ" dirty="0" smtClean="0"/>
              <a:t> odevzdávání větších úkolů + automatická oprava</a:t>
            </a:r>
            <a:endParaRPr lang="en-US" dirty="0" smtClean="0"/>
          </a:p>
          <a:p>
            <a:pPr lvl="1"/>
            <a:r>
              <a:rPr lang="cs-CZ" dirty="0">
                <a:hlinkClick r:id="rId4"/>
              </a:rPr>
              <a:t>https://recodex.mff.cuni.cz</a:t>
            </a:r>
            <a:r>
              <a:rPr lang="cs-CZ" dirty="0" smtClean="0">
                <a:hlinkClick r:id="rId4"/>
              </a:rPr>
              <a:t>/</a:t>
            </a:r>
            <a:endParaRPr lang="cs-CZ" dirty="0" smtClean="0"/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56135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Požadavky na zápočet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 smtClean="0"/>
              <a:t>Dokončené + odladěné příklady ze cvičení </a:t>
            </a:r>
            <a:r>
              <a:rPr lang="cs-CZ" b="1" dirty="0" smtClean="0"/>
              <a:t>v Gitlabu</a:t>
            </a:r>
            <a:r>
              <a:rPr lang="en-US" b="1" dirty="0" smtClean="0"/>
              <a:t> do pond</a:t>
            </a:r>
            <a:r>
              <a:rPr lang="cs-CZ" b="1" dirty="0" smtClean="0"/>
              <a:t>ělí </a:t>
            </a:r>
            <a:r>
              <a:rPr lang="en-US" b="1" dirty="0" smtClean="0"/>
              <a:t>23:59 </a:t>
            </a:r>
            <a:r>
              <a:rPr lang="cs-CZ" dirty="0" smtClean="0"/>
              <a:t>před dalším cvičením</a:t>
            </a:r>
          </a:p>
          <a:p>
            <a:pPr lvl="1"/>
            <a:r>
              <a:rPr lang="cs-CZ" dirty="0" smtClean="0"/>
              <a:t>Ikdyž se neúčastníte cvičení</a:t>
            </a:r>
          </a:p>
          <a:p>
            <a:r>
              <a:rPr lang="cs-CZ" dirty="0" smtClean="0"/>
              <a:t>2 DÚ </a:t>
            </a:r>
            <a:r>
              <a:rPr lang="cs-CZ" b="1" dirty="0" smtClean="0"/>
              <a:t>v ReCodexu</a:t>
            </a:r>
          </a:p>
          <a:p>
            <a:pPr lvl="1"/>
            <a:r>
              <a:rPr lang="cs-CZ" dirty="0" smtClean="0"/>
              <a:t>1. menší úkol: listopad, 15b</a:t>
            </a:r>
          </a:p>
          <a:p>
            <a:pPr lvl="1"/>
            <a:r>
              <a:rPr lang="cs-CZ" dirty="0" smtClean="0"/>
              <a:t>2. větší úkol: prosinec, 25b</a:t>
            </a:r>
          </a:p>
          <a:p>
            <a:pPr lvl="1"/>
            <a:r>
              <a:rPr lang="cs-CZ" dirty="0" smtClean="0"/>
              <a:t>Body se započítávají do zkoušky</a:t>
            </a:r>
          </a:p>
          <a:p>
            <a:r>
              <a:rPr lang="cs-CZ" dirty="0"/>
              <a:t>Zápočtový program</a:t>
            </a:r>
          </a:p>
          <a:p>
            <a:pPr lvl="1"/>
            <a:r>
              <a:rPr lang="cs-CZ" dirty="0"/>
              <a:t>Téma do </a:t>
            </a:r>
            <a:r>
              <a:rPr lang="cs-CZ" b="1" dirty="0"/>
              <a:t>30.11.</a:t>
            </a:r>
          </a:p>
          <a:p>
            <a:pPr lvl="1"/>
            <a:r>
              <a:rPr lang="cs-CZ" dirty="0"/>
              <a:t>1. odevzdání do </a:t>
            </a:r>
            <a:r>
              <a:rPr lang="cs-CZ" b="1" dirty="0"/>
              <a:t>30.4</a:t>
            </a:r>
            <a:r>
              <a:rPr lang="cs-CZ" b="1" dirty="0" smtClean="0"/>
              <a:t>.</a:t>
            </a:r>
          </a:p>
          <a:p>
            <a:pPr lvl="1"/>
            <a:r>
              <a:rPr lang="cs-CZ" dirty="0" smtClean="0"/>
              <a:t>Finální odevzdání do </a:t>
            </a:r>
            <a:r>
              <a:rPr lang="cs-CZ" b="1" dirty="0" smtClean="0"/>
              <a:t>28.5.</a:t>
            </a:r>
          </a:p>
          <a:p>
            <a:r>
              <a:rPr lang="cs-CZ" dirty="0" smtClean="0"/>
              <a:t>Invidividuální podmínky je možné domluvit na začátku semestru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4944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Požadavky na 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Konzistence (alespoň v rámci jednoho úkolu)</a:t>
            </a:r>
          </a:p>
          <a:p>
            <a:r>
              <a:rPr lang="cs-CZ" dirty="0" smtClean="0"/>
              <a:t>Čitelný kód</a:t>
            </a:r>
            <a:endParaRPr lang="cs-CZ" dirty="0"/>
          </a:p>
          <a:p>
            <a:pPr lvl="1"/>
            <a:r>
              <a:rPr lang="cs-CZ" dirty="0" smtClean="0"/>
              <a:t>Čitelný kód &gt;&gt; komentáře</a:t>
            </a:r>
          </a:p>
          <a:p>
            <a:r>
              <a:rPr lang="cs-CZ" dirty="0" smtClean="0"/>
              <a:t>Bezpečný kód</a:t>
            </a:r>
          </a:p>
          <a:p>
            <a:pPr lvl="1"/>
            <a:r>
              <a:rPr lang="cs-CZ" b="1" dirty="0" smtClean="0"/>
              <a:t>std::</a:t>
            </a:r>
            <a:r>
              <a:rPr lang="en-US" b="1" dirty="0" smtClean="0"/>
              <a:t>vector&lt;</a:t>
            </a:r>
            <a:r>
              <a:rPr lang="en-US" b="1" dirty="0" err="1" smtClean="0"/>
              <a:t>int</a:t>
            </a:r>
            <a:r>
              <a:rPr lang="en-US" b="1" dirty="0" smtClean="0"/>
              <a:t>&gt;</a:t>
            </a:r>
            <a:r>
              <a:rPr lang="cs-CZ" b="1" dirty="0" smtClean="0"/>
              <a:t> </a:t>
            </a:r>
            <a:r>
              <a:rPr lang="en-US" b="1" dirty="0" smtClean="0"/>
              <a:t>a(20);</a:t>
            </a:r>
            <a:r>
              <a:rPr lang="en-US" dirty="0" smtClean="0"/>
              <a:t> </a:t>
            </a:r>
            <a:r>
              <a:rPr lang="cs-CZ" dirty="0" smtClean="0"/>
              <a:t>&gt;</a:t>
            </a:r>
            <a:r>
              <a:rPr lang="en-US" dirty="0" smtClean="0"/>
              <a:t>&gt; </a:t>
            </a:r>
            <a:r>
              <a:rPr lang="en-US" b="1" dirty="0" err="1" smtClean="0"/>
              <a:t>int</a:t>
            </a:r>
            <a:r>
              <a:rPr lang="cs-CZ" b="1" dirty="0" smtClean="0"/>
              <a:t> </a:t>
            </a:r>
            <a:r>
              <a:rPr lang="en-US" b="1" dirty="0" smtClean="0"/>
              <a:t>*a = new </a:t>
            </a:r>
            <a:r>
              <a:rPr lang="en-US" b="1" dirty="0" err="1" smtClean="0"/>
              <a:t>int</a:t>
            </a:r>
            <a:r>
              <a:rPr lang="en-US" b="1" dirty="0" smtClean="0"/>
              <a:t>[20];</a:t>
            </a:r>
            <a:endParaRPr lang="cs-CZ" b="1" dirty="0" smtClean="0"/>
          </a:p>
          <a:p>
            <a:r>
              <a:rPr lang="cs-CZ" dirty="0" smtClean="0"/>
              <a:t>Moderní kód</a:t>
            </a:r>
            <a:endParaRPr lang="en-US" dirty="0" smtClean="0"/>
          </a:p>
          <a:p>
            <a:pPr lvl="1"/>
            <a:r>
              <a:rPr lang="cs-CZ" b="1" dirty="0"/>
              <a:t>std::</a:t>
            </a:r>
            <a:r>
              <a:rPr lang="en-US" b="1" dirty="0" smtClean="0"/>
              <a:t>array&lt;</a:t>
            </a:r>
            <a:r>
              <a:rPr lang="en-US" b="1" dirty="0" err="1" smtClean="0"/>
              <a:t>int</a:t>
            </a:r>
            <a:r>
              <a:rPr lang="en-US" b="1" dirty="0" smtClean="0"/>
              <a:t>, 20&gt;</a:t>
            </a:r>
            <a:r>
              <a:rPr lang="cs-CZ" b="1" dirty="0" smtClean="0"/>
              <a:t> </a:t>
            </a:r>
            <a:r>
              <a:rPr lang="en-US" b="1" dirty="0" smtClean="0"/>
              <a:t>a;</a:t>
            </a:r>
            <a:r>
              <a:rPr lang="en-US" dirty="0" smtClean="0"/>
              <a:t> </a:t>
            </a:r>
            <a:r>
              <a:rPr lang="cs-CZ" dirty="0"/>
              <a:t>&gt;</a:t>
            </a:r>
            <a:r>
              <a:rPr lang="en-US" dirty="0"/>
              <a:t>&gt; </a:t>
            </a:r>
            <a:r>
              <a:rPr lang="en-US" b="1" dirty="0" err="1"/>
              <a:t>int</a:t>
            </a:r>
            <a:r>
              <a:rPr lang="cs-CZ" b="1" dirty="0"/>
              <a:t> </a:t>
            </a:r>
            <a:r>
              <a:rPr lang="en-US" b="1" dirty="0"/>
              <a:t>a[20</a:t>
            </a:r>
            <a:r>
              <a:rPr lang="en-US" b="1" dirty="0" smtClean="0"/>
              <a:t>];</a:t>
            </a:r>
          </a:p>
          <a:p>
            <a:r>
              <a:rPr lang="cs-CZ" dirty="0" smtClean="0"/>
              <a:t>Funkčnost</a:t>
            </a:r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674984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</a:t>
            </a:r>
            <a:r>
              <a:rPr lang="en-US" sz="6000" dirty="0" smtClean="0"/>
              <a:t>3</a:t>
            </a:r>
            <a:r>
              <a:rPr lang="cs-CZ" sz="6000" dirty="0" smtClean="0"/>
              <a:t> (</a:t>
            </a:r>
            <a:r>
              <a:rPr lang="en-US" sz="6000" dirty="0" smtClean="0"/>
              <a:t>14</a:t>
            </a:r>
            <a:r>
              <a:rPr lang="en-US" sz="6000" dirty="0" smtClean="0"/>
              <a:t>.10.2020</a:t>
            </a:r>
            <a:r>
              <a:rPr lang="en-US" sz="6000" dirty="0" smtClean="0"/>
              <a:t>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6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</a:t>
            </a:r>
            <a:r>
              <a:rPr lang="cs-CZ" dirty="0" smtClean="0"/>
              <a:t>ďte aktivní </a:t>
            </a:r>
            <a:r>
              <a:rPr lang="cs-CZ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Nebojte</a:t>
            </a:r>
            <a:r>
              <a:rPr lang="en-US" dirty="0" smtClean="0"/>
              <a:t> se </a:t>
            </a:r>
            <a:r>
              <a:rPr lang="en-US" dirty="0" err="1" smtClean="0"/>
              <a:t>zeptat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Slacku</a:t>
            </a:r>
            <a:r>
              <a:rPr lang="en-US" dirty="0" smtClean="0"/>
              <a:t>/</a:t>
            </a:r>
            <a:r>
              <a:rPr lang="en-US" dirty="0" err="1" smtClean="0"/>
              <a:t>mailu</a:t>
            </a:r>
            <a:r>
              <a:rPr lang="en-US" dirty="0" smtClean="0"/>
              <a:t>/…</a:t>
            </a:r>
          </a:p>
          <a:p>
            <a:r>
              <a:rPr lang="cs-CZ" dirty="0" smtClean="0"/>
              <a:t>Stáže</a:t>
            </a:r>
          </a:p>
          <a:p>
            <a:pPr lvl="1"/>
            <a:r>
              <a:rPr lang="cs-CZ" dirty="0" smtClean="0"/>
              <a:t>CppCon</a:t>
            </a:r>
          </a:p>
          <a:p>
            <a:pPr lvl="1"/>
            <a:r>
              <a:rPr lang="cs-CZ" dirty="0" smtClean="0"/>
              <a:t>Google, Microsoft, Oracle, ...</a:t>
            </a:r>
          </a:p>
          <a:p>
            <a:r>
              <a:rPr lang="cs-CZ" dirty="0" smtClean="0"/>
              <a:t>BP, DP, SWP, PhD</a:t>
            </a:r>
          </a:p>
        </p:txBody>
      </p:sp>
    </p:spTree>
    <p:extLst>
      <p:ext uri="{BB962C8B-B14F-4D97-AF65-F5344CB8AC3E}">
        <p14:creationId xmlns:p14="http://schemas.microsoft.com/office/powerpoint/2010/main" val="295756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</a:t>
            </a:r>
            <a:r>
              <a:rPr lang="cs-CZ" dirty="0" smtClean="0"/>
              <a:t>č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 "C makes it easy to shoot yourself in the foot. C++ </a:t>
            </a:r>
          </a:p>
          <a:p>
            <a:pPr marL="0" indent="0">
              <a:buNone/>
            </a:pPr>
            <a:r>
              <a:rPr lang="en-US" dirty="0" smtClean="0"/>
              <a:t>makes </a:t>
            </a:r>
            <a:r>
              <a:rPr lang="en-US" dirty="0"/>
              <a:t>it harder, but when you do, it blows away your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whole </a:t>
            </a:r>
            <a:r>
              <a:rPr lang="en-US" dirty="0"/>
              <a:t>leg." - Bjarne </a:t>
            </a:r>
            <a:r>
              <a:rPr lang="en-US" dirty="0" err="1" smtClean="0"/>
              <a:t>Stroustrup</a:t>
            </a:r>
            <a:endParaRPr lang="en-US" dirty="0" smtClean="0"/>
          </a:p>
          <a:p>
            <a:r>
              <a:rPr lang="en-US" dirty="0"/>
              <a:t>C++ is like teenage sex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It's </a:t>
            </a:r>
            <a:r>
              <a:rPr lang="en-US" dirty="0"/>
              <a:t>on everyone's mind all the time.</a:t>
            </a:r>
          </a:p>
          <a:p>
            <a:pPr lvl="1"/>
            <a:r>
              <a:rPr lang="en-US" dirty="0"/>
              <a:t>Everyone talks about it all the time.</a:t>
            </a:r>
          </a:p>
          <a:p>
            <a:pPr lvl="1"/>
            <a:r>
              <a:rPr lang="en-US" dirty="0"/>
              <a:t>Everyone thinks everyone else is doing it.</a:t>
            </a:r>
          </a:p>
          <a:p>
            <a:pPr lvl="1"/>
            <a:r>
              <a:rPr lang="en-US" dirty="0"/>
              <a:t>Almost no one is really doing it.</a:t>
            </a:r>
          </a:p>
          <a:p>
            <a:pPr lvl="1"/>
            <a:r>
              <a:rPr lang="en-US" dirty="0"/>
              <a:t>The few who are doing it are</a:t>
            </a:r>
          </a:p>
          <a:p>
            <a:pPr lvl="2"/>
            <a:r>
              <a:rPr lang="en-US" dirty="0"/>
              <a:t>doing it poorly;</a:t>
            </a:r>
          </a:p>
          <a:p>
            <a:pPr lvl="2"/>
            <a:r>
              <a:rPr lang="en-US" dirty="0"/>
              <a:t>sure it will be better next time;</a:t>
            </a:r>
          </a:p>
          <a:p>
            <a:pPr lvl="2"/>
            <a:r>
              <a:rPr lang="en-US" dirty="0"/>
              <a:t>not practicing it safely</a:t>
            </a:r>
            <a:r>
              <a:rPr lang="en-US" dirty="0" smtClean="0"/>
              <a:t>.</a:t>
            </a:r>
            <a:endParaRPr lang="cs-CZ" dirty="0" smtClean="0"/>
          </a:p>
          <a:p>
            <a:r>
              <a:rPr lang="cs-CZ" dirty="0" smtClean="0"/>
              <a:t>C</a:t>
            </a:r>
            <a:r>
              <a:rPr lang="en-US" dirty="0" smtClean="0"/>
              <a:t>++ != speed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376" y="624110"/>
            <a:ext cx="2340596" cy="602536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http://devhumor.com/media/languages-as-essays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5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Prost</a:t>
            </a:r>
            <a:r>
              <a:rPr lang="cs-CZ" dirty="0" smtClean="0"/>
              <a:t>ředí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IDE</a:t>
            </a:r>
          </a:p>
          <a:p>
            <a:pPr lvl="1"/>
            <a:r>
              <a:rPr lang="cs-CZ" dirty="0" smtClean="0"/>
              <a:t>Visual Studio </a:t>
            </a:r>
            <a:r>
              <a:rPr lang="en-US" dirty="0" smtClean="0"/>
              <a:t>(</a:t>
            </a:r>
            <a:r>
              <a:rPr lang="cs-CZ" dirty="0" smtClean="0">
                <a:hlinkClick r:id="rId2"/>
              </a:rPr>
              <a:t>https://portal.azure.com/...</a:t>
            </a:r>
            <a:r>
              <a:rPr lang="en-US" dirty="0"/>
              <a:t>)</a:t>
            </a:r>
            <a:endParaRPr lang="cs-CZ" dirty="0" smtClean="0"/>
          </a:p>
          <a:p>
            <a:pPr lvl="1"/>
            <a:r>
              <a:rPr lang="cs-CZ" dirty="0" smtClean="0"/>
              <a:t>Clion</a:t>
            </a:r>
            <a:endParaRPr lang="en-US" dirty="0" smtClean="0"/>
          </a:p>
          <a:p>
            <a:pPr lvl="1"/>
            <a:r>
              <a:rPr lang="en-US" dirty="0" smtClean="0"/>
              <a:t>Code::Blocks</a:t>
            </a:r>
          </a:p>
          <a:p>
            <a:pPr lvl="1"/>
            <a:r>
              <a:rPr lang="en-US" dirty="0" smtClean="0"/>
              <a:t>Eclipse</a:t>
            </a:r>
          </a:p>
          <a:p>
            <a:r>
              <a:rPr lang="en-US" dirty="0" smtClean="0"/>
              <a:t>P</a:t>
            </a:r>
            <a:r>
              <a:rPr lang="cs-CZ" dirty="0" smtClean="0"/>
              <a:t>řekladače</a:t>
            </a:r>
          </a:p>
          <a:p>
            <a:pPr lvl="1"/>
            <a:r>
              <a:rPr lang="en-US" dirty="0" smtClean="0"/>
              <a:t>MSVC, GCC, </a:t>
            </a:r>
            <a:r>
              <a:rPr lang="en-US" dirty="0" err="1" smtClean="0"/>
              <a:t>Clang+LLVM</a:t>
            </a:r>
            <a:r>
              <a:rPr lang="en-US" dirty="0" smtClean="0"/>
              <a:t>, ICC, …</a:t>
            </a:r>
            <a:endParaRPr lang="cs-CZ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6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(interesting)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Reddit</a:t>
            </a:r>
            <a:r>
              <a:rPr lang="en-US" dirty="0" smtClean="0"/>
              <a:t>, Slack, …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isocpp.github.io/CppCoreGuidelines/CppCoreGuidelines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www.youtube.com/user/CppCon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https://isocpp.org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http://www.open-std.org/jtc1/sc22/wg21/docs/papers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https://gcc.godbolt.org</a:t>
            </a:r>
            <a:r>
              <a:rPr lang="en-US" dirty="0" smtClean="0">
                <a:hlinkClick r:id="rId6"/>
              </a:rPr>
              <a:t>/</a:t>
            </a:r>
            <a:endParaRPr lang="cs-CZ" dirty="0" smtClean="0"/>
          </a:p>
          <a:p>
            <a:r>
              <a:rPr lang="en-US" dirty="0">
                <a:hlinkClick r:id="rId7"/>
              </a:rPr>
              <a:t>https://en.cppreference.com/w</a:t>
            </a:r>
            <a:r>
              <a:rPr lang="en-US" dirty="0" smtClean="0">
                <a:hlinkClick r:id="rId7"/>
              </a:rPr>
              <a:t>/</a:t>
            </a:r>
            <a:endParaRPr lang="cs-CZ" dirty="0" smtClean="0"/>
          </a:p>
          <a:p>
            <a:r>
              <a:rPr lang="en-US" dirty="0">
                <a:hlinkClick r:id="rId8"/>
              </a:rPr>
              <a:t>http://www.cplusplus.com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en-US" dirty="0" smtClean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3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#include &lt;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iostream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#include &lt;string&gt;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main() {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::string name;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cin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&gt;&gt; name;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&lt;&lt; “Greetings from ” &lt;&lt; name &lt;&lt;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endl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return 0;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9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Užitečný kód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72745"/>
            <a:ext cx="8915400" cy="50786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iostream</a:t>
            </a:r>
            <a:r>
              <a:rPr lang="en-US" sz="1600" dirty="0" smtClean="0"/>
              <a:t>&gt;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#</a:t>
            </a:r>
            <a:r>
              <a:rPr lang="en-US" sz="1600" dirty="0"/>
              <a:t>include &lt;string</a:t>
            </a:r>
            <a:r>
              <a:rPr lang="en-US" sz="1600" dirty="0" smtClean="0"/>
              <a:t>&gt;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#</a:t>
            </a:r>
            <a:r>
              <a:rPr lang="en-US" sz="1600" dirty="0"/>
              <a:t>include &lt;vector</a:t>
            </a:r>
            <a:r>
              <a:rPr lang="en-US" sz="1600" dirty="0" smtClean="0"/>
              <a:t>&gt;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using </a:t>
            </a:r>
            <a:r>
              <a:rPr lang="en-US" sz="1600" dirty="0"/>
              <a:t>namespace </a:t>
            </a:r>
            <a:r>
              <a:rPr lang="en-US" sz="1600" dirty="0" err="1"/>
              <a:t>std</a:t>
            </a:r>
            <a:r>
              <a:rPr lang="en-US" sz="1600" dirty="0" smtClean="0"/>
              <a:t>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err="1" smtClean="0"/>
              <a:t>int</a:t>
            </a:r>
            <a:r>
              <a:rPr lang="en-US" sz="1600" dirty="0" smtClean="0"/>
              <a:t> length(</a:t>
            </a:r>
            <a:r>
              <a:rPr lang="en-US" sz="1600" dirty="0" err="1" smtClean="0"/>
              <a:t>const</a:t>
            </a:r>
            <a:r>
              <a:rPr lang="en-US" sz="1600" dirty="0" smtClean="0"/>
              <a:t> </a:t>
            </a:r>
            <a:r>
              <a:rPr lang="en-US" sz="1600" dirty="0"/>
              <a:t>string&amp; s) { ... </a:t>
            </a:r>
            <a:r>
              <a:rPr lang="en-US" sz="1600" dirty="0" smtClean="0"/>
              <a:t>}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void </a:t>
            </a:r>
            <a:r>
              <a:rPr lang="en-US" sz="1600" dirty="0" err="1" smtClean="0"/>
              <a:t>pretty_print</a:t>
            </a:r>
            <a:r>
              <a:rPr lang="en-US" sz="1600" dirty="0" smtClean="0"/>
              <a:t>(</a:t>
            </a:r>
            <a:r>
              <a:rPr lang="en-US" sz="1600" dirty="0" err="1" smtClean="0"/>
              <a:t>const</a:t>
            </a:r>
            <a:r>
              <a:rPr lang="en-US" sz="1600" dirty="0" smtClean="0"/>
              <a:t> vector&lt;string</a:t>
            </a:r>
            <a:r>
              <a:rPr lang="en-US" sz="1600" dirty="0"/>
              <a:t>&gt;&amp; a) </a:t>
            </a:r>
            <a:r>
              <a:rPr lang="en-US" sz="1600" dirty="0" smtClean="0"/>
              <a:t>{   </a:t>
            </a:r>
            <a:r>
              <a:rPr lang="en-US" sz="1600" dirty="0"/>
              <a:t>... a[</a:t>
            </a:r>
            <a:r>
              <a:rPr lang="en-US" sz="1600" dirty="0" err="1"/>
              <a:t>i</a:t>
            </a:r>
            <a:r>
              <a:rPr lang="en-US" sz="1600" dirty="0"/>
              <a:t>] </a:t>
            </a:r>
            <a:r>
              <a:rPr lang="en-US" sz="1600" dirty="0" smtClean="0"/>
              <a:t>...</a:t>
            </a:r>
            <a:r>
              <a:rPr lang="cs-CZ" sz="1600" dirty="0" smtClean="0"/>
              <a:t> </a:t>
            </a:r>
            <a:r>
              <a:rPr lang="en-US" sz="1600" dirty="0" smtClean="0"/>
              <a:t> }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err="1" smtClean="0"/>
              <a:t>int</a:t>
            </a:r>
            <a:r>
              <a:rPr lang="en-US" sz="1600" dirty="0" smtClean="0"/>
              <a:t> main(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/>
              <a:t>argc</a:t>
            </a:r>
            <a:r>
              <a:rPr lang="en-US" sz="1600" dirty="0"/>
              <a:t>, </a:t>
            </a:r>
            <a:r>
              <a:rPr lang="en-US" sz="1600" dirty="0" smtClean="0"/>
              <a:t>char** </a:t>
            </a:r>
            <a:r>
              <a:rPr lang="en-US" sz="1600" dirty="0" err="1"/>
              <a:t>argv</a:t>
            </a:r>
            <a:r>
              <a:rPr lang="en-US" sz="1600" dirty="0" smtClean="0"/>
              <a:t>)</a:t>
            </a:r>
            <a:r>
              <a:rPr lang="cs-CZ" sz="1600" dirty="0"/>
              <a:t> </a:t>
            </a:r>
            <a:r>
              <a:rPr lang="en-US" sz="1600" dirty="0" smtClean="0"/>
              <a:t>{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</a:t>
            </a:r>
            <a:r>
              <a:rPr lang="en-US" sz="1600" dirty="0" smtClean="0"/>
              <a:t>vector&lt;string</a:t>
            </a:r>
            <a:r>
              <a:rPr lang="en-US" sz="1600" dirty="0"/>
              <a:t>&gt; </a:t>
            </a:r>
            <a:r>
              <a:rPr lang="en-US" sz="1600" dirty="0" err="1" smtClean="0"/>
              <a:t>arg</a:t>
            </a:r>
            <a:r>
              <a:rPr lang="en-US" sz="1600" dirty="0" smtClean="0"/>
              <a:t>(</a:t>
            </a:r>
            <a:r>
              <a:rPr lang="en-US" sz="1600" dirty="0" err="1" smtClean="0"/>
              <a:t>argv</a:t>
            </a:r>
            <a:r>
              <a:rPr lang="en-US" sz="1600" dirty="0"/>
              <a:t>, </a:t>
            </a:r>
            <a:r>
              <a:rPr lang="en-US" sz="1600" dirty="0" err="1"/>
              <a:t>argv+argc</a:t>
            </a:r>
            <a:r>
              <a:rPr lang="en-US" sz="1600" dirty="0" smtClean="0"/>
              <a:t>);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</a:t>
            </a:r>
            <a:r>
              <a:rPr lang="en-US" sz="1600" dirty="0" smtClean="0"/>
              <a:t>if (</a:t>
            </a:r>
            <a:r>
              <a:rPr lang="en-US" sz="1600" dirty="0" err="1" smtClean="0"/>
              <a:t>arg.size</a:t>
            </a:r>
            <a:r>
              <a:rPr lang="en-US" sz="1600" dirty="0"/>
              <a:t>() &gt; 1 &amp;&amp; </a:t>
            </a:r>
            <a:r>
              <a:rPr lang="en-US" sz="1600" dirty="0" err="1"/>
              <a:t>arg</a:t>
            </a:r>
            <a:r>
              <a:rPr lang="en-US" sz="1600" dirty="0"/>
              <a:t>[1] == "--help</a:t>
            </a:r>
            <a:r>
              <a:rPr lang="en-US" sz="1600" dirty="0" smtClean="0"/>
              <a:t>")  {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  </a:t>
            </a:r>
            <a:r>
              <a:rPr lang="en-US" sz="1600" dirty="0" err="1" smtClean="0"/>
              <a:t>cout</a:t>
            </a:r>
            <a:r>
              <a:rPr lang="en-US" sz="1600" dirty="0" smtClean="0"/>
              <a:t> </a:t>
            </a:r>
            <a:r>
              <a:rPr lang="en-US" sz="1600" dirty="0"/>
              <a:t>&lt;&lt; "Usage: </a:t>
            </a:r>
            <a:r>
              <a:rPr lang="en-US" sz="1600" dirty="0" err="1"/>
              <a:t>myprg</a:t>
            </a:r>
            <a:r>
              <a:rPr lang="en-US" sz="1600" dirty="0"/>
              <a:t> [OPT]... [FILE]..." &lt;&lt; </a:t>
            </a:r>
            <a:r>
              <a:rPr lang="en-US" sz="1600" dirty="0" err="1"/>
              <a:t>endl</a:t>
            </a:r>
            <a:r>
              <a:rPr lang="en-US" sz="1600" dirty="0" smtClean="0"/>
              <a:t>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  </a:t>
            </a:r>
            <a:r>
              <a:rPr lang="en-US" sz="1600" dirty="0" smtClean="0"/>
              <a:t>return </a:t>
            </a:r>
            <a:r>
              <a:rPr lang="en-US" sz="1600" dirty="0"/>
              <a:t>8</a:t>
            </a:r>
            <a:r>
              <a:rPr lang="en-US" sz="1600" dirty="0" smtClean="0"/>
              <a:t>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</a:t>
            </a:r>
            <a:r>
              <a:rPr lang="en-US" sz="1600" dirty="0" smtClean="0"/>
              <a:t>}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  </a:t>
            </a:r>
            <a:r>
              <a:rPr lang="en-US" sz="1600" dirty="0" err="1" smtClean="0"/>
              <a:t>pretty_print</a:t>
            </a:r>
            <a:r>
              <a:rPr lang="en-US" sz="1600" dirty="0" smtClean="0"/>
              <a:t>(</a:t>
            </a:r>
            <a:r>
              <a:rPr lang="en-US" sz="1600" dirty="0" err="1" smtClean="0"/>
              <a:t>arg</a:t>
            </a:r>
            <a:r>
              <a:rPr lang="en-US" sz="1600" dirty="0" smtClean="0"/>
              <a:t>);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</a:t>
            </a:r>
            <a:r>
              <a:rPr lang="en-US" sz="1600" dirty="0" smtClean="0"/>
              <a:t> </a:t>
            </a:r>
            <a:r>
              <a:rPr lang="en-US" sz="1600" dirty="0"/>
              <a:t>return 0; 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} 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1681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r>
              <a:rPr lang="en-US" dirty="0" smtClean="0"/>
              <a:t> 30.9.2020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cs-CZ" dirty="0" smtClean="0"/>
              <a:t>Hello world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cs-CZ" dirty="0" smtClean="0"/>
              <a:t>Program pozdraví všechny lidi (jména zadaná jako argumenty programu)</a:t>
            </a:r>
          </a:p>
          <a:p>
            <a:pPr lvl="1"/>
            <a:r>
              <a:rPr lang="en-US" dirty="0"/>
              <a:t>`</a:t>
            </a:r>
            <a:r>
              <a:rPr lang="cs-CZ" dirty="0" smtClean="0"/>
              <a:t>Hello.exe Adam Bedrich Cecilie</a:t>
            </a:r>
            <a:r>
              <a:rPr lang="en-US" dirty="0" smtClean="0"/>
              <a:t>`</a:t>
            </a:r>
          </a:p>
          <a:p>
            <a:pPr lvl="1"/>
            <a:r>
              <a:rPr lang="en-US" dirty="0" err="1" smtClean="0"/>
              <a:t>Poz</a:t>
            </a:r>
            <a:r>
              <a:rPr lang="cs-CZ" dirty="0" smtClean="0"/>
              <a:t>or na první argument, tedy `arg[0]`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Sčítání čísel zadaných jako argumenty</a:t>
            </a:r>
          </a:p>
          <a:p>
            <a:pPr lvl="1"/>
            <a:r>
              <a:rPr lang="en-US" dirty="0" smtClean="0"/>
              <a:t>`</a:t>
            </a:r>
            <a:r>
              <a:rPr lang="cs-CZ" dirty="0" smtClean="0"/>
              <a:t>std::stoi</a:t>
            </a:r>
            <a:r>
              <a:rPr lang="en-US" dirty="0" smtClean="0"/>
              <a:t>()`</a:t>
            </a:r>
            <a:r>
              <a:rPr lang="cs-CZ" dirty="0" smtClean="0"/>
              <a:t>, ...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Jednoduchá kalkulačka nad zadanými argument</a:t>
            </a:r>
            <a:r>
              <a:rPr lang="en-US" dirty="0" smtClean="0"/>
              <a:t>y</a:t>
            </a:r>
          </a:p>
          <a:p>
            <a:pPr lvl="1"/>
            <a:r>
              <a:rPr lang="en-US" dirty="0" err="1" smtClean="0"/>
              <a:t>Jenom</a:t>
            </a:r>
            <a:r>
              <a:rPr lang="cs-CZ" dirty="0" smtClean="0"/>
              <a:t> čísla</a:t>
            </a:r>
            <a:r>
              <a:rPr lang="en-US" dirty="0" smtClean="0"/>
              <a:t> </a:t>
            </a:r>
            <a:r>
              <a:rPr lang="cs-CZ" dirty="0" smtClean="0"/>
              <a:t>a binární operace </a:t>
            </a:r>
            <a:r>
              <a:rPr lang="en-US" dirty="0" smtClean="0"/>
              <a:t>+, -, *, / </a:t>
            </a:r>
          </a:p>
          <a:p>
            <a:pPr lvl="1"/>
            <a:r>
              <a:rPr lang="en-US" dirty="0" smtClean="0"/>
              <a:t>`Calc.exe 1+2*3-4/5`</a:t>
            </a:r>
            <a:endParaRPr lang="cs-CZ" dirty="0" smtClean="0"/>
          </a:p>
          <a:p>
            <a:pPr>
              <a:buFont typeface="+mj-lt"/>
              <a:buAutoNum type="arabicPeriod"/>
            </a:pPr>
            <a:endParaRPr lang="cs-CZ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8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</a:t>
            </a:r>
            <a:r>
              <a:rPr lang="cs-CZ" dirty="0" smtClean="0"/>
              <a:t>átor „down to“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2133600"/>
            <a:ext cx="7153275" cy="1600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// </a:t>
            </a:r>
            <a:r>
              <a:rPr lang="cs-CZ" sz="1400" dirty="0" smtClean="0">
                <a:latin typeface="Consolas" panose="020B0609020204030204" pitchFamily="49" charset="0"/>
              </a:rPr>
              <a:t>vypíše 9, 8, 7, ..., 0</a:t>
            </a:r>
            <a:r>
              <a:rPr lang="en-US" sz="1400" dirty="0" smtClean="0">
                <a:latin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void </a:t>
            </a:r>
            <a:r>
              <a:rPr lang="cs-CZ" sz="1400" dirty="0" smtClean="0">
                <a:latin typeface="Consolas" panose="020B0609020204030204" pitchFamily="49" charset="0"/>
              </a:rPr>
              <a:t>op_</a:t>
            </a:r>
            <a:r>
              <a:rPr lang="en-US" sz="1400" dirty="0" err="1" smtClean="0">
                <a:latin typeface="Consolas" panose="020B0609020204030204" pitchFamily="49" charset="0"/>
              </a:rPr>
              <a:t>downto</a:t>
            </a:r>
            <a:r>
              <a:rPr lang="en-US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x = 10;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while (x --&gt; 0)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x;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  <a:r>
              <a:rPr lang="cs-CZ" sz="1400" dirty="0" smtClean="0">
                <a:latin typeface="Consolas" panose="020B0609020204030204" pitchFamily="49" charset="0"/>
              </a:rPr>
              <a:t> </a:t>
            </a:r>
            <a:endParaRPr lang="cs-CZ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25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r>
              <a:rPr lang="cs-CZ" dirty="0" smtClean="0"/>
              <a:t>/struct</a:t>
            </a:r>
            <a:r>
              <a:rPr lang="en-US" dirty="0" smtClean="0"/>
              <a:t> </a:t>
            </a:r>
            <a:endParaRPr lang="cs-CZ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Speciální metody: </a:t>
            </a:r>
            <a:r>
              <a:rPr lang="en-US" dirty="0"/>
              <a:t>c</a:t>
            </a:r>
            <a:r>
              <a:rPr lang="cs-CZ" dirty="0" smtClean="0"/>
              <a:t>onstru</a:t>
            </a:r>
            <a:r>
              <a:rPr lang="en-US" dirty="0" smtClean="0"/>
              <a:t>c</a:t>
            </a:r>
            <a:r>
              <a:rPr lang="cs-CZ" dirty="0" smtClean="0"/>
              <a:t>tor, copy-</a:t>
            </a:r>
            <a:r>
              <a:rPr lang="en-US" dirty="0" smtClean="0"/>
              <a:t>c</a:t>
            </a:r>
            <a:r>
              <a:rPr lang="cs-CZ" dirty="0" smtClean="0"/>
              <a:t>onstru</a:t>
            </a:r>
            <a:r>
              <a:rPr lang="en-US" dirty="0" smtClean="0"/>
              <a:t>c</a:t>
            </a:r>
            <a:r>
              <a:rPr lang="cs-CZ" dirty="0" smtClean="0"/>
              <a:t>tor, move-</a:t>
            </a:r>
            <a:r>
              <a:rPr lang="en-US" dirty="0" smtClean="0"/>
              <a:t>c</a:t>
            </a:r>
            <a:r>
              <a:rPr lang="cs-CZ" dirty="0" smtClean="0"/>
              <a:t>onstru</a:t>
            </a:r>
            <a:r>
              <a:rPr lang="en-US" dirty="0" smtClean="0"/>
              <a:t>c</a:t>
            </a:r>
            <a:r>
              <a:rPr lang="cs-CZ" dirty="0" smtClean="0"/>
              <a:t>tor</a:t>
            </a:r>
            <a:r>
              <a:rPr lang="en-US" dirty="0" smtClean="0"/>
              <a:t>, destructor, copy-operator, move-operator</a:t>
            </a:r>
            <a:endParaRPr lang="cs-CZ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589212" y="2809023"/>
            <a:ext cx="7153275" cy="37548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>
                <a:latin typeface="Consolas" panose="020B0609020204030204" pitchFamily="49" charset="0"/>
              </a:rPr>
              <a:t>class C </a:t>
            </a:r>
            <a:r>
              <a:rPr lang="cs-CZ" sz="1400" dirty="0" smtClean="0">
                <a:latin typeface="Consolas" panose="020B0609020204030204" pitchFamily="49" charset="0"/>
              </a:rPr>
              <a:t>{</a:t>
            </a:r>
            <a:r>
              <a:rPr lang="en-US" sz="1400" dirty="0" smtClean="0">
                <a:latin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    </a:t>
            </a:r>
            <a:r>
              <a:rPr lang="cs-CZ" sz="1400" dirty="0">
                <a:latin typeface="Consolas" panose="020B0609020204030204" pitchFamily="49" charset="0"/>
              </a:rPr>
              <a:t>int x = 0;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public: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C() { cout &lt;&lt; "ctor\n";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C(const C &amp;c) : </a:t>
            </a:r>
            <a:r>
              <a:rPr lang="cs-CZ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x(c.x)</a:t>
            </a:r>
            <a:r>
              <a:rPr lang="cs-CZ" sz="1400" dirty="0">
                <a:latin typeface="Consolas" panose="020B0609020204030204" pitchFamily="49" charset="0"/>
              </a:rPr>
              <a:t> { cout &lt;&lt; "copy-ctor\n";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C(</a:t>
            </a:r>
            <a:r>
              <a:rPr lang="cs-CZ" sz="1400" b="1" dirty="0">
                <a:latin typeface="Consolas" panose="020B0609020204030204" pitchFamily="49" charset="0"/>
              </a:rPr>
              <a:t>C &amp;&amp;c</a:t>
            </a:r>
            <a:r>
              <a:rPr lang="cs-CZ" sz="1400" dirty="0">
                <a:latin typeface="Consolas" panose="020B0609020204030204" pitchFamily="49" charset="0"/>
              </a:rPr>
              <a:t>) : x(c.x) { cout &lt;&lt; "move-ctor\n";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~C() { cout &lt;&lt; "dtor\n";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 &amp;operator=(const C &amp;c) { 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x = c.x;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cout &lt;&lt; "copy-op\n"; 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return *this; 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 &amp;operator=(</a:t>
            </a:r>
            <a:r>
              <a:rPr lang="cs-CZ" sz="1400" b="1" dirty="0">
                <a:latin typeface="Consolas" panose="020B0609020204030204" pitchFamily="49" charset="0"/>
              </a:rPr>
              <a:t>C &amp;&amp;c</a:t>
            </a:r>
            <a:r>
              <a:rPr lang="cs-CZ" sz="1400" dirty="0">
                <a:latin typeface="Consolas" panose="020B0609020204030204" pitchFamily="49" charset="0"/>
              </a:rPr>
              <a:t>) {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x = c.x;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cout &lt;&lt; "move-op\n";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};</a:t>
            </a:r>
            <a:endParaRPr lang="cs-CZ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17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 1: implementace třídy C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66158"/>
            <a:ext cx="8915400" cy="3777622"/>
          </a:xfrm>
        </p:spPr>
        <p:txBody>
          <a:bodyPr/>
          <a:lstStyle/>
          <a:p>
            <a:r>
              <a:rPr lang="cs-CZ" dirty="0" smtClean="0"/>
              <a:t>Implementovat třídy C, aby program vypsal čísla 1, 2, 3, ..., 20</a:t>
            </a:r>
          </a:p>
          <a:p>
            <a:pPr lvl="1"/>
            <a:r>
              <a:rPr lang="cs-CZ" dirty="0" smtClean="0"/>
              <a:t>NE </a:t>
            </a:r>
            <a:r>
              <a:rPr lang="cs-CZ" b="1" i="1" dirty="0" smtClean="0"/>
              <a:t>exit</a:t>
            </a:r>
            <a:r>
              <a:rPr lang="en-US" b="1" i="1" dirty="0" smtClean="0"/>
              <a:t>()</a:t>
            </a:r>
            <a:r>
              <a:rPr lang="en-US" dirty="0" smtClean="0"/>
              <a:t> </a:t>
            </a:r>
            <a:r>
              <a:rPr lang="en-US" dirty="0" err="1" smtClean="0"/>
              <a:t>apod</a:t>
            </a:r>
            <a:r>
              <a:rPr lang="en-US" dirty="0" smtClean="0"/>
              <a:t>…</a:t>
            </a:r>
            <a:endParaRPr lang="cs-CZ" dirty="0" smtClean="0"/>
          </a:p>
          <a:p>
            <a:pPr lvl="1"/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2589212" y="2231572"/>
            <a:ext cx="7153275" cy="37548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 smtClean="0">
                <a:latin typeface="Consolas" panose="020B0609020204030204" pitchFamily="49" charset="0"/>
              </a:rPr>
              <a:t>class C </a:t>
            </a:r>
            <a:r>
              <a:rPr lang="en-US" sz="1400" dirty="0" smtClean="0">
                <a:latin typeface="Consolas" panose="020B0609020204030204" pitchFamily="49" charset="0"/>
              </a:rPr>
              <a:t>{ … }; // implement</a:t>
            </a:r>
            <a:r>
              <a:rPr lang="cs-CZ" sz="1400" dirty="0" smtClean="0">
                <a:latin typeface="Consolas" panose="020B0609020204030204" pitchFamily="49" charset="0"/>
              </a:rPr>
              <a:t/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// </a:t>
            </a:r>
            <a:r>
              <a:rPr lang="en-US" sz="1400" dirty="0" err="1" smtClean="0">
                <a:latin typeface="Consolas" panose="020B0609020204030204" pitchFamily="49" charset="0"/>
              </a:rPr>
              <a:t>nesahat</a:t>
            </a:r>
            <a:r>
              <a:rPr lang="cs-CZ" sz="1400" dirty="0" smtClean="0">
                <a:latin typeface="Consolas" panose="020B0609020204030204" pitchFamily="49" charset="0"/>
              </a:rPr>
              <a:t> na věci níže!</a:t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void </a:t>
            </a:r>
            <a:r>
              <a:rPr lang="cs-CZ" sz="1400" dirty="0">
                <a:latin typeface="Consolas" panose="020B0609020204030204" pitchFamily="49" charset="0"/>
              </a:rPr>
              <a:t>fn_copy(C) {}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void fn_cref(const C&amp;) </a:t>
            </a:r>
            <a:r>
              <a:rPr lang="cs-CZ" sz="1400" dirty="0" smtClean="0">
                <a:latin typeface="Consolas" panose="020B0609020204030204" pitchFamily="49" charset="0"/>
              </a:rPr>
              <a:t>{}</a:t>
            </a:r>
            <a:endParaRPr lang="en-US" sz="1400" dirty="0" smtClean="0">
              <a:latin typeface="Consolas" panose="020B0609020204030204" pitchFamily="49" charset="0"/>
            </a:endParaRPr>
          </a:p>
          <a:p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int main(int </a:t>
            </a:r>
            <a:r>
              <a:rPr lang="cs-CZ" sz="1400" dirty="0" smtClean="0">
                <a:latin typeface="Consolas" panose="020B0609020204030204" pitchFamily="49" charset="0"/>
              </a:rPr>
              <a:t>arg</a:t>
            </a:r>
            <a:r>
              <a:rPr lang="en-US" sz="1400" dirty="0" smtClean="0">
                <a:latin typeface="Consolas" panose="020B0609020204030204" pitchFamily="49" charset="0"/>
              </a:rPr>
              <a:t>c</a:t>
            </a:r>
            <a:r>
              <a:rPr lang="cs-CZ" sz="1400" dirty="0" smtClean="0">
                <a:latin typeface="Consolas" panose="020B0609020204030204" pitchFamily="49" charset="0"/>
              </a:rPr>
              <a:t>, </a:t>
            </a:r>
            <a:r>
              <a:rPr lang="cs-CZ" sz="1400" dirty="0">
                <a:latin typeface="Consolas" panose="020B0609020204030204" pitchFamily="49" charset="0"/>
              </a:rPr>
              <a:t>char* argv[])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cout &lt;&lt; "1";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 c;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cout &lt;&lt; "5";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fn_copy(c);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cout &lt;&lt; "10";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fn_cref(c);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fn_copy(std::move(c));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cout &lt;&lt; "15";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}</a:t>
            </a:r>
            <a:endParaRPr lang="cs-CZ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76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cs-CZ" dirty="0" smtClean="0"/>
              <a:t>Implementovat třídu C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Třída pro komplexní čísla</a:t>
            </a:r>
            <a:endParaRPr lang="en-US" dirty="0" smtClean="0"/>
          </a:p>
          <a:p>
            <a:pPr lvl="1"/>
            <a:r>
              <a:rPr lang="cs-CZ" dirty="0" smtClean="0"/>
              <a:t>naimplementovat všechny speciální metody</a:t>
            </a:r>
            <a:endParaRPr lang="cs-CZ" dirty="0" smtClean="0"/>
          </a:p>
          <a:p>
            <a:pPr>
              <a:buFont typeface="+mj-lt"/>
              <a:buAutoNum type="arabicPeriod"/>
            </a:pP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374503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2 (</a:t>
            </a:r>
            <a:r>
              <a:rPr lang="en-US" sz="6000" dirty="0" smtClean="0"/>
              <a:t>7.10.2020)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43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 (zkušenosti)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Nepoužívat </a:t>
            </a:r>
            <a:r>
              <a:rPr lang="cs-CZ" dirty="0" smtClean="0"/>
              <a:t>copy&amp;paste</a:t>
            </a:r>
          </a:p>
          <a:p>
            <a:r>
              <a:rPr lang="cs-CZ" dirty="0" smtClean="0"/>
              <a:t>Rozdělovat do funkcí</a:t>
            </a:r>
          </a:p>
          <a:p>
            <a:r>
              <a:rPr lang="cs-CZ" dirty="0"/>
              <a:t>Místo komentářů používat </a:t>
            </a:r>
            <a:r>
              <a:rPr lang="cs-CZ" dirty="0" smtClean="0"/>
              <a:t>funkce</a:t>
            </a:r>
          </a:p>
          <a:p>
            <a:r>
              <a:rPr lang="cs-CZ" dirty="0"/>
              <a:t>Využívat funkce z STL (např.: </a:t>
            </a:r>
            <a:r>
              <a:rPr lang="cs-CZ" i="1" dirty="0"/>
              <a:t>std::stoi, std::list&lt;T&gt;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pozor na složitost funkcí (</a:t>
            </a:r>
            <a:r>
              <a:rPr lang="cs-CZ" i="1" dirty="0"/>
              <a:t>std::vector::delete</a:t>
            </a:r>
            <a:r>
              <a:rPr lang="cs-CZ" i="1" dirty="0" smtClean="0"/>
              <a:t>()</a:t>
            </a:r>
            <a:r>
              <a:rPr lang="cs-CZ" dirty="0" smtClean="0"/>
              <a:t>)</a:t>
            </a:r>
          </a:p>
          <a:p>
            <a:r>
              <a:rPr lang="cs-CZ" dirty="0" smtClean="0"/>
              <a:t>Minimalizovat </a:t>
            </a:r>
            <a:r>
              <a:rPr lang="cs-CZ" i="1" dirty="0"/>
              <a:t>continue</a:t>
            </a:r>
            <a:r>
              <a:rPr lang="cs-CZ" dirty="0"/>
              <a:t>, </a:t>
            </a:r>
            <a:r>
              <a:rPr lang="cs-CZ" i="1" dirty="0"/>
              <a:t>break</a:t>
            </a:r>
            <a:r>
              <a:rPr lang="cs-CZ" dirty="0"/>
              <a:t>, </a:t>
            </a:r>
            <a:r>
              <a:rPr lang="cs-CZ" i="1" dirty="0"/>
              <a:t>goto</a:t>
            </a:r>
          </a:p>
          <a:p>
            <a:endParaRPr lang="cs-CZ" dirty="0" smtClean="0"/>
          </a:p>
          <a:p>
            <a:endParaRPr lang="cs-CZ" dirty="0"/>
          </a:p>
        </p:txBody>
      </p:sp>
      <p:pic>
        <p:nvPicPr>
          <p:cNvPr id="2050" name="Picture 2" descr="g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7" y="4556767"/>
            <a:ext cx="8124281" cy="220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660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 (zkušenosti)</a:t>
            </a:r>
            <a:br>
              <a:rPr lang="cs-CZ" dirty="0" smtClean="0"/>
            </a:br>
            <a:r>
              <a:rPr lang="cs-CZ" dirty="0" smtClean="0"/>
              <a:t> 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Rozumné pojmenovávání</a:t>
            </a:r>
          </a:p>
          <a:p>
            <a:r>
              <a:rPr lang="cs-CZ" dirty="0" smtClean="0"/>
              <a:t>Předávání parametrů</a:t>
            </a:r>
          </a:p>
          <a:p>
            <a:endParaRPr lang="cs-CZ" i="1" dirty="0" smtClean="0"/>
          </a:p>
          <a:p>
            <a:endParaRPr lang="cs-CZ" i="1" dirty="0" smtClean="0"/>
          </a:p>
          <a:p>
            <a:endParaRPr lang="cs-C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912" y="1364108"/>
            <a:ext cx="4802649" cy="495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83025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730</TotalTime>
  <Words>1556</Words>
  <Application>Microsoft Office PowerPoint</Application>
  <PresentationFormat>Widescreen</PresentationFormat>
  <Paragraphs>240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Century Gothic</vt:lpstr>
      <vt:lpstr>Consolas</vt:lpstr>
      <vt:lpstr>Wingdings</vt:lpstr>
      <vt:lpstr>Wingdings 3</vt:lpstr>
      <vt:lpstr>Wisp</vt:lpstr>
      <vt:lpstr>Programování v C++ cvičení (2020/21)</vt:lpstr>
      <vt:lpstr>Programování v C++ cvičení 3 (14.10.2020)</vt:lpstr>
      <vt:lpstr>Operátor „down to“</vt:lpstr>
      <vt:lpstr>class/struct </vt:lpstr>
      <vt:lpstr>Úkol 1: implementace třídy C</vt:lpstr>
      <vt:lpstr>Úkoly</vt:lpstr>
      <vt:lpstr>Programování v C++ cvičení 2 (7.10.2020)</vt:lpstr>
      <vt:lpstr>Úkoly (zkušenosti)</vt:lpstr>
      <vt:lpstr>Úkoly (zkušenosti)  </vt:lpstr>
      <vt:lpstr>Úkoly (zkušenosti)</vt:lpstr>
      <vt:lpstr>Předávání parametrů</vt:lpstr>
      <vt:lpstr>class/struct (1/2)</vt:lpstr>
      <vt:lpstr>class/struct (2/2)</vt:lpstr>
      <vt:lpstr>std::vector&lt;T&gt;</vt:lpstr>
      <vt:lpstr>Úkoly</vt:lpstr>
      <vt:lpstr>Programování v C++ cvičení 1 (30.9.2020)</vt:lpstr>
      <vt:lpstr>Distanční výuka</vt:lpstr>
      <vt:lpstr>Požadavky na zápočet</vt:lpstr>
      <vt:lpstr>Požadavky na úkoly</vt:lpstr>
      <vt:lpstr>Buďte aktivní </vt:lpstr>
      <vt:lpstr>Proč C++</vt:lpstr>
      <vt:lpstr>Prostředí</vt:lpstr>
      <vt:lpstr>C++ (interesting) links</vt:lpstr>
      <vt:lpstr>Hello world</vt:lpstr>
      <vt:lpstr>Užitečný kód</vt:lpstr>
      <vt:lpstr>Úkoly 30.9.2020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cvičení</dc:title>
  <dc:creator>Tomas Faltin</dc:creator>
  <cp:lastModifiedBy>Tomas Faltin</cp:lastModifiedBy>
  <cp:revision>94</cp:revision>
  <dcterms:created xsi:type="dcterms:W3CDTF">2018-10-01T09:05:15Z</dcterms:created>
  <dcterms:modified xsi:type="dcterms:W3CDTF">2020-10-14T15:46:03Z</dcterms:modified>
</cp:coreProperties>
</file>