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1" r:id="rId4"/>
    <p:sldId id="259" r:id="rId5"/>
    <p:sldId id="260" r:id="rId6"/>
    <p:sldId id="257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365F8-69A4-4DE6-910D-D957C3A0E3E0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076B6-E1C0-4148-8A49-F712A3414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57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operator_alternativ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isocpp.github.io/CppCoreGuidelines/CppCoreGuidelines#c2-use-class-if-the-class-has-an-invariant-use-struct-if-the-data-members-can-vary-independentl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header/vecto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C++ cvi</a:t>
            </a:r>
            <a:r>
              <a:rPr lang="cs-CZ" dirty="0" smtClean="0"/>
              <a:t>čení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8.10.2018</a:t>
            </a:r>
          </a:p>
          <a:p>
            <a:r>
              <a:rPr lang="cs-CZ" dirty="0" smtClean="0"/>
              <a:t>faltin@ksi.mff.cuni.cz</a:t>
            </a:r>
          </a:p>
        </p:txBody>
      </p:sp>
    </p:spTree>
    <p:extLst>
      <p:ext uri="{BB962C8B-B14F-4D97-AF65-F5344CB8AC3E}">
        <p14:creationId xmlns:p14="http://schemas.microsoft.com/office/powerpoint/2010/main" val="66983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fn_copy</a:t>
            </a:r>
            <a:r>
              <a:rPr lang="en-US" dirty="0" smtClean="0"/>
              <a:t>(C c) {}</a:t>
            </a:r>
            <a:br>
              <a:rPr lang="en-US" dirty="0" smtClean="0"/>
            </a:br>
            <a:r>
              <a:rPr lang="en-US" dirty="0" smtClean="0"/>
              <a:t>void </a:t>
            </a:r>
            <a:r>
              <a:rPr lang="en-US" dirty="0" err="1" smtClean="0"/>
              <a:t>fn_ref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C &amp;c) {}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Print 1, 2, …. 20</a:t>
            </a:r>
            <a:br>
              <a:rPr lang="en-US" dirty="0" smtClean="0"/>
            </a:br>
            <a:r>
              <a:rPr lang="cs-CZ" dirty="0" smtClean="0"/>
              <a:t>int main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&lt;&lt; “1”;</a:t>
            </a:r>
            <a:br>
              <a:rPr lang="en-US" dirty="0" smtClean="0"/>
            </a:br>
            <a:r>
              <a:rPr lang="en-US" dirty="0" smtClean="0"/>
              <a:t>  C </a:t>
            </a:r>
            <a:r>
              <a:rPr lang="en-US" dirty="0" err="1" smtClean="0"/>
              <a:t>c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smtClean="0"/>
              <a:t>“5”;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fn_copy</a:t>
            </a:r>
            <a:r>
              <a:rPr lang="en-US" dirty="0" smtClean="0"/>
              <a:t>(c);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“</a:t>
            </a:r>
            <a:r>
              <a:rPr lang="en-US" dirty="0" smtClean="0"/>
              <a:t>10</a:t>
            </a:r>
            <a:r>
              <a:rPr lang="en-US" dirty="0" smtClean="0"/>
              <a:t>”;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09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“Go to operator”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Working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100;</a:t>
            </a:r>
            <a:br>
              <a:rPr lang="en-US" dirty="0" smtClean="0"/>
            </a:br>
            <a:r>
              <a:rPr lang="en-US" b="1" dirty="0" smtClean="0"/>
              <a:t>while (</a:t>
            </a:r>
            <a:r>
              <a:rPr lang="en-US" b="1" dirty="0" err="1" smtClean="0"/>
              <a:t>i</a:t>
            </a:r>
            <a:r>
              <a:rPr lang="en-US" b="1" dirty="0" smtClean="0"/>
              <a:t> --&gt; 0)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Not working (can compile)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</a:t>
            </a:r>
            <a:br>
              <a:rPr lang="en-US" dirty="0" smtClean="0"/>
            </a:br>
            <a:r>
              <a:rPr lang="en-US" b="1" dirty="0" smtClean="0"/>
              <a:t>while (</a:t>
            </a:r>
            <a:r>
              <a:rPr lang="en-US" b="1" dirty="0" err="1" smtClean="0"/>
              <a:t>i</a:t>
            </a:r>
            <a:r>
              <a:rPr lang="en-US" b="1" dirty="0" smtClean="0"/>
              <a:t> --&gt; 100)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&lt;&lt; I;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5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“Go to operator”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100;</a:t>
            </a:r>
            <a:br>
              <a:rPr lang="en-US" dirty="0" smtClean="0"/>
            </a:br>
            <a:r>
              <a:rPr lang="en-US" dirty="0" smtClean="0"/>
              <a:t>while </a:t>
            </a:r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 --&gt; 0)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100;</a:t>
            </a:r>
            <a:br>
              <a:rPr lang="en-US" dirty="0"/>
            </a:br>
            <a:r>
              <a:rPr lang="en-US" dirty="0"/>
              <a:t>while </a:t>
            </a:r>
            <a:r>
              <a:rPr lang="en-US" b="1" dirty="0" smtClean="0"/>
              <a:t>((</a:t>
            </a:r>
            <a:r>
              <a:rPr lang="en-US" b="1" dirty="0" err="1" smtClean="0"/>
              <a:t>i</a:t>
            </a:r>
            <a:r>
              <a:rPr lang="en-US" b="1" dirty="0" smtClean="0"/>
              <a:t>--) &gt; </a:t>
            </a:r>
            <a:r>
              <a:rPr lang="en-US" b="1" dirty="0"/>
              <a:t>0)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5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{</a:t>
            </a:r>
            <a:br>
              <a:rPr lang="en-US" dirty="0" smtClean="0"/>
            </a:br>
            <a:r>
              <a:rPr lang="en-US" dirty="0" smtClean="0"/>
              <a:t>  // Why is this not working </a:t>
            </a:r>
            <a:r>
              <a:rPr lang="en-US" dirty="0" smtClean="0">
                <a:sym typeface="Wingdings" panose="05000000000000000000" pitchFamily="2" charset="2"/>
              </a:rPr>
              <a:t>:( ?????/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&lt;&lt; “Hello World” &lt;&lt;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7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tokens, </a:t>
            </a:r>
            <a:r>
              <a:rPr lang="en-US" dirty="0" err="1" smtClean="0"/>
              <a:t>trigraphs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Trigraphs</a:t>
            </a:r>
            <a:r>
              <a:rPr lang="en-US" b="1" dirty="0" smtClean="0"/>
              <a:t> removed </a:t>
            </a:r>
            <a:r>
              <a:rPr lang="en-US" b="1" dirty="0"/>
              <a:t>in C++</a:t>
            </a:r>
            <a:r>
              <a:rPr lang="en-US" b="1" dirty="0" smtClean="0"/>
              <a:t>17 </a:t>
            </a:r>
            <a:r>
              <a:rPr lang="en-US" b="1" dirty="0" smtClean="0">
                <a:sym typeface="Wingdings" panose="05000000000000000000" pitchFamily="2" charset="2"/>
              </a:rPr>
              <a:t></a:t>
            </a:r>
            <a:endParaRPr lang="en-US" b="1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en.cppreference.com/w/cpp/language/operator_alternative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 -&gt; &amp;&amp;</a:t>
            </a:r>
            <a:br>
              <a:rPr lang="en-US" dirty="0" smtClean="0"/>
            </a:br>
            <a:r>
              <a:rPr lang="en-US" dirty="0" smtClean="0"/>
              <a:t>not -&gt; !</a:t>
            </a:r>
            <a:br>
              <a:rPr lang="en-US" dirty="0" smtClean="0"/>
            </a:br>
            <a:r>
              <a:rPr lang="en-US" dirty="0"/>
              <a:t>o</a:t>
            </a:r>
            <a:r>
              <a:rPr lang="en-US" dirty="0" smtClean="0"/>
              <a:t>r -&gt; ||</a:t>
            </a:r>
            <a:br>
              <a:rPr lang="en-US" dirty="0" smtClean="0"/>
            </a:br>
            <a:r>
              <a:rPr lang="en-US" dirty="0" err="1" smtClean="0"/>
              <a:t>xor</a:t>
            </a:r>
            <a:r>
              <a:rPr lang="en-US" dirty="0" smtClean="0"/>
              <a:t> -&gt; ^</a:t>
            </a:r>
            <a:br>
              <a:rPr lang="en-US" dirty="0" smtClean="0"/>
            </a:br>
            <a:r>
              <a:rPr lang="en-US" dirty="0" smtClean="0"/>
              <a:t>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??/ -&gt; \</a:t>
            </a:r>
            <a:br>
              <a:rPr lang="en-US" dirty="0" smtClean="0"/>
            </a:br>
            <a:r>
              <a:rPr lang="en-US" dirty="0" smtClean="0"/>
              <a:t>??&lt; -&gt; {</a:t>
            </a:r>
            <a:br>
              <a:rPr lang="en-US" dirty="0" smtClean="0"/>
            </a:br>
            <a:r>
              <a:rPr lang="en-US" dirty="0" smtClean="0"/>
              <a:t>??&gt; -&gt; }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7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smtClean="0"/>
              <a:t>class Complex {</a:t>
            </a:r>
            <a:br>
              <a:rPr lang="en-US" sz="1600" dirty="0" smtClean="0"/>
            </a:br>
            <a:r>
              <a:rPr lang="en-US" sz="1600" dirty="0"/>
              <a:t>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smtClean="0"/>
              <a:t>r_; // private by default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public:</a:t>
            </a:r>
            <a:br>
              <a:rPr lang="en-US" sz="1600" dirty="0" smtClean="0"/>
            </a:br>
            <a:r>
              <a:rPr lang="en-US" sz="1600" dirty="0" smtClean="0"/>
              <a:t>  Complex(</a:t>
            </a:r>
            <a:r>
              <a:rPr lang="en-US" sz="1600" dirty="0" err="1" smtClean="0"/>
              <a:t>int</a:t>
            </a:r>
            <a:r>
              <a:rPr lang="en-US" sz="1600" dirty="0" smtClean="0"/>
              <a:t> r,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) : r_{r} {</a:t>
            </a:r>
            <a:r>
              <a:rPr lang="en-US" sz="1600" dirty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_ = </a:t>
            </a:r>
            <a:r>
              <a:rPr lang="en-US" sz="1600" dirty="0" err="1" smtClean="0"/>
              <a:t>i</a:t>
            </a:r>
            <a:r>
              <a:rPr lang="en-US" sz="1600" dirty="0" smtClean="0"/>
              <a:t>; }</a:t>
            </a:r>
            <a:br>
              <a:rPr lang="en-US" sz="1600" dirty="0" smtClean="0"/>
            </a:br>
            <a:r>
              <a:rPr lang="en-US" sz="1600" dirty="0" smtClean="0"/>
              <a:t>private:</a:t>
            </a:r>
            <a:br>
              <a:rPr lang="en-US" sz="1600" dirty="0" smtClean="0"/>
            </a:br>
            <a:r>
              <a:rPr lang="en-US" sz="1600" dirty="0" smtClean="0"/>
              <a:t>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_;</a:t>
            </a:r>
            <a:br>
              <a:rPr lang="en-US" sz="1600" dirty="0" smtClean="0"/>
            </a:br>
            <a:r>
              <a:rPr lang="en-US" sz="1600" dirty="0" smtClean="0"/>
              <a:t>}</a:t>
            </a:r>
            <a:r>
              <a:rPr lang="en-US" sz="1600" b="1" dirty="0" smtClean="0"/>
              <a:t>;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struct</a:t>
            </a:r>
            <a:r>
              <a:rPr lang="en-US" sz="1600" dirty="0" smtClean="0"/>
              <a:t> S {</a:t>
            </a:r>
            <a:br>
              <a:rPr lang="en-US" sz="1600" dirty="0" smtClean="0"/>
            </a:br>
            <a:r>
              <a:rPr lang="en-US" sz="1600" dirty="0" smtClean="0"/>
              <a:t>  </a:t>
            </a:r>
            <a:r>
              <a:rPr lang="en-US" sz="1600" dirty="0" err="1" smtClean="0"/>
              <a:t>int</a:t>
            </a:r>
            <a:r>
              <a:rPr lang="en-US" sz="1600" dirty="0" smtClean="0"/>
              <a:t> x;  // public by default</a:t>
            </a:r>
            <a:br>
              <a:rPr lang="en-US" sz="1600" dirty="0" smtClean="0"/>
            </a:br>
            <a:r>
              <a:rPr lang="en-US" sz="1600" dirty="0" smtClean="0"/>
              <a:t>  </a:t>
            </a:r>
            <a:r>
              <a:rPr lang="en-US" sz="1600" dirty="0" err="1" smtClean="0"/>
              <a:t>int</a:t>
            </a:r>
            <a:r>
              <a:rPr lang="en-US" sz="1600" dirty="0" smtClean="0"/>
              <a:t> y;</a:t>
            </a:r>
            <a:br>
              <a:rPr lang="en-US" sz="1600" dirty="0" smtClean="0"/>
            </a:br>
            <a:r>
              <a:rPr lang="en-US" sz="1600" dirty="0" smtClean="0"/>
              <a:t>}</a:t>
            </a:r>
            <a:r>
              <a:rPr lang="en-US" sz="1600" b="1" dirty="0" smtClean="0"/>
              <a:t>;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Use class if the class has an invariant; use </a:t>
            </a:r>
            <a:r>
              <a:rPr lang="en-US" b="1" dirty="0" err="1"/>
              <a:t>struct</a:t>
            </a:r>
            <a:r>
              <a:rPr lang="en-US" b="1" dirty="0"/>
              <a:t> if the data members can vary </a:t>
            </a:r>
            <a:r>
              <a:rPr lang="en-US" b="1" dirty="0" smtClean="0"/>
              <a:t>independently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isocpp.github.io/CppCoreGuidelines/CppCoreGuidelines#c-classes-and-class-hierarchies</a:t>
            </a:r>
          </a:p>
          <a:p>
            <a:r>
              <a:rPr lang="en-US" dirty="0">
                <a:hlinkClick r:id="rId2"/>
              </a:rPr>
              <a:t/>
            </a:r>
            <a:br>
              <a:rPr lang="en-US" dirty="0">
                <a:hlinkClick r:id="rId2"/>
              </a:rPr>
            </a:br>
            <a:r>
              <a:rPr lang="en-US" dirty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://isocpp.github.io/CppCoreGuidelines/CppCoreGuidelines#c2-use-class-if-the-class-has-an-invariant-use-struct-if-the-data-members-can-vary-independently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7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</a:t>
            </a:r>
            <a:r>
              <a:rPr lang="en-US" dirty="0" err="1" smtClean="0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500" dirty="0" err="1" smtClean="0"/>
              <a:t>struct</a:t>
            </a:r>
            <a:r>
              <a:rPr lang="en-US" sz="1500" dirty="0" smtClean="0"/>
              <a:t> C {</a:t>
            </a:r>
            <a:br>
              <a:rPr lang="en-US" sz="1500" dirty="0" smtClean="0"/>
            </a:br>
            <a:r>
              <a:rPr lang="en-US" sz="1500" dirty="0" smtClean="0"/>
              <a:t>  C() { </a:t>
            </a:r>
            <a:r>
              <a:rPr lang="en-US" sz="1500" dirty="0" err="1" smtClean="0"/>
              <a:t>std</a:t>
            </a:r>
            <a:r>
              <a:rPr lang="en-US" sz="1500" dirty="0" smtClean="0"/>
              <a:t>::</a:t>
            </a:r>
            <a:r>
              <a:rPr lang="en-US" sz="1500" dirty="0" err="1" smtClean="0"/>
              <a:t>cout</a:t>
            </a:r>
            <a:r>
              <a:rPr lang="en-US" sz="1500" dirty="0" smtClean="0"/>
              <a:t> &lt;&lt; “default </a:t>
            </a:r>
            <a:r>
              <a:rPr lang="en-US" sz="1500" dirty="0" err="1" smtClean="0"/>
              <a:t>ctor</a:t>
            </a:r>
            <a:r>
              <a:rPr lang="en-US" sz="1500" dirty="0" smtClean="0"/>
              <a:t>” }</a:t>
            </a:r>
            <a:br>
              <a:rPr lang="en-US" sz="1500" dirty="0" smtClean="0"/>
            </a:br>
            <a:r>
              <a:rPr lang="en-US" sz="1500" dirty="0" smtClean="0"/>
              <a:t>  C(</a:t>
            </a:r>
            <a:r>
              <a:rPr lang="en-US" sz="1500" dirty="0" err="1" smtClean="0"/>
              <a:t>const</a:t>
            </a:r>
            <a:r>
              <a:rPr lang="en-US" sz="1500" dirty="0" smtClean="0"/>
              <a:t> C &amp;c) { </a:t>
            </a:r>
            <a:r>
              <a:rPr lang="en-US" sz="1500" dirty="0" err="1" smtClean="0"/>
              <a:t>std</a:t>
            </a:r>
            <a:r>
              <a:rPr lang="en-US" sz="1500" dirty="0" smtClean="0"/>
              <a:t>::</a:t>
            </a:r>
            <a:r>
              <a:rPr lang="en-US" sz="1500" dirty="0" err="1" smtClean="0"/>
              <a:t>cout</a:t>
            </a:r>
            <a:r>
              <a:rPr lang="en-US" sz="1500" dirty="0" smtClean="0"/>
              <a:t> &lt;&lt; “copy </a:t>
            </a:r>
            <a:r>
              <a:rPr lang="en-US" sz="1500" dirty="0" err="1" smtClean="0"/>
              <a:t>ctor</a:t>
            </a:r>
            <a:r>
              <a:rPr lang="en-US" sz="1500" dirty="0" smtClean="0"/>
              <a:t>”; }</a:t>
            </a:r>
            <a:br>
              <a:rPr lang="en-US" sz="1500" dirty="0" smtClean="0"/>
            </a:br>
            <a:r>
              <a:rPr lang="en-US" sz="1500" dirty="0" smtClean="0"/>
              <a:t>  C &amp;operator=(C &amp;c) { </a:t>
            </a:r>
            <a:r>
              <a:rPr lang="en-US" sz="1500" dirty="0" err="1" smtClean="0"/>
              <a:t>std</a:t>
            </a:r>
            <a:r>
              <a:rPr lang="en-US" sz="1500" dirty="0" smtClean="0"/>
              <a:t>::</a:t>
            </a:r>
            <a:r>
              <a:rPr lang="en-US" sz="1500" dirty="0" err="1" smtClean="0"/>
              <a:t>cout</a:t>
            </a:r>
            <a:r>
              <a:rPr lang="en-US" sz="1500" dirty="0" smtClean="0"/>
              <a:t> &lt;&lt; “copy op”; return </a:t>
            </a:r>
            <a:r>
              <a:rPr lang="en-US" sz="1500" b="1" dirty="0" smtClean="0"/>
              <a:t>*this</a:t>
            </a:r>
            <a:r>
              <a:rPr lang="en-US" sz="1500" dirty="0" smtClean="0"/>
              <a:t>; }</a:t>
            </a:r>
            <a:br>
              <a:rPr lang="en-US" sz="1500" dirty="0" smtClean="0"/>
            </a:br>
            <a:r>
              <a:rPr lang="en-US" sz="1500" dirty="0" smtClean="0"/>
              <a:t>  ~C() { </a:t>
            </a:r>
            <a:r>
              <a:rPr lang="en-US" sz="1500" dirty="0" err="1" smtClean="0"/>
              <a:t>std</a:t>
            </a:r>
            <a:r>
              <a:rPr lang="en-US" sz="1500" dirty="0" smtClean="0"/>
              <a:t>::</a:t>
            </a:r>
            <a:r>
              <a:rPr lang="en-US" sz="1500" dirty="0" err="1" smtClean="0"/>
              <a:t>cout</a:t>
            </a:r>
            <a:r>
              <a:rPr lang="en-US" sz="1500" dirty="0" smtClean="0"/>
              <a:t> &lt;&lt; “</a:t>
            </a:r>
            <a:r>
              <a:rPr lang="en-US" sz="1500" dirty="0" err="1" smtClean="0"/>
              <a:t>dtor</a:t>
            </a:r>
            <a:r>
              <a:rPr lang="en-US" sz="1500" dirty="0" smtClean="0"/>
              <a:t>”; }</a:t>
            </a:r>
            <a:br>
              <a:rPr lang="en-US" sz="1500" dirty="0" smtClean="0"/>
            </a:b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  void </a:t>
            </a:r>
            <a:r>
              <a:rPr lang="en-US" sz="1500" dirty="0" err="1" smtClean="0"/>
              <a:t>fn_mutable</a:t>
            </a:r>
            <a:r>
              <a:rPr lang="en-US" sz="1500" dirty="0" smtClean="0"/>
              <a:t>() { … }</a:t>
            </a:r>
            <a:br>
              <a:rPr lang="en-US" sz="1500" dirty="0" smtClean="0"/>
            </a:br>
            <a:r>
              <a:rPr lang="en-US" sz="1500" dirty="0" smtClean="0"/>
              <a:t>  void </a:t>
            </a:r>
            <a:r>
              <a:rPr lang="en-US" sz="1500" dirty="0" err="1" smtClean="0"/>
              <a:t>fn_immutable</a:t>
            </a:r>
            <a:r>
              <a:rPr lang="en-US" sz="1500" dirty="0" smtClean="0"/>
              <a:t>() </a:t>
            </a:r>
            <a:r>
              <a:rPr lang="en-US" sz="1500" b="1" dirty="0" err="1" smtClean="0"/>
              <a:t>const</a:t>
            </a:r>
            <a:r>
              <a:rPr lang="en-US" sz="1500" dirty="0" smtClean="0"/>
              <a:t> { … }</a:t>
            </a:r>
            <a:br>
              <a:rPr lang="en-US" sz="1500" dirty="0" smtClean="0"/>
            </a:br>
            <a:r>
              <a:rPr lang="en-US" sz="1500" dirty="0" smtClean="0"/>
              <a:t>  </a:t>
            </a:r>
            <a:br>
              <a:rPr lang="en-US" sz="1500" dirty="0" smtClean="0"/>
            </a:br>
            <a:r>
              <a:rPr lang="en-US" sz="1500" dirty="0" smtClean="0"/>
              <a:t>  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C(C &amp;&amp;c) { </a:t>
            </a:r>
            <a:r>
              <a:rPr lang="en-US" sz="1500" dirty="0" err="1" smtClean="0">
                <a:solidFill>
                  <a:schemeClr val="bg1">
                    <a:lumMod val="50000"/>
                  </a:schemeClr>
                </a:solidFill>
              </a:rPr>
              <a:t>std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::</a:t>
            </a:r>
            <a:r>
              <a:rPr lang="en-US" sz="1500" dirty="0" err="1" smtClean="0">
                <a:solidFill>
                  <a:schemeClr val="bg1">
                    <a:lumMod val="50000"/>
                  </a:schemeClr>
                </a:solidFill>
              </a:rPr>
              <a:t>cout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 &lt;&lt; “move </a:t>
            </a:r>
            <a:r>
              <a:rPr lang="en-US" sz="1500" dirty="0" err="1" smtClean="0">
                <a:solidFill>
                  <a:schemeClr val="bg1">
                    <a:lumMod val="50000"/>
                  </a:schemeClr>
                </a:solidFill>
              </a:rPr>
              <a:t>ctor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”; }</a:t>
            </a:r>
            <a:b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  C &amp;operator=(C &amp;&amp;c) { </a:t>
            </a:r>
            <a:r>
              <a:rPr lang="en-US" sz="1500" dirty="0" err="1" smtClean="0">
                <a:solidFill>
                  <a:schemeClr val="bg1">
                    <a:lumMod val="50000"/>
                  </a:schemeClr>
                </a:solidFill>
              </a:rPr>
              <a:t>std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::</a:t>
            </a:r>
            <a:r>
              <a:rPr lang="en-US" sz="1500" dirty="0" err="1" smtClean="0">
                <a:solidFill>
                  <a:schemeClr val="bg1">
                    <a:lumMod val="50000"/>
                  </a:schemeClr>
                </a:solidFill>
              </a:rPr>
              <a:t>cout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 &lt;&lt; “move op”; return *this; }</a:t>
            </a:r>
            <a: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15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500" dirty="0" smtClean="0"/>
              <a:t>};</a:t>
            </a:r>
            <a:br>
              <a:rPr lang="en-US" sz="1500" dirty="0" smtClean="0"/>
            </a:b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void </a:t>
            </a:r>
            <a:r>
              <a:rPr lang="en-US" sz="1500" dirty="0" err="1" smtClean="0"/>
              <a:t>fn_par_by_copy</a:t>
            </a:r>
            <a:r>
              <a:rPr lang="en-US" sz="1500" dirty="0" smtClean="0"/>
              <a:t>(C c) { … }</a:t>
            </a:r>
            <a:br>
              <a:rPr lang="en-US" sz="1500" dirty="0" smtClean="0"/>
            </a:br>
            <a:r>
              <a:rPr lang="en-US" sz="1500" dirty="0" smtClean="0"/>
              <a:t>void </a:t>
            </a:r>
            <a:r>
              <a:rPr lang="en-US" sz="1500" dirty="0" err="1" smtClean="0"/>
              <a:t>fn_par_by_cref</a:t>
            </a:r>
            <a:r>
              <a:rPr lang="en-US" sz="1500" dirty="0" smtClean="0"/>
              <a:t>(</a:t>
            </a:r>
            <a:r>
              <a:rPr lang="en-US" sz="1500" dirty="0" err="1" smtClean="0"/>
              <a:t>const</a:t>
            </a:r>
            <a:r>
              <a:rPr lang="en-US" sz="1500" dirty="0" smtClean="0"/>
              <a:t> C &amp;c) { … }</a:t>
            </a:r>
            <a:br>
              <a:rPr lang="en-US" sz="1500" dirty="0" smtClean="0"/>
            </a:br>
            <a:r>
              <a:rPr lang="en-US" sz="1500" dirty="0" smtClean="0"/>
              <a:t>void </a:t>
            </a:r>
            <a:r>
              <a:rPr lang="en-US" sz="1500" dirty="0" err="1" smtClean="0"/>
              <a:t>fn_par_by_ref</a:t>
            </a:r>
            <a:r>
              <a:rPr lang="en-US" sz="1500" dirty="0" smtClean="0"/>
              <a:t>(C &amp;c) { … }</a:t>
            </a:r>
            <a:br>
              <a:rPr lang="en-US" sz="1500" dirty="0" smtClean="0"/>
            </a:b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void </a:t>
            </a:r>
            <a:r>
              <a:rPr lang="en-US" sz="1500" dirty="0" err="1" smtClean="0">
                <a:solidFill>
                  <a:schemeClr val="bg1">
                    <a:lumMod val="50000"/>
                  </a:schemeClr>
                </a:solidFill>
              </a:rPr>
              <a:t>fn_par_by_rref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(C &amp;&amp;c) { … }</a:t>
            </a:r>
            <a:b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500" dirty="0" smtClean="0"/>
              <a:t>C </a:t>
            </a:r>
            <a:r>
              <a:rPr lang="en-US" sz="1500" dirty="0" err="1" smtClean="0"/>
              <a:t>fn_ret_by_copy</a:t>
            </a:r>
            <a:r>
              <a:rPr lang="en-US" sz="1500" dirty="0" smtClean="0"/>
              <a:t>() { … }</a:t>
            </a:r>
            <a:br>
              <a:rPr lang="en-US" sz="1500" dirty="0" smtClean="0"/>
            </a:br>
            <a:r>
              <a:rPr lang="en-US" sz="1500" dirty="0" err="1" smtClean="0">
                <a:solidFill>
                  <a:srgbClr val="FF0000"/>
                </a:solidFill>
              </a:rPr>
              <a:t>const</a:t>
            </a:r>
            <a:r>
              <a:rPr lang="en-US" sz="1500" dirty="0" smtClean="0">
                <a:solidFill>
                  <a:srgbClr val="FF0000"/>
                </a:solidFill>
              </a:rPr>
              <a:t> C &amp;</a:t>
            </a:r>
            <a:r>
              <a:rPr lang="en-US" sz="1500" dirty="0" err="1" smtClean="0">
                <a:solidFill>
                  <a:srgbClr val="FF0000"/>
                </a:solidFill>
              </a:rPr>
              <a:t>fn_ret_by_cref</a:t>
            </a:r>
            <a:r>
              <a:rPr lang="en-US" sz="1500" dirty="0" smtClean="0">
                <a:solidFill>
                  <a:srgbClr val="FF0000"/>
                </a:solidFill>
              </a:rPr>
              <a:t>() { … }</a:t>
            </a:r>
            <a:br>
              <a:rPr lang="en-US" sz="1500" dirty="0" smtClean="0">
                <a:solidFill>
                  <a:srgbClr val="FF0000"/>
                </a:solidFill>
              </a:rPr>
            </a:br>
            <a:r>
              <a:rPr lang="en-US" sz="1500" dirty="0" smtClean="0">
                <a:solidFill>
                  <a:srgbClr val="FF0000"/>
                </a:solidFill>
              </a:rPr>
              <a:t>C &amp;</a:t>
            </a:r>
            <a:r>
              <a:rPr lang="en-US" sz="1500" dirty="0" err="1" smtClean="0">
                <a:solidFill>
                  <a:srgbClr val="FF0000"/>
                </a:solidFill>
              </a:rPr>
              <a:t>fn_ret_by_ref</a:t>
            </a:r>
            <a:r>
              <a:rPr lang="en-US" sz="1500" dirty="0" smtClean="0">
                <a:solidFill>
                  <a:srgbClr val="FF0000"/>
                </a:solidFill>
              </a:rPr>
              <a:t>() { … }</a:t>
            </a:r>
            <a:br>
              <a:rPr lang="en-US" sz="1500" dirty="0" smtClean="0">
                <a:solidFill>
                  <a:srgbClr val="FF0000"/>
                </a:solidFill>
              </a:rPr>
            </a:b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C &amp;&amp; </a:t>
            </a:r>
            <a:r>
              <a:rPr lang="en-US" sz="1500" dirty="0" err="1" smtClean="0">
                <a:solidFill>
                  <a:schemeClr val="bg1">
                    <a:lumMod val="50000"/>
                  </a:schemeClr>
                </a:solidFill>
              </a:rPr>
              <a:t>fn_ret_by_rref</a:t>
            </a:r>
            <a:r>
              <a:rPr lang="en-US" sz="1500" dirty="0" smtClean="0">
                <a:solidFill>
                  <a:schemeClr val="bg1">
                    <a:lumMod val="50000"/>
                  </a:schemeClr>
                </a:solidFill>
              </a:rPr>
              <a:t>() { … }</a:t>
            </a:r>
            <a:endParaRPr lang="en-US" sz="15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9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::vector</a:t>
            </a:r>
            <a:r>
              <a:rPr lang="cs-CZ" dirty="0" smtClean="0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#include &lt;vector&gt;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main()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std</a:t>
            </a:r>
            <a:r>
              <a:rPr lang="en-US" dirty="0" smtClean="0"/>
              <a:t>::vector&lt;</a:t>
            </a:r>
            <a:r>
              <a:rPr lang="en-US" dirty="0" err="1" smtClean="0"/>
              <a:t>int</a:t>
            </a:r>
            <a:r>
              <a:rPr lang="en-US" dirty="0" smtClean="0"/>
              <a:t>&gt; vi{1, 2, 3, 4, 5, 6};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std</a:t>
            </a:r>
            <a:r>
              <a:rPr lang="en-US" dirty="0" smtClean="0"/>
              <a:t>::vector&lt;float&gt; </a:t>
            </a:r>
            <a:r>
              <a:rPr lang="en-US" dirty="0" err="1" smtClean="0"/>
              <a:t>vf</a:t>
            </a:r>
            <a:r>
              <a:rPr lang="en-US" dirty="0" smtClean="0"/>
              <a:t>(10, 0.0f);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&lt;&lt; vi[3] &lt;&lt; “ “ &lt;&lt; vf.at(3</a:t>
            </a:r>
            <a:r>
              <a:rPr lang="en-US" dirty="0"/>
              <a:t>)</a:t>
            </a:r>
            <a:r>
              <a:rPr lang="en-US" dirty="0" smtClean="0"/>
              <a:t> &lt;&lt;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en-US" dirty="0" err="1" smtClean="0"/>
              <a:t>vi.size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vi[3] = 100; vi.at(6) = 600;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vf.push_back</a:t>
            </a:r>
            <a:r>
              <a:rPr lang="en-US" dirty="0" smtClean="0"/>
              <a:t>(100.0f); </a:t>
            </a:r>
            <a:r>
              <a:rPr lang="en-US" dirty="0" err="1" smtClean="0"/>
              <a:t>vf.emplace_back</a:t>
            </a:r>
            <a:r>
              <a:rPr lang="en-US" dirty="0" smtClean="0"/>
              <a:t>(200.0f);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vf.insert</a:t>
            </a:r>
            <a:r>
              <a:rPr lang="en-US" dirty="0" smtClean="0"/>
              <a:t>(3, 300.0f); </a:t>
            </a:r>
            <a:r>
              <a:rPr lang="en-US" dirty="0" err="1" smtClean="0"/>
              <a:t>vf.emplace</a:t>
            </a:r>
            <a:r>
              <a:rPr lang="en-US" dirty="0" smtClean="0"/>
              <a:t>(3</a:t>
            </a:r>
            <a:r>
              <a:rPr lang="en-US" dirty="0"/>
              <a:t>, 300.0f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vi.pop_back</a:t>
            </a:r>
            <a:r>
              <a:rPr lang="en-US" dirty="0" smtClean="0"/>
              <a:t>();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vf.erase</a:t>
            </a:r>
            <a:r>
              <a:rPr lang="en-US" dirty="0" smtClean="0"/>
              <a:t>(3);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vi.clear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vi.resize</a:t>
            </a:r>
            <a:r>
              <a:rPr lang="en-US" dirty="0" smtClean="0"/>
              <a:t>(10);</a:t>
            </a:r>
            <a:r>
              <a:rPr lang="en-US" dirty="0"/>
              <a:t> </a:t>
            </a:r>
            <a:r>
              <a:rPr lang="en-US" dirty="0" err="1" smtClean="0"/>
              <a:t>vi.reserve</a:t>
            </a:r>
            <a:r>
              <a:rPr lang="en-US" dirty="0" smtClean="0"/>
              <a:t>(100); 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vector&lt;bool&gt; 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https://en.cppreference.com/w/cpp/header/vector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Zkusit si, jak fungují konstruktory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Zkusit si, jak fungují konstrukty + vector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Naimplementuj třídu C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Vytvořit třídu Complex</a:t>
            </a:r>
          </a:p>
          <a:p>
            <a:pPr marL="0" indent="0">
              <a:buNone/>
            </a:pPr>
            <a:r>
              <a:rPr lang="cs-CZ" dirty="0" smtClean="0"/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68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328</TotalTime>
  <Words>98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Wisp</vt:lpstr>
      <vt:lpstr>C++ cvičení</vt:lpstr>
      <vt:lpstr>“Go to operator”</vt:lpstr>
      <vt:lpstr>“Go to operator”</vt:lpstr>
      <vt:lpstr>Trigraphs</vt:lpstr>
      <vt:lpstr>Alternative tokens, trigraphs</vt:lpstr>
      <vt:lpstr>class/struct</vt:lpstr>
      <vt:lpstr>class/struct</vt:lpstr>
      <vt:lpstr>std::vector&lt;T&gt;</vt:lpstr>
      <vt:lpstr>Úkoly</vt:lpstr>
      <vt:lpstr>Úkol 3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cvičení</dc:title>
  <dc:creator>Tomas Faltin</dc:creator>
  <cp:lastModifiedBy>Tomas Faltin</cp:lastModifiedBy>
  <cp:revision>24</cp:revision>
  <dcterms:created xsi:type="dcterms:W3CDTF">2018-10-08T08:39:07Z</dcterms:created>
  <dcterms:modified xsi:type="dcterms:W3CDTF">2018-10-15T14:15:51Z</dcterms:modified>
</cp:coreProperties>
</file>