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0"/>
  </p:notesMasterIdLst>
  <p:sldIdLst>
    <p:sldId id="277" r:id="rId2"/>
    <p:sldId id="292" r:id="rId3"/>
    <p:sldId id="293" r:id="rId4"/>
    <p:sldId id="295" r:id="rId5"/>
    <p:sldId id="297" r:id="rId6"/>
    <p:sldId id="298" r:id="rId7"/>
    <p:sldId id="294" r:id="rId8"/>
    <p:sldId id="286" r:id="rId9"/>
    <p:sldId id="288" r:id="rId10"/>
    <p:sldId id="287" r:id="rId11"/>
    <p:sldId id="290" r:id="rId12"/>
    <p:sldId id="289" r:id="rId13"/>
    <p:sldId id="291" r:id="rId14"/>
    <p:sldId id="281" r:id="rId15"/>
    <p:sldId id="285" r:id="rId16"/>
    <p:sldId id="282" r:id="rId17"/>
    <p:sldId id="283" r:id="rId18"/>
    <p:sldId id="284" r:id="rId19"/>
    <p:sldId id="275" r:id="rId20"/>
    <p:sldId id="278" r:id="rId21"/>
    <p:sldId id="268" r:id="rId22"/>
    <p:sldId id="279" r:id="rId23"/>
    <p:sldId id="269" r:id="rId24"/>
    <p:sldId id="270" r:id="rId25"/>
    <p:sldId id="280" r:id="rId26"/>
    <p:sldId id="273" r:id="rId27"/>
    <p:sldId id="272" r:id="rId28"/>
    <p:sldId id="276" r:id="rId29"/>
    <p:sldId id="266" r:id="rId30"/>
    <p:sldId id="257" r:id="rId31"/>
    <p:sldId id="267" r:id="rId32"/>
    <p:sldId id="259" r:id="rId33"/>
    <p:sldId id="260" r:id="rId34"/>
    <p:sldId id="258" r:id="rId35"/>
    <p:sldId id="261" r:id="rId36"/>
    <p:sldId id="263" r:id="rId37"/>
    <p:sldId id="264" r:id="rId38"/>
    <p:sldId id="265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it" id="{6A1FB63E-6999-4350-80B3-FB4B1D4B7FCD}">
          <p14:sldIdLst>
            <p14:sldId id="277"/>
          </p14:sldIdLst>
        </p14:section>
        <p14:section name="Untitled Section" id="{622683C9-E208-4571-A587-62523611103C}">
          <p14:sldIdLst>
            <p14:sldId id="292"/>
            <p14:sldId id="293"/>
            <p14:sldId id="295"/>
            <p14:sldId id="297"/>
            <p14:sldId id="298"/>
            <p14:sldId id="294"/>
          </p14:sldIdLst>
        </p14:section>
        <p14:section name="ex04" id="{389465B6-F8B3-4EFA-B463-C42655C23132}">
          <p14:sldIdLst>
            <p14:sldId id="286"/>
            <p14:sldId id="288"/>
            <p14:sldId id="287"/>
            <p14:sldId id="290"/>
            <p14:sldId id="289"/>
            <p14:sldId id="291"/>
          </p14:sldIdLst>
        </p14:section>
        <p14:section name="ex03" id="{6267F852-E680-4FD6-841D-A32284B6A654}">
          <p14:sldIdLst>
            <p14:sldId id="281"/>
            <p14:sldId id="285"/>
            <p14:sldId id="282"/>
            <p14:sldId id="283"/>
            <p14:sldId id="284"/>
          </p14:sldIdLst>
        </p14:section>
        <p14:section name="ex02" id="{0B5AF2F1-8646-42B8-8480-A5AEB44ECE69}">
          <p14:sldIdLst>
            <p14:sldId id="275"/>
            <p14:sldId id="278"/>
            <p14:sldId id="268"/>
            <p14:sldId id="279"/>
            <p14:sldId id="269"/>
            <p14:sldId id="270"/>
            <p14:sldId id="280"/>
            <p14:sldId id="273"/>
            <p14:sldId id="272"/>
          </p14:sldIdLst>
        </p14:section>
        <p14:section name="ex01" id="{26B52E6B-274F-46FC-8B2F-1E40869CCA93}">
          <p14:sldIdLst>
            <p14:sldId id="276"/>
            <p14:sldId id="266"/>
            <p14:sldId id="257"/>
            <p14:sldId id="267"/>
            <p14:sldId id="259"/>
            <p14:sldId id="260"/>
            <p14:sldId id="258"/>
            <p14:sldId id="261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as Faltin" initials="T" lastIdx="1" clrIdx="0">
    <p:extLst>
      <p:ext uri="{19B8F6BF-5375-455C-9EA6-DF929625EA0E}">
        <p15:presenceInfo xmlns:p15="http://schemas.microsoft.com/office/powerpoint/2012/main" userId="Tomas Falt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3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38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1AE4D-6B8A-462E-8C0F-79FECB065F03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8DAE9-D092-452F-B0D4-7DB38828A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85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isocpp.github.io/CppCoreGuidelines/CppCoreGuidelines#c2-use-class-if-the-class-has-an-invariant-use-struct-if-the-data-members-can-vary-independently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header/vector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mff.cuni.cz/" TargetMode="External"/><Relationship Id="rId2" Type="http://schemas.openxmlformats.org/officeDocument/2006/relationships/hyperlink" Target="https://fan1x.github.io/cpp20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codex.mff.cuni.cz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al.azure.com/?Microsoft_Azure_Education_correlationId=a21d82e6-7c59-480a-8942-8164763b1ba2#blade/Microsoft_Azure_Education/EducationMenuBlade/software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plusplus.com/" TargetMode="External"/><Relationship Id="rId3" Type="http://schemas.openxmlformats.org/officeDocument/2006/relationships/hyperlink" Target="https://www.youtube.com/user/CppCon" TargetMode="External"/><Relationship Id="rId7" Type="http://schemas.openxmlformats.org/officeDocument/2006/relationships/hyperlink" Target="https://en.cppreference.com/w/" TargetMode="External"/><Relationship Id="rId2" Type="http://schemas.openxmlformats.org/officeDocument/2006/relationships/hyperlink" Target="http://isocpp.github.io/CppCoreGuidelines/CppCoreGuidelin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cc.godbolt.org/" TargetMode="External"/><Relationship Id="rId5" Type="http://schemas.openxmlformats.org/officeDocument/2006/relationships/hyperlink" Target="http://www.open-std.org/jtc1/sc22/wg21/docs/papers/" TargetMode="External"/><Relationship Id="rId4" Type="http://schemas.openxmlformats.org/officeDocument/2006/relationships/hyperlink" Target="https://isocpp.org/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</a:t>
            </a:r>
            <a:r>
              <a:rPr lang="en-US" sz="6000" smtClean="0"/>
              <a:t> (2020/21)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42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 (zkušenosti)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 smtClean="0"/>
              <a:t>Zapnout varování překladače (warnings)</a:t>
            </a:r>
          </a:p>
          <a:p>
            <a:pPr lvl="1"/>
            <a:r>
              <a:rPr lang="cs-CZ" dirty="0" smtClean="0"/>
              <a:t>GCC: -Wall –Wextra</a:t>
            </a:r>
            <a:r>
              <a:rPr lang="en-US" dirty="0" smtClean="0"/>
              <a:t>, VS: /Wall</a:t>
            </a:r>
          </a:p>
          <a:p>
            <a:r>
              <a:rPr lang="cs-CZ" dirty="0" smtClean="0"/>
              <a:t>Nezáporné typy: </a:t>
            </a:r>
            <a:r>
              <a:rPr lang="cs-CZ" i="1" dirty="0" smtClean="0"/>
              <a:t>unsigned int, size_t, ...</a:t>
            </a:r>
          </a:p>
          <a:p>
            <a:pPr lvl="1"/>
            <a:r>
              <a:rPr lang="cs-CZ" b="1" dirty="0" smtClean="0"/>
              <a:t>uintX_t</a:t>
            </a:r>
            <a:r>
              <a:rPr lang="cs-CZ" i="1" dirty="0" smtClean="0"/>
              <a:t>: </a:t>
            </a:r>
            <a:r>
              <a:rPr lang="cs-CZ" dirty="0" smtClean="0"/>
              <a:t>uint</a:t>
            </a:r>
            <a:r>
              <a:rPr lang="en-US" dirty="0" smtClean="0"/>
              <a:t>8_t, int8_t, …, uint64_t, int64_t</a:t>
            </a:r>
          </a:p>
          <a:p>
            <a:pPr lvl="1"/>
            <a:r>
              <a:rPr lang="en-US" dirty="0" err="1" smtClean="0"/>
              <a:t>velikost</a:t>
            </a:r>
            <a:r>
              <a:rPr lang="en-US" dirty="0" smtClean="0"/>
              <a:t> v </a:t>
            </a:r>
            <a:r>
              <a:rPr lang="en-US" dirty="0" err="1" smtClean="0"/>
              <a:t>bytech</a:t>
            </a:r>
            <a:r>
              <a:rPr lang="en-US" dirty="0" smtClean="0"/>
              <a:t> </a:t>
            </a:r>
            <a:r>
              <a:rPr lang="en-US" b="1" i="1" dirty="0" err="1" smtClean="0"/>
              <a:t>sizeof</a:t>
            </a:r>
            <a:r>
              <a:rPr lang="en-US" b="1" i="1" dirty="0" smtClean="0"/>
              <a:t>(X)</a:t>
            </a:r>
            <a:r>
              <a:rPr lang="en-US" i="1" dirty="0"/>
              <a:t> </a:t>
            </a:r>
            <a:r>
              <a:rPr lang="en-US" i="1" dirty="0" smtClean="0"/>
              <a:t>– </a:t>
            </a:r>
            <a:r>
              <a:rPr lang="en-US" i="1" dirty="0" err="1" smtClean="0"/>
              <a:t>sizeof</a:t>
            </a:r>
            <a:r>
              <a:rPr lang="en-US" i="1" dirty="0" smtClean="0"/>
              <a:t>(</a:t>
            </a:r>
            <a:r>
              <a:rPr lang="en-US" i="1" dirty="0" err="1" smtClean="0"/>
              <a:t>size_t</a:t>
            </a:r>
            <a:r>
              <a:rPr lang="en-US" i="1" dirty="0" smtClean="0"/>
              <a:t>)</a:t>
            </a:r>
          </a:p>
          <a:p>
            <a:r>
              <a:rPr lang="cs-CZ" b="1" dirty="0" smtClean="0"/>
              <a:t>const-</a:t>
            </a:r>
            <a:r>
              <a:rPr lang="cs-CZ" dirty="0" smtClean="0"/>
              <a:t>funkce: nemění data, pouze čte obsah třídy</a:t>
            </a:r>
          </a:p>
          <a:p>
            <a:r>
              <a:rPr lang="cs-CZ" b="1" dirty="0" smtClean="0"/>
              <a:t>static</a:t>
            </a:r>
            <a:r>
              <a:rPr lang="cs-CZ" dirty="0" smtClean="0"/>
              <a:t> funkce: funkce, která nepotřebuje přistupovat k vnitřním datům třídy</a:t>
            </a:r>
          </a:p>
          <a:p>
            <a:r>
              <a:rPr lang="cs-CZ" dirty="0" smtClean="0"/>
              <a:t>std::vector</a:t>
            </a:r>
          </a:p>
          <a:p>
            <a:pPr lvl="1"/>
            <a:r>
              <a:rPr lang="cs-CZ" dirty="0" smtClean="0"/>
              <a:t>resize(N, </a:t>
            </a:r>
            <a:r>
              <a:rPr lang="en-US" dirty="0" smtClean="0"/>
              <a:t>default_</a:t>
            </a:r>
            <a:r>
              <a:rPr lang="cs-CZ" dirty="0" smtClean="0"/>
              <a:t>value), </a:t>
            </a:r>
          </a:p>
          <a:p>
            <a:pPr lvl="1"/>
            <a:r>
              <a:rPr lang="cs-CZ" dirty="0" smtClean="0"/>
              <a:t>vecto</a:t>
            </a:r>
            <a:r>
              <a:rPr lang="en-US" dirty="0" smtClean="0"/>
              <a:t>r&lt;vector&lt;</a:t>
            </a:r>
            <a:r>
              <a:rPr lang="en-US" dirty="0" err="1" smtClean="0"/>
              <a:t>int</a:t>
            </a:r>
            <a:r>
              <a:rPr lang="en-US" dirty="0" smtClean="0"/>
              <a:t>&gt;&gt; vi(3, vector&lt;</a:t>
            </a:r>
            <a:r>
              <a:rPr lang="en-US" dirty="0" err="1" smtClean="0"/>
              <a:t>int</a:t>
            </a:r>
            <a:r>
              <a:rPr lang="en-US" dirty="0" smtClean="0"/>
              <a:t>&gt;(10, </a:t>
            </a:r>
            <a:r>
              <a:rPr lang="en-US" dirty="0" err="1" smtClean="0"/>
              <a:t>default_value</a:t>
            </a:r>
            <a:r>
              <a:rPr lang="en-US" dirty="0" smtClean="0"/>
              <a:t>))</a:t>
            </a:r>
            <a:endParaRPr lang="cs-CZ" dirty="0" smtClean="0"/>
          </a:p>
          <a:p>
            <a:endParaRPr lang="cs-CZ" i="1" dirty="0" smtClean="0"/>
          </a:p>
          <a:p>
            <a:endParaRPr lang="en-US" dirty="0" smtClean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37353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9277" y="1470454"/>
            <a:ext cx="8915400" cy="4440768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742112" y="1470454"/>
            <a:ext cx="4793715" cy="44319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using </a:t>
            </a:r>
            <a:r>
              <a:rPr lang="en-US" sz="1600" dirty="0" err="1">
                <a:latin typeface="Consolas" panose="020B0609020204030204" pitchFamily="49" charset="0"/>
              </a:rPr>
              <a:t>row_t</a:t>
            </a:r>
            <a:r>
              <a:rPr lang="en-US" sz="1600" dirty="0">
                <a:latin typeface="Consolas" panose="020B0609020204030204" pitchFamily="49" charset="0"/>
              </a:rPr>
              <a:t> = vector&lt;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&gt;;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cs-CZ" sz="1600" dirty="0" smtClean="0">
                <a:latin typeface="Consolas" panose="020B0609020204030204" pitchFamily="49" charset="0"/>
              </a:rPr>
              <a:t>using</a:t>
            </a:r>
            <a:r>
              <a:rPr lang="cs-CZ" sz="1600" dirty="0">
                <a:latin typeface="Consolas" panose="020B0609020204030204" pitchFamily="49" charset="0"/>
              </a:rPr>
              <a:t> matrix_t = </a:t>
            </a:r>
            <a:r>
              <a:rPr lang="cs-CZ" sz="1600" dirty="0" smtClean="0">
                <a:latin typeface="Consolas" panose="020B0609020204030204" pitchFamily="49" charset="0"/>
              </a:rPr>
              <a:t>vector&lt;</a:t>
            </a:r>
            <a:r>
              <a:rPr lang="en-US" sz="1600" dirty="0" err="1" smtClean="0">
                <a:latin typeface="Consolas" panose="020B0609020204030204" pitchFamily="49" charset="0"/>
              </a:rPr>
              <a:t>row_t</a:t>
            </a:r>
            <a:r>
              <a:rPr lang="cs-CZ" sz="1600" dirty="0" smtClean="0">
                <a:latin typeface="Consolas" panose="020B0609020204030204" pitchFamily="49" charset="0"/>
              </a:rPr>
              <a:t>&gt;;</a:t>
            </a:r>
            <a:endParaRPr lang="cs-CZ" sz="1600" dirty="0">
              <a:latin typeface="Consolas" panose="020B0609020204030204" pitchFamily="49" charset="0"/>
            </a:endParaRPr>
          </a:p>
          <a:p>
            <a:r>
              <a:rPr lang="cs-CZ" sz="1600" dirty="0">
                <a:latin typeface="Consolas" panose="020B0609020204030204" pitchFamily="49" charset="0"/>
              </a:rPr>
              <a:t/>
            </a:r>
            <a:br>
              <a:rPr lang="cs-CZ" sz="1600" dirty="0">
                <a:latin typeface="Consolas" panose="020B0609020204030204" pitchFamily="49" charset="0"/>
              </a:rPr>
            </a:br>
            <a:r>
              <a:rPr lang="cs-CZ" sz="1600" dirty="0">
                <a:latin typeface="Consolas" panose="020B0609020204030204" pitchFamily="49" charset="0"/>
              </a:rPr>
              <a:t>void print(const matrix_t &amp;m)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for (auto &amp;&amp;row : m)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for (auto &amp;&amp;element : row)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    std::cout &lt;&lt; element;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}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}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}</a:t>
            </a:r>
          </a:p>
          <a:p>
            <a:r>
              <a:rPr lang="cs-CZ" sz="1600" dirty="0">
                <a:latin typeface="Consolas" panose="020B0609020204030204" pitchFamily="49" charset="0"/>
              </a:rPr>
              <a:t/>
            </a:r>
            <a:br>
              <a:rPr lang="cs-CZ" sz="1600" dirty="0">
                <a:latin typeface="Consolas" panose="020B0609020204030204" pitchFamily="49" charset="0"/>
              </a:rPr>
            </a:br>
            <a:r>
              <a:rPr lang="cs-CZ" sz="1600" dirty="0" smtClean="0">
                <a:latin typeface="Consolas" panose="020B0609020204030204" pitchFamily="49" charset="0"/>
              </a:rPr>
              <a:t>const </a:t>
            </a:r>
            <a:r>
              <a:rPr lang="en-US" sz="1600" dirty="0" err="1" smtClean="0">
                <a:latin typeface="Consolas" panose="020B0609020204030204" pitchFamily="49" charset="0"/>
              </a:rPr>
              <a:t>row_t</a:t>
            </a:r>
            <a:r>
              <a:rPr lang="cs-CZ" sz="1600" dirty="0">
                <a:latin typeface="Consolas" panose="020B0609020204030204" pitchFamily="49" charset="0"/>
              </a:rPr>
              <a:t> &amp;</a:t>
            </a:r>
            <a:r>
              <a:rPr lang="cs-CZ" sz="1600" dirty="0" smtClean="0">
                <a:latin typeface="Consolas" panose="020B0609020204030204" pitchFamily="49" charset="0"/>
              </a:rPr>
              <a:t>get_row(const</a:t>
            </a:r>
            <a:r>
              <a:rPr lang="cs-CZ" sz="1600" dirty="0">
                <a:latin typeface="Consolas" panose="020B0609020204030204" pitchFamily="49" charset="0"/>
              </a:rPr>
              <a:t> matrix_t &amp;m, 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                </a:t>
            </a:r>
            <a:r>
              <a:rPr lang="cs-CZ" sz="1600" dirty="0" smtClean="0">
                <a:latin typeface="Consolas" panose="020B0609020204030204" pitchFamily="49" charset="0"/>
              </a:rPr>
              <a:t>size_t</a:t>
            </a:r>
            <a:r>
              <a:rPr lang="cs-CZ" sz="1600" dirty="0">
                <a:latin typeface="Consolas" panose="020B0609020204030204" pitchFamily="49" charset="0"/>
              </a:rPr>
              <a:t> row_id)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return m[row_id];</a:t>
            </a:r>
          </a:p>
          <a:p>
            <a:r>
              <a:rPr lang="cs-CZ" sz="1600" dirty="0" smtClean="0">
                <a:latin typeface="Consolas" panose="020B0609020204030204" pitchFamily="49" charset="0"/>
              </a:rPr>
              <a:t>}</a:t>
            </a:r>
            <a:endParaRPr lang="en-US" sz="1600" dirty="0" smtClean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 smtClean="0">
                <a:latin typeface="Consolas" panose="020B0609020204030204" pitchFamily="49" charset="0"/>
              </a:rPr>
              <a:t>matrix_t</a:t>
            </a:r>
            <a:r>
              <a:rPr lang="en-US" sz="1600" dirty="0" smtClean="0">
                <a:latin typeface="Consolas" panose="020B0609020204030204" pitchFamily="49" charset="0"/>
              </a:rPr>
              <a:t> data;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45862" y="1466219"/>
            <a:ext cx="5665102" cy="49244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600" dirty="0">
                <a:latin typeface="Consolas" panose="020B0609020204030204" pitchFamily="49" charset="0"/>
              </a:rPr>
              <a:t>class matrix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public: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using row_t = vector&lt;int&gt;;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using data_t = vector&lt;row_t&gt;;</a:t>
            </a:r>
          </a:p>
          <a:p>
            <a:r>
              <a:rPr lang="cs-CZ" sz="1600" dirty="0">
                <a:latin typeface="Consolas" panose="020B0609020204030204" pitchFamily="49" charset="0"/>
              </a:rPr>
              <a:t/>
            </a:r>
            <a:br>
              <a:rPr lang="cs-CZ" sz="1600" dirty="0">
                <a:latin typeface="Consolas" panose="020B0609020204030204" pitchFamily="49" charset="0"/>
              </a:rPr>
            </a:br>
            <a:r>
              <a:rPr lang="cs-CZ" sz="1600" dirty="0">
                <a:latin typeface="Consolas" panose="020B0609020204030204" pitchFamily="49" charset="0"/>
              </a:rPr>
              <a:t>    void print() const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for (auto &amp;&amp;row : data)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    for (auto &amp;&amp;element : row)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        std::cout &lt;&lt; element;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    }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}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}</a:t>
            </a:r>
          </a:p>
          <a:p>
            <a:r>
              <a:rPr lang="cs-CZ" sz="1600" dirty="0">
                <a:latin typeface="Consolas" panose="020B0609020204030204" pitchFamily="49" charset="0"/>
              </a:rPr>
              <a:t/>
            </a:r>
            <a:br>
              <a:rPr lang="cs-CZ" sz="1600" dirty="0">
                <a:latin typeface="Consolas" panose="020B0609020204030204" pitchFamily="49" charset="0"/>
              </a:rPr>
            </a:br>
            <a:r>
              <a:rPr lang="cs-CZ" sz="1600" dirty="0">
                <a:latin typeface="Consolas" panose="020B0609020204030204" pitchFamily="49" charset="0"/>
              </a:rPr>
              <a:t>    const row_t &amp;get_row(size_t row_id</a:t>
            </a:r>
            <a:r>
              <a:rPr lang="cs-CZ" sz="1600" dirty="0" smtClean="0">
                <a:latin typeface="Consolas" panose="020B0609020204030204" pitchFamily="49" charset="0"/>
              </a:rPr>
              <a:t>)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const</a:t>
            </a:r>
            <a:r>
              <a:rPr lang="cs-CZ" sz="1600" dirty="0">
                <a:latin typeface="Consolas" panose="020B0609020204030204" pitchFamily="49" charset="0"/>
              </a:rPr>
              <a:t>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return data[row_id];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}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private: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data_t data;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34344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Deklarace/definice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08670"/>
            <a:ext cx="8915400" cy="4502552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6" name="TextBox 5"/>
          <p:cNvSpPr txBox="1"/>
          <p:nvPr/>
        </p:nvSpPr>
        <p:spPr>
          <a:xfrm>
            <a:off x="2589212" y="1408670"/>
            <a:ext cx="3663307" cy="480131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</a:rPr>
              <a:t>// file: my_class.hpp</a:t>
            </a:r>
            <a:br>
              <a:rPr lang="en-US" b="1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#</a:t>
            </a:r>
            <a:r>
              <a:rPr lang="en-US" dirty="0" err="1">
                <a:latin typeface="Consolas" panose="020B0609020204030204" pitchFamily="49" charset="0"/>
              </a:rPr>
              <a:t>ifndef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MY_CLASS_HPP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#</a:t>
            </a:r>
            <a:r>
              <a:rPr lang="en-US" dirty="0">
                <a:latin typeface="Consolas" panose="020B0609020204030204" pitchFamily="49" charset="0"/>
              </a:rPr>
              <a:t>define </a:t>
            </a:r>
            <a:r>
              <a:rPr lang="en-US" dirty="0" smtClean="0">
                <a:latin typeface="Consolas" panose="020B0609020204030204" pitchFamily="49" charset="0"/>
              </a:rPr>
              <a:t>MY_CLASS_HPP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public: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exec(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private</a:t>
            </a:r>
            <a:r>
              <a:rPr lang="en-US" dirty="0" smtClean="0">
                <a:latin typeface="Consolas" panose="020B0609020204030204" pitchFamily="49" charset="0"/>
              </a:rPr>
              <a:t>: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</a:rPr>
              <a:t>double d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static </a:t>
            </a:r>
            <a:r>
              <a:rPr lang="en-US" dirty="0" err="1" smtClean="0">
                <a:latin typeface="Consolas" panose="020B0609020204030204" pitchFamily="49" charset="0"/>
              </a:rPr>
              <a:t>size_t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#</a:t>
            </a:r>
            <a:r>
              <a:rPr lang="en-US" dirty="0" err="1">
                <a:latin typeface="Consolas" panose="020B0609020204030204" pitchFamily="49" charset="0"/>
              </a:rPr>
              <a:t>endif</a:t>
            </a:r>
            <a:r>
              <a:rPr lang="en-US" dirty="0">
                <a:latin typeface="Consolas" panose="020B0609020204030204" pitchFamily="49" charset="0"/>
              </a:rPr>
              <a:t> // MY_CLASS_HPP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91633" y="1408670"/>
            <a:ext cx="4312980" cy="480131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</a:rPr>
              <a:t>// file: my_class.cpp</a:t>
            </a:r>
            <a:br>
              <a:rPr lang="en-US" b="1" dirty="0" smtClean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#include “my_class.hpp”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iostream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“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()”;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() : d(1.0)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“</a:t>
            </a:r>
            <a:r>
              <a:rPr lang="en-US" dirty="0" err="1">
                <a:latin typeface="Consolas" panose="020B0609020204030204" pitchFamily="49" charset="0"/>
              </a:rPr>
              <a:t>ctor</a:t>
            </a:r>
            <a:r>
              <a:rPr lang="en-US" dirty="0">
                <a:latin typeface="Consolas" panose="020B0609020204030204" pitchFamily="49" charset="0"/>
              </a:rPr>
              <a:t>”;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::exec(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for(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=0;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 x; ++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) { …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size_t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my_class</a:t>
            </a:r>
            <a:r>
              <a:rPr lang="en-US" dirty="0" smtClean="0">
                <a:latin typeface="Consolas" panose="020B0609020204030204" pitchFamily="49" charset="0"/>
              </a:rPr>
              <a:t>::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= 0;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843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Piškvorky pro 2 hráče (5 v řadě)</a:t>
            </a:r>
          </a:p>
          <a:p>
            <a:pPr lvl="1"/>
            <a:r>
              <a:rPr lang="cs-CZ" dirty="0" smtClean="0"/>
              <a:t>Hráči se střídají v zadávání souřadnic</a:t>
            </a:r>
          </a:p>
          <a:p>
            <a:pPr lvl="2"/>
            <a:r>
              <a:rPr lang="cs-CZ" dirty="0" smtClean="0"/>
              <a:t>Kontroluje se správnost souřadnic</a:t>
            </a:r>
          </a:p>
          <a:p>
            <a:pPr lvl="2"/>
            <a:r>
              <a:rPr lang="cs-CZ" dirty="0" smtClean="0"/>
              <a:t>Kontroluje se, jestli některý hráč nevyhrál</a:t>
            </a:r>
          </a:p>
          <a:p>
            <a:pPr lvl="1"/>
            <a:r>
              <a:rPr lang="cs-CZ" dirty="0" smtClean="0"/>
              <a:t>matice&lt;vector&lt;???&gt;&gt;</a:t>
            </a:r>
          </a:p>
        </p:txBody>
      </p:sp>
    </p:spTree>
    <p:extLst>
      <p:ext uri="{BB962C8B-B14F-4D97-AF65-F5344CB8AC3E}">
        <p14:creationId xmlns:p14="http://schemas.microsoft.com/office/powerpoint/2010/main" val="6329456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 </a:t>
            </a:r>
            <a:r>
              <a:rPr lang="en-US" sz="6000" dirty="0" smtClean="0"/>
              <a:t>3</a:t>
            </a:r>
            <a:r>
              <a:rPr lang="cs-CZ" sz="6000" dirty="0" smtClean="0"/>
              <a:t> (</a:t>
            </a:r>
            <a:r>
              <a:rPr lang="en-US" sz="6000" dirty="0" smtClean="0"/>
              <a:t>14.10.2020)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6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Oper</a:t>
            </a:r>
            <a:r>
              <a:rPr lang="cs-CZ" dirty="0" smtClean="0"/>
              <a:t>átor „down to“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2589212" y="2133600"/>
            <a:ext cx="7153275" cy="16004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// </a:t>
            </a:r>
            <a:r>
              <a:rPr lang="cs-CZ" sz="1400" dirty="0" smtClean="0">
                <a:latin typeface="Consolas" panose="020B0609020204030204" pitchFamily="49" charset="0"/>
              </a:rPr>
              <a:t>vypíše 9, 8, 7, ..., 0</a:t>
            </a:r>
            <a:r>
              <a:rPr lang="en-US" sz="1400" dirty="0" smtClean="0">
                <a:latin typeface="Consolas" panose="020B0609020204030204" pitchFamily="49" charset="0"/>
              </a:rPr>
              <a:t/>
            </a:r>
            <a:br>
              <a:rPr lang="en-US" sz="1400" dirty="0" smtClean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void </a:t>
            </a:r>
            <a:r>
              <a:rPr lang="cs-CZ" sz="1400" dirty="0" smtClean="0">
                <a:latin typeface="Consolas" panose="020B0609020204030204" pitchFamily="49" charset="0"/>
              </a:rPr>
              <a:t>op_</a:t>
            </a:r>
            <a:r>
              <a:rPr lang="en-US" sz="1400" dirty="0" err="1" smtClean="0">
                <a:latin typeface="Consolas" panose="020B0609020204030204" pitchFamily="49" charset="0"/>
              </a:rPr>
              <a:t>downto</a:t>
            </a:r>
            <a:r>
              <a:rPr lang="en-US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x = 10;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while (x --&gt; 0)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x;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  <a:r>
              <a:rPr lang="cs-CZ" sz="1400" dirty="0" smtClean="0">
                <a:latin typeface="Consolas" panose="020B0609020204030204" pitchFamily="49" charset="0"/>
              </a:rPr>
              <a:t> </a:t>
            </a:r>
            <a:endParaRPr lang="cs-CZ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25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r>
              <a:rPr lang="cs-CZ" dirty="0" smtClean="0"/>
              <a:t>/struct</a:t>
            </a:r>
            <a:r>
              <a:rPr lang="en-US" dirty="0" smtClean="0"/>
              <a:t> </a:t>
            </a:r>
            <a:endParaRPr lang="cs-CZ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Speciální metody: </a:t>
            </a:r>
            <a:r>
              <a:rPr lang="en-US" dirty="0"/>
              <a:t>c</a:t>
            </a:r>
            <a:r>
              <a:rPr lang="cs-CZ" dirty="0" smtClean="0"/>
              <a:t>onstru</a:t>
            </a:r>
            <a:r>
              <a:rPr lang="en-US" dirty="0" smtClean="0"/>
              <a:t>c</a:t>
            </a:r>
            <a:r>
              <a:rPr lang="cs-CZ" dirty="0" smtClean="0"/>
              <a:t>tor, copy-</a:t>
            </a:r>
            <a:r>
              <a:rPr lang="en-US" dirty="0" smtClean="0"/>
              <a:t>c</a:t>
            </a:r>
            <a:r>
              <a:rPr lang="cs-CZ" dirty="0" smtClean="0"/>
              <a:t>onstru</a:t>
            </a:r>
            <a:r>
              <a:rPr lang="en-US" dirty="0" smtClean="0"/>
              <a:t>c</a:t>
            </a:r>
            <a:r>
              <a:rPr lang="cs-CZ" dirty="0" smtClean="0"/>
              <a:t>tor, move-</a:t>
            </a:r>
            <a:r>
              <a:rPr lang="en-US" dirty="0" smtClean="0"/>
              <a:t>c</a:t>
            </a:r>
            <a:r>
              <a:rPr lang="cs-CZ" dirty="0" smtClean="0"/>
              <a:t>onstru</a:t>
            </a:r>
            <a:r>
              <a:rPr lang="en-US" dirty="0" smtClean="0"/>
              <a:t>c</a:t>
            </a:r>
            <a:r>
              <a:rPr lang="cs-CZ" dirty="0" smtClean="0"/>
              <a:t>tor</a:t>
            </a:r>
            <a:r>
              <a:rPr lang="en-US" dirty="0" smtClean="0"/>
              <a:t>, destructor, copy-operator, move-operator</a:t>
            </a:r>
            <a:endParaRPr lang="cs-CZ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589212" y="2809023"/>
            <a:ext cx="7153275" cy="37548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400" dirty="0">
                <a:latin typeface="Consolas" panose="020B0609020204030204" pitchFamily="49" charset="0"/>
              </a:rPr>
              <a:t>class C </a:t>
            </a:r>
            <a:r>
              <a:rPr lang="cs-CZ" sz="1400" dirty="0" smtClean="0">
                <a:latin typeface="Consolas" panose="020B0609020204030204" pitchFamily="49" charset="0"/>
              </a:rPr>
              <a:t>{</a:t>
            </a:r>
            <a:r>
              <a:rPr lang="en-US" sz="1400" dirty="0" smtClean="0">
                <a:latin typeface="Consolas" panose="020B0609020204030204" pitchFamily="49" charset="0"/>
              </a:rPr>
              <a:t/>
            </a:r>
            <a:br>
              <a:rPr lang="en-US" sz="1400" dirty="0" smtClean="0">
                <a:latin typeface="Consolas" panose="020B0609020204030204" pitchFamily="49" charset="0"/>
              </a:rPr>
            </a:br>
            <a:r>
              <a:rPr lang="cs-CZ" sz="1400" dirty="0" smtClean="0">
                <a:latin typeface="Consolas" panose="020B0609020204030204" pitchFamily="49" charset="0"/>
              </a:rPr>
              <a:t>    </a:t>
            </a:r>
            <a:r>
              <a:rPr lang="cs-CZ" sz="1400" dirty="0">
                <a:latin typeface="Consolas" panose="020B0609020204030204" pitchFamily="49" charset="0"/>
              </a:rPr>
              <a:t>int x = 0;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public: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C() { cout &lt;&lt; "ctor\n"; 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C(const C &amp;c) : </a:t>
            </a:r>
            <a:r>
              <a:rPr lang="cs-CZ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x(c.x)</a:t>
            </a:r>
            <a:r>
              <a:rPr lang="cs-CZ" sz="1400" dirty="0">
                <a:latin typeface="Consolas" panose="020B0609020204030204" pitchFamily="49" charset="0"/>
              </a:rPr>
              <a:t> { cout &lt;&lt; "copy-ctor\n"; 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C(</a:t>
            </a:r>
            <a:r>
              <a:rPr lang="cs-CZ" sz="1400" b="1" dirty="0">
                <a:latin typeface="Consolas" panose="020B0609020204030204" pitchFamily="49" charset="0"/>
              </a:rPr>
              <a:t>C &amp;&amp;c</a:t>
            </a:r>
            <a:r>
              <a:rPr lang="cs-CZ" sz="1400" dirty="0">
                <a:latin typeface="Consolas" panose="020B0609020204030204" pitchFamily="49" charset="0"/>
              </a:rPr>
              <a:t>) : x(c.x) { cout &lt;&lt; "move-ctor\n"; 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~C() { cout &lt;&lt; "dtor\n"; 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 &amp;operator=(const C &amp;c) { 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    x = c.x;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    cout &lt;&lt; "copy-op\n"; 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    return *this; 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 &amp;operator=(</a:t>
            </a:r>
            <a:r>
              <a:rPr lang="cs-CZ" sz="1400" b="1" dirty="0">
                <a:latin typeface="Consolas" panose="020B0609020204030204" pitchFamily="49" charset="0"/>
              </a:rPr>
              <a:t>C &amp;&amp;c</a:t>
            </a:r>
            <a:r>
              <a:rPr lang="cs-CZ" sz="1400" dirty="0">
                <a:latin typeface="Consolas" panose="020B0609020204030204" pitchFamily="49" charset="0"/>
              </a:rPr>
              <a:t>) {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    x = c.x;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    cout &lt;&lt; "move-op\n";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9817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 1: implementace třídy C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66158"/>
            <a:ext cx="8915400" cy="3777622"/>
          </a:xfrm>
        </p:spPr>
        <p:txBody>
          <a:bodyPr/>
          <a:lstStyle/>
          <a:p>
            <a:r>
              <a:rPr lang="cs-CZ" dirty="0" smtClean="0"/>
              <a:t>Implementovat třídy C, aby program vypsal čísla 1, 2, 3, ..., 20</a:t>
            </a:r>
          </a:p>
          <a:p>
            <a:pPr lvl="1"/>
            <a:r>
              <a:rPr lang="cs-CZ" dirty="0" smtClean="0"/>
              <a:t>NE </a:t>
            </a:r>
            <a:r>
              <a:rPr lang="cs-CZ" b="1" i="1" dirty="0" smtClean="0"/>
              <a:t>exit</a:t>
            </a:r>
            <a:r>
              <a:rPr lang="en-US" b="1" i="1" dirty="0" smtClean="0"/>
              <a:t>()</a:t>
            </a:r>
            <a:r>
              <a:rPr lang="en-US" dirty="0" smtClean="0"/>
              <a:t> </a:t>
            </a:r>
            <a:r>
              <a:rPr lang="en-US" dirty="0" err="1" smtClean="0"/>
              <a:t>apod</a:t>
            </a:r>
            <a:r>
              <a:rPr lang="en-US" dirty="0" smtClean="0"/>
              <a:t>…</a:t>
            </a:r>
            <a:endParaRPr lang="cs-CZ" dirty="0" smtClean="0"/>
          </a:p>
          <a:p>
            <a:pPr lvl="1"/>
            <a:endParaRPr lang="cs-CZ" dirty="0"/>
          </a:p>
        </p:txBody>
      </p:sp>
      <p:sp>
        <p:nvSpPr>
          <p:cNvPr id="5" name="TextBox 4"/>
          <p:cNvSpPr txBox="1"/>
          <p:nvPr/>
        </p:nvSpPr>
        <p:spPr>
          <a:xfrm>
            <a:off x="2589212" y="2231572"/>
            <a:ext cx="7153275" cy="37548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400" dirty="0" smtClean="0">
                <a:latin typeface="Consolas" panose="020B0609020204030204" pitchFamily="49" charset="0"/>
              </a:rPr>
              <a:t>class C </a:t>
            </a:r>
            <a:r>
              <a:rPr lang="en-US" sz="1400" dirty="0" smtClean="0">
                <a:latin typeface="Consolas" panose="020B0609020204030204" pitchFamily="49" charset="0"/>
              </a:rPr>
              <a:t>{ … }; // implement</a:t>
            </a:r>
            <a:r>
              <a:rPr lang="cs-CZ" sz="1400" dirty="0" smtClean="0">
                <a:latin typeface="Consolas" panose="020B0609020204030204" pitchFamily="49" charset="0"/>
              </a:rPr>
              <a:t/>
            </a:r>
            <a:br>
              <a:rPr lang="cs-CZ" sz="1400" dirty="0" smtClean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/>
            </a:r>
            <a:br>
              <a:rPr lang="en-US" sz="1400" dirty="0" smtClean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// </a:t>
            </a:r>
            <a:r>
              <a:rPr lang="en-US" sz="1400" dirty="0" err="1" smtClean="0">
                <a:latin typeface="Consolas" panose="020B0609020204030204" pitchFamily="49" charset="0"/>
              </a:rPr>
              <a:t>nesahat</a:t>
            </a:r>
            <a:r>
              <a:rPr lang="cs-CZ" sz="1400" dirty="0" smtClean="0">
                <a:latin typeface="Consolas" panose="020B0609020204030204" pitchFamily="49" charset="0"/>
              </a:rPr>
              <a:t> na věci níže!</a:t>
            </a:r>
            <a:br>
              <a:rPr lang="cs-CZ" sz="1400" dirty="0" smtClean="0">
                <a:latin typeface="Consolas" panose="020B0609020204030204" pitchFamily="49" charset="0"/>
              </a:rPr>
            </a:br>
            <a:r>
              <a:rPr lang="cs-CZ" sz="1400" dirty="0" smtClean="0">
                <a:latin typeface="Consolas" panose="020B0609020204030204" pitchFamily="49" charset="0"/>
              </a:rPr>
              <a:t>void </a:t>
            </a:r>
            <a:r>
              <a:rPr lang="cs-CZ" sz="1400" dirty="0">
                <a:latin typeface="Consolas" panose="020B0609020204030204" pitchFamily="49" charset="0"/>
              </a:rPr>
              <a:t>fn_copy(C) {}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void fn_cref(const C&amp;) </a:t>
            </a:r>
            <a:r>
              <a:rPr lang="cs-CZ" sz="1400" dirty="0" smtClean="0">
                <a:latin typeface="Consolas" panose="020B0609020204030204" pitchFamily="49" charset="0"/>
              </a:rPr>
              <a:t>{}</a:t>
            </a:r>
            <a:endParaRPr lang="en-US" sz="1400" dirty="0" smtClean="0">
              <a:latin typeface="Consolas" panose="020B0609020204030204" pitchFamily="49" charset="0"/>
            </a:endParaRPr>
          </a:p>
          <a:p>
            <a:endParaRPr lang="cs-CZ" sz="1400" dirty="0">
              <a:latin typeface="Consolas" panose="020B0609020204030204" pitchFamily="49" charset="0"/>
            </a:endParaRPr>
          </a:p>
          <a:p>
            <a:r>
              <a:rPr lang="cs-CZ" sz="1400" dirty="0">
                <a:latin typeface="Consolas" panose="020B0609020204030204" pitchFamily="49" charset="0"/>
              </a:rPr>
              <a:t>int main(int </a:t>
            </a:r>
            <a:r>
              <a:rPr lang="cs-CZ" sz="1400" dirty="0" smtClean="0">
                <a:latin typeface="Consolas" panose="020B0609020204030204" pitchFamily="49" charset="0"/>
              </a:rPr>
              <a:t>arg</a:t>
            </a:r>
            <a:r>
              <a:rPr lang="en-US" sz="1400" dirty="0" smtClean="0">
                <a:latin typeface="Consolas" panose="020B0609020204030204" pitchFamily="49" charset="0"/>
              </a:rPr>
              <a:t>c</a:t>
            </a:r>
            <a:r>
              <a:rPr lang="cs-CZ" sz="1400" dirty="0" smtClean="0">
                <a:latin typeface="Consolas" panose="020B0609020204030204" pitchFamily="49" charset="0"/>
              </a:rPr>
              <a:t>, </a:t>
            </a:r>
            <a:r>
              <a:rPr lang="cs-CZ" sz="1400" dirty="0">
                <a:latin typeface="Consolas" panose="020B0609020204030204" pitchFamily="49" charset="0"/>
              </a:rPr>
              <a:t>char* argv[])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{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cout &lt;&lt; "1";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 c;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cout &lt;&lt; "5";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fn_copy(c);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cout &lt;&lt; "10";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fn_cref(c);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fn_copy(std::move(c));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cout &lt;&lt; "15";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076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cs-CZ" dirty="0" smtClean="0"/>
              <a:t>Implementovat třídu C</a:t>
            </a:r>
          </a:p>
          <a:p>
            <a:pPr>
              <a:buFont typeface="+mj-lt"/>
              <a:buAutoNum type="arabicPeriod"/>
            </a:pPr>
            <a:r>
              <a:rPr lang="cs-CZ" dirty="0" smtClean="0"/>
              <a:t>Třída pro komplexní čísla</a:t>
            </a:r>
            <a:endParaRPr lang="en-US" dirty="0" smtClean="0"/>
          </a:p>
          <a:p>
            <a:pPr lvl="1"/>
            <a:r>
              <a:rPr lang="cs-CZ" dirty="0" smtClean="0"/>
              <a:t>naimplementovat všechny speciální metody</a:t>
            </a:r>
          </a:p>
          <a:p>
            <a:pPr>
              <a:buFont typeface="+mj-lt"/>
              <a:buAutoNum type="arabicPeriod"/>
            </a:pPr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374503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 2 (</a:t>
            </a:r>
            <a:r>
              <a:rPr lang="en-US" sz="6000" dirty="0" smtClean="0"/>
              <a:t>7.10.2020)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43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 </a:t>
            </a:r>
            <a:r>
              <a:rPr lang="en-US" sz="6000" dirty="0"/>
              <a:t>5</a:t>
            </a:r>
            <a:r>
              <a:rPr lang="cs-CZ" sz="6000" dirty="0" smtClean="0"/>
              <a:t> (</a:t>
            </a:r>
            <a:r>
              <a:rPr lang="en-US" sz="6000" dirty="0" smtClean="0"/>
              <a:t>4</a:t>
            </a:r>
            <a:r>
              <a:rPr lang="en-US" sz="6000" dirty="0" smtClean="0"/>
              <a:t>.11.2020</a:t>
            </a:r>
            <a:r>
              <a:rPr lang="en-US" sz="6000" dirty="0" smtClean="0"/>
              <a:t>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21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 (zkušenosti)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Nepoužívat </a:t>
            </a:r>
            <a:r>
              <a:rPr lang="cs-CZ" dirty="0" smtClean="0"/>
              <a:t>copy&amp;paste</a:t>
            </a:r>
          </a:p>
          <a:p>
            <a:r>
              <a:rPr lang="cs-CZ" dirty="0" smtClean="0"/>
              <a:t>Rozdělovat do funkcí</a:t>
            </a:r>
          </a:p>
          <a:p>
            <a:r>
              <a:rPr lang="cs-CZ" dirty="0"/>
              <a:t>Místo komentářů používat </a:t>
            </a:r>
            <a:r>
              <a:rPr lang="cs-CZ" dirty="0" smtClean="0"/>
              <a:t>funkce</a:t>
            </a:r>
          </a:p>
          <a:p>
            <a:r>
              <a:rPr lang="cs-CZ" dirty="0"/>
              <a:t>Využívat funkce z STL (např.: </a:t>
            </a:r>
            <a:r>
              <a:rPr lang="cs-CZ" i="1" dirty="0"/>
              <a:t>std::stoi, std::list&lt;T&gt;</a:t>
            </a:r>
            <a:r>
              <a:rPr lang="cs-CZ" dirty="0"/>
              <a:t>)</a:t>
            </a:r>
          </a:p>
          <a:p>
            <a:pPr lvl="1"/>
            <a:r>
              <a:rPr lang="cs-CZ" dirty="0"/>
              <a:t>pozor na složitost funkcí (</a:t>
            </a:r>
            <a:r>
              <a:rPr lang="cs-CZ" i="1" dirty="0"/>
              <a:t>std::vector::delete</a:t>
            </a:r>
            <a:r>
              <a:rPr lang="cs-CZ" i="1" dirty="0" smtClean="0"/>
              <a:t>()</a:t>
            </a:r>
            <a:r>
              <a:rPr lang="cs-CZ" dirty="0" smtClean="0"/>
              <a:t>)</a:t>
            </a:r>
          </a:p>
          <a:p>
            <a:r>
              <a:rPr lang="cs-CZ" dirty="0" smtClean="0"/>
              <a:t>Minimalizovat </a:t>
            </a:r>
            <a:r>
              <a:rPr lang="cs-CZ" i="1" dirty="0"/>
              <a:t>continue</a:t>
            </a:r>
            <a:r>
              <a:rPr lang="cs-CZ" dirty="0"/>
              <a:t>, </a:t>
            </a:r>
            <a:r>
              <a:rPr lang="cs-CZ" i="1" dirty="0"/>
              <a:t>break</a:t>
            </a:r>
            <a:r>
              <a:rPr lang="cs-CZ" dirty="0"/>
              <a:t>, </a:t>
            </a:r>
            <a:r>
              <a:rPr lang="cs-CZ" i="1" dirty="0"/>
              <a:t>goto</a:t>
            </a:r>
          </a:p>
          <a:p>
            <a:endParaRPr lang="cs-CZ" dirty="0" smtClean="0"/>
          </a:p>
          <a:p>
            <a:endParaRPr lang="cs-CZ" dirty="0"/>
          </a:p>
        </p:txBody>
      </p:sp>
      <p:pic>
        <p:nvPicPr>
          <p:cNvPr id="2050" name="Picture 2" descr="go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987" y="4556767"/>
            <a:ext cx="8124281" cy="220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6600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 (zkušenosti)</a:t>
            </a:r>
            <a:br>
              <a:rPr lang="cs-CZ" dirty="0" smtClean="0"/>
            </a:br>
            <a:r>
              <a:rPr lang="cs-CZ" dirty="0" smtClean="0"/>
              <a:t> 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Rozumné pojmenovávání</a:t>
            </a:r>
          </a:p>
          <a:p>
            <a:r>
              <a:rPr lang="cs-CZ" dirty="0" smtClean="0"/>
              <a:t>Předávání parametrů</a:t>
            </a:r>
          </a:p>
          <a:p>
            <a:endParaRPr lang="cs-CZ" i="1" dirty="0" smtClean="0"/>
          </a:p>
          <a:p>
            <a:endParaRPr lang="cs-CZ" i="1" dirty="0" smtClean="0"/>
          </a:p>
          <a:p>
            <a:endParaRPr lang="cs-CZ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912" y="1364108"/>
            <a:ext cx="4802649" cy="495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830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 (zkušenosti)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Do GITu pouze zdrojáky, konf. soubory, ...</a:t>
            </a:r>
          </a:p>
          <a:p>
            <a:pPr lvl="1"/>
            <a:r>
              <a:rPr lang="cs-CZ" dirty="0"/>
              <a:t>NE: </a:t>
            </a:r>
            <a:r>
              <a:rPr lang="cs-CZ" i="1" dirty="0"/>
              <a:t>.obj, .log, .pdb, </a:t>
            </a:r>
            <a:r>
              <a:rPr lang="cs-CZ" i="1" dirty="0" smtClean="0"/>
              <a:t>...</a:t>
            </a:r>
            <a:endParaRPr lang="cs-CZ" dirty="0" smtClean="0"/>
          </a:p>
          <a:p>
            <a:r>
              <a:rPr lang="cs-CZ" dirty="0" smtClean="0"/>
              <a:t>Další úkoly odevzdat + vytvořit merge request (přidat mě)</a:t>
            </a:r>
          </a:p>
          <a:p>
            <a:pPr lvl="1"/>
            <a:r>
              <a:rPr lang="cs-CZ" dirty="0" smtClean="0"/>
              <a:t>Návod na stránkách</a:t>
            </a:r>
          </a:p>
        </p:txBody>
      </p:sp>
    </p:spTree>
    <p:extLst>
      <p:ext uri="{BB962C8B-B14F-4D97-AF65-F5344CB8AC3E}">
        <p14:creationId xmlns:p14="http://schemas.microsoft.com/office/powerpoint/2010/main" val="3076843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Předávání parametrů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hodnotou</a:t>
            </a:r>
            <a:r>
              <a:rPr lang="en-US" dirty="0"/>
              <a:t> </a:t>
            </a:r>
            <a:r>
              <a:rPr lang="en-US" dirty="0" smtClean="0"/>
              <a:t>(by value)</a:t>
            </a:r>
            <a:r>
              <a:rPr lang="cs-CZ" dirty="0" smtClean="0"/>
              <a:t>: </a:t>
            </a:r>
            <a:r>
              <a:rPr lang="en-US" b="1" i="1" dirty="0" smtClean="0"/>
              <a:t>void </a:t>
            </a:r>
            <a:r>
              <a:rPr lang="en-US" b="1" i="1" dirty="0" err="1" smtClean="0"/>
              <a:t>fn</a:t>
            </a:r>
            <a:r>
              <a:rPr lang="en-US" b="1" i="1" dirty="0" smtClean="0"/>
              <a:t>(</a:t>
            </a:r>
            <a:r>
              <a:rPr lang="en-US" b="1" i="1" dirty="0" smtClean="0">
                <a:solidFill>
                  <a:srgbClr val="0070C0"/>
                </a:solidFill>
              </a:rPr>
              <a:t>string </a:t>
            </a:r>
            <a:r>
              <a:rPr lang="en-US" b="1" i="1" dirty="0" err="1" smtClean="0">
                <a:solidFill>
                  <a:srgbClr val="0070C0"/>
                </a:solidFill>
              </a:rPr>
              <a:t>str</a:t>
            </a:r>
            <a:r>
              <a:rPr lang="en-US" b="1" i="1" dirty="0" smtClean="0"/>
              <a:t>)</a:t>
            </a:r>
          </a:p>
          <a:p>
            <a:pPr lvl="1"/>
            <a:r>
              <a:rPr lang="cs-CZ" dirty="0" smtClean="0"/>
              <a:t>Vytvoří se </a:t>
            </a:r>
            <a:r>
              <a:rPr lang="cs-CZ" b="1" dirty="0" smtClean="0"/>
              <a:t>kopie</a:t>
            </a:r>
            <a:r>
              <a:rPr lang="cs-CZ" dirty="0" smtClean="0"/>
              <a:t>, která se předá do funkce</a:t>
            </a:r>
          </a:p>
          <a:p>
            <a:r>
              <a:rPr lang="cs-CZ" dirty="0" smtClean="0"/>
              <a:t>odkazem (by reference)</a:t>
            </a:r>
          </a:p>
          <a:p>
            <a:pPr lvl="1"/>
            <a:r>
              <a:rPr lang="cs-CZ" dirty="0" smtClean="0"/>
              <a:t>reference: </a:t>
            </a:r>
            <a:r>
              <a:rPr lang="cs-CZ" b="1" i="1" dirty="0" smtClean="0"/>
              <a:t>void fn(</a:t>
            </a:r>
            <a:r>
              <a:rPr lang="cs-CZ" b="1" i="1" dirty="0" smtClean="0">
                <a:solidFill>
                  <a:srgbClr val="0070C0"/>
                </a:solidFill>
              </a:rPr>
              <a:t>string </a:t>
            </a:r>
            <a:r>
              <a:rPr lang="en-US" b="1" i="1" dirty="0" smtClean="0">
                <a:solidFill>
                  <a:srgbClr val="0070C0"/>
                </a:solidFill>
              </a:rPr>
              <a:t>&amp;</a:t>
            </a:r>
            <a:r>
              <a:rPr lang="en-US" b="1" i="1" dirty="0" err="1" smtClean="0">
                <a:solidFill>
                  <a:srgbClr val="0070C0"/>
                </a:solidFill>
              </a:rPr>
              <a:t>str</a:t>
            </a:r>
            <a:r>
              <a:rPr lang="en-US" b="1" i="1" dirty="0" smtClean="0"/>
              <a:t>)</a:t>
            </a:r>
          </a:p>
          <a:p>
            <a:pPr lvl="2"/>
            <a:r>
              <a:rPr lang="cs-CZ" dirty="0" smtClean="0"/>
              <a:t>Funkce modifikuje parametr uvnitř</a:t>
            </a:r>
          </a:p>
          <a:p>
            <a:pPr lvl="2"/>
            <a:r>
              <a:rPr lang="cs-CZ" dirty="0" smtClean="0"/>
              <a:t>Výstupní parametry (pokud nelze návratovou hodnotou)</a:t>
            </a:r>
          </a:p>
          <a:p>
            <a:pPr lvl="1"/>
            <a:r>
              <a:rPr lang="cs-CZ" dirty="0" smtClean="0"/>
              <a:t>const-reference: </a:t>
            </a:r>
            <a:r>
              <a:rPr lang="cs-CZ" b="1" i="1" dirty="0" smtClean="0"/>
              <a:t>void fn(</a:t>
            </a:r>
            <a:r>
              <a:rPr lang="cs-CZ" b="1" i="1" dirty="0" smtClean="0">
                <a:solidFill>
                  <a:srgbClr val="0070C0"/>
                </a:solidFill>
              </a:rPr>
              <a:t>const string &amp;str</a:t>
            </a:r>
            <a:r>
              <a:rPr lang="cs-CZ" b="1" i="1" dirty="0" smtClean="0"/>
              <a:t>)</a:t>
            </a:r>
          </a:p>
          <a:p>
            <a:pPr lvl="2"/>
            <a:r>
              <a:rPr lang="cs-CZ" dirty="0" smtClean="0"/>
              <a:t>Předává se parametr, ale nechci vytvářet kopii (pro velké třídy, kde je kopírování drahé)</a:t>
            </a:r>
          </a:p>
          <a:p>
            <a:pPr lvl="1"/>
            <a:r>
              <a:rPr lang="cs-CZ" dirty="0" smtClean="0"/>
              <a:t>r-value reference: </a:t>
            </a:r>
            <a:r>
              <a:rPr lang="cs-CZ" b="1" i="1" dirty="0"/>
              <a:t>void </a:t>
            </a:r>
            <a:r>
              <a:rPr lang="cs-CZ" b="1" i="1" dirty="0" smtClean="0"/>
              <a:t>fn(</a:t>
            </a:r>
            <a:r>
              <a:rPr lang="cs-CZ" b="1" i="1" dirty="0" smtClean="0">
                <a:solidFill>
                  <a:srgbClr val="0070C0"/>
                </a:solidFill>
              </a:rPr>
              <a:t>string &amp;</a:t>
            </a:r>
            <a:r>
              <a:rPr lang="en-US" b="1" i="1" dirty="0" smtClean="0">
                <a:solidFill>
                  <a:srgbClr val="0070C0"/>
                </a:solidFill>
              </a:rPr>
              <a:t>&amp;</a:t>
            </a:r>
            <a:r>
              <a:rPr lang="cs-CZ" b="1" i="1" dirty="0" smtClean="0">
                <a:solidFill>
                  <a:srgbClr val="0070C0"/>
                </a:solidFill>
              </a:rPr>
              <a:t>str</a:t>
            </a:r>
            <a:r>
              <a:rPr lang="cs-CZ" b="1" i="1" dirty="0" smtClean="0"/>
              <a:t>)</a:t>
            </a:r>
            <a:endParaRPr lang="en-US" i="1" dirty="0"/>
          </a:p>
          <a:p>
            <a:pPr lvl="2"/>
            <a:r>
              <a:rPr lang="cs-CZ" i="1" dirty="0" smtClean="0"/>
              <a:t>Později</a:t>
            </a:r>
            <a:endParaRPr lang="cs-CZ" dirty="0" smtClean="0"/>
          </a:p>
          <a:p>
            <a:endParaRPr lang="cs-CZ" dirty="0" smtClean="0"/>
          </a:p>
          <a:p>
            <a:r>
              <a:rPr lang="cs-CZ" dirty="0" smtClean="0"/>
              <a:t>*ukazatelem (by pointer)</a:t>
            </a:r>
          </a:p>
          <a:p>
            <a:pPr lvl="1"/>
            <a:r>
              <a:rPr lang="cs-CZ" b="1" dirty="0" smtClean="0"/>
              <a:t>Není to způsob předávání parametrů </a:t>
            </a:r>
            <a:r>
              <a:rPr lang="cs-CZ" dirty="0" smtClean="0"/>
              <a:t>(ukazatel je předáván hodnotou)</a:t>
            </a:r>
          </a:p>
          <a:p>
            <a:pPr lvl="1"/>
            <a:r>
              <a:rPr lang="cs-CZ" dirty="0" smtClean="0"/>
              <a:t>V C-čku - nemá reference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7590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class/struct</a:t>
            </a:r>
            <a:r>
              <a:rPr lang="en-US" dirty="0" smtClean="0"/>
              <a:t> (1/2)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Chceme</a:t>
            </a:r>
            <a:r>
              <a:rPr lang="en-US" dirty="0" smtClean="0"/>
              <a:t> </a:t>
            </a:r>
            <a:r>
              <a:rPr lang="en-US" dirty="0" err="1" smtClean="0"/>
              <a:t>strukturovat</a:t>
            </a:r>
            <a:r>
              <a:rPr lang="en-US" dirty="0" smtClean="0"/>
              <a:t> data,</a:t>
            </a:r>
            <a:r>
              <a:rPr lang="cs-CZ" dirty="0" smtClean="0"/>
              <a:t> </a:t>
            </a:r>
            <a:r>
              <a:rPr lang="en-US" dirty="0" err="1" smtClean="0"/>
              <a:t>funkce</a:t>
            </a:r>
            <a:r>
              <a:rPr lang="en-US" dirty="0" smtClean="0"/>
              <a:t> </a:t>
            </a:r>
            <a:r>
              <a:rPr lang="cs-CZ" dirty="0" smtClean="0"/>
              <a:t>„</a:t>
            </a:r>
            <a:r>
              <a:rPr lang="en-US" dirty="0" smtClean="0"/>
              <a:t>k sob</a:t>
            </a:r>
            <a:r>
              <a:rPr lang="cs-CZ" dirty="0" smtClean="0"/>
              <a:t>ě“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b="1" i="1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funkce</a:t>
            </a:r>
            <a:r>
              <a:rPr lang="en-US" dirty="0" smtClean="0"/>
              <a:t> m</a:t>
            </a:r>
            <a:r>
              <a:rPr lang="cs-CZ" dirty="0" smtClean="0"/>
              <a:t>ůže volat pouze </a:t>
            </a:r>
            <a:r>
              <a:rPr lang="cs-CZ" b="1" i="1" dirty="0" smtClean="0"/>
              <a:t>const</a:t>
            </a:r>
            <a:r>
              <a:rPr lang="cs-CZ" dirty="0" smtClean="0"/>
              <a:t> funkci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89212" y="2637777"/>
            <a:ext cx="7153275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400" dirty="0" smtClean="0">
                <a:latin typeface="Consolas" panose="020B0609020204030204" pitchFamily="49" charset="0"/>
              </a:rPr>
              <a:t>class </a:t>
            </a:r>
            <a:r>
              <a:rPr lang="cs-CZ" sz="1400" dirty="0">
                <a:latin typeface="Consolas" panose="020B0609020204030204" pitchFamily="49" charset="0"/>
              </a:rPr>
              <a:t>calculator {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    void sum(); // private by default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public</a:t>
            </a:r>
            <a:r>
              <a:rPr lang="cs-CZ" sz="1400" dirty="0" smtClean="0">
                <a:latin typeface="Consolas" panose="020B0609020204030204" pitchFamily="49" charset="0"/>
              </a:rPr>
              <a:t>:</a:t>
            </a:r>
            <a:endParaRPr lang="cs-CZ" sz="1400" dirty="0">
              <a:latin typeface="Consolas" panose="020B0609020204030204" pitchFamily="49" charset="0"/>
            </a:endParaRPr>
          </a:p>
          <a:p>
            <a:r>
              <a:rPr lang="cs-CZ" sz="1400" dirty="0">
                <a:latin typeface="Consolas" panose="020B0609020204030204" pitchFamily="49" charset="0"/>
              </a:rPr>
              <a:t>        void calc(const std::string &amp;expression</a:t>
            </a:r>
            <a:r>
              <a:rPr lang="cs-CZ" sz="1400" dirty="0" smtClean="0">
                <a:latin typeface="Consolas" panose="020B0609020204030204" pitchFamily="49" charset="0"/>
              </a:rPr>
              <a:t>);</a:t>
            </a:r>
            <a:r>
              <a:rPr lang="en-US" sz="1400" dirty="0" smtClean="0">
                <a:latin typeface="Consolas" panose="020B0609020204030204" pitchFamily="49" charset="0"/>
              </a:rPr>
              <a:t> // change internals</a:t>
            </a:r>
            <a:r>
              <a:rPr lang="cs-CZ" sz="1400" dirty="0" smtClean="0">
                <a:latin typeface="Consolas" panose="020B0609020204030204" pitchFamily="49" charset="0"/>
              </a:rPr>
              <a:t/>
            </a:r>
            <a:br>
              <a:rPr lang="cs-CZ" sz="1400" dirty="0" smtClean="0">
                <a:latin typeface="Consolas" panose="020B0609020204030204" pitchFamily="49" charset="0"/>
              </a:rPr>
            </a:br>
            <a:r>
              <a:rPr lang="cs-CZ" sz="1400" dirty="0" smtClean="0">
                <a:latin typeface="Consolas" panose="020B0609020204030204" pitchFamily="49" charset="0"/>
              </a:rPr>
              <a:t>        void print() </a:t>
            </a:r>
            <a:r>
              <a:rPr lang="cs-CZ" sz="14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const</a:t>
            </a:r>
            <a:r>
              <a:rPr lang="cs-CZ" sz="1400" dirty="0" smtClean="0">
                <a:latin typeface="Consolas" panose="020B0609020204030204" pitchFamily="49" charset="0"/>
              </a:rPr>
              <a:t>; //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doesn’t change internals</a:t>
            </a:r>
            <a:endParaRPr lang="cs-CZ" sz="1400" dirty="0">
              <a:latin typeface="Consolas" panose="020B0609020204030204" pitchFamily="49" charset="0"/>
            </a:endParaRPr>
          </a:p>
          <a:p>
            <a:r>
              <a:rPr lang="cs-CZ" sz="1400" dirty="0">
                <a:latin typeface="Consolas" panose="020B0609020204030204" pitchFamily="49" charset="0"/>
              </a:rPr>
              <a:t>    </a:t>
            </a:r>
            <a:r>
              <a:rPr lang="cs-CZ" sz="1400" dirty="0" smtClean="0">
                <a:latin typeface="Consolas" panose="020B0609020204030204" pitchFamily="49" charset="0"/>
              </a:rPr>
              <a:t>private:</a:t>
            </a:r>
            <a:endParaRPr lang="cs-CZ" sz="1400" dirty="0">
              <a:latin typeface="Consolas" panose="020B0609020204030204" pitchFamily="49" charset="0"/>
            </a:endParaRPr>
          </a:p>
          <a:p>
            <a:r>
              <a:rPr lang="cs-CZ" sz="1400" dirty="0">
                <a:latin typeface="Consolas" panose="020B0609020204030204" pitchFamily="49" charset="0"/>
              </a:rPr>
              <a:t>        // ...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};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}</a:t>
            </a:r>
            <a:r>
              <a:rPr lang="cs-CZ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cs-CZ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cs-CZ" sz="1400" dirty="0">
              <a:latin typeface="Consolas" panose="020B0609020204030204" pitchFamily="49" charset="0"/>
            </a:endParaRPr>
          </a:p>
          <a:p>
            <a:r>
              <a:rPr lang="cs-CZ" sz="1400" dirty="0" smtClean="0">
                <a:latin typeface="Consolas" panose="020B0609020204030204" pitchFamily="49" charset="0"/>
              </a:rPr>
              <a:t>calculator </a:t>
            </a:r>
            <a:r>
              <a:rPr lang="cs-CZ" sz="1400" dirty="0">
                <a:latin typeface="Consolas" panose="020B0609020204030204" pitchFamily="49" charset="0"/>
              </a:rPr>
              <a:t>c</a:t>
            </a:r>
            <a:r>
              <a:rPr lang="cs-CZ" sz="1400" dirty="0" smtClean="0">
                <a:latin typeface="Consolas" panose="020B0609020204030204" pitchFamily="49" charset="0"/>
              </a:rPr>
              <a:t>;</a:t>
            </a:r>
            <a:r>
              <a:rPr lang="en-US" sz="1400" dirty="0" smtClean="0">
                <a:latin typeface="Consolas" panose="020B0609020204030204" pitchFamily="49" charset="0"/>
              </a:rPr>
              <a:t> // n</a:t>
            </a:r>
            <a:r>
              <a:rPr lang="cs-CZ" sz="1400" dirty="0" smtClean="0">
                <a:latin typeface="Consolas" panose="020B0609020204030204" pitchFamily="49" charset="0"/>
              </a:rPr>
              <a:t>o need for `new`</a:t>
            </a:r>
            <a:endParaRPr lang="cs-CZ" sz="1400" dirty="0">
              <a:latin typeface="Consolas" panose="020B0609020204030204" pitchFamily="49" charset="0"/>
            </a:endParaRPr>
          </a:p>
          <a:p>
            <a:r>
              <a:rPr lang="cs-CZ" sz="1400" dirty="0" smtClean="0">
                <a:latin typeface="Consolas" panose="020B0609020204030204" pitchFamily="49" charset="0"/>
              </a:rPr>
              <a:t>c.calc(</a:t>
            </a:r>
            <a:r>
              <a:rPr lang="cs-CZ" sz="1400" dirty="0">
                <a:latin typeface="Consolas" panose="020B0609020204030204" pitchFamily="49" charset="0"/>
              </a:rPr>
              <a:t>"1+2*3/4"</a:t>
            </a:r>
            <a:r>
              <a:rPr lang="cs-CZ" sz="1400" dirty="0" smtClean="0">
                <a:latin typeface="Consolas" panose="020B0609020204030204" pitchFamily="49" charset="0"/>
              </a:rPr>
              <a:t>);</a:t>
            </a:r>
            <a:endParaRPr lang="cs-CZ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7973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class/</a:t>
            </a:r>
            <a:r>
              <a:rPr lang="en-US" dirty="0" err="1" smtClean="0"/>
              <a:t>struct</a:t>
            </a:r>
            <a:r>
              <a:rPr lang="en-US" dirty="0" smtClean="0"/>
              <a:t> (2/2)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r>
              <a:rPr lang="en-US" dirty="0" smtClean="0"/>
              <a:t>class vs. </a:t>
            </a:r>
            <a:r>
              <a:rPr lang="en-US" dirty="0" err="1" smtClean="0"/>
              <a:t>struct</a:t>
            </a:r>
            <a:endParaRPr lang="en-US" dirty="0" smtClean="0"/>
          </a:p>
          <a:p>
            <a:r>
              <a:rPr lang="en-US" b="1" dirty="0" smtClean="0"/>
              <a:t>Use </a:t>
            </a:r>
            <a:r>
              <a:rPr lang="en-US" b="1" dirty="0"/>
              <a:t>class if the class has an invariant; use </a:t>
            </a:r>
            <a:r>
              <a:rPr lang="en-US" b="1" dirty="0" err="1"/>
              <a:t>struct</a:t>
            </a:r>
            <a:r>
              <a:rPr lang="en-US" b="1" dirty="0"/>
              <a:t> if the data members can vary </a:t>
            </a:r>
            <a:r>
              <a:rPr lang="en-US" b="1" dirty="0" smtClean="0"/>
              <a:t>independently</a:t>
            </a:r>
            <a:endParaRPr lang="en-US" dirty="0"/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isocpp.github.io/CppCoreGuidelines/CppCoreGuidelines#c-classes-and-class-hierarchies</a:t>
            </a:r>
          </a:p>
          <a:p>
            <a:endParaRPr lang="cs-CZ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http://isocpp.github.io/CppCoreGuidelines/CppCoreGuidelines#c2-use-class-if-the-class-has-an-invariant-use-struct-if-the-data-members-can-vary-independently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89212" y="2129586"/>
            <a:ext cx="7153275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400" dirty="0" smtClean="0">
                <a:latin typeface="Consolas" panose="020B0609020204030204" pitchFamily="49" charset="0"/>
              </a:rPr>
              <a:t>struct coordinate {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</a:t>
            </a:r>
            <a:r>
              <a:rPr lang="cs-CZ" sz="1400" dirty="0" smtClean="0">
                <a:latin typeface="Consolas" panose="020B0609020204030204" pitchFamily="49" charset="0"/>
              </a:rPr>
              <a:t>   int x;</a:t>
            </a:r>
            <a:br>
              <a:rPr lang="cs-CZ" sz="1400" dirty="0" smtClean="0">
                <a:latin typeface="Consolas" panose="020B0609020204030204" pitchFamily="49" charset="0"/>
              </a:rPr>
            </a:br>
            <a:r>
              <a:rPr lang="cs-CZ" sz="1400" dirty="0" smtClean="0">
                <a:latin typeface="Consolas" panose="020B0609020204030204" pitchFamily="49" charset="0"/>
              </a:rPr>
              <a:t>    int y;</a:t>
            </a:r>
            <a:br>
              <a:rPr lang="cs-CZ" sz="1400" dirty="0" smtClean="0">
                <a:latin typeface="Consolas" panose="020B0609020204030204" pitchFamily="49" charset="0"/>
              </a:rPr>
            </a:br>
            <a:r>
              <a:rPr lang="cs-CZ" sz="1400" dirty="0" smtClean="0">
                <a:latin typeface="Consolas" panose="020B0609020204030204" pitchFamily="49" charset="0"/>
              </a:rPr>
              <a:t>    int z;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</a:t>
            </a:r>
            <a:r>
              <a:rPr lang="cs-CZ" sz="1400" dirty="0" smtClean="0">
                <a:latin typeface="Consolas" panose="020B0609020204030204" pitchFamily="49" charset="0"/>
              </a:rPr>
              <a:t>   void set(int x, int y, int z);</a:t>
            </a:r>
            <a:endParaRPr lang="cs-CZ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}</a:t>
            </a:r>
            <a:r>
              <a:rPr lang="cs-CZ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cs-CZ" sz="1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168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::vector</a:t>
            </a:r>
            <a:r>
              <a:rPr lang="cs-CZ" dirty="0" smtClean="0"/>
              <a:t>&lt;T&gt;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pPr marL="0" indent="0">
              <a:buNone/>
            </a:pPr>
            <a:endParaRPr lang="en-US" dirty="0" smtClean="0"/>
          </a:p>
          <a:p>
            <a:endParaRPr lang="cs-CZ" dirty="0" smtClean="0"/>
          </a:p>
          <a:p>
            <a:r>
              <a:rPr lang="en-US" dirty="0" err="1" smtClean="0"/>
              <a:t>Pozor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cs-CZ" dirty="0" smtClean="0"/>
              <a:t>časovou </a:t>
            </a:r>
            <a:r>
              <a:rPr lang="en-US" dirty="0" smtClean="0"/>
              <a:t>s</a:t>
            </a:r>
            <a:r>
              <a:rPr lang="cs-CZ" dirty="0" smtClean="0"/>
              <a:t>ložitost operací</a:t>
            </a:r>
          </a:p>
          <a:p>
            <a:r>
              <a:rPr lang="en-US" dirty="0"/>
              <a:t>vector&lt;bool&gt;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https://en.cppreference.com/w/cpp/header/vector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89212" y="1798851"/>
            <a:ext cx="7153275" cy="31085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#include &lt;vector&gt;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main()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</a:rPr>
              <a:t>::vector&lt;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&gt; vi{1, 2, 3, 4, 5, 6</a:t>
            </a:r>
            <a:r>
              <a:rPr lang="en-US" sz="1400" dirty="0" smtClean="0">
                <a:latin typeface="Consolas" panose="020B0609020204030204" pitchFamily="49" charset="0"/>
              </a:rPr>
              <a:t>};</a:t>
            </a:r>
            <a:br>
              <a:rPr lang="en-US" sz="1400" dirty="0" smtClean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  </a:t>
            </a:r>
            <a:r>
              <a:rPr lang="en-US" sz="1400" dirty="0" err="1" smtClean="0">
                <a:latin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</a:rPr>
              <a:t>::vector&lt;float&gt; </a:t>
            </a:r>
            <a:r>
              <a:rPr lang="en-US" sz="1400" dirty="0" err="1" smtClean="0">
                <a:latin typeface="Consolas" panose="020B0609020204030204" pitchFamily="49" charset="0"/>
              </a:rPr>
              <a:t>vf</a:t>
            </a:r>
            <a:r>
              <a:rPr lang="en-US" sz="1400" dirty="0" smtClean="0">
                <a:latin typeface="Consolas" panose="020B0609020204030204" pitchFamily="49" charset="0"/>
              </a:rPr>
              <a:t>(5, </a:t>
            </a:r>
            <a:r>
              <a:rPr lang="en-US" sz="1400" dirty="0">
                <a:latin typeface="Consolas" panose="020B0609020204030204" pitchFamily="49" charset="0"/>
              </a:rPr>
              <a:t>0.0f</a:t>
            </a:r>
            <a:r>
              <a:rPr lang="en-US" sz="1400" dirty="0" smtClean="0">
                <a:latin typeface="Consolas" panose="020B0609020204030204" pitchFamily="49" charset="0"/>
              </a:rPr>
              <a:t>); 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vi[3] &lt;&lt; “ “ &lt;&lt; vf.at(3) &lt;&lt; </a:t>
            </a:r>
            <a:r>
              <a:rPr lang="en-US" sz="1400" dirty="0" err="1">
                <a:latin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</a:rPr>
              <a:t>endl</a:t>
            </a:r>
            <a:r>
              <a:rPr lang="en-US" sz="1400" dirty="0" smtClean="0">
                <a:latin typeface="Consolas" panose="020B0609020204030204" pitchFamily="49" charset="0"/>
              </a:rPr>
              <a:t>;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latin typeface="Consolas" panose="020B0609020204030204" pitchFamily="49" charset="0"/>
              </a:rPr>
              <a:t>vi.size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vi[3] = 100; vi.at(6) = 600;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vf.push_back</a:t>
            </a:r>
            <a:r>
              <a:rPr lang="en-US" sz="1400" dirty="0">
                <a:latin typeface="Consolas" panose="020B0609020204030204" pitchFamily="49" charset="0"/>
              </a:rPr>
              <a:t>(100.0f); </a:t>
            </a:r>
            <a:r>
              <a:rPr lang="en-US" sz="1400" dirty="0" err="1">
                <a:latin typeface="Consolas" panose="020B0609020204030204" pitchFamily="49" charset="0"/>
              </a:rPr>
              <a:t>vf.emplace_back</a:t>
            </a:r>
            <a:r>
              <a:rPr lang="en-US" sz="1400" dirty="0">
                <a:latin typeface="Consolas" panose="020B0609020204030204" pitchFamily="49" charset="0"/>
              </a:rPr>
              <a:t>(200.0f);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vf.insert</a:t>
            </a:r>
            <a:r>
              <a:rPr lang="en-US" sz="1400" dirty="0">
                <a:latin typeface="Consolas" panose="020B0609020204030204" pitchFamily="49" charset="0"/>
              </a:rPr>
              <a:t>(3, 300.0f); </a:t>
            </a:r>
            <a:r>
              <a:rPr lang="en-US" sz="1400" dirty="0" err="1">
                <a:latin typeface="Consolas" panose="020B0609020204030204" pitchFamily="49" charset="0"/>
              </a:rPr>
              <a:t>vf.emplace</a:t>
            </a:r>
            <a:r>
              <a:rPr lang="en-US" sz="1400" dirty="0">
                <a:latin typeface="Consolas" panose="020B0609020204030204" pitchFamily="49" charset="0"/>
              </a:rPr>
              <a:t>(3, 300.0f);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vi.pop_back</a:t>
            </a:r>
            <a:r>
              <a:rPr lang="en-US" sz="1400" dirty="0">
                <a:latin typeface="Consolas" panose="020B0609020204030204" pitchFamily="49" charset="0"/>
              </a:rPr>
              <a:t>();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vf.erase</a:t>
            </a:r>
            <a:r>
              <a:rPr lang="en-US" sz="1400" dirty="0">
                <a:latin typeface="Consolas" panose="020B0609020204030204" pitchFamily="49" charset="0"/>
              </a:rPr>
              <a:t>(3);</a:t>
            </a:r>
            <a:r>
              <a:rPr lang="cs-CZ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vi.clear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vi.resize</a:t>
            </a:r>
            <a:r>
              <a:rPr lang="en-US" sz="1400" dirty="0">
                <a:latin typeface="Consolas" panose="020B0609020204030204" pitchFamily="49" charset="0"/>
              </a:rPr>
              <a:t>(10); </a:t>
            </a:r>
            <a:r>
              <a:rPr lang="en-US" sz="1400" dirty="0" err="1">
                <a:latin typeface="Consolas" panose="020B0609020204030204" pitchFamily="49" charset="0"/>
              </a:rPr>
              <a:t>vi.reserve</a:t>
            </a:r>
            <a:r>
              <a:rPr lang="en-US" sz="1400" dirty="0">
                <a:latin typeface="Consolas" panose="020B0609020204030204" pitchFamily="49" charset="0"/>
              </a:rPr>
              <a:t>(100);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542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+mj-lt"/>
              <a:buAutoNum type="arabicPeriod"/>
            </a:pPr>
            <a:r>
              <a:rPr lang="cs-CZ" dirty="0" smtClean="0"/>
              <a:t>matice pro čísla</a:t>
            </a:r>
          </a:p>
          <a:p>
            <a:pPr lvl="1"/>
            <a:r>
              <a:rPr lang="cs-CZ" dirty="0" smtClean="0"/>
              <a:t>set(x, y, value), get(x, y), print()</a:t>
            </a:r>
          </a:p>
          <a:p>
            <a:pPr lvl="1"/>
            <a:r>
              <a:rPr lang="cs-CZ" dirty="0" smtClean="0"/>
              <a:t>set_width</a:t>
            </a:r>
            <a:r>
              <a:rPr lang="cs-CZ" dirty="0"/>
              <a:t>(), set_height(), get_width(), get_height</a:t>
            </a:r>
            <a:r>
              <a:rPr lang="cs-CZ" dirty="0" smtClean="0"/>
              <a:t>()</a:t>
            </a:r>
          </a:p>
          <a:p>
            <a:pPr lvl="1"/>
            <a:r>
              <a:rPr lang="cs-CZ" dirty="0" smtClean="0"/>
              <a:t>get_row(x), get_column(x) – vrať řádek/sloupec x</a:t>
            </a:r>
          </a:p>
          <a:p>
            <a:pPr lvl="1"/>
            <a:r>
              <a:rPr lang="cs-CZ" dirty="0" smtClean="0"/>
              <a:t>get_rows(), get_columns() – vrátí pole všech řádků/sloupců</a:t>
            </a:r>
          </a:p>
          <a:p>
            <a:pPr lvl="1"/>
            <a:r>
              <a:rPr lang="cs-CZ" dirty="0"/>
              <a:t>clear</a:t>
            </a:r>
            <a:r>
              <a:rPr lang="cs-CZ" dirty="0" smtClean="0"/>
              <a:t>() – nastav všechny hodnoty na 0</a:t>
            </a:r>
          </a:p>
          <a:p>
            <a:pPr lvl="1"/>
            <a:r>
              <a:rPr lang="cs-CZ" dirty="0" smtClean="0"/>
              <a:t>fill_with_value(value) – nastav všechny hodnoty na danou hodnotu</a:t>
            </a:r>
          </a:p>
          <a:p>
            <a:pPr lvl="1"/>
            <a:r>
              <a:rPr lang="cs-CZ" dirty="0" smtClean="0"/>
              <a:t>reverse() – prohoď hodnoty z [x, y] na [y, x]</a:t>
            </a:r>
          </a:p>
          <a:p>
            <a:pPr lvl="1"/>
            <a:r>
              <a:rPr lang="cs-CZ" dirty="0" smtClean="0"/>
              <a:t>is_negative() – jsou všechny čísla v matici záporná?</a:t>
            </a:r>
          </a:p>
          <a:p>
            <a:pPr lvl="1"/>
            <a:r>
              <a:rPr lang="cs-CZ" dirty="0" smtClean="0"/>
              <a:t>get_negative(), get_positive() – vrátí všechna negativní/pozitivní čísla v matici</a:t>
            </a:r>
          </a:p>
          <a:p>
            <a:pPr lvl="1"/>
            <a:r>
              <a:rPr lang="cs-CZ" dirty="0" smtClean="0"/>
              <a:t>zero_count() – počet 0 v matici</a:t>
            </a:r>
          </a:p>
          <a:p>
            <a:pPr lvl="1"/>
            <a:endParaRPr lang="cs-CZ" dirty="0" smtClean="0"/>
          </a:p>
          <a:p>
            <a:r>
              <a:rPr lang="cs-CZ" dirty="0" smtClean="0"/>
              <a:t>POZOR: const metody, předávání parametrů</a:t>
            </a:r>
          </a:p>
          <a:p>
            <a:r>
              <a:rPr lang="cs-CZ" dirty="0" smtClean="0"/>
              <a:t>Odevzdat do Gitlabu + merge request</a:t>
            </a:r>
          </a:p>
          <a:p>
            <a:pPr lvl="1"/>
            <a:endParaRPr lang="cs-CZ" dirty="0" smtClean="0"/>
          </a:p>
          <a:p>
            <a:pPr>
              <a:buFont typeface="+mj-lt"/>
              <a:buAutoNum type="arabicPeriod"/>
            </a:pPr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17574293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 1</a:t>
            </a:r>
            <a:r>
              <a:rPr lang="en-US" sz="6000" dirty="0" smtClean="0"/>
              <a:t> (30.9.2020)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05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Distanční výuka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Web: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fan1x.github.io/cpp20.html</a:t>
            </a:r>
            <a:endParaRPr lang="en-US" b="1" dirty="0" smtClean="0"/>
          </a:p>
          <a:p>
            <a:r>
              <a:rPr lang="cs-CZ" b="1" dirty="0" smtClean="0"/>
              <a:t>Zoom:</a:t>
            </a:r>
            <a:r>
              <a:rPr lang="cs-CZ" dirty="0" smtClean="0"/>
              <a:t> online cvičení</a:t>
            </a:r>
            <a:endParaRPr lang="en-US" dirty="0" smtClean="0"/>
          </a:p>
          <a:p>
            <a:pPr lvl="1"/>
            <a:r>
              <a:rPr lang="cs-CZ" dirty="0" smtClean="0"/>
              <a:t>Informace k</a:t>
            </a:r>
            <a:r>
              <a:rPr lang="en-US" dirty="0" smtClean="0"/>
              <a:t> p</a:t>
            </a:r>
            <a:r>
              <a:rPr lang="cs-CZ" dirty="0" smtClean="0"/>
              <a:t>řihlášení v SIS/Nástěnka</a:t>
            </a:r>
          </a:p>
          <a:p>
            <a:r>
              <a:rPr lang="cs-CZ" b="1" dirty="0" smtClean="0"/>
              <a:t>Slack:</a:t>
            </a:r>
            <a:r>
              <a:rPr lang="cs-CZ" dirty="0" smtClean="0"/>
              <a:t> rychlá komunikace se cvičícím/přednášejícím/kolegy</a:t>
            </a:r>
          </a:p>
          <a:p>
            <a:pPr lvl="1"/>
            <a:r>
              <a:rPr lang="cs-CZ" dirty="0"/>
              <a:t>Informace k</a:t>
            </a:r>
            <a:r>
              <a:rPr lang="en-US" dirty="0" smtClean="0"/>
              <a:t> </a:t>
            </a:r>
            <a:r>
              <a:rPr lang="en-US" dirty="0"/>
              <a:t>p</a:t>
            </a:r>
            <a:r>
              <a:rPr lang="cs-CZ" dirty="0"/>
              <a:t>řihlášení v </a:t>
            </a:r>
            <a:r>
              <a:rPr lang="cs-CZ" dirty="0" smtClean="0"/>
              <a:t>SIS/Nástěnka</a:t>
            </a:r>
          </a:p>
          <a:p>
            <a:r>
              <a:rPr lang="cs-CZ" b="1" dirty="0" smtClean="0"/>
              <a:t>Gitlab:</a:t>
            </a:r>
            <a:r>
              <a:rPr lang="cs-CZ" dirty="0" smtClean="0"/>
              <a:t> odevzdávání úkolů</a:t>
            </a:r>
            <a:endParaRPr lang="en-US" dirty="0" smtClean="0"/>
          </a:p>
          <a:p>
            <a:pPr lvl="1"/>
            <a:r>
              <a:rPr lang="cs-CZ" dirty="0">
                <a:hlinkClick r:id="rId3"/>
              </a:rPr>
              <a:t>https://gitlab.mff.cuni.cz</a:t>
            </a:r>
            <a:r>
              <a:rPr lang="cs-CZ" dirty="0" smtClean="0">
                <a:hlinkClick r:id="rId3"/>
              </a:rPr>
              <a:t>/</a:t>
            </a:r>
            <a:endParaRPr lang="cs-CZ" dirty="0" smtClean="0"/>
          </a:p>
          <a:p>
            <a:r>
              <a:rPr lang="cs-CZ" b="1" dirty="0" smtClean="0"/>
              <a:t>Recodex:</a:t>
            </a:r>
            <a:r>
              <a:rPr lang="cs-CZ" dirty="0" smtClean="0"/>
              <a:t> odevzdávání větších úkolů + automatická oprava</a:t>
            </a:r>
            <a:endParaRPr lang="en-US" dirty="0" smtClean="0"/>
          </a:p>
          <a:p>
            <a:pPr lvl="1"/>
            <a:r>
              <a:rPr lang="cs-CZ" dirty="0">
                <a:hlinkClick r:id="rId4"/>
              </a:rPr>
              <a:t>https://recodex.mff.cuni.cz</a:t>
            </a:r>
            <a:r>
              <a:rPr lang="cs-CZ" dirty="0" smtClean="0">
                <a:hlinkClick r:id="rId4"/>
              </a:rPr>
              <a:t>/</a:t>
            </a:r>
            <a:endParaRPr lang="cs-CZ" dirty="0" smtClean="0"/>
          </a:p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56135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 smtClean="0"/>
              <a:t>Dynamická alokace v moderním C++</a:t>
            </a:r>
            <a:r>
              <a:rPr lang="en-US" sz="3200" dirty="0" smtClean="0"/>
              <a:t> (1/3)</a:t>
            </a:r>
            <a:endParaRPr lang="cs-C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2589212" y="1586593"/>
            <a:ext cx="8915400" cy="42780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struct</a:t>
            </a:r>
            <a:r>
              <a:rPr lang="en-US" sz="1600" dirty="0">
                <a:latin typeface="Consolas" panose="020B0609020204030204" pitchFamily="49" charset="0"/>
              </a:rPr>
              <a:t> Complex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r,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Complex(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r,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) : r{r},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} {}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};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void </a:t>
            </a:r>
            <a:r>
              <a:rPr lang="en-US" sz="1600" dirty="0">
                <a:latin typeface="Consolas" panose="020B0609020204030204" pitchFamily="49" charset="0"/>
              </a:rPr>
              <a:t>print(</a:t>
            </a:r>
            <a:r>
              <a:rPr lang="en-US" sz="1600" dirty="0" err="1"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 Complex *c)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"[" &lt;&lt; c-&gt;r &lt;&lt; "," &lt;&lt; c-&gt;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dirty="0" smtClean="0">
                <a:latin typeface="Consolas" panose="020B0609020204030204" pitchFamily="49" charset="0"/>
              </a:rPr>
              <a:t>"]";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}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void </a:t>
            </a:r>
            <a:r>
              <a:rPr lang="en-US" sz="1600" dirty="0">
                <a:latin typeface="Consolas" panose="020B0609020204030204" pitchFamily="49" charset="0"/>
              </a:rPr>
              <a:t>clear(Complex *c)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c-&gt;r = 0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c-&gt;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unique_ptr</a:t>
            </a:r>
            <a:r>
              <a:rPr lang="en-US" sz="1600" dirty="0">
                <a:latin typeface="Consolas" panose="020B0609020204030204" pitchFamily="49" charset="0"/>
              </a:rPr>
              <a:t>&lt;Complex&gt; </a:t>
            </a:r>
            <a:r>
              <a:rPr lang="en-US" sz="1600" dirty="0" err="1">
                <a:latin typeface="Consolas" panose="020B0609020204030204" pitchFamily="49" charset="0"/>
              </a:rPr>
              <a:t>ptr_c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make_unique</a:t>
            </a:r>
            <a:r>
              <a:rPr lang="en-US" sz="1600" dirty="0">
                <a:latin typeface="Consolas" panose="020B0609020204030204" pitchFamily="49" charset="0"/>
              </a:rPr>
              <a:t>&lt;Complex&gt;(1, 2);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print(</a:t>
            </a:r>
            <a:r>
              <a:rPr lang="en-US" sz="1600" dirty="0" err="1">
                <a:latin typeface="Consolas" panose="020B0609020204030204" pitchFamily="49" charset="0"/>
              </a:rPr>
              <a:t>ptr_c.get</a:t>
            </a:r>
            <a:r>
              <a:rPr lang="en-US" sz="1600" dirty="0"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clear(</a:t>
            </a:r>
            <a:r>
              <a:rPr lang="en-US" sz="1600" dirty="0" err="1">
                <a:latin typeface="Consolas" panose="020B0609020204030204" pitchFamily="49" charset="0"/>
              </a:rPr>
              <a:t>ptr_c.get</a:t>
            </a:r>
            <a:r>
              <a:rPr lang="en-US" sz="1600" dirty="0"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1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Požadavky na zápočet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 smtClean="0"/>
              <a:t>Dokončené + odladěné příklady ze cvičení </a:t>
            </a:r>
            <a:r>
              <a:rPr lang="cs-CZ" b="1" dirty="0" smtClean="0"/>
              <a:t>v Gitlabu</a:t>
            </a:r>
            <a:r>
              <a:rPr lang="en-US" b="1" dirty="0" smtClean="0"/>
              <a:t> do pond</a:t>
            </a:r>
            <a:r>
              <a:rPr lang="cs-CZ" b="1" dirty="0" smtClean="0"/>
              <a:t>ělí </a:t>
            </a:r>
            <a:r>
              <a:rPr lang="en-US" b="1" dirty="0" smtClean="0"/>
              <a:t>23:59 </a:t>
            </a:r>
            <a:r>
              <a:rPr lang="cs-CZ" dirty="0" smtClean="0"/>
              <a:t>před dalším cvičením</a:t>
            </a:r>
          </a:p>
          <a:p>
            <a:pPr lvl="1"/>
            <a:r>
              <a:rPr lang="cs-CZ" dirty="0" smtClean="0"/>
              <a:t>Ikdyž se neúčastníte cvičení</a:t>
            </a:r>
          </a:p>
          <a:p>
            <a:r>
              <a:rPr lang="cs-CZ" dirty="0" smtClean="0"/>
              <a:t>2 DÚ </a:t>
            </a:r>
            <a:r>
              <a:rPr lang="cs-CZ" b="1" dirty="0" smtClean="0"/>
              <a:t>v ReCodexu</a:t>
            </a:r>
          </a:p>
          <a:p>
            <a:pPr lvl="1"/>
            <a:r>
              <a:rPr lang="cs-CZ" dirty="0" smtClean="0"/>
              <a:t>1. menší úkol: listopad, 15b</a:t>
            </a:r>
          </a:p>
          <a:p>
            <a:pPr lvl="1"/>
            <a:r>
              <a:rPr lang="cs-CZ" dirty="0" smtClean="0"/>
              <a:t>2. větší úkol: prosinec, 25b</a:t>
            </a:r>
          </a:p>
          <a:p>
            <a:pPr lvl="1"/>
            <a:r>
              <a:rPr lang="cs-CZ" dirty="0" smtClean="0"/>
              <a:t>Body se započítávají do zkoušky</a:t>
            </a:r>
          </a:p>
          <a:p>
            <a:r>
              <a:rPr lang="cs-CZ" dirty="0"/>
              <a:t>Zápočtový program</a:t>
            </a:r>
          </a:p>
          <a:p>
            <a:pPr lvl="1"/>
            <a:r>
              <a:rPr lang="cs-CZ" dirty="0"/>
              <a:t>Téma do </a:t>
            </a:r>
            <a:r>
              <a:rPr lang="cs-CZ" b="1" dirty="0"/>
              <a:t>30.11.</a:t>
            </a:r>
          </a:p>
          <a:p>
            <a:pPr lvl="1"/>
            <a:r>
              <a:rPr lang="cs-CZ" dirty="0"/>
              <a:t>1. odevzdání do </a:t>
            </a:r>
            <a:r>
              <a:rPr lang="cs-CZ" b="1" dirty="0"/>
              <a:t>30.4</a:t>
            </a:r>
            <a:r>
              <a:rPr lang="cs-CZ" b="1" dirty="0" smtClean="0"/>
              <a:t>.</a:t>
            </a:r>
          </a:p>
          <a:p>
            <a:pPr lvl="1"/>
            <a:r>
              <a:rPr lang="cs-CZ" dirty="0" smtClean="0"/>
              <a:t>Finální odevzdání do </a:t>
            </a:r>
            <a:r>
              <a:rPr lang="cs-CZ" b="1" dirty="0" smtClean="0"/>
              <a:t>28.5.</a:t>
            </a:r>
          </a:p>
          <a:p>
            <a:r>
              <a:rPr lang="cs-CZ" dirty="0" smtClean="0"/>
              <a:t>Invidividuální podmínky je možné domluvit na začátku semestru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4944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Požadavky na úkoly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Konzistence (alespoň v rámci jednoho úkolu)</a:t>
            </a:r>
          </a:p>
          <a:p>
            <a:r>
              <a:rPr lang="cs-CZ" dirty="0" smtClean="0"/>
              <a:t>Čitelný kód</a:t>
            </a:r>
            <a:endParaRPr lang="cs-CZ" dirty="0"/>
          </a:p>
          <a:p>
            <a:pPr lvl="1"/>
            <a:r>
              <a:rPr lang="cs-CZ" dirty="0" smtClean="0"/>
              <a:t>Čitelný kód &gt;&gt; komentáře</a:t>
            </a:r>
          </a:p>
          <a:p>
            <a:r>
              <a:rPr lang="cs-CZ" dirty="0" smtClean="0"/>
              <a:t>Bezpečný kód</a:t>
            </a:r>
          </a:p>
          <a:p>
            <a:pPr lvl="1"/>
            <a:r>
              <a:rPr lang="cs-CZ" b="1" dirty="0" smtClean="0"/>
              <a:t>std::</a:t>
            </a:r>
            <a:r>
              <a:rPr lang="en-US" b="1" dirty="0" smtClean="0"/>
              <a:t>vector&lt;</a:t>
            </a:r>
            <a:r>
              <a:rPr lang="en-US" b="1" dirty="0" err="1" smtClean="0"/>
              <a:t>int</a:t>
            </a:r>
            <a:r>
              <a:rPr lang="en-US" b="1" dirty="0" smtClean="0"/>
              <a:t>&gt;</a:t>
            </a:r>
            <a:r>
              <a:rPr lang="cs-CZ" b="1" dirty="0" smtClean="0"/>
              <a:t> </a:t>
            </a:r>
            <a:r>
              <a:rPr lang="en-US" b="1" dirty="0" smtClean="0"/>
              <a:t>a(20);</a:t>
            </a:r>
            <a:r>
              <a:rPr lang="en-US" dirty="0" smtClean="0"/>
              <a:t> </a:t>
            </a:r>
            <a:r>
              <a:rPr lang="cs-CZ" dirty="0" smtClean="0"/>
              <a:t>&gt;</a:t>
            </a:r>
            <a:r>
              <a:rPr lang="en-US" dirty="0" smtClean="0"/>
              <a:t>&gt; </a:t>
            </a:r>
            <a:r>
              <a:rPr lang="en-US" b="1" dirty="0" err="1" smtClean="0"/>
              <a:t>int</a:t>
            </a:r>
            <a:r>
              <a:rPr lang="cs-CZ" b="1" dirty="0" smtClean="0"/>
              <a:t> </a:t>
            </a:r>
            <a:r>
              <a:rPr lang="en-US" b="1" dirty="0" smtClean="0"/>
              <a:t>*a = new </a:t>
            </a:r>
            <a:r>
              <a:rPr lang="en-US" b="1" dirty="0" err="1" smtClean="0"/>
              <a:t>int</a:t>
            </a:r>
            <a:r>
              <a:rPr lang="en-US" b="1" dirty="0" smtClean="0"/>
              <a:t>[20];</a:t>
            </a:r>
            <a:endParaRPr lang="cs-CZ" b="1" dirty="0" smtClean="0"/>
          </a:p>
          <a:p>
            <a:r>
              <a:rPr lang="cs-CZ" dirty="0" smtClean="0"/>
              <a:t>Moderní kód</a:t>
            </a:r>
            <a:endParaRPr lang="en-US" dirty="0" smtClean="0"/>
          </a:p>
          <a:p>
            <a:pPr lvl="1"/>
            <a:r>
              <a:rPr lang="cs-CZ" b="1" dirty="0"/>
              <a:t>std::</a:t>
            </a:r>
            <a:r>
              <a:rPr lang="en-US" b="1" dirty="0" smtClean="0"/>
              <a:t>array&lt;</a:t>
            </a:r>
            <a:r>
              <a:rPr lang="en-US" b="1" dirty="0" err="1" smtClean="0"/>
              <a:t>int</a:t>
            </a:r>
            <a:r>
              <a:rPr lang="en-US" b="1" dirty="0" smtClean="0"/>
              <a:t>, 20&gt;</a:t>
            </a:r>
            <a:r>
              <a:rPr lang="cs-CZ" b="1" dirty="0" smtClean="0"/>
              <a:t> </a:t>
            </a:r>
            <a:r>
              <a:rPr lang="en-US" b="1" dirty="0" smtClean="0"/>
              <a:t>a;</a:t>
            </a:r>
            <a:r>
              <a:rPr lang="en-US" dirty="0" smtClean="0"/>
              <a:t> </a:t>
            </a:r>
            <a:r>
              <a:rPr lang="cs-CZ" dirty="0"/>
              <a:t>&gt;</a:t>
            </a:r>
            <a:r>
              <a:rPr lang="en-US" dirty="0"/>
              <a:t>&gt; </a:t>
            </a:r>
            <a:r>
              <a:rPr lang="en-US" b="1" dirty="0" err="1"/>
              <a:t>int</a:t>
            </a:r>
            <a:r>
              <a:rPr lang="cs-CZ" b="1" dirty="0"/>
              <a:t> </a:t>
            </a:r>
            <a:r>
              <a:rPr lang="en-US" b="1" dirty="0"/>
              <a:t>a[20</a:t>
            </a:r>
            <a:r>
              <a:rPr lang="en-US" b="1" dirty="0" smtClean="0"/>
              <a:t>];</a:t>
            </a:r>
          </a:p>
          <a:p>
            <a:r>
              <a:rPr lang="cs-CZ" dirty="0" smtClean="0"/>
              <a:t>Funkčnost</a:t>
            </a:r>
          </a:p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16749844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</a:t>
            </a:r>
            <a:r>
              <a:rPr lang="cs-CZ" dirty="0" smtClean="0"/>
              <a:t>ďte aktivní </a:t>
            </a:r>
            <a:r>
              <a:rPr lang="cs-CZ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Nebojte</a:t>
            </a:r>
            <a:r>
              <a:rPr lang="en-US" dirty="0" smtClean="0"/>
              <a:t> se </a:t>
            </a:r>
            <a:r>
              <a:rPr lang="en-US" dirty="0" err="1" smtClean="0"/>
              <a:t>zeptat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Slacku</a:t>
            </a:r>
            <a:r>
              <a:rPr lang="en-US" dirty="0" smtClean="0"/>
              <a:t>/</a:t>
            </a:r>
            <a:r>
              <a:rPr lang="en-US" dirty="0" err="1" smtClean="0"/>
              <a:t>mailu</a:t>
            </a:r>
            <a:r>
              <a:rPr lang="en-US" dirty="0" smtClean="0"/>
              <a:t>/…</a:t>
            </a:r>
          </a:p>
          <a:p>
            <a:r>
              <a:rPr lang="cs-CZ" dirty="0" smtClean="0"/>
              <a:t>Stáže</a:t>
            </a:r>
          </a:p>
          <a:p>
            <a:pPr lvl="1"/>
            <a:r>
              <a:rPr lang="cs-CZ" dirty="0" smtClean="0"/>
              <a:t>CppCon</a:t>
            </a:r>
          </a:p>
          <a:p>
            <a:pPr lvl="1"/>
            <a:r>
              <a:rPr lang="cs-CZ" dirty="0" smtClean="0"/>
              <a:t>Google, Microsoft, Oracle, ...</a:t>
            </a:r>
          </a:p>
          <a:p>
            <a:r>
              <a:rPr lang="cs-CZ" dirty="0" smtClean="0"/>
              <a:t>BP, DP, SWP, PhD</a:t>
            </a:r>
          </a:p>
        </p:txBody>
      </p:sp>
    </p:spTree>
    <p:extLst>
      <p:ext uri="{BB962C8B-B14F-4D97-AF65-F5344CB8AC3E}">
        <p14:creationId xmlns:p14="http://schemas.microsoft.com/office/powerpoint/2010/main" val="295756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</a:t>
            </a:r>
            <a:r>
              <a:rPr lang="cs-CZ" dirty="0" smtClean="0"/>
              <a:t>č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 "C makes it easy to shoot yourself in the foot. C++ </a:t>
            </a:r>
          </a:p>
          <a:p>
            <a:pPr marL="0" indent="0">
              <a:buNone/>
            </a:pPr>
            <a:r>
              <a:rPr lang="en-US" dirty="0" smtClean="0"/>
              <a:t>makes </a:t>
            </a:r>
            <a:r>
              <a:rPr lang="en-US" dirty="0"/>
              <a:t>it harder, but when you do, it blows away your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whole </a:t>
            </a:r>
            <a:r>
              <a:rPr lang="en-US" dirty="0"/>
              <a:t>leg." - Bjarne </a:t>
            </a:r>
            <a:r>
              <a:rPr lang="en-US" dirty="0" err="1" smtClean="0"/>
              <a:t>Stroustrup</a:t>
            </a:r>
            <a:endParaRPr lang="en-US" dirty="0" smtClean="0"/>
          </a:p>
          <a:p>
            <a:r>
              <a:rPr lang="en-US" dirty="0"/>
              <a:t>C++ is like teenage sex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It's </a:t>
            </a:r>
            <a:r>
              <a:rPr lang="en-US" dirty="0"/>
              <a:t>on everyone's mind all the time.</a:t>
            </a:r>
          </a:p>
          <a:p>
            <a:pPr lvl="1"/>
            <a:r>
              <a:rPr lang="en-US" dirty="0"/>
              <a:t>Everyone talks about it all the time.</a:t>
            </a:r>
          </a:p>
          <a:p>
            <a:pPr lvl="1"/>
            <a:r>
              <a:rPr lang="en-US" dirty="0"/>
              <a:t>Everyone thinks everyone else is doing it.</a:t>
            </a:r>
          </a:p>
          <a:p>
            <a:pPr lvl="1"/>
            <a:r>
              <a:rPr lang="en-US" dirty="0"/>
              <a:t>Almost no one is really doing it.</a:t>
            </a:r>
          </a:p>
          <a:p>
            <a:pPr lvl="1"/>
            <a:r>
              <a:rPr lang="en-US" dirty="0"/>
              <a:t>The few who are doing it are</a:t>
            </a:r>
          </a:p>
          <a:p>
            <a:pPr lvl="2"/>
            <a:r>
              <a:rPr lang="en-US" dirty="0"/>
              <a:t>doing it poorly;</a:t>
            </a:r>
          </a:p>
          <a:p>
            <a:pPr lvl="2"/>
            <a:r>
              <a:rPr lang="en-US" dirty="0"/>
              <a:t>sure it will be better next time;</a:t>
            </a:r>
          </a:p>
          <a:p>
            <a:pPr lvl="2"/>
            <a:r>
              <a:rPr lang="en-US" dirty="0"/>
              <a:t>not practicing it safely</a:t>
            </a:r>
            <a:r>
              <a:rPr lang="en-US" dirty="0" smtClean="0"/>
              <a:t>.</a:t>
            </a:r>
            <a:endParaRPr lang="cs-CZ" dirty="0" smtClean="0"/>
          </a:p>
          <a:p>
            <a:r>
              <a:rPr lang="cs-CZ" dirty="0" smtClean="0"/>
              <a:t>C</a:t>
            </a:r>
            <a:r>
              <a:rPr lang="en-US" dirty="0" smtClean="0"/>
              <a:t>++ != speed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376" y="624110"/>
            <a:ext cx="2340596" cy="602536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Source: http://devhumor.com/media/languages-as-essays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55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Prost</a:t>
            </a:r>
            <a:r>
              <a:rPr lang="cs-CZ" dirty="0" smtClean="0"/>
              <a:t>ředí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IDE</a:t>
            </a:r>
          </a:p>
          <a:p>
            <a:pPr lvl="1"/>
            <a:r>
              <a:rPr lang="cs-CZ" dirty="0" smtClean="0"/>
              <a:t>Visual Studio </a:t>
            </a:r>
            <a:r>
              <a:rPr lang="en-US" dirty="0" smtClean="0"/>
              <a:t>(</a:t>
            </a:r>
            <a:r>
              <a:rPr lang="cs-CZ" dirty="0" smtClean="0">
                <a:hlinkClick r:id="rId2"/>
              </a:rPr>
              <a:t>https://portal.azure.com/...</a:t>
            </a:r>
            <a:r>
              <a:rPr lang="en-US" dirty="0"/>
              <a:t>)</a:t>
            </a:r>
            <a:endParaRPr lang="cs-CZ" dirty="0" smtClean="0"/>
          </a:p>
          <a:p>
            <a:pPr lvl="1"/>
            <a:r>
              <a:rPr lang="cs-CZ" dirty="0" smtClean="0"/>
              <a:t>Clion</a:t>
            </a:r>
            <a:endParaRPr lang="en-US" dirty="0" smtClean="0"/>
          </a:p>
          <a:p>
            <a:pPr lvl="1"/>
            <a:r>
              <a:rPr lang="en-US" dirty="0" smtClean="0"/>
              <a:t>Code::Blocks</a:t>
            </a:r>
          </a:p>
          <a:p>
            <a:pPr lvl="1"/>
            <a:r>
              <a:rPr lang="en-US" dirty="0" smtClean="0"/>
              <a:t>Eclipse</a:t>
            </a:r>
          </a:p>
          <a:p>
            <a:r>
              <a:rPr lang="en-US" dirty="0" smtClean="0"/>
              <a:t>P</a:t>
            </a:r>
            <a:r>
              <a:rPr lang="cs-CZ" dirty="0" smtClean="0"/>
              <a:t>řekladače</a:t>
            </a:r>
          </a:p>
          <a:p>
            <a:pPr lvl="1"/>
            <a:r>
              <a:rPr lang="en-US" dirty="0" smtClean="0"/>
              <a:t>MSVC, GCC, </a:t>
            </a:r>
            <a:r>
              <a:rPr lang="en-US" dirty="0" err="1" smtClean="0"/>
              <a:t>Clang+LLVM</a:t>
            </a:r>
            <a:r>
              <a:rPr lang="en-US" dirty="0" smtClean="0"/>
              <a:t>, ICC, …</a:t>
            </a:r>
            <a:endParaRPr lang="cs-CZ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6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(interesting)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Reddit</a:t>
            </a:r>
            <a:r>
              <a:rPr lang="en-US" dirty="0" smtClean="0"/>
              <a:t>, Slack, …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isocpp.github.io/CppCoreGuidelines/CppCoreGuidelines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www.youtube.com/user/CppCon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https://isocpp.org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http://www.open-std.org/jtc1/sc22/wg21/docs/papers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https://gcc.godbolt.org</a:t>
            </a:r>
            <a:r>
              <a:rPr lang="en-US" dirty="0" smtClean="0">
                <a:hlinkClick r:id="rId6"/>
              </a:rPr>
              <a:t>/</a:t>
            </a:r>
            <a:endParaRPr lang="cs-CZ" dirty="0" smtClean="0"/>
          </a:p>
          <a:p>
            <a:r>
              <a:rPr lang="en-US" dirty="0">
                <a:hlinkClick r:id="rId7"/>
              </a:rPr>
              <a:t>https://en.cppreference.com/w</a:t>
            </a:r>
            <a:r>
              <a:rPr lang="en-US" dirty="0" smtClean="0">
                <a:hlinkClick r:id="rId7"/>
              </a:rPr>
              <a:t>/</a:t>
            </a:r>
            <a:endParaRPr lang="cs-CZ" dirty="0" smtClean="0"/>
          </a:p>
          <a:p>
            <a:r>
              <a:rPr lang="en-US" dirty="0">
                <a:hlinkClick r:id="rId8"/>
              </a:rPr>
              <a:t>http://www.cplusplus.com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r>
              <a:rPr lang="en-US" dirty="0" smtClean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93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#include &lt;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iostream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#include &lt;string&gt;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main() {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::string name;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::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cin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&gt;&gt; name;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::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&lt;&lt; “Greetings from ” &lt;&lt; name &lt;&lt;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::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endl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return 0;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98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Užitečný kód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72745"/>
            <a:ext cx="8915400" cy="50786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#include &lt;</a:t>
            </a:r>
            <a:r>
              <a:rPr lang="en-US" sz="1600" dirty="0" err="1"/>
              <a:t>iostream</a:t>
            </a:r>
            <a:r>
              <a:rPr lang="en-US" sz="1600" dirty="0" smtClean="0"/>
              <a:t>&gt;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#</a:t>
            </a:r>
            <a:r>
              <a:rPr lang="en-US" sz="1600" dirty="0"/>
              <a:t>include &lt;string</a:t>
            </a:r>
            <a:r>
              <a:rPr lang="en-US" sz="1600" dirty="0" smtClean="0"/>
              <a:t>&gt;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#</a:t>
            </a:r>
            <a:r>
              <a:rPr lang="en-US" sz="1600" dirty="0"/>
              <a:t>include &lt;vector</a:t>
            </a:r>
            <a:r>
              <a:rPr lang="en-US" sz="1600" dirty="0" smtClean="0"/>
              <a:t>&gt;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using </a:t>
            </a:r>
            <a:r>
              <a:rPr lang="en-US" sz="1600" dirty="0"/>
              <a:t>namespace </a:t>
            </a:r>
            <a:r>
              <a:rPr lang="en-US" sz="1600" dirty="0" err="1"/>
              <a:t>std</a:t>
            </a:r>
            <a:r>
              <a:rPr lang="en-US" sz="1600" dirty="0" smtClean="0"/>
              <a:t>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err="1" smtClean="0"/>
              <a:t>int</a:t>
            </a:r>
            <a:r>
              <a:rPr lang="en-US" sz="1600" dirty="0" smtClean="0"/>
              <a:t> length(</a:t>
            </a:r>
            <a:r>
              <a:rPr lang="en-US" sz="1600" dirty="0" err="1" smtClean="0"/>
              <a:t>const</a:t>
            </a:r>
            <a:r>
              <a:rPr lang="en-US" sz="1600" dirty="0" smtClean="0"/>
              <a:t> </a:t>
            </a:r>
            <a:r>
              <a:rPr lang="en-US" sz="1600" dirty="0"/>
              <a:t>string&amp; s) { ... </a:t>
            </a:r>
            <a:r>
              <a:rPr lang="en-US" sz="1600" dirty="0" smtClean="0"/>
              <a:t>}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void </a:t>
            </a:r>
            <a:r>
              <a:rPr lang="en-US" sz="1600" dirty="0" err="1" smtClean="0"/>
              <a:t>pretty_print</a:t>
            </a:r>
            <a:r>
              <a:rPr lang="en-US" sz="1600" dirty="0" smtClean="0"/>
              <a:t>(</a:t>
            </a:r>
            <a:r>
              <a:rPr lang="en-US" sz="1600" dirty="0" err="1" smtClean="0"/>
              <a:t>const</a:t>
            </a:r>
            <a:r>
              <a:rPr lang="en-US" sz="1600" dirty="0" smtClean="0"/>
              <a:t> vector&lt;string</a:t>
            </a:r>
            <a:r>
              <a:rPr lang="en-US" sz="1600" dirty="0"/>
              <a:t>&gt;&amp; a) </a:t>
            </a:r>
            <a:r>
              <a:rPr lang="en-US" sz="1600" dirty="0" smtClean="0"/>
              <a:t>{   </a:t>
            </a:r>
            <a:r>
              <a:rPr lang="en-US" sz="1600" dirty="0"/>
              <a:t>... a[</a:t>
            </a:r>
            <a:r>
              <a:rPr lang="en-US" sz="1600" dirty="0" err="1"/>
              <a:t>i</a:t>
            </a:r>
            <a:r>
              <a:rPr lang="en-US" sz="1600" dirty="0"/>
              <a:t>] </a:t>
            </a:r>
            <a:r>
              <a:rPr lang="en-US" sz="1600" dirty="0" smtClean="0"/>
              <a:t>...</a:t>
            </a:r>
            <a:r>
              <a:rPr lang="cs-CZ" sz="1600" dirty="0" smtClean="0"/>
              <a:t> </a:t>
            </a:r>
            <a:r>
              <a:rPr lang="en-US" sz="1600" dirty="0" smtClean="0"/>
              <a:t> }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err="1" smtClean="0"/>
              <a:t>int</a:t>
            </a:r>
            <a:r>
              <a:rPr lang="en-US" sz="1600" dirty="0" smtClean="0"/>
              <a:t> main(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/>
              <a:t>argc</a:t>
            </a:r>
            <a:r>
              <a:rPr lang="en-US" sz="1600" dirty="0"/>
              <a:t>, </a:t>
            </a:r>
            <a:r>
              <a:rPr lang="en-US" sz="1600" dirty="0" smtClean="0"/>
              <a:t>char** </a:t>
            </a:r>
            <a:r>
              <a:rPr lang="en-US" sz="1600" dirty="0" err="1"/>
              <a:t>argv</a:t>
            </a:r>
            <a:r>
              <a:rPr lang="en-US" sz="1600" dirty="0" smtClean="0"/>
              <a:t>)</a:t>
            </a:r>
            <a:r>
              <a:rPr lang="cs-CZ" sz="1600" dirty="0"/>
              <a:t> </a:t>
            </a:r>
            <a:r>
              <a:rPr lang="en-US" sz="1600" dirty="0" smtClean="0"/>
              <a:t>{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 </a:t>
            </a:r>
            <a:r>
              <a:rPr lang="en-US" sz="1600" dirty="0" smtClean="0"/>
              <a:t>vector&lt;string</a:t>
            </a:r>
            <a:r>
              <a:rPr lang="en-US" sz="1600" dirty="0"/>
              <a:t>&gt; </a:t>
            </a:r>
            <a:r>
              <a:rPr lang="en-US" sz="1600" dirty="0" err="1" smtClean="0"/>
              <a:t>arg</a:t>
            </a:r>
            <a:r>
              <a:rPr lang="en-US" sz="1600" dirty="0" smtClean="0"/>
              <a:t>(</a:t>
            </a:r>
            <a:r>
              <a:rPr lang="en-US" sz="1600" dirty="0" err="1" smtClean="0"/>
              <a:t>argv</a:t>
            </a:r>
            <a:r>
              <a:rPr lang="en-US" sz="1600" dirty="0"/>
              <a:t>, </a:t>
            </a:r>
            <a:r>
              <a:rPr lang="en-US" sz="1600" dirty="0" err="1"/>
              <a:t>argv+argc</a:t>
            </a:r>
            <a:r>
              <a:rPr lang="en-US" sz="1600" dirty="0" smtClean="0"/>
              <a:t>);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 </a:t>
            </a:r>
            <a:r>
              <a:rPr lang="en-US" sz="1600" dirty="0" smtClean="0"/>
              <a:t>if (</a:t>
            </a:r>
            <a:r>
              <a:rPr lang="en-US" sz="1600" dirty="0" err="1" smtClean="0"/>
              <a:t>arg.size</a:t>
            </a:r>
            <a:r>
              <a:rPr lang="en-US" sz="1600" dirty="0"/>
              <a:t>() &gt; 1 &amp;&amp; </a:t>
            </a:r>
            <a:r>
              <a:rPr lang="en-US" sz="1600" dirty="0" err="1"/>
              <a:t>arg</a:t>
            </a:r>
            <a:r>
              <a:rPr lang="en-US" sz="1600" dirty="0"/>
              <a:t>[1] == "--help</a:t>
            </a:r>
            <a:r>
              <a:rPr lang="en-US" sz="1600" dirty="0" smtClean="0"/>
              <a:t>")  {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   </a:t>
            </a:r>
            <a:r>
              <a:rPr lang="en-US" sz="1600" dirty="0" err="1" smtClean="0"/>
              <a:t>cout</a:t>
            </a:r>
            <a:r>
              <a:rPr lang="en-US" sz="1600" dirty="0" smtClean="0"/>
              <a:t> </a:t>
            </a:r>
            <a:r>
              <a:rPr lang="en-US" sz="1600" dirty="0"/>
              <a:t>&lt;&lt; "Usage: </a:t>
            </a:r>
            <a:r>
              <a:rPr lang="en-US" sz="1600" dirty="0" err="1"/>
              <a:t>myprg</a:t>
            </a:r>
            <a:r>
              <a:rPr lang="en-US" sz="1600" dirty="0"/>
              <a:t> [OPT]... [FILE]..." &lt;&lt; </a:t>
            </a:r>
            <a:r>
              <a:rPr lang="en-US" sz="1600" dirty="0" err="1"/>
              <a:t>endl</a:t>
            </a:r>
            <a:r>
              <a:rPr lang="en-US" sz="1600" dirty="0" smtClean="0"/>
              <a:t>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   </a:t>
            </a:r>
            <a:r>
              <a:rPr lang="en-US" sz="1600" dirty="0" smtClean="0"/>
              <a:t>return </a:t>
            </a:r>
            <a:r>
              <a:rPr lang="en-US" sz="1600" dirty="0"/>
              <a:t>8</a:t>
            </a:r>
            <a:r>
              <a:rPr lang="en-US" sz="1600" dirty="0" smtClean="0"/>
              <a:t>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 </a:t>
            </a:r>
            <a:r>
              <a:rPr lang="en-US" sz="1600" dirty="0" smtClean="0"/>
              <a:t>}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  </a:t>
            </a:r>
            <a:r>
              <a:rPr lang="en-US" sz="1600" dirty="0" err="1" smtClean="0"/>
              <a:t>pretty_print</a:t>
            </a:r>
            <a:r>
              <a:rPr lang="en-US" sz="1600" dirty="0" smtClean="0"/>
              <a:t>(</a:t>
            </a:r>
            <a:r>
              <a:rPr lang="en-US" sz="1600" dirty="0" err="1" smtClean="0"/>
              <a:t>arg</a:t>
            </a:r>
            <a:r>
              <a:rPr lang="en-US" sz="1600" dirty="0" smtClean="0"/>
              <a:t>);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</a:t>
            </a:r>
            <a:r>
              <a:rPr lang="en-US" sz="1600" dirty="0" smtClean="0"/>
              <a:t> </a:t>
            </a:r>
            <a:r>
              <a:rPr lang="en-US" sz="1600" dirty="0"/>
              <a:t>return 0; 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} 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1681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</a:t>
            </a:r>
            <a:r>
              <a:rPr lang="en-US" dirty="0" smtClean="0"/>
              <a:t> 30.9.2020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cs-CZ" dirty="0" smtClean="0"/>
              <a:t>Hello world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cs-CZ" dirty="0" smtClean="0"/>
              <a:t>Program pozdraví všechny lidi (jména zadaná jako argumenty programu)</a:t>
            </a:r>
          </a:p>
          <a:p>
            <a:pPr lvl="1"/>
            <a:r>
              <a:rPr lang="en-US" dirty="0"/>
              <a:t>`</a:t>
            </a:r>
            <a:r>
              <a:rPr lang="cs-CZ" dirty="0" smtClean="0"/>
              <a:t>Hello.exe Adam Bedrich Cecilie</a:t>
            </a:r>
            <a:r>
              <a:rPr lang="en-US" dirty="0" smtClean="0"/>
              <a:t>`</a:t>
            </a:r>
          </a:p>
          <a:p>
            <a:pPr lvl="1"/>
            <a:r>
              <a:rPr lang="en-US" dirty="0" err="1" smtClean="0"/>
              <a:t>Poz</a:t>
            </a:r>
            <a:r>
              <a:rPr lang="cs-CZ" dirty="0" smtClean="0"/>
              <a:t>or na první argument, tedy `arg[0]`</a:t>
            </a:r>
          </a:p>
          <a:p>
            <a:pPr>
              <a:buFont typeface="+mj-lt"/>
              <a:buAutoNum type="arabicPeriod"/>
            </a:pPr>
            <a:r>
              <a:rPr lang="cs-CZ" dirty="0" smtClean="0"/>
              <a:t>Sčítání čísel zadaných jako argumenty</a:t>
            </a:r>
          </a:p>
          <a:p>
            <a:pPr lvl="1"/>
            <a:r>
              <a:rPr lang="en-US" dirty="0" smtClean="0"/>
              <a:t>`</a:t>
            </a:r>
            <a:r>
              <a:rPr lang="cs-CZ" dirty="0" smtClean="0"/>
              <a:t>std::stoi</a:t>
            </a:r>
            <a:r>
              <a:rPr lang="en-US" dirty="0" smtClean="0"/>
              <a:t>()`</a:t>
            </a:r>
            <a:r>
              <a:rPr lang="cs-CZ" dirty="0" smtClean="0"/>
              <a:t>, ...</a:t>
            </a:r>
          </a:p>
          <a:p>
            <a:pPr>
              <a:buFont typeface="+mj-lt"/>
              <a:buAutoNum type="arabicPeriod"/>
            </a:pPr>
            <a:r>
              <a:rPr lang="cs-CZ" dirty="0" smtClean="0"/>
              <a:t>Jednoduchá kalkulačka nad zadanými argument</a:t>
            </a:r>
            <a:r>
              <a:rPr lang="en-US" dirty="0" smtClean="0"/>
              <a:t>y</a:t>
            </a:r>
          </a:p>
          <a:p>
            <a:pPr lvl="1"/>
            <a:r>
              <a:rPr lang="en-US" dirty="0" err="1" smtClean="0"/>
              <a:t>Jenom</a:t>
            </a:r>
            <a:r>
              <a:rPr lang="cs-CZ" dirty="0" smtClean="0"/>
              <a:t> čísla</a:t>
            </a:r>
            <a:r>
              <a:rPr lang="en-US" dirty="0" smtClean="0"/>
              <a:t> </a:t>
            </a:r>
            <a:r>
              <a:rPr lang="cs-CZ" dirty="0" smtClean="0"/>
              <a:t>a binární operace </a:t>
            </a:r>
            <a:r>
              <a:rPr lang="en-US" dirty="0" smtClean="0"/>
              <a:t>+, -, *, / </a:t>
            </a:r>
          </a:p>
          <a:p>
            <a:pPr lvl="1"/>
            <a:r>
              <a:rPr lang="en-US" dirty="0" smtClean="0"/>
              <a:t>`Calc.exe 1+2*3-4/5`</a:t>
            </a:r>
            <a:endParaRPr lang="cs-CZ" dirty="0" smtClean="0"/>
          </a:p>
          <a:p>
            <a:pPr>
              <a:buFont typeface="+mj-lt"/>
              <a:buAutoNum type="arabicPeriod"/>
            </a:pPr>
            <a:endParaRPr lang="cs-CZ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48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 smtClean="0"/>
              <a:t>Dynamická alokace v moderním C++</a:t>
            </a:r>
            <a:r>
              <a:rPr lang="en-US" sz="3200" dirty="0" smtClean="0"/>
              <a:t> (2/3)</a:t>
            </a:r>
            <a:endParaRPr lang="cs-C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2589212" y="1586593"/>
            <a:ext cx="8915400" cy="42780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struct</a:t>
            </a:r>
            <a:r>
              <a:rPr lang="en-US" sz="1600" dirty="0">
                <a:latin typeface="Consolas" panose="020B0609020204030204" pitchFamily="49" charset="0"/>
              </a:rPr>
              <a:t> Complex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r,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Complex(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r,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) : r{r},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} {}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};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void </a:t>
            </a:r>
            <a:r>
              <a:rPr lang="en-US" sz="1600" dirty="0">
                <a:latin typeface="Consolas" panose="020B0609020204030204" pitchFamily="49" charset="0"/>
              </a:rPr>
              <a:t>print(</a:t>
            </a:r>
            <a:r>
              <a:rPr lang="en-US" sz="1600" dirty="0" err="1"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 Complex *c)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"[" &lt;&lt; c-&gt;r &lt;&lt; "," &lt;&lt; c-&gt;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dirty="0" smtClean="0">
                <a:latin typeface="Consolas" panose="020B0609020204030204" pitchFamily="49" charset="0"/>
              </a:rPr>
              <a:t>"]";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}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void </a:t>
            </a:r>
            <a:r>
              <a:rPr lang="en-US" sz="1600" dirty="0">
                <a:latin typeface="Consolas" panose="020B0609020204030204" pitchFamily="49" charset="0"/>
              </a:rPr>
              <a:t>clear(Complex *c)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c-&gt;r = 0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c-&gt;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 smtClean="0">
                <a:latin typeface="Consolas" panose="020B0609020204030204" pitchFamily="49" charset="0"/>
              </a:rPr>
              <a:t>unique_ptr</a:t>
            </a:r>
            <a:r>
              <a:rPr lang="en-US" sz="1600" dirty="0" smtClean="0">
                <a:latin typeface="Consolas" panose="020B0609020204030204" pitchFamily="49" charset="0"/>
              </a:rPr>
              <a:t>&lt;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Complex[]</a:t>
            </a:r>
            <a:r>
              <a:rPr lang="en-US" sz="1600" dirty="0" smtClean="0"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latin typeface="Consolas" panose="020B0609020204030204" pitchFamily="49" charset="0"/>
              </a:rPr>
              <a:t>ptr_c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 smtClean="0">
                <a:latin typeface="Consolas" panose="020B0609020204030204" pitchFamily="49" charset="0"/>
              </a:rPr>
              <a:t>make_unique</a:t>
            </a:r>
            <a:r>
              <a:rPr lang="en-US" sz="1600" dirty="0" smtClean="0">
                <a:latin typeface="Consolas" panose="020B0609020204030204" pitchFamily="49" charset="0"/>
              </a:rPr>
              <a:t>&lt;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Complex[]</a:t>
            </a:r>
            <a:r>
              <a:rPr lang="en-US" sz="1600" dirty="0" smtClean="0">
                <a:latin typeface="Consolas" panose="020B0609020204030204" pitchFamily="49" charset="0"/>
              </a:rPr>
              <a:t>&gt;(10);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latin typeface="Consolas" panose="020B0609020204030204" pitchFamily="49" charset="0"/>
              </a:rPr>
              <a:t>print(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 err="1" smtClean="0">
                <a:latin typeface="Consolas" panose="020B0609020204030204" pitchFamily="49" charset="0"/>
              </a:rPr>
              <a:t>ptr_c</a:t>
            </a:r>
            <a:r>
              <a:rPr lang="en-US" sz="1600" dirty="0" smtClean="0">
                <a:latin typeface="Consolas" panose="020B0609020204030204" pitchFamily="49" charset="0"/>
              </a:rPr>
              <a:t>[0]);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</a:rPr>
              <a:t>clear(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 err="1" smtClean="0">
                <a:latin typeface="Consolas" panose="020B0609020204030204" pitchFamily="49" charset="0"/>
              </a:rPr>
              <a:t>ptr_c</a:t>
            </a:r>
            <a:r>
              <a:rPr lang="en-US" sz="1600" dirty="0" smtClean="0">
                <a:latin typeface="Consolas" panose="020B0609020204030204" pitchFamily="49" charset="0"/>
              </a:rPr>
              <a:t>[0]);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25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 smtClean="0"/>
              <a:t>Dynamická alokace v moderním C++</a:t>
            </a:r>
            <a:r>
              <a:rPr lang="en-US" sz="3200" dirty="0" smtClean="0"/>
              <a:t> (3/3)</a:t>
            </a:r>
            <a:endParaRPr lang="cs-C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2589212" y="1586593"/>
            <a:ext cx="8915400" cy="42780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struct</a:t>
            </a:r>
            <a:r>
              <a:rPr lang="en-US" sz="1600" dirty="0">
                <a:latin typeface="Consolas" panose="020B0609020204030204" pitchFamily="49" charset="0"/>
              </a:rPr>
              <a:t> Complex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r,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Complex(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r,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) : r{r},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} {}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};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void </a:t>
            </a:r>
            <a:r>
              <a:rPr lang="en-US" sz="1600" dirty="0">
                <a:latin typeface="Consolas" panose="020B0609020204030204" pitchFamily="49" charset="0"/>
              </a:rPr>
              <a:t>print(</a:t>
            </a:r>
            <a:r>
              <a:rPr lang="en-US" sz="1600" dirty="0" err="1"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 Complex *c)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"[" &lt;&lt; c-&gt;r &lt;&lt; "," &lt;&lt; c-&gt;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dirty="0" smtClean="0">
                <a:latin typeface="Consolas" panose="020B0609020204030204" pitchFamily="49" charset="0"/>
              </a:rPr>
              <a:t>"]";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}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void </a:t>
            </a:r>
            <a:r>
              <a:rPr lang="en-US" sz="1600" dirty="0">
                <a:latin typeface="Consolas" panose="020B0609020204030204" pitchFamily="49" charset="0"/>
              </a:rPr>
              <a:t>clear(Complex *c)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c-&gt;r = 0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c-&gt;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 smtClean="0">
                <a:latin typeface="Consolas" panose="020B0609020204030204" pitchFamily="49" charset="0"/>
              </a:rPr>
              <a:t>::</a:t>
            </a:r>
            <a:r>
              <a:rPr lang="en-US" sz="1600" dirty="0" err="1" smtClean="0">
                <a:latin typeface="Consolas" panose="020B0609020204030204" pitchFamily="49" charset="0"/>
              </a:rPr>
              <a:t>shared_ptr</a:t>
            </a:r>
            <a:r>
              <a:rPr lang="en-US" sz="1600" dirty="0" smtClean="0">
                <a:latin typeface="Consolas" panose="020B0609020204030204" pitchFamily="49" charset="0"/>
              </a:rPr>
              <a:t>&lt;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Complex[]</a:t>
            </a:r>
            <a:r>
              <a:rPr lang="en-US" sz="1600" dirty="0" smtClean="0"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latin typeface="Consolas" panose="020B0609020204030204" pitchFamily="49" charset="0"/>
              </a:rPr>
              <a:t>ptr_c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 smtClean="0">
                <a:latin typeface="Consolas" panose="020B0609020204030204" pitchFamily="49" charset="0"/>
              </a:rPr>
              <a:t>::</a:t>
            </a:r>
            <a:r>
              <a:rPr lang="en-US" sz="1600" dirty="0" err="1" smtClean="0">
                <a:latin typeface="Consolas" panose="020B0609020204030204" pitchFamily="49" charset="0"/>
              </a:rPr>
              <a:t>make_shared</a:t>
            </a:r>
            <a:r>
              <a:rPr lang="en-US" sz="1600" dirty="0" smtClean="0">
                <a:latin typeface="Consolas" panose="020B0609020204030204" pitchFamily="49" charset="0"/>
              </a:rPr>
              <a:t>&lt;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Complex[]</a:t>
            </a:r>
            <a:r>
              <a:rPr lang="en-US" sz="1600" dirty="0" smtClean="0">
                <a:latin typeface="Consolas" panose="020B0609020204030204" pitchFamily="49" charset="0"/>
              </a:rPr>
              <a:t>&gt;(10);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latin typeface="Consolas" panose="020B0609020204030204" pitchFamily="49" charset="0"/>
              </a:rPr>
              <a:t>print(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 err="1" smtClean="0">
                <a:latin typeface="Consolas" panose="020B0609020204030204" pitchFamily="49" charset="0"/>
              </a:rPr>
              <a:t>ptr_c</a:t>
            </a:r>
            <a:r>
              <a:rPr lang="en-US" sz="1600" dirty="0" smtClean="0">
                <a:latin typeface="Consolas" panose="020B0609020204030204" pitchFamily="49" charset="0"/>
              </a:rPr>
              <a:t>[0]);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</a:rPr>
              <a:t>clear(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 err="1" smtClean="0">
                <a:latin typeface="Consolas" panose="020B0609020204030204" pitchFamily="49" charset="0"/>
              </a:rPr>
              <a:t>ptr_c</a:t>
            </a:r>
            <a:r>
              <a:rPr lang="en-US" sz="1600" dirty="0" smtClean="0">
                <a:latin typeface="Consolas" panose="020B0609020204030204" pitchFamily="49" charset="0"/>
              </a:rPr>
              <a:t>[0]);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17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/>
              <a:t>Dynamická alokace v moderním C++</a:t>
            </a:r>
            <a:r>
              <a:rPr lang="en-US" sz="3200" dirty="0"/>
              <a:t> (3/3)</a:t>
            </a:r>
            <a:endParaRPr lang="cs-C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Modern</a:t>
            </a:r>
            <a:r>
              <a:rPr lang="cs-CZ" dirty="0" smtClean="0"/>
              <a:t>í</a:t>
            </a:r>
            <a:endParaRPr lang="en-US" dirty="0" smtClean="0"/>
          </a:p>
          <a:p>
            <a:pPr lvl="1"/>
            <a:r>
              <a:rPr lang="cs-CZ" dirty="0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unique_ptr</a:t>
            </a:r>
            <a:r>
              <a:rPr lang="en-US" dirty="0" smtClean="0"/>
              <a:t>&lt;T&gt;, </a:t>
            </a:r>
            <a:r>
              <a:rPr lang="cs-CZ" dirty="0"/>
              <a:t>std</a:t>
            </a:r>
            <a:r>
              <a:rPr lang="en-US" dirty="0"/>
              <a:t>::</a:t>
            </a:r>
            <a:r>
              <a:rPr lang="en-US" dirty="0" err="1" smtClean="0"/>
              <a:t>unique_ptr</a:t>
            </a:r>
            <a:r>
              <a:rPr lang="en-US" dirty="0" smtClean="0"/>
              <a:t>&lt;T[]&gt;</a:t>
            </a:r>
            <a:r>
              <a:rPr lang="cs-CZ" dirty="0" smtClean="0"/>
              <a:t> </a:t>
            </a:r>
            <a:endParaRPr lang="en-US" dirty="0" smtClean="0"/>
          </a:p>
          <a:p>
            <a:pPr lvl="1"/>
            <a:r>
              <a:rPr lang="cs-CZ" dirty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shared_ptr</a:t>
            </a:r>
            <a:r>
              <a:rPr lang="en-US" dirty="0" smtClean="0"/>
              <a:t>&lt;T</a:t>
            </a:r>
            <a:r>
              <a:rPr lang="en-US" dirty="0"/>
              <a:t>&gt;, </a:t>
            </a:r>
            <a:r>
              <a:rPr lang="cs-CZ" dirty="0"/>
              <a:t>std</a:t>
            </a:r>
            <a:r>
              <a:rPr lang="en-US" dirty="0" smtClean="0"/>
              <a:t>::</a:t>
            </a:r>
            <a:r>
              <a:rPr lang="en-US" dirty="0" err="1"/>
              <a:t>shared</a:t>
            </a:r>
            <a:r>
              <a:rPr lang="en-US" dirty="0" err="1" smtClean="0"/>
              <a:t>_ptr</a:t>
            </a:r>
            <a:r>
              <a:rPr lang="en-US" dirty="0" smtClean="0"/>
              <a:t>&lt;T[]&gt;</a:t>
            </a:r>
          </a:p>
          <a:p>
            <a:pPr lvl="2"/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weak_ptr</a:t>
            </a:r>
            <a:r>
              <a:rPr lang="en-US" dirty="0" smtClean="0"/>
              <a:t>&lt;T&gt;</a:t>
            </a:r>
          </a:p>
          <a:p>
            <a:r>
              <a:rPr lang="cs-CZ" dirty="0" smtClean="0"/>
              <a:t>Low-level</a:t>
            </a:r>
          </a:p>
          <a:p>
            <a:pPr lvl="1"/>
            <a:r>
              <a:rPr lang="cs-CZ" dirty="0" smtClean="0"/>
              <a:t>new T, new T[], delete, delete[]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000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cs-CZ" dirty="0" smtClean="0"/>
              <a:t>Vlastní implemententace vector</a:t>
            </a:r>
            <a:r>
              <a:rPr lang="en-US" dirty="0" smtClean="0"/>
              <a:t>u pro </a:t>
            </a:r>
            <a:r>
              <a:rPr lang="cs-CZ" dirty="0" smtClean="0"/>
              <a:t>čísla</a:t>
            </a:r>
          </a:p>
          <a:p>
            <a:pPr lvl="1"/>
            <a:r>
              <a:rPr lang="en-US" dirty="0" err="1" smtClean="0"/>
              <a:t>ctor</a:t>
            </a:r>
            <a:r>
              <a:rPr lang="en-US" dirty="0" smtClean="0"/>
              <a:t>(</a:t>
            </a:r>
            <a:r>
              <a:rPr lang="en-US" dirty="0" err="1" smtClean="0"/>
              <a:t>size_t</a:t>
            </a:r>
            <a:r>
              <a:rPr lang="en-US" dirty="0" smtClean="0"/>
              <a:t>, </a:t>
            </a:r>
            <a:r>
              <a:rPr lang="en-US" dirty="0" err="1" smtClean="0"/>
              <a:t>value_type</a:t>
            </a:r>
            <a:r>
              <a:rPr lang="en-US" dirty="0" smtClean="0"/>
              <a:t>), size(), capacity(), reserve(), resize(), </a:t>
            </a:r>
            <a:r>
              <a:rPr lang="en-US" dirty="0" err="1" smtClean="0"/>
              <a:t>push_back</a:t>
            </a:r>
            <a:r>
              <a:rPr lang="en-US" dirty="0" smtClean="0"/>
              <a:t>(), operator[]()</a:t>
            </a:r>
          </a:p>
        </p:txBody>
      </p:sp>
    </p:spTree>
    <p:extLst>
      <p:ext uri="{BB962C8B-B14F-4D97-AF65-F5344CB8AC3E}">
        <p14:creationId xmlns:p14="http://schemas.microsoft.com/office/powerpoint/2010/main" val="116593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 </a:t>
            </a:r>
            <a:r>
              <a:rPr lang="en-US" sz="6000" dirty="0"/>
              <a:t>4</a:t>
            </a:r>
            <a:r>
              <a:rPr lang="cs-CZ" sz="6000" dirty="0" smtClean="0"/>
              <a:t> (</a:t>
            </a:r>
            <a:r>
              <a:rPr lang="en-US" sz="6000" dirty="0" smtClean="0"/>
              <a:t>21.10.2020)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1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Trigraphs</a:t>
            </a:r>
            <a:r>
              <a:rPr lang="en-US" dirty="0" smtClean="0"/>
              <a:t> (do C++17)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TextBox 4"/>
          <p:cNvSpPr txBox="1"/>
          <p:nvPr/>
        </p:nvSpPr>
        <p:spPr>
          <a:xfrm>
            <a:off x="2589212" y="2133600"/>
            <a:ext cx="7153275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 main(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 err="1">
                <a:latin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</a:rPr>
              <a:t>, char* </a:t>
            </a:r>
            <a:r>
              <a:rPr lang="en-US" dirty="0" err="1">
                <a:latin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</a:rPr>
              <a:t>[])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    // </a:t>
            </a:r>
            <a:r>
              <a:rPr lang="en-US" dirty="0" smtClean="0">
                <a:latin typeface="Consolas" panose="020B0609020204030204" pitchFamily="49" charset="0"/>
              </a:rPr>
              <a:t>WTF</a:t>
            </a:r>
            <a:r>
              <a:rPr lang="cs-CZ" dirty="0" smtClean="0">
                <a:latin typeface="Consolas" panose="020B0609020204030204" pitchFamily="49" charset="0"/>
              </a:rPr>
              <a:t>, why is it not working</a:t>
            </a:r>
            <a:r>
              <a:rPr lang="en-US" dirty="0">
                <a:latin typeface="Consolas" panose="020B0609020204030204" pitchFamily="49" charset="0"/>
              </a:rPr>
              <a:t> ?????/</a:t>
            </a:r>
          </a:p>
          <a:p>
            <a:r>
              <a:rPr lang="en-US" dirty="0">
                <a:latin typeface="Consolas" panose="020B0609020204030204" pitchFamily="49" charset="0"/>
              </a:rPr>
              <a:t>    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 &lt;&lt; "Hello World";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733448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1325</TotalTime>
  <Words>2622</Words>
  <Application>Microsoft Office PowerPoint</Application>
  <PresentationFormat>Widescreen</PresentationFormat>
  <Paragraphs>352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Century Gothic</vt:lpstr>
      <vt:lpstr>Consolas</vt:lpstr>
      <vt:lpstr>Wingdings</vt:lpstr>
      <vt:lpstr>Wingdings 3</vt:lpstr>
      <vt:lpstr>Wisp</vt:lpstr>
      <vt:lpstr>Programování v C++ cvičení (2020/21)</vt:lpstr>
      <vt:lpstr>Programování v C++ cvičení 5 (4.11.2020)</vt:lpstr>
      <vt:lpstr>Dynamická alokace v moderním C++ (1/3)</vt:lpstr>
      <vt:lpstr>Dynamická alokace v moderním C++ (2/3)</vt:lpstr>
      <vt:lpstr>Dynamická alokace v moderním C++ (3/3)</vt:lpstr>
      <vt:lpstr>Dynamická alokace v moderním C++ (3/3)</vt:lpstr>
      <vt:lpstr>Úkoly</vt:lpstr>
      <vt:lpstr>Programování v C++ cvičení 4 (21.10.2020)</vt:lpstr>
      <vt:lpstr>Trigraphs (do C++17)</vt:lpstr>
      <vt:lpstr>Úkoly (zkušenosti)</vt:lpstr>
      <vt:lpstr>OOP</vt:lpstr>
      <vt:lpstr>Deklarace/definice</vt:lpstr>
      <vt:lpstr>Úkoly</vt:lpstr>
      <vt:lpstr>Programování v C++ cvičení 3 (14.10.2020)</vt:lpstr>
      <vt:lpstr>Operátor „down to“</vt:lpstr>
      <vt:lpstr>class/struct </vt:lpstr>
      <vt:lpstr>Úkol 1: implementace třídy C</vt:lpstr>
      <vt:lpstr>Úkoly</vt:lpstr>
      <vt:lpstr>Programování v C++ cvičení 2 (7.10.2020)</vt:lpstr>
      <vt:lpstr>Úkoly (zkušenosti)</vt:lpstr>
      <vt:lpstr>Úkoly (zkušenosti)  </vt:lpstr>
      <vt:lpstr>Úkoly (zkušenosti)</vt:lpstr>
      <vt:lpstr>Předávání parametrů</vt:lpstr>
      <vt:lpstr>class/struct (1/2)</vt:lpstr>
      <vt:lpstr>class/struct (2/2)</vt:lpstr>
      <vt:lpstr>std::vector&lt;T&gt;</vt:lpstr>
      <vt:lpstr>Úkoly</vt:lpstr>
      <vt:lpstr>Programování v C++ cvičení 1 (30.9.2020)</vt:lpstr>
      <vt:lpstr>Distanční výuka</vt:lpstr>
      <vt:lpstr>Požadavky na zápočet</vt:lpstr>
      <vt:lpstr>Požadavky na úkoly</vt:lpstr>
      <vt:lpstr>Buďte aktivní </vt:lpstr>
      <vt:lpstr>Proč C++</vt:lpstr>
      <vt:lpstr>Prostředí</vt:lpstr>
      <vt:lpstr>C++ (interesting) links</vt:lpstr>
      <vt:lpstr>Hello world</vt:lpstr>
      <vt:lpstr>Užitečný kód</vt:lpstr>
      <vt:lpstr>Úkoly 30.9.2020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cvičení</dc:title>
  <dc:creator>Tomas Faltin</dc:creator>
  <cp:lastModifiedBy>Tomas Faltin</cp:lastModifiedBy>
  <cp:revision>134</cp:revision>
  <dcterms:created xsi:type="dcterms:W3CDTF">2018-10-01T09:05:15Z</dcterms:created>
  <dcterms:modified xsi:type="dcterms:W3CDTF">2020-11-04T17:07:14Z</dcterms:modified>
</cp:coreProperties>
</file>