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7" r:id="rId3"/>
    <p:sldId id="298" r:id="rId4"/>
    <p:sldId id="305" r:id="rId5"/>
    <p:sldId id="299" r:id="rId6"/>
    <p:sldId id="301" r:id="rId7"/>
    <p:sldId id="303" r:id="rId8"/>
    <p:sldId id="304" r:id="rId9"/>
    <p:sldId id="287" r:id="rId10"/>
    <p:sldId id="286" r:id="rId11"/>
    <p:sldId id="289" r:id="rId12"/>
    <p:sldId id="290" r:id="rId13"/>
    <p:sldId id="292" r:id="rId14"/>
    <p:sldId id="293" r:id="rId15"/>
    <p:sldId id="291" r:id="rId16"/>
    <p:sldId id="294" r:id="rId17"/>
    <p:sldId id="295" r:id="rId18"/>
    <p:sldId id="296" r:id="rId19"/>
    <p:sldId id="288" r:id="rId20"/>
    <p:sldId id="270" r:id="rId21"/>
    <p:sldId id="283" r:id="rId22"/>
    <p:sldId id="271" r:id="rId23"/>
    <p:sldId id="272" r:id="rId24"/>
    <p:sldId id="273" r:id="rId25"/>
    <p:sldId id="274" r:id="rId26"/>
    <p:sldId id="279" r:id="rId27"/>
    <p:sldId id="284" r:id="rId28"/>
    <p:sldId id="280" r:id="rId29"/>
    <p:sldId id="285" r:id="rId30"/>
    <p:sldId id="281" r:id="rId31"/>
    <p:sldId id="282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3" id="{F9CE91CB-09C9-4EFC-83BB-76A3D93691C8}">
          <p14:sldIdLst>
            <p14:sldId id="297"/>
            <p14:sldId id="298"/>
            <p14:sldId id="305"/>
            <p14:sldId id="299"/>
            <p14:sldId id="301"/>
            <p14:sldId id="303"/>
            <p14:sldId id="304"/>
          </p14:sldIdLst>
        </p14:section>
        <p14:section name="ex02" id="{3C576902-880E-4BFC-B629-EE6303F2673B}">
          <p14:sldIdLst>
            <p14:sldId id="287"/>
            <p14:sldId id="286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599" autoAdjust="0"/>
  </p:normalViewPr>
  <p:slideViewPr>
    <p:cSldViewPr>
      <p:cViewPr varScale="1">
        <p:scale>
          <a:sx n="113" d="100"/>
          <a:sy n="113" d="100"/>
        </p:scale>
        <p:origin x="132" y="63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Deadlines</a:t>
            </a:r>
            <a:endParaRPr lang="en-US" dirty="0"/>
          </a:p>
          <a:p>
            <a:pPr lvl="1"/>
            <a:r>
              <a:rPr lang="en-US" dirty="0" smtClean="0"/>
              <a:t>Communication!</a:t>
            </a:r>
          </a:p>
          <a:p>
            <a:r>
              <a:rPr lang="en-US" dirty="0" smtClean="0"/>
              <a:t>Use functions</a:t>
            </a:r>
          </a:p>
          <a:p>
            <a:pPr lvl="1"/>
            <a:r>
              <a:rPr lang="en-US" dirty="0" smtClean="0"/>
              <a:t>Don’t put everything into </a:t>
            </a:r>
            <a:r>
              <a:rPr lang="en-US" dirty="0" smtClean="0">
                <a:latin typeface="+mj-lt"/>
              </a:rPr>
              <a:t>main()</a:t>
            </a:r>
          </a:p>
          <a:p>
            <a:pPr lvl="1"/>
            <a:r>
              <a:rPr lang="en-US" dirty="0" smtClean="0"/>
              <a:t>Function should do a single thing</a:t>
            </a:r>
          </a:p>
          <a:p>
            <a:r>
              <a:rPr lang="en-US" dirty="0" smtClean="0"/>
              <a:t>Don’t put binaries into a repo</a:t>
            </a:r>
          </a:p>
          <a:p>
            <a:pPr lvl="1"/>
            <a:r>
              <a:rPr lang="en-US" dirty="0" smtClean="0"/>
              <a:t>Source/header files, </a:t>
            </a:r>
            <a:r>
              <a:rPr lang="en-US" dirty="0" err="1" smtClean="0"/>
              <a:t>configs</a:t>
            </a:r>
            <a:r>
              <a:rPr lang="en-US" dirty="0" smtClean="0"/>
              <a:t>, project files, …</a:t>
            </a:r>
          </a:p>
          <a:p>
            <a:pPr lvl="1"/>
            <a:r>
              <a:rPr lang="en-US" dirty="0" smtClean="0"/>
              <a:t>Search what to put into repo on-line</a:t>
            </a:r>
          </a:p>
          <a:p>
            <a:r>
              <a:rPr lang="en-US" dirty="0"/>
              <a:t>Use objects/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Use (</a:t>
            </a:r>
            <a:r>
              <a:rPr lang="en-US" dirty="0" err="1"/>
              <a:t>const</a:t>
            </a:r>
            <a:r>
              <a:rPr lang="en-US" dirty="0"/>
              <a:t>) references for large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Value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Creates a copy</a:t>
            </a:r>
          </a:p>
          <a:p>
            <a:r>
              <a:rPr lang="en-US" dirty="0" smtClean="0"/>
              <a:t>Use for small/elementary types (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max(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y</a:t>
            </a:r>
            <a:r>
              <a:rPr lang="en-US" dirty="0">
                <a:latin typeface="+mj-lt"/>
              </a:rPr>
              <a:t>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– </a:t>
            </a:r>
            <a:r>
              <a:rPr lang="en-US" dirty="0" smtClean="0"/>
              <a:t>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Use for large objects (containers, e.g., </a:t>
            </a:r>
            <a:r>
              <a:rPr lang="en-US" dirty="0" smtClean="0">
                <a:latin typeface="+mj-lt"/>
              </a:rPr>
              <a:t>vector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…)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vector&lt;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</a:t>
            </a:r>
            <a:r>
              <a:rPr lang="en-US" dirty="0" smtClean="0"/>
              <a:t>numbers);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Allows to change the passed object</a:t>
            </a:r>
          </a:p>
          <a:p>
            <a:r>
              <a:rPr lang="en-US" dirty="0" smtClean="0"/>
              <a:t>For output parameters</a:t>
            </a:r>
          </a:p>
          <a:p>
            <a:pPr lvl="1"/>
            <a:r>
              <a:rPr lang="en-US" dirty="0"/>
              <a:t>! Is the function really doing a single things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you 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::pair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>
                <a:latin typeface="+mj-lt"/>
              </a:rPr>
              <a:t>pair&lt;iterator, bool&gt; map::emplace(…)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transform(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Matrix &amp;matrix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pair&lt;</a:t>
            </a:r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</a:t>
            </a:r>
            <a:r>
              <a:rPr lang="en-US" sz="2000" dirty="0" err="1" smtClean="0">
                <a:latin typeface="+mj-lt"/>
              </a:rPr>
              <a:t>find_max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const</a:t>
            </a:r>
            <a:r>
              <a:rPr lang="en-US" sz="2000" dirty="0" smtClean="0">
                <a:latin typeface="+mj-lt"/>
              </a:rPr>
              <a:t> vector&lt;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&amp;numbers); </a:t>
            </a:r>
          </a:p>
        </p:txBody>
      </p:sp>
    </p:spTree>
    <p:extLst>
      <p:ext uri="{BB962C8B-B14F-4D97-AF65-F5344CB8AC3E}">
        <p14:creationId xmlns:p14="http://schemas.microsoft.com/office/powerpoint/2010/main" val="39248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R-value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a ownership</a:t>
            </a:r>
          </a:p>
          <a:p>
            <a:r>
              <a:rPr lang="en-US" dirty="0" smtClean="0"/>
              <a:t>Moves the object into a function</a:t>
            </a:r>
          </a:p>
          <a:p>
            <a:pPr lvl="1"/>
            <a:r>
              <a:rPr lang="en-US" dirty="0" smtClean="0"/>
              <a:t>the object no longer lives outside the function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::move() </a:t>
            </a:r>
            <a:r>
              <a:rPr lang="en-US" dirty="0" smtClean="0"/>
              <a:t>on the caller 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&gt;&gt;::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&amp;&amp;</a:t>
            </a:r>
            <a:r>
              <a:rPr lang="en-US" dirty="0" err="1" smtClean="0">
                <a:solidFill>
                  <a:srgbClr val="FF0000"/>
                </a:solidFill>
              </a:rPr>
              <a:t>new_obj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 </a:t>
            </a:r>
            <a:r>
              <a:rPr lang="en-US" dirty="0" err="1" smtClean="0"/>
              <a:t>vector_of_ints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vector_of_ints.push_back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</a:t>
            </a:r>
            <a:r>
              <a:rPr lang="en-US" dirty="0" err="1" smtClean="0"/>
              <a:t>make_unique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Put related things (data, functions, …) together</a:t>
            </a:r>
          </a:p>
          <a:p>
            <a:pPr lvl="1"/>
            <a:r>
              <a:rPr lang="en-US" dirty="0" smtClean="0"/>
              <a:t>OOP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class calculator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sum(); //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private by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public: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change internal </a:t>
            </a:r>
            <a:r>
              <a:rPr lang="en-US" dirty="0" smtClean="0">
                <a:latin typeface="Consolas" panose="020B0609020204030204" pitchFamily="49" charset="0"/>
              </a:rPr>
              <a:t>attributes, cannot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calc(const std::string &amp;expression);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doesn’t change </a:t>
            </a:r>
            <a:r>
              <a:rPr lang="en-US" dirty="0" smtClean="0">
                <a:latin typeface="Consolas" panose="020B0609020204030204" pitchFamily="49" charset="0"/>
              </a:rPr>
              <a:t>internals, should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void </a:t>
            </a:r>
            <a:r>
              <a:rPr lang="cs-CZ" dirty="0">
                <a:latin typeface="Consolas" panose="020B0609020204030204" pitchFamily="49" charset="0"/>
              </a:rPr>
              <a:t>print()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cs-CZ" dirty="0" smtClean="0">
                <a:latin typeface="Consolas" panose="020B0609020204030204" pitchFamily="49" charset="0"/>
              </a:rPr>
              <a:t>private: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</a:t>
            </a:r>
            <a:r>
              <a:rPr lang="cs-CZ" dirty="0">
                <a:latin typeface="Consolas" panose="020B0609020204030204" pitchFamily="49" charset="0"/>
              </a:rPr>
              <a:t>// </a:t>
            </a:r>
            <a:r>
              <a:rPr lang="cs-CZ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calculator </a:t>
            </a:r>
            <a:r>
              <a:rPr lang="cs-CZ" dirty="0">
                <a:latin typeface="Consolas" panose="020B0609020204030204" pitchFamily="49" charset="0"/>
              </a:rPr>
              <a:t>c;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o need for `new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c.calc</a:t>
            </a:r>
            <a:r>
              <a:rPr lang="cs-CZ" dirty="0">
                <a:latin typeface="Consolas" panose="020B0609020204030204" pitchFamily="49" charset="0"/>
              </a:rPr>
              <a:t>("1+2*3/4");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3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</a:t>
            </a:r>
            <a:r>
              <a:rPr lang="en-US" dirty="0" smtClean="0"/>
              <a:t>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struct coordinate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int x;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y;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z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void set(int x, int y, int z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include &lt;vector&gt;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vi{1, 2, 3, 4, 5, 6};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::vector&lt;float&gt; </a:t>
            </a:r>
            <a:r>
              <a:rPr lang="en-US" dirty="0" err="1">
                <a:latin typeface="Consolas" panose="020B0609020204030204" pitchFamily="49" charset="0"/>
              </a:rPr>
              <a:t>vf</a:t>
            </a:r>
            <a:r>
              <a:rPr lang="en-US" dirty="0">
                <a:latin typeface="Consolas" panose="020B0609020204030204" pitchFamily="49" charset="0"/>
              </a:rPr>
              <a:t>(5, 0.0f);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vi.size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vi[3] = 100; vi.at(6) = 600;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vf.push_back</a:t>
            </a:r>
            <a:r>
              <a:rPr lang="en-US" dirty="0">
                <a:latin typeface="Consolas" panose="020B0609020204030204" pitchFamily="49" charset="0"/>
              </a:rPr>
              <a:t>(100.0f); </a:t>
            </a:r>
            <a:r>
              <a:rPr lang="en-US" dirty="0" err="1">
                <a:latin typeface="Consolas" panose="020B0609020204030204" pitchFamily="49" charset="0"/>
              </a:rPr>
              <a:t>vf.emplace_back</a:t>
            </a:r>
            <a:r>
              <a:rPr lang="en-US" dirty="0">
                <a:latin typeface="Consolas" panose="020B0609020204030204" pitchFamily="49" charset="0"/>
              </a:rPr>
              <a:t>(200.0f);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vf.insert</a:t>
            </a:r>
            <a:r>
              <a:rPr lang="en-US" dirty="0">
                <a:latin typeface="Consolas" panose="020B0609020204030204" pitchFamily="49" charset="0"/>
              </a:rPr>
              <a:t>(3, 300.0f); </a:t>
            </a:r>
            <a:r>
              <a:rPr lang="en-US" dirty="0" err="1">
                <a:latin typeface="Consolas" panose="020B0609020204030204" pitchFamily="49" charset="0"/>
              </a:rPr>
              <a:t>vf.emplace</a:t>
            </a:r>
            <a:r>
              <a:rPr lang="en-US" dirty="0">
                <a:latin typeface="Consolas" panose="020B0609020204030204" pitchFamily="49" charset="0"/>
              </a:rPr>
              <a:t>(3, 300.0f);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vi.pop_back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vf.erase</a:t>
            </a:r>
            <a:r>
              <a:rPr lang="en-US" dirty="0">
                <a:latin typeface="Consolas" panose="020B0609020204030204" pitchFamily="49" charset="0"/>
              </a:rPr>
              <a:t>(3);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vi.resize</a:t>
            </a:r>
            <a:r>
              <a:rPr lang="en-US" dirty="0">
                <a:latin typeface="Consolas" panose="020B0609020204030204" pitchFamily="49" charset="0"/>
              </a:rPr>
              <a:t>(10); </a:t>
            </a:r>
            <a:r>
              <a:rPr lang="en-US" dirty="0" err="1">
                <a:latin typeface="Consolas" panose="020B0609020204030204" pitchFamily="49" charset="0"/>
              </a:rPr>
              <a:t>vi.reserve</a:t>
            </a:r>
            <a:r>
              <a:rPr lang="en-US" dirty="0">
                <a:latin typeface="Consolas" panose="020B0609020204030204" pitchFamily="49" charset="0"/>
              </a:rPr>
              <a:t>(100);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Beware of time complexity</a:t>
            </a:r>
          </a:p>
          <a:p>
            <a:r>
              <a:rPr lang="en-US" dirty="0" smtClean="0">
                <a:latin typeface="+mj-lt"/>
              </a:rPr>
              <a:t>vector&lt;bool&gt;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Matrix </a:t>
            </a:r>
            <a:r>
              <a:rPr lang="en-US" dirty="0" smtClean="0"/>
              <a:t>for Integers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set(x, y, value), get(x, y), print()</a:t>
            </a:r>
          </a:p>
          <a:p>
            <a:r>
              <a:rPr lang="cs-CZ" dirty="0"/>
              <a:t>set_width(), set_height(), get_width(), get_height()</a:t>
            </a:r>
          </a:p>
          <a:p>
            <a:r>
              <a:rPr lang="cs-CZ" dirty="0"/>
              <a:t>get_row(x), get_column(x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get_rows(), get_columns</a:t>
            </a:r>
            <a:r>
              <a:rPr lang="cs-CZ" dirty="0" smtClean="0"/>
              <a:t>()</a:t>
            </a:r>
            <a:endParaRPr lang="en-US" dirty="0" smtClean="0"/>
          </a:p>
          <a:p>
            <a:r>
              <a:rPr lang="cs-CZ" dirty="0" smtClean="0"/>
              <a:t>clear</a:t>
            </a:r>
            <a:r>
              <a:rPr lang="cs-CZ" dirty="0"/>
              <a:t>() – </a:t>
            </a:r>
            <a:r>
              <a:rPr lang="en-US" dirty="0" smtClean="0"/>
              <a:t>set all values to 0 (zero)</a:t>
            </a:r>
            <a:endParaRPr lang="cs-CZ" dirty="0"/>
          </a:p>
          <a:p>
            <a:r>
              <a:rPr lang="cs-CZ" dirty="0"/>
              <a:t>fill_with_value(value) – </a:t>
            </a:r>
            <a:r>
              <a:rPr lang="en-US" dirty="0" smtClean="0"/>
              <a:t>set all values to a given value</a:t>
            </a:r>
            <a:endParaRPr lang="cs-CZ" dirty="0"/>
          </a:p>
          <a:p>
            <a:r>
              <a:rPr lang="cs-CZ" dirty="0"/>
              <a:t>reverse() – </a:t>
            </a:r>
            <a:r>
              <a:rPr lang="en-US" dirty="0" smtClean="0"/>
              <a:t>reverse values from </a:t>
            </a:r>
            <a:r>
              <a:rPr lang="cs-CZ" dirty="0" smtClean="0"/>
              <a:t>[</a:t>
            </a:r>
            <a:r>
              <a:rPr lang="cs-CZ" dirty="0"/>
              <a:t>x, y] </a:t>
            </a:r>
            <a:r>
              <a:rPr lang="en-US" dirty="0" smtClean="0"/>
              <a:t>to</a:t>
            </a:r>
            <a:r>
              <a:rPr lang="cs-CZ" dirty="0" smtClean="0"/>
              <a:t> </a:t>
            </a:r>
            <a:r>
              <a:rPr lang="cs-CZ" dirty="0"/>
              <a:t>[y, x]</a:t>
            </a:r>
          </a:p>
          <a:p>
            <a:r>
              <a:rPr lang="cs-CZ" dirty="0"/>
              <a:t>is_negative() – </a:t>
            </a:r>
            <a:r>
              <a:rPr lang="en-US" dirty="0" smtClean="0"/>
              <a:t>are all numbers in the matrix negative?</a:t>
            </a:r>
          </a:p>
          <a:p>
            <a:r>
              <a:rPr lang="en-US" dirty="0" err="1" smtClean="0"/>
              <a:t>zero_count</a:t>
            </a:r>
            <a:r>
              <a:rPr lang="en-US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</a:t>
            </a:r>
            <a:r>
              <a:rPr lang="en-US" sz="4800" dirty="0" smtClean="0"/>
              <a:t>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  <a:p>
            <a:r>
              <a:rPr lang="en-US" dirty="0" smtClean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</a:t>
            </a:r>
            <a:r>
              <a:rPr lang="cs-CZ" dirty="0" smtClean="0">
                <a:hlinkClick r:id="rId4"/>
              </a:rPr>
              <a:t>id=z1knw5ag6p8nipop1i7iciga6a</a:t>
            </a:r>
            <a:endParaRPr lang="en-US" dirty="0" smtClean="0"/>
          </a:p>
          <a:p>
            <a:pPr lvl="2"/>
            <a:r>
              <a:rPr lang="en-US" dirty="0" smtClean="0"/>
              <a:t>Use ASAP, might expire eventually</a:t>
            </a:r>
          </a:p>
          <a:p>
            <a:pPr lvl="1"/>
            <a:r>
              <a:rPr lang="en-US" dirty="0" smtClean="0"/>
              <a:t>Channel: 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</a:t>
            </a:r>
          </a:p>
          <a:p>
            <a:pPr lvl="1"/>
            <a:r>
              <a:rPr lang="en-US" dirty="0" smtClean="0"/>
              <a:t>via email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Mattermost</a:t>
            </a:r>
            <a:r>
              <a:rPr lang="en-US" dirty="0" smtClean="0"/>
              <a:t> (instant)</a:t>
            </a:r>
            <a:endParaRPr lang="en-US" dirty="0"/>
          </a:p>
          <a:p>
            <a:pPr lvl="2"/>
            <a:r>
              <a:rPr lang="en-US" dirty="0" smtClean="0"/>
              <a:t>DM if related to you only</a:t>
            </a:r>
          </a:p>
          <a:p>
            <a:pPr lvl="2"/>
            <a:r>
              <a:rPr lang="en-US" dirty="0" smtClean="0"/>
              <a:t>Into a channel if others can benefit from it</a:t>
            </a:r>
          </a:p>
          <a:p>
            <a:r>
              <a:rPr lang="en-US" dirty="0" smtClean="0"/>
              <a:t>If you struggle with something</a:t>
            </a:r>
          </a:p>
          <a:p>
            <a:r>
              <a:rPr lang="en-US" dirty="0" smtClean="0"/>
              <a:t>If you feel like you might miss a deadline</a:t>
            </a:r>
          </a:p>
          <a:p>
            <a:r>
              <a:rPr lang="en-US" dirty="0" smtClean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attending! </a:t>
            </a:r>
          </a:p>
          <a:p>
            <a:pPr lvl="1"/>
            <a:r>
              <a:rPr lang="en-US" dirty="0" smtClean="0"/>
              <a:t>Won’t be graded, for a feedback</a:t>
            </a:r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Points are included in the final score from the course</a:t>
            </a:r>
          </a:p>
          <a:p>
            <a:pPr lvl="1"/>
            <a:r>
              <a:rPr lang="en-US" dirty="0" smtClean="0"/>
              <a:t>Smaller HW – 15 points, ~November</a:t>
            </a:r>
          </a:p>
          <a:p>
            <a:pPr lvl="1"/>
            <a:r>
              <a:rPr lang="en-US" dirty="0" smtClean="0"/>
              <a:t>Larger HW – 25 points, ~December</a:t>
            </a:r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 must be approved by 28/11/2021</a:t>
            </a:r>
          </a:p>
          <a:p>
            <a:pPr lvl="1"/>
            <a:r>
              <a:rPr lang="en-US" dirty="0" smtClean="0"/>
              <a:t>First submission: 24/4/2022</a:t>
            </a:r>
          </a:p>
          <a:p>
            <a:pPr lvl="1"/>
            <a:r>
              <a:rPr lang="en-US" dirty="0" smtClean="0"/>
              <a:t>Final submission: 22/5/2022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Be consistent within the code – keep a single code style</a:t>
            </a:r>
          </a:p>
          <a:p>
            <a:r>
              <a:rPr lang="en-US" dirty="0" smtClean="0"/>
              <a:t>Cleanness, readability</a:t>
            </a:r>
          </a:p>
          <a:p>
            <a:pPr lvl="1"/>
            <a:r>
              <a:rPr lang="en-US" dirty="0" smtClean="0"/>
              <a:t>Code doesn’t contain commented/dead parts</a:t>
            </a:r>
          </a:p>
          <a:p>
            <a:pPr lvl="1"/>
            <a:r>
              <a:rPr lang="en-US" dirty="0" smtClean="0"/>
              <a:t>Code should be readable on its own</a:t>
            </a:r>
          </a:p>
          <a:p>
            <a:r>
              <a:rPr lang="en-US" dirty="0" smtClean="0"/>
              <a:t>Safe, modern</a:t>
            </a:r>
          </a:p>
          <a:p>
            <a:pPr lvl="1"/>
            <a:r>
              <a:rPr lang="en-US" dirty="0" smtClean="0"/>
              <a:t>E.g., prefer `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::vector&lt;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smtClean="0"/>
              <a:t>` to `</a:t>
            </a:r>
            <a:r>
              <a:rPr lang="en-US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[]</a:t>
            </a:r>
            <a:r>
              <a:rPr lang="en-US" dirty="0" smtClean="0"/>
              <a:t>`</a:t>
            </a:r>
          </a:p>
          <a:p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OFC, if the code is not working, all the above points are  not that important, but they will help you with debugging at least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anything you like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License for students at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://portal.azure.com</a:t>
            </a:r>
            <a:r>
              <a:rPr lang="cs-CZ" dirty="0" smtClean="0">
                <a:hlinkClick r:id="rId2"/>
              </a:rPr>
              <a:t>/...</a:t>
            </a:r>
            <a:endParaRPr lang="en-US" dirty="0" smtClean="0"/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</a:t>
            </a:r>
            <a:r>
              <a:rPr lang="en-US" dirty="0" smtClean="0">
                <a:hlinkClick r:id="rId8"/>
              </a:rPr>
              <a:t>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libraries which implements the used STL constructs (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STL constructs live inside `</a:t>
            </a:r>
            <a:r>
              <a:rPr lang="en-US" dirty="0" err="1" smtClean="0"/>
              <a:t>std</a:t>
            </a:r>
            <a:r>
              <a:rPr lang="en-US" dirty="0" smtClean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while (x --&gt;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	cout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whole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the argument by (</a:t>
            </a:r>
            <a:r>
              <a:rPr lang="en-US" dirty="0" err="1" smtClean="0"/>
              <a:t>const</a:t>
            </a:r>
            <a:r>
              <a:rPr lang="en-US" dirty="0" smtClean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inside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[0]?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Functions for transformation from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tring </a:t>
            </a:r>
            <a:r>
              <a:rPr lang="en-US" b="1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&lt;something&gt;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warnings</a:t>
            </a:r>
          </a:p>
        </p:txBody>
      </p:sp>
    </p:spTree>
    <p:extLst>
      <p:ext uri="{BB962C8B-B14F-4D97-AF65-F5344CB8AC3E}">
        <p14:creationId xmlns:p14="http://schemas.microsoft.com/office/powerpoint/2010/main" val="392827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 in Classes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625798"/>
            <a:ext cx="449999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Verbose {</a:t>
            </a:r>
          </a:p>
          <a:p>
            <a:r>
              <a:rPr lang="cs-CZ" sz="1200" dirty="0">
                <a:latin typeface="+mj-lt"/>
              </a:rPr>
              <a:t>    int x;</a:t>
            </a: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Verbose() { </a:t>
            </a:r>
          </a:p>
          <a:p>
            <a:r>
              <a:rPr lang="cs-CZ" sz="1200" dirty="0">
                <a:latin typeface="+mj-lt"/>
              </a:rPr>
              <a:t>        cout &lt;&lt; "default ctor\n";</a:t>
            </a:r>
          </a:p>
          <a:p>
            <a:r>
              <a:rPr lang="cs-CZ" sz="1200" dirty="0">
                <a:latin typeface="+mj-lt"/>
              </a:rPr>
              <a:t>        this-&gt;x = 1;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Verbose(const Verbose &amp;v) { </a:t>
            </a:r>
          </a:p>
          <a:p>
            <a:r>
              <a:rPr lang="cs-CZ" sz="1200" dirty="0">
                <a:latin typeface="+mj-lt"/>
              </a:rPr>
              <a:t>        cout &lt;&lt; "copy ctor\n"; </a:t>
            </a:r>
          </a:p>
          <a:p>
            <a:r>
              <a:rPr lang="cs-CZ" sz="1200" dirty="0">
                <a:latin typeface="+mj-lt"/>
              </a:rPr>
              <a:t>        this-&gt;x = v.x;      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Verbose(Verbose &amp;&amp;v) { </a:t>
            </a:r>
          </a:p>
          <a:p>
            <a:r>
              <a:rPr lang="cs-CZ" sz="1200" dirty="0">
                <a:latin typeface="+mj-lt"/>
              </a:rPr>
              <a:t>        cout &lt;&lt; "move ctor\n"; </a:t>
            </a:r>
          </a:p>
          <a:p>
            <a:r>
              <a:rPr lang="cs-CZ" sz="1200" dirty="0">
                <a:latin typeface="+mj-lt"/>
              </a:rPr>
              <a:t>        this-&gt;x = v.x;</a:t>
            </a:r>
          </a:p>
          <a:p>
            <a:r>
              <a:rPr lang="cs-CZ" sz="1200" dirty="0">
                <a:latin typeface="+mj-lt"/>
              </a:rPr>
              <a:t>        v.x = 0;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~Verbose() { </a:t>
            </a:r>
          </a:p>
          <a:p>
            <a:r>
              <a:rPr lang="cs-CZ" sz="1200" dirty="0">
                <a:latin typeface="+mj-lt"/>
              </a:rPr>
              <a:t>        cout &lt;&lt; "dtor\n";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    Verbose(int x) { </a:t>
            </a:r>
          </a:p>
          <a:p>
            <a:r>
              <a:rPr lang="cs-CZ" sz="1200" dirty="0">
                <a:latin typeface="+mj-lt"/>
              </a:rPr>
              <a:t>        cout &lt;&lt; "user ctor\n";</a:t>
            </a:r>
          </a:p>
          <a:p>
            <a:r>
              <a:rPr lang="cs-CZ" sz="1200" dirty="0">
                <a:latin typeface="+mj-lt"/>
              </a:rPr>
              <a:t>        this-&gt;x = x;  </a:t>
            </a:r>
          </a:p>
          <a:p>
            <a:r>
              <a:rPr lang="cs-CZ" sz="1200" dirty="0">
                <a:latin typeface="+mj-lt"/>
              </a:rPr>
              <a:t>    }</a:t>
            </a:r>
            <a:endParaRPr lang="cs-CZ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4452" y="1625798"/>
            <a:ext cx="7776864" cy="4339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&amp;operator=(const Verbose 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"copy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&amp;operator=(Verbose &amp;&amp;v)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"move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};</a:t>
            </a:r>
          </a:p>
          <a:p>
            <a:endParaRPr lang="cs-CZ" sz="1200" dirty="0">
              <a:solidFill>
                <a:schemeClr val="tx1"/>
              </a:solidFill>
              <a:latin typeface="+mj-lt"/>
            </a:endParaRP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v1; // default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v2(2);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v3{3};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 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v4(v2);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v5 = v3;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v6(std::move(v1));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v7 = std::move(v4);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v1 = v2; // copy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v2 = std::move(v3); // move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 // Calls destructors</a:t>
            </a:r>
            <a:endParaRPr lang="cs-CZ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9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with Classes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57241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CountingClass {</a:t>
            </a:r>
          </a:p>
          <a:p>
            <a:r>
              <a:rPr lang="cs-CZ" sz="1200" dirty="0">
                <a:latin typeface="+mj-lt"/>
              </a:rPr>
              <a:t>    static size_t num_instances;</a:t>
            </a: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static void inc_num_instances()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++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static void dec_num_instances()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--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static bool has_instance()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 &gt; 0;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>
                <a:solidFill>
                  <a:schemeClr val="accent1"/>
                </a:solidFill>
                <a:latin typeface="+mj-lt"/>
              </a:rPr>
              <a:t>static</a:t>
            </a:r>
            <a:r>
              <a:rPr lang="cs-CZ" sz="1200" dirty="0">
                <a:latin typeface="+mj-lt"/>
              </a:rPr>
              <a:t> size_t get_num_instances()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CountingClass() { 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}</a:t>
            </a:r>
          </a:p>
          <a:p>
            <a:r>
              <a:rPr lang="cs-CZ" sz="1200" dirty="0">
                <a:latin typeface="+mj-lt"/>
              </a:rPr>
              <a:t>    CountingClass(const CountingClass &amp;)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~CountingClass() { </a:t>
            </a:r>
            <a:r>
              <a:rPr lang="cs-CZ" sz="1200" dirty="0" smtClean="0">
                <a:latin typeface="+mj-lt"/>
              </a:rPr>
              <a:t>dec_num_instances</a:t>
            </a:r>
            <a:r>
              <a:rPr lang="cs-CZ" sz="1200" dirty="0">
                <a:latin typeface="+mj-lt"/>
              </a:rPr>
              <a:t>();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 smtClean="0">
                <a:latin typeface="+mj-lt"/>
              </a:rPr>
              <a:t>};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>
                <a:latin typeface="+mj-lt"/>
              </a:rPr>
              <a:t>size_t CountingClass::num_instances = 0</a:t>
            </a:r>
            <a:r>
              <a:rPr lang="cs-CZ" sz="1200" dirty="0" smtClean="0">
                <a:latin typeface="+mj-lt"/>
              </a:rPr>
              <a:t>;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// initialization</a:t>
            </a:r>
            <a:endParaRPr lang="cs-CZ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428" y="1905000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assert(!CountingClass::has_instance() &amp;&amp; "No instance</a:t>
            </a:r>
            <a:r>
              <a:rPr lang="en-US" sz="1200" dirty="0">
                <a:latin typeface="+mj-lt"/>
              </a:rPr>
              <a:t>s</a:t>
            </a:r>
            <a:r>
              <a:rPr lang="cs-CZ" sz="1200" dirty="0" smtClean="0">
                <a:latin typeface="+mj-lt"/>
              </a:rPr>
              <a:t>");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CountingClass</a:t>
            </a:r>
            <a:r>
              <a:rPr lang="cs-CZ" sz="1200" dirty="0">
                <a:latin typeface="+mj-lt"/>
              </a:rPr>
              <a:t> cc1;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    CountingClass cc2 = cc1;</a:t>
            </a:r>
          </a:p>
          <a:p>
            <a:r>
              <a:rPr lang="cs-CZ" sz="1200" dirty="0">
                <a:latin typeface="+mj-lt"/>
              </a:rPr>
              <a:t>        assert(CountingClass::get_num_instances() == 2);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Homework1</a:t>
            </a:r>
            <a:r>
              <a:rPr lang="en-US" dirty="0" smtClean="0"/>
              <a:t>: Implement class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touch only class C</a:t>
            </a:r>
          </a:p>
          <a:p>
            <a:r>
              <a:rPr lang="en-US" dirty="0" smtClean="0"/>
              <a:t>Don’t use </a:t>
            </a:r>
            <a:r>
              <a:rPr lang="en-US" dirty="0" smtClean="0">
                <a:latin typeface="+mj-lt"/>
              </a:rPr>
              <a:t>exit()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break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goto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Program writes: </a:t>
            </a:r>
            <a:r>
              <a:rPr lang="en-US" dirty="0" smtClean="0">
                <a:latin typeface="+mj-lt"/>
              </a:rPr>
              <a:t>1,2,3,…,12</a:t>
            </a:r>
            <a:endParaRPr lang="cs-CZ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8508" y="1700808"/>
            <a:ext cx="6092825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j-lt"/>
              </a:rPr>
              <a:t>class C { /* implement me */ };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// Don’t touch anything below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const</a:t>
            </a:r>
            <a:r>
              <a:rPr lang="en-US" sz="1400" dirty="0">
                <a:latin typeface="+mj-lt"/>
              </a:rPr>
              <a:t> C&amp;)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(C&amp;&amp;) {}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main(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err="1">
                <a:latin typeface="+mj-lt"/>
              </a:rPr>
              <a:t>argc</a:t>
            </a:r>
            <a:r>
              <a:rPr lang="en-US" sz="1400" dirty="0">
                <a:latin typeface="+mj-lt"/>
              </a:rPr>
              <a:t>, char* </a:t>
            </a:r>
            <a:r>
              <a:rPr lang="en-US" sz="1400" dirty="0" err="1">
                <a:latin typeface="+mj-lt"/>
              </a:rPr>
              <a:t>argv</a:t>
            </a:r>
            <a:r>
              <a:rPr lang="en-US" sz="1400" dirty="0">
                <a:latin typeface="+mj-lt"/>
              </a:rPr>
              <a:t>[])</a:t>
            </a:r>
          </a:p>
          <a:p>
            <a:r>
              <a:rPr lang="en-US" sz="1400" dirty="0">
                <a:latin typeface="+mj-lt"/>
              </a:rPr>
              <a:t>{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"1\n";</a:t>
            </a:r>
          </a:p>
          <a:p>
            <a:r>
              <a:rPr lang="en-US" sz="1400" dirty="0">
                <a:latin typeface="+mj-lt"/>
              </a:rPr>
              <a:t>    C c1;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"3\n";</a:t>
            </a:r>
          </a:p>
          <a:p>
            <a:r>
              <a:rPr lang="en-US" sz="1400" dirty="0">
                <a:latin typeface="+mj-lt"/>
              </a:rPr>
              <a:t>    C c2(c1);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"5\n";</a:t>
            </a:r>
          </a:p>
          <a:p>
            <a:r>
              <a:rPr lang="en-US" sz="1400" dirty="0">
                <a:latin typeface="+mj-lt"/>
              </a:rPr>
              <a:t>    C c3 = c2;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"7\n";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"9\n";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::move(c1));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::move(c2));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"11\n";</a:t>
            </a:r>
          </a:p>
          <a:p>
            <a:r>
              <a:rPr lang="en-US" sz="1400" dirty="0">
                <a:latin typeface="+mj-lt"/>
              </a:rPr>
              <a:t>}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24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Potential Homework2: </a:t>
            </a:r>
            <a:r>
              <a:rPr lang="en-US" sz="2400" dirty="0" smtClean="0"/>
              <a:t>Finish Matrix for Integers</a:t>
            </a:r>
            <a:endParaRPr lang="cs-CZ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all issues in the previous HW</a:t>
            </a:r>
          </a:p>
          <a:p>
            <a:r>
              <a:rPr lang="en-US" dirty="0" smtClean="0"/>
              <a:t>Implement correctly all special methods</a:t>
            </a:r>
          </a:p>
          <a:p>
            <a:r>
              <a:rPr lang="en-US" dirty="0" smtClean="0"/>
              <a:t>Show usage/test all the methods with assertions</a:t>
            </a:r>
          </a:p>
          <a:p>
            <a:r>
              <a:rPr lang="en-US" b="1" dirty="0" smtClean="0"/>
              <a:t>Not needed for the next week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9262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781</TotalTime>
  <Words>2634</Words>
  <Application>Microsoft Office PowerPoint</Application>
  <PresentationFormat>Custom</PresentationFormat>
  <Paragraphs>289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Programming in C++ - lab 3</vt:lpstr>
      <vt:lpstr>Down to operator</vt:lpstr>
      <vt:lpstr>Homework feedback</vt:lpstr>
      <vt:lpstr>Special Methods in Classes</vt:lpstr>
      <vt:lpstr>Static with Classes</vt:lpstr>
      <vt:lpstr>Homework1: Implement class C</vt:lpstr>
      <vt:lpstr>Potential Homework2: Finish Matrix for Integers</vt:lpstr>
      <vt:lpstr>Programming in C++ - lab 2</vt:lpstr>
      <vt:lpstr>Homework Feedback</vt:lpstr>
      <vt:lpstr>Argument Passing – By Value</vt:lpstr>
      <vt:lpstr>Argument Passing – By Const-reference</vt:lpstr>
      <vt:lpstr>Argument Passing – By Reference</vt:lpstr>
      <vt:lpstr>Argument Passing – By R-value Reference</vt:lpstr>
      <vt:lpstr>Class/Struct</vt:lpstr>
      <vt:lpstr> Class vs. Struct</vt:lpstr>
      <vt:lpstr>std::vector&lt;T&gt;</vt:lpstr>
      <vt:lpstr>Homework: Matrix for Integers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83</cp:revision>
  <dcterms:created xsi:type="dcterms:W3CDTF">2021-09-30T06:52:15Z</dcterms:created>
  <dcterms:modified xsi:type="dcterms:W3CDTF">2021-10-14T12:04:42Z</dcterms:modified>
</cp:coreProperties>
</file>