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77" r:id="rId2"/>
    <p:sldId id="318" r:id="rId3"/>
    <p:sldId id="319" r:id="rId4"/>
    <p:sldId id="323" r:id="rId5"/>
    <p:sldId id="320" r:id="rId6"/>
    <p:sldId id="321" r:id="rId7"/>
    <p:sldId id="322" r:id="rId8"/>
    <p:sldId id="313" r:id="rId9"/>
    <p:sldId id="315" r:id="rId10"/>
    <p:sldId id="314" r:id="rId11"/>
    <p:sldId id="316" r:id="rId12"/>
    <p:sldId id="317" r:id="rId13"/>
    <p:sldId id="305" r:id="rId14"/>
    <p:sldId id="307" r:id="rId15"/>
    <p:sldId id="306" r:id="rId16"/>
    <p:sldId id="309" r:id="rId17"/>
    <p:sldId id="310" r:id="rId18"/>
    <p:sldId id="312" r:id="rId19"/>
    <p:sldId id="308" r:id="rId20"/>
    <p:sldId id="311" r:id="rId21"/>
    <p:sldId id="299" r:id="rId22"/>
    <p:sldId id="303" r:id="rId23"/>
    <p:sldId id="304" r:id="rId24"/>
    <p:sldId id="300" r:id="rId25"/>
    <p:sldId id="301" r:id="rId26"/>
    <p:sldId id="302" r:id="rId27"/>
    <p:sldId id="292" r:id="rId28"/>
    <p:sldId id="293" r:id="rId29"/>
    <p:sldId id="295" r:id="rId30"/>
    <p:sldId id="297" r:id="rId31"/>
    <p:sldId id="298" r:id="rId32"/>
    <p:sldId id="294" r:id="rId33"/>
    <p:sldId id="286" r:id="rId34"/>
    <p:sldId id="288" r:id="rId35"/>
    <p:sldId id="287" r:id="rId36"/>
    <p:sldId id="290" r:id="rId37"/>
    <p:sldId id="289" r:id="rId38"/>
    <p:sldId id="291" r:id="rId39"/>
    <p:sldId id="281" r:id="rId40"/>
    <p:sldId id="285" r:id="rId41"/>
    <p:sldId id="282" r:id="rId42"/>
    <p:sldId id="283" r:id="rId43"/>
    <p:sldId id="284" r:id="rId44"/>
    <p:sldId id="275" r:id="rId45"/>
    <p:sldId id="278" r:id="rId46"/>
    <p:sldId id="268" r:id="rId47"/>
    <p:sldId id="279" r:id="rId48"/>
    <p:sldId id="269" r:id="rId49"/>
    <p:sldId id="270" r:id="rId50"/>
    <p:sldId id="280" r:id="rId51"/>
    <p:sldId id="273" r:id="rId52"/>
    <p:sldId id="272" r:id="rId53"/>
    <p:sldId id="276" r:id="rId54"/>
    <p:sldId id="266" r:id="rId55"/>
    <p:sldId id="257" r:id="rId56"/>
    <p:sldId id="267" r:id="rId57"/>
    <p:sldId id="259" r:id="rId58"/>
    <p:sldId id="260" r:id="rId59"/>
    <p:sldId id="258" r:id="rId60"/>
    <p:sldId id="261" r:id="rId61"/>
    <p:sldId id="263" r:id="rId62"/>
    <p:sldId id="264" r:id="rId63"/>
    <p:sldId id="26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9" id="{9B821CB4-AF3E-4796-A52F-C02FEA1D4078}">
          <p14:sldIdLst>
            <p14:sldId id="318"/>
            <p14:sldId id="319"/>
            <p14:sldId id="323"/>
            <p14:sldId id="320"/>
            <p14:sldId id="321"/>
            <p14:sldId id="322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  <p14:sldId id="31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pai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get_name_range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</a:t>
            </a:r>
            <a:r>
              <a:rPr lang="cs-CZ" dirty="0"/>
              <a:t>databáze zvířat v </a:t>
            </a:r>
            <a:r>
              <a:rPr lang="cs-CZ" dirty="0" smtClean="0"/>
              <a:t>Zoo - 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478692"/>
            <a:ext cx="89154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API </a:t>
            </a:r>
            <a:r>
              <a:rPr lang="en-US" sz="1400" dirty="0" err="1" smtClean="0">
                <a:latin typeface="Consolas" panose="020B0609020204030204" pitchFamily="49" charset="0"/>
              </a:rPr>
              <a:t>priklad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nemusi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byt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stejne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(Dog(“Anna”, 15, “Prague”));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(Cat(“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”, 10, 10));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smtClean="0">
                <a:latin typeface="Consolas" panose="020B0609020204030204" pitchFamily="49" charset="0"/>
              </a:rPr>
              <a:t>[first, last] = </a:t>
            </a:r>
            <a:r>
              <a:rPr lang="cs-CZ" sz="1400" dirty="0" smtClean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cs-CZ" sz="1400" dirty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</a:rPr>
              <a:t>, “</a:t>
            </a:r>
            <a:r>
              <a:rPr lang="en-US" sz="1400" dirty="0">
                <a:latin typeface="Consolas" panose="020B0609020204030204" pitchFamily="49" charset="0"/>
              </a:rPr>
              <a:t>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db.get_name_range</a:t>
            </a:r>
            <a:r>
              <a:rPr lang="en-US" sz="1400" dirty="0" smtClean="0">
                <a:latin typeface="Consolas" panose="020B0609020204030204" pitchFamily="49" charset="0"/>
              </a:rPr>
              <a:t>(“A”, “</a:t>
            </a:r>
            <a:r>
              <a:rPr lang="en-US" sz="1400" dirty="0" err="1" smtClean="0">
                <a:latin typeface="Consolas" panose="020B0609020204030204" pitchFamily="49" charset="0"/>
              </a:rPr>
              <a:t>Azzzz</a:t>
            </a:r>
            <a:r>
              <a:rPr lang="en-US" sz="1400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>
                <a:latin typeface="Consolas" panose="020B0609020204030204" pitchFamily="49" charset="0"/>
              </a:rPr>
              <a:t>Anna(dog, 15y) from Prague”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db.get_age_range</a:t>
            </a:r>
            <a:r>
              <a:rPr lang="en-US" sz="1400" dirty="0" smtClean="0">
                <a:latin typeface="Consolas" panose="020B0609020204030204" pitchFamily="49" charset="0"/>
              </a:rPr>
              <a:t>(10, 14);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db.erase</a:t>
            </a:r>
            <a:r>
              <a:rPr lang="en-US" sz="1400" dirty="0" smtClean="0"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cs-CZ" sz="6000" dirty="0"/>
              <a:t>9</a:t>
            </a:r>
            <a:r>
              <a:rPr lang="cs-CZ" sz="6000" dirty="0" smtClean="0"/>
              <a:t> (2</a:t>
            </a:r>
            <a:r>
              <a:rPr lang="en-US" sz="6000" dirty="0" smtClean="0"/>
              <a:t>.1</a:t>
            </a:r>
            <a:r>
              <a:rPr lang="cs-CZ" sz="6000" dirty="0" smtClean="0"/>
              <a:t>2</a:t>
            </a:r>
            <a:r>
              <a:rPr lang="en-US" sz="6000" dirty="0" smtClean="0"/>
              <a:t>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2. Velký domácí úkol – Kalkulačka výrazů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Recodexu (viz web)</a:t>
            </a:r>
          </a:p>
          <a:p>
            <a:r>
              <a:rPr lang="cs-CZ" dirty="0"/>
              <a:t>Do </a:t>
            </a:r>
            <a:r>
              <a:rPr lang="cs-CZ" dirty="0" smtClean="0"/>
              <a:t>3.1. </a:t>
            </a:r>
            <a:r>
              <a:rPr lang="cs-CZ" dirty="0"/>
              <a:t>(neděle) 23:59</a:t>
            </a:r>
          </a:p>
          <a:p>
            <a:pPr lvl="1"/>
            <a:r>
              <a:rPr lang="cs-CZ" dirty="0" smtClean="0"/>
              <a:t>-10b </a:t>
            </a:r>
            <a:r>
              <a:rPr lang="cs-CZ" dirty="0"/>
              <a:t>za každý další započatý týden</a:t>
            </a:r>
          </a:p>
          <a:p>
            <a:r>
              <a:rPr lang="cs-CZ" dirty="0"/>
              <a:t>Body: </a:t>
            </a:r>
            <a:r>
              <a:rPr lang="cs-CZ" dirty="0" smtClean="0"/>
              <a:t>25b</a:t>
            </a:r>
          </a:p>
          <a:p>
            <a:pPr lvl="1"/>
            <a:r>
              <a:rPr lang="cs-CZ" dirty="0" smtClean="0"/>
              <a:t>funkcionalitu </a:t>
            </a:r>
          </a:p>
          <a:p>
            <a:pPr lvl="2"/>
            <a:r>
              <a:rPr lang="cs-CZ" dirty="0" smtClean="0"/>
              <a:t>-Xb za nefunkčností věc</a:t>
            </a:r>
            <a:endParaRPr lang="cs-CZ" dirty="0"/>
          </a:p>
          <a:p>
            <a:pPr lvl="1"/>
            <a:r>
              <a:rPr lang="cs-CZ" dirty="0" smtClean="0"/>
              <a:t>kulturu </a:t>
            </a:r>
            <a:r>
              <a:rPr lang="cs-CZ" dirty="0"/>
              <a:t>kódu (čitelnost, konvence, </a:t>
            </a:r>
            <a:r>
              <a:rPr lang="cs-CZ" dirty="0" smtClean="0"/>
              <a:t>...)</a:t>
            </a:r>
          </a:p>
          <a:p>
            <a:pPr lvl="2"/>
            <a:r>
              <a:rPr lang="cs-CZ" dirty="0" smtClean="0"/>
              <a:t>-Xb za použití nekulturních věcí</a:t>
            </a:r>
          </a:p>
          <a:p>
            <a:r>
              <a:rPr lang="cs-CZ" dirty="0" smtClean="0"/>
              <a:t>Testování:</a:t>
            </a:r>
          </a:p>
          <a:p>
            <a:pPr lvl="1"/>
            <a:r>
              <a:rPr lang="cs-CZ" dirty="0" smtClean="0"/>
              <a:t>Přesměrování vstupů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581990" y="5540419"/>
            <a:ext cx="26231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>
                <a:latin typeface="Consolas" panose="020B0609020204030204" pitchFamily="49" charset="0"/>
              </a:rPr>
              <a:t>prg.exe &lt; input &gt; output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9318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399110" y="2133599"/>
            <a:ext cx="4105502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sz="1400" dirty="0">
                <a:latin typeface="Consolas" panose="020B0609020204030204" pitchFamily="49" charset="0"/>
              </a:rPr>
              <a:t/>
            </a:r>
            <a:br>
              <a:rPr lang="cs-CZ" sz="1400" dirty="0">
                <a:latin typeface="Consolas" panose="020B0609020204030204" pitchFamily="49" charset="0"/>
              </a:rPr>
            </a:br>
            <a:r>
              <a:rPr lang="cs-CZ" sz="1400" dirty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real_;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im</a:t>
            </a:r>
            <a:r>
              <a:rPr lang="en-US" sz="1400" b="1" dirty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>
                <a:latin typeface="Consolas" panose="020B0609020204030204" pitchFamily="49" charset="0"/>
              </a:rPr>
              <a:t>re()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print(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{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</a:rPr>
              <a:t> c;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368" y="2133599"/>
            <a:ext cx="474231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cs-CZ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latin typeface="Consolas" panose="020B0609020204030204" pitchFamily="49" charset="0"/>
              </a:rPr>
              <a:t> real</a:t>
            </a:r>
            <a:r>
              <a:rPr lang="en-US" sz="1400" dirty="0" smtClean="0">
                <a:latin typeface="Consolas" panose="020B0609020204030204" pitchFamily="49" charset="0"/>
              </a:rPr>
              <a:t>_;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 smtClean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smtClean="0">
                <a:latin typeface="Consolas" panose="020B0609020204030204" pitchFamily="49" charset="0"/>
              </a:rPr>
              <a:t>re</a:t>
            </a:r>
            <a:r>
              <a:rPr lang="en-US" sz="1400" dirty="0">
                <a:latin typeface="Consolas" panose="020B0609020204030204" pitchFamily="49" charset="0"/>
              </a:rPr>
              <a:t>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void print(int v)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print(double v)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void print(</a:t>
            </a:r>
            <a:r>
              <a:rPr lang="en-US" sz="1400" dirty="0" err="1" smtClean="0"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</a:rPr>
              <a:t> string &amp;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 c;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(2/2)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883229"/>
            <a:ext cx="7150781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template&lt;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container_wrapper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b="1" dirty="0" smtClean="0">
                <a:latin typeface="Consolas" panose="020B0609020204030204" pitchFamily="49" charset="0"/>
              </a:rPr>
              <a:t>;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b="1" dirty="0">
                <a:latin typeface="Consolas" panose="020B0609020204030204" pitchFamily="49" charset="0"/>
              </a:rPr>
              <a:t> &amp;&amp;</a:t>
            </a:r>
            <a:r>
              <a:rPr lang="en-US" sz="1400" dirty="0" err="1">
                <a:latin typeface="Consolas" panose="020B0609020204030204" pitchFamily="49" charset="0"/>
              </a:rPr>
              <a:t>rval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::move(</a:t>
            </a:r>
            <a:r>
              <a:rPr lang="en-US" sz="1400" b="1" dirty="0" err="1">
                <a:latin typeface="Consolas" panose="020B0609020204030204" pitchFamily="49" charset="0"/>
              </a:rPr>
              <a:t>rval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template&lt;class </a:t>
            </a:r>
            <a:r>
              <a:rPr lang="en-US" sz="1400" b="1" dirty="0" err="1"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make_wrapper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</a:rPr>
              <a:t>container_holder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Cont</a:t>
            </a:r>
            <a:r>
              <a:rPr lang="en-US" sz="1400" dirty="0">
                <a:latin typeface="Consolas" panose="020B0609020204030204" pitchFamily="49" charset="0"/>
              </a:rPr>
              <a:t>&gt;();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 smtClean="0">
                <a:latin typeface="Consolas" panose="020B0609020204030204" pitchFamily="49" charset="0"/>
              </a:rPr>
              <a:t>vector_wrapper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make_wrapper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</a:rPr>
              <a:t>::vector&lt;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vector_wrapper.push_back</a:t>
            </a:r>
            <a:r>
              <a:rPr lang="en-US" sz="1400" dirty="0" smtClean="0">
                <a:latin typeface="Consolas" panose="020B0609020204030204" pitchFamily="49" charset="0"/>
              </a:rPr>
              <a:t>(3);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r>
              <a:rPr lang="en-US" dirty="0" smtClean="0"/>
              <a:t>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Vlastn</a:t>
            </a:r>
            <a:r>
              <a:rPr lang="cs-CZ" dirty="0" smtClean="0"/>
              <a:t>í generický vector</a:t>
            </a:r>
          </a:p>
          <a:p>
            <a:pPr>
              <a:buFont typeface="+mj-lt"/>
              <a:buAutoNum type="arabicPeriod"/>
            </a:pPr>
            <a:r>
              <a:rPr lang="cs-CZ" dirty="0">
                <a:latin typeface="Consolas" panose="020B0609020204030204" pitchFamily="49" charset="0"/>
              </a:rPr>
              <a:t>std::pair&lt;T1,T2</a:t>
            </a:r>
            <a:r>
              <a:rPr lang="cs-CZ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en.cppreference.com/w/cpp/utility/pair</a:t>
            </a:r>
            <a:endParaRPr lang="en-US" dirty="0" smtClean="0"/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, copy </a:t>
            </a:r>
            <a:r>
              <a:rPr lang="en-US" dirty="0" err="1" smtClean="0"/>
              <a:t>ctor</a:t>
            </a:r>
            <a:r>
              <a:rPr lang="en-US" dirty="0" smtClean="0"/>
              <a:t>/assignment, move </a:t>
            </a:r>
            <a:r>
              <a:rPr lang="en-US" dirty="0" err="1" smtClean="0"/>
              <a:t>ctor</a:t>
            </a:r>
            <a:r>
              <a:rPr lang="en-US" dirty="0" smtClean="0"/>
              <a:t>/assignment, </a:t>
            </a:r>
          </a:p>
          <a:p>
            <a:pPr lvl="1"/>
            <a:r>
              <a:rPr lang="en-US" dirty="0" smtClean="0"/>
              <a:t>first, second</a:t>
            </a:r>
          </a:p>
          <a:p>
            <a:pPr lvl="1"/>
            <a:r>
              <a:rPr lang="en-US" dirty="0" err="1" smtClean="0"/>
              <a:t>first_type</a:t>
            </a:r>
            <a:r>
              <a:rPr lang="en-US" dirty="0" smtClean="0"/>
              <a:t>, </a:t>
            </a:r>
            <a:r>
              <a:rPr lang="en-US" dirty="0" err="1" smtClean="0"/>
              <a:t>second_type</a:t>
            </a:r>
            <a:endParaRPr lang="en-US" dirty="0" smtClean="0"/>
          </a:p>
          <a:p>
            <a:pPr lvl="1"/>
            <a:r>
              <a:rPr lang="en-US" dirty="0" err="1" smtClean="0"/>
              <a:t>make_pair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092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2161</TotalTime>
  <Words>4189</Words>
  <Application>Microsoft Office PowerPoint</Application>
  <PresentationFormat>Widescreen</PresentationFormat>
  <Paragraphs>591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9 (2.12.2020)</vt:lpstr>
      <vt:lpstr>2. Velký domácí úkol – Kalkulačka výrazů</vt:lpstr>
      <vt:lpstr>Šablony</vt:lpstr>
      <vt:lpstr>Šablony (1/2)</vt:lpstr>
      <vt:lpstr>Šablony (2/2) </vt:lpstr>
      <vt:lpstr>Úkoly</vt:lpstr>
      <vt:lpstr>Programování v C++ cvičení 8 (25.11.2020)</vt:lpstr>
      <vt:lpstr>Připomenutí</vt:lpstr>
      <vt:lpstr>Zkušenosti z úkolů</vt:lpstr>
      <vt:lpstr>Úkol: databáze zvířat v Zoo</vt:lpstr>
      <vt:lpstr>Úkol: databáze zvířat v Zoo - příklad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214</cp:revision>
  <dcterms:created xsi:type="dcterms:W3CDTF">2018-10-01T09:05:15Z</dcterms:created>
  <dcterms:modified xsi:type="dcterms:W3CDTF">2020-12-02T16:52:42Z</dcterms:modified>
</cp:coreProperties>
</file>