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handoutMasterIdLst>
    <p:handoutMasterId r:id="rId27"/>
  </p:handoutMasterIdLst>
  <p:sldIdLst>
    <p:sldId id="256" r:id="rId2"/>
    <p:sldId id="287" r:id="rId3"/>
    <p:sldId id="286" r:id="rId4"/>
    <p:sldId id="289" r:id="rId5"/>
    <p:sldId id="290" r:id="rId6"/>
    <p:sldId id="292" r:id="rId7"/>
    <p:sldId id="293" r:id="rId8"/>
    <p:sldId id="291" r:id="rId9"/>
    <p:sldId id="294" r:id="rId10"/>
    <p:sldId id="295" r:id="rId11"/>
    <p:sldId id="296" r:id="rId12"/>
    <p:sldId id="288" r:id="rId13"/>
    <p:sldId id="270" r:id="rId14"/>
    <p:sldId id="283" r:id="rId15"/>
    <p:sldId id="271" r:id="rId16"/>
    <p:sldId id="272" r:id="rId17"/>
    <p:sldId id="273" r:id="rId18"/>
    <p:sldId id="274" r:id="rId19"/>
    <p:sldId id="279" r:id="rId20"/>
    <p:sldId id="284" r:id="rId21"/>
    <p:sldId id="280" r:id="rId22"/>
    <p:sldId id="285" r:id="rId23"/>
    <p:sldId id="281" r:id="rId24"/>
    <p:sldId id="282" r:id="rId2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header" id="{2703FF4F-D1C2-46F5-A6C2-374C53352F4C}">
          <p14:sldIdLst>
            <p14:sldId id="256"/>
          </p14:sldIdLst>
        </p14:section>
        <p14:section name="ex02" id="{3C576902-880E-4BFC-B629-EE6303F2673B}">
          <p14:sldIdLst>
            <p14:sldId id="287"/>
            <p14:sldId id="286"/>
            <p14:sldId id="289"/>
            <p14:sldId id="290"/>
            <p14:sldId id="292"/>
            <p14:sldId id="293"/>
            <p14:sldId id="291"/>
            <p14:sldId id="294"/>
            <p14:sldId id="295"/>
            <p14:sldId id="296"/>
          </p14:sldIdLst>
        </p14:section>
        <p14:section name="ex01" id="{B9B6E644-6CB8-4452-8269-734719F6AB70}">
          <p14:sldIdLst>
            <p14:sldId id="288"/>
            <p14:sldId id="270"/>
            <p14:sldId id="283"/>
            <p14:sldId id="271"/>
            <p14:sldId id="272"/>
            <p14:sldId id="273"/>
            <p14:sldId id="274"/>
            <p14:sldId id="279"/>
            <p14:sldId id="284"/>
            <p14:sldId id="280"/>
            <p14:sldId id="285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6" autoAdjust="0"/>
    <p:restoredTop sz="94599" autoAdjust="0"/>
  </p:normalViewPr>
  <p:slideViewPr>
    <p:cSldViewPr>
      <p:cViewPr varScale="1">
        <p:scale>
          <a:sx n="113" d="100"/>
          <a:sy n="113" d="100"/>
        </p:scale>
        <p:origin x="132" y="630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52" d="100"/>
          <a:sy n="52" d="100"/>
        </p:scale>
        <p:origin x="2664" y="3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4AA43A-3F76-4A13-9CD6-36134EB429E3}" type="datetimeFigureOut">
              <a:rPr lang="en-US"/>
              <a:t>10/7/2021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0423A-8BCE-448E-A97B-03A88B2B12C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74A4F-2B7A-4ECB-A400-260B2FFC03C1}" type="datetimeFigureOut">
              <a:rPr lang="en-US"/>
              <a:t>10/7/2021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/>
              <a:t>Click to edit Master text styles</a:t>
            </a:r>
          </a:p>
          <a:p>
            <a:pPr lvl="1"/>
            <a:r>
              <a:rPr/>
              <a:t>Second level</a:t>
            </a:r>
          </a:p>
          <a:p>
            <a:pPr lvl="2"/>
            <a:r>
              <a:rPr/>
              <a:t>Third level</a:t>
            </a:r>
          </a:p>
          <a:p>
            <a:pPr lvl="3"/>
            <a:r>
              <a:rPr/>
              <a:t>Fourth level</a:t>
            </a:r>
          </a:p>
          <a:p>
            <a:pPr lvl="4"/>
            <a:r>
              <a:rPr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2A70B-78F2-4DCF-B53B-C990D2FAFB8A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6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7" name="line" descr="Line graphic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eaVert"/>
          <a:lstStyle>
            <a:lvl5pPr>
              <a:defRPr/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dirty="0"/>
              <a:t>Click to edit Master text styles</a:t>
            </a:r>
          </a:p>
          <a:p>
            <a:pPr lvl="1"/>
            <a:r>
              <a:rPr dirty="0"/>
              <a:t>Second level</a:t>
            </a:r>
          </a:p>
          <a:p>
            <a:pPr lvl="2"/>
            <a:r>
              <a:rPr dirty="0"/>
              <a:t>Third level</a:t>
            </a:r>
          </a:p>
          <a:p>
            <a:pPr lvl="3"/>
            <a:r>
              <a:rPr dirty="0"/>
              <a:t>Fourth level</a:t>
            </a:r>
          </a:p>
          <a:p>
            <a:pPr lvl="4"/>
            <a:r>
              <a:rPr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7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255" name="line" descr="Line graphic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/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8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60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grpSp>
        <p:nvGrpSpPr>
          <p:cNvPr id="156" name="line" descr="Line graphic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n>
                  <a:noFill/>
                </a:ln>
              </a:endParaRPr>
            </a:p>
          </p:txBody>
        </p:sp>
      </p:grp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grpSp>
        <p:nvGrpSpPr>
          <p:cNvPr id="615" name="frame" descr="Box graphic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/>
          </a:p>
        </p:txBody>
      </p:sp>
      <p:grpSp>
        <p:nvGrpSpPr>
          <p:cNvPr id="614" name="frame" descr="Box graphic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FE8FB1-0A7A-443E-AAF7-31D4FA1AA312}" type="datetimeFigureOut">
              <a:rPr lang="en-US"/>
              <a:t>10/7/2021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A54BD-C84D-46CE-8B72-31BFB26ABA4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5612" y="6400801"/>
            <a:ext cx="12438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FE8FB1-0A7A-443E-AAF7-31D4FA1AA312}" type="datetimeFigureOut">
              <a:rPr lang="en-US" smtClean="0"/>
              <a:pPr/>
              <a:t>10/7/2021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A54BD-C84D-46CE-8B72-31BFB26ABA4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uni-cz.zoom.us/j/94350923737" TargetMode="External"/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lab.mff.cuni.cz/teaching/nprg041/2021-22/eng" TargetMode="External"/><Relationship Id="rId5" Type="http://schemas.openxmlformats.org/officeDocument/2006/relationships/hyperlink" Target="https://gitlab.mff.cuni.cz/" TargetMode="External"/><Relationship Id="rId4" Type="http://schemas.openxmlformats.org/officeDocument/2006/relationships/hyperlink" Target="https://ulita.ms.mff.cuni.cz/mattermost/signup_user_complete/?id=z1knw5ag6p8nipop1i7iciga6a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hyperlink" Target="https://www-users.cs.york.ac.uk/susan/joke/cpp.htm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cc.godbolt.org/" TargetMode="External"/><Relationship Id="rId3" Type="http://schemas.openxmlformats.org/officeDocument/2006/relationships/hyperlink" Target="http://www.cplusplus.com/" TargetMode="External"/><Relationship Id="rId7" Type="http://schemas.openxmlformats.org/officeDocument/2006/relationships/hyperlink" Target="http://www.open-std.org/jtc1/sc22/wg21/docs/papers/" TargetMode="External"/><Relationship Id="rId2" Type="http://schemas.openxmlformats.org/officeDocument/2006/relationships/hyperlink" Target="https://en.cppreference.com/w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socpp.org/" TargetMode="External"/><Relationship Id="rId5" Type="http://schemas.openxmlformats.org/officeDocument/2006/relationships/hyperlink" Target="https://www.youtube.com/user/CppCon" TargetMode="External"/><Relationship Id="rId4" Type="http://schemas.openxmlformats.org/officeDocument/2006/relationships/hyperlink" Target="http://isocpp.github.io/CppCoreGuidelines/CppCoreGuideline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tomas.faltin@matfyz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Programming in C++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std</a:t>
            </a:r>
            <a:r>
              <a:rPr lang="en-US" dirty="0"/>
              <a:t>::vector</a:t>
            </a:r>
            <a:r>
              <a:rPr lang="cs-CZ" dirty="0"/>
              <a:t>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include &lt;vector&gt;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main()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&gt; vi{1, 2, 3, 4, 5, 6};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::vector&lt;float&gt; </a:t>
            </a:r>
            <a:r>
              <a:rPr lang="en-US" dirty="0" err="1">
                <a:latin typeface="Consolas" panose="020B0609020204030204" pitchFamily="49" charset="0"/>
              </a:rPr>
              <a:t>vf</a:t>
            </a:r>
            <a:r>
              <a:rPr lang="en-US" dirty="0">
                <a:latin typeface="Consolas" panose="020B0609020204030204" pitchFamily="49" charset="0"/>
              </a:rPr>
              <a:t>(5, 0.0f);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endl</a:t>
            </a:r>
            <a:r>
              <a:rPr lang="en-US" dirty="0">
                <a:latin typeface="Consolas" panose="020B0609020204030204" pitchFamily="49" charset="0"/>
              </a:rPr>
              <a:t>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</a:t>
            </a:r>
            <a:r>
              <a:rPr lang="en-US" dirty="0" err="1">
                <a:latin typeface="Consolas" panose="020B0609020204030204" pitchFamily="49" charset="0"/>
              </a:rPr>
              <a:t>vi.size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vi[3] = 100; vi.at(6) = 600;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vf.push_back</a:t>
            </a:r>
            <a:r>
              <a:rPr lang="en-US" dirty="0">
                <a:latin typeface="Consolas" panose="020B0609020204030204" pitchFamily="49" charset="0"/>
              </a:rPr>
              <a:t>(100.0f); </a:t>
            </a:r>
            <a:r>
              <a:rPr lang="en-US" dirty="0" err="1">
                <a:latin typeface="Consolas" panose="020B0609020204030204" pitchFamily="49" charset="0"/>
              </a:rPr>
              <a:t>vf.emplace_back</a:t>
            </a:r>
            <a:r>
              <a:rPr lang="en-US" dirty="0">
                <a:latin typeface="Consolas" panose="020B0609020204030204" pitchFamily="49" charset="0"/>
              </a:rPr>
              <a:t>(200.0f);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vf.insert</a:t>
            </a:r>
            <a:r>
              <a:rPr lang="en-US" dirty="0">
                <a:latin typeface="Consolas" panose="020B0609020204030204" pitchFamily="49" charset="0"/>
              </a:rPr>
              <a:t>(3, 300.0f); </a:t>
            </a:r>
            <a:r>
              <a:rPr lang="en-US" dirty="0" err="1">
                <a:latin typeface="Consolas" panose="020B0609020204030204" pitchFamily="49" charset="0"/>
              </a:rPr>
              <a:t>vf.emplace</a:t>
            </a:r>
            <a:r>
              <a:rPr lang="en-US" dirty="0">
                <a:latin typeface="Consolas" panose="020B0609020204030204" pitchFamily="49" charset="0"/>
              </a:rPr>
              <a:t>(3, 300.0f);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vi.pop_back</a:t>
            </a:r>
            <a:r>
              <a:rPr lang="en-US" dirty="0">
                <a:latin typeface="Consolas" panose="020B0609020204030204" pitchFamily="49" charset="0"/>
              </a:rPr>
              <a:t>();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vf.erase</a:t>
            </a:r>
            <a:r>
              <a:rPr lang="en-US" dirty="0">
                <a:latin typeface="Consolas" panose="020B0609020204030204" pitchFamily="49" charset="0"/>
              </a:rPr>
              <a:t>(3);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vi.clear</a:t>
            </a:r>
            <a:r>
              <a:rPr lang="en-US" dirty="0">
                <a:latin typeface="Consolas" panose="020B0609020204030204" pitchFamily="49" charset="0"/>
              </a:rPr>
              <a:t>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vi.resize</a:t>
            </a:r>
            <a:r>
              <a:rPr lang="en-US" dirty="0">
                <a:latin typeface="Consolas" panose="020B0609020204030204" pitchFamily="49" charset="0"/>
              </a:rPr>
              <a:t>(10); </a:t>
            </a:r>
            <a:r>
              <a:rPr lang="en-US" dirty="0" err="1">
                <a:latin typeface="Consolas" panose="020B0609020204030204" pitchFamily="49" charset="0"/>
              </a:rPr>
              <a:t>vi.reserve</a:t>
            </a:r>
            <a:r>
              <a:rPr lang="en-US" dirty="0">
                <a:latin typeface="Consolas" panose="020B0609020204030204" pitchFamily="49" charset="0"/>
              </a:rPr>
              <a:t>(100);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dirty="0" smtClean="0"/>
              <a:t>Beware of time complexity</a:t>
            </a:r>
          </a:p>
          <a:p>
            <a:r>
              <a:rPr lang="en-US" dirty="0" smtClean="0">
                <a:latin typeface="+mj-lt"/>
              </a:rPr>
              <a:t>vector&lt;bool&gt;</a:t>
            </a:r>
          </a:p>
        </p:txBody>
      </p:sp>
    </p:spTree>
    <p:extLst>
      <p:ext uri="{BB962C8B-B14F-4D97-AF65-F5344CB8AC3E}">
        <p14:creationId xmlns:p14="http://schemas.microsoft.com/office/powerpoint/2010/main" val="4069493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Matrix for Integers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/>
              <a:t>set(x, y, value), get(x, y), print()</a:t>
            </a:r>
          </a:p>
          <a:p>
            <a:r>
              <a:rPr lang="cs-CZ" dirty="0"/>
              <a:t>set_width(), set_height(), get_width(), get_height()</a:t>
            </a:r>
          </a:p>
          <a:p>
            <a:r>
              <a:rPr lang="cs-CZ" dirty="0"/>
              <a:t>get_row(x), get_column(x</a:t>
            </a:r>
            <a:r>
              <a:rPr lang="cs-CZ" dirty="0" smtClean="0"/>
              <a:t>)</a:t>
            </a:r>
            <a:endParaRPr lang="cs-CZ" dirty="0"/>
          </a:p>
          <a:p>
            <a:r>
              <a:rPr lang="cs-CZ" dirty="0"/>
              <a:t>get_rows(), get_columns</a:t>
            </a:r>
            <a:r>
              <a:rPr lang="cs-CZ" dirty="0" smtClean="0"/>
              <a:t>()</a:t>
            </a:r>
            <a:endParaRPr lang="en-US" dirty="0" smtClean="0"/>
          </a:p>
          <a:p>
            <a:r>
              <a:rPr lang="cs-CZ" dirty="0" smtClean="0"/>
              <a:t>clear</a:t>
            </a:r>
            <a:r>
              <a:rPr lang="cs-CZ" dirty="0"/>
              <a:t>() – </a:t>
            </a:r>
            <a:r>
              <a:rPr lang="en-US" dirty="0" smtClean="0"/>
              <a:t>set all values to 0 (zero)</a:t>
            </a:r>
            <a:endParaRPr lang="cs-CZ" dirty="0"/>
          </a:p>
          <a:p>
            <a:r>
              <a:rPr lang="cs-CZ" dirty="0"/>
              <a:t>fill_with_value(value) – </a:t>
            </a:r>
            <a:r>
              <a:rPr lang="en-US" dirty="0" smtClean="0"/>
              <a:t>set all values to a given value</a:t>
            </a:r>
            <a:endParaRPr lang="cs-CZ" dirty="0"/>
          </a:p>
          <a:p>
            <a:r>
              <a:rPr lang="cs-CZ" dirty="0"/>
              <a:t>reverse() – </a:t>
            </a:r>
            <a:r>
              <a:rPr lang="en-US" dirty="0" smtClean="0"/>
              <a:t>reverse values from </a:t>
            </a:r>
            <a:r>
              <a:rPr lang="cs-CZ" dirty="0" smtClean="0"/>
              <a:t>[</a:t>
            </a:r>
            <a:r>
              <a:rPr lang="cs-CZ" dirty="0"/>
              <a:t>x, y] </a:t>
            </a:r>
            <a:r>
              <a:rPr lang="en-US" dirty="0" smtClean="0"/>
              <a:t>to</a:t>
            </a:r>
            <a:r>
              <a:rPr lang="cs-CZ" dirty="0" smtClean="0"/>
              <a:t> </a:t>
            </a:r>
            <a:r>
              <a:rPr lang="cs-CZ" dirty="0"/>
              <a:t>[y, x]</a:t>
            </a:r>
          </a:p>
          <a:p>
            <a:r>
              <a:rPr lang="cs-CZ" dirty="0"/>
              <a:t>is_negative() – </a:t>
            </a:r>
            <a:r>
              <a:rPr lang="en-US" dirty="0" smtClean="0"/>
              <a:t>are all numbers in the matrix negative?</a:t>
            </a:r>
          </a:p>
          <a:p>
            <a:r>
              <a:rPr lang="en-US" dirty="0" err="1" smtClean="0"/>
              <a:t>zero_count</a:t>
            </a:r>
            <a:r>
              <a:rPr lang="en-US" smtClean="0"/>
              <a:t>()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714960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</a:t>
            </a:r>
            <a:r>
              <a:rPr lang="en-US" sz="4800" dirty="0" smtClean="0"/>
              <a:t>++ - lab 1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0921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information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Email: </a:t>
            </a:r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  <a:p>
            <a:r>
              <a:rPr lang="en-US" dirty="0" smtClean="0"/>
              <a:t>Lab’s web: </a:t>
            </a:r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/>
              <a:t>ZOOM for distance learning</a:t>
            </a:r>
          </a:p>
          <a:p>
            <a:pPr lvl="1"/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cuni-cz.zoom.us/j/94350923737</a:t>
            </a:r>
            <a:endParaRPr lang="en-US" dirty="0"/>
          </a:p>
          <a:p>
            <a:pPr lvl="1"/>
            <a:r>
              <a:rPr lang="en-US" dirty="0" smtClean="0"/>
              <a:t>Credentials in SIS/mail</a:t>
            </a:r>
          </a:p>
          <a:p>
            <a:r>
              <a:rPr lang="en-US" dirty="0" err="1" smtClean="0"/>
              <a:t>Mattermost</a:t>
            </a:r>
            <a:endParaRPr lang="en-US" dirty="0" smtClean="0"/>
          </a:p>
          <a:p>
            <a:pPr lvl="1"/>
            <a:r>
              <a:rPr lang="en-US" dirty="0" smtClean="0"/>
              <a:t>Invite link: </a:t>
            </a:r>
            <a:r>
              <a:rPr lang="cs-CZ" dirty="0" smtClean="0">
                <a:hlinkClick r:id="rId4"/>
              </a:rPr>
              <a:t>https</a:t>
            </a:r>
            <a:r>
              <a:rPr lang="cs-CZ" dirty="0">
                <a:hlinkClick r:id="rId4"/>
              </a:rPr>
              <a:t>://ulita.ms.mff.cuni.cz/mattermost/signup_user_complete/?</a:t>
            </a:r>
            <a:r>
              <a:rPr lang="cs-CZ" dirty="0" smtClean="0">
                <a:hlinkClick r:id="rId4"/>
              </a:rPr>
              <a:t>id=z1knw5ag6p8nipop1i7iciga6a</a:t>
            </a:r>
            <a:endParaRPr lang="en-US" dirty="0" smtClean="0"/>
          </a:p>
          <a:p>
            <a:pPr lvl="2"/>
            <a:r>
              <a:rPr lang="en-US" dirty="0" smtClean="0"/>
              <a:t>Use ASAP, might expire eventually</a:t>
            </a:r>
          </a:p>
          <a:p>
            <a:pPr lvl="1"/>
            <a:r>
              <a:rPr lang="en-US" dirty="0" smtClean="0"/>
              <a:t>Channel: `</a:t>
            </a:r>
            <a:r>
              <a:rPr lang="cs-CZ" dirty="0" smtClean="0"/>
              <a:t>nprg041-cpp-english</a:t>
            </a:r>
            <a:r>
              <a:rPr lang="en-US" dirty="0" smtClean="0"/>
              <a:t>`</a:t>
            </a:r>
          </a:p>
          <a:p>
            <a:r>
              <a:rPr lang="en-US" dirty="0" err="1" smtClean="0"/>
              <a:t>Gitlab</a:t>
            </a:r>
            <a:endParaRPr lang="en-US" dirty="0" smtClean="0"/>
          </a:p>
          <a:p>
            <a:pPr lvl="1"/>
            <a:r>
              <a:rPr lang="cs-CZ" u="sng" dirty="0">
                <a:hlinkClick r:id="rId5"/>
              </a:rPr>
              <a:t>https://gitlab.mff.cuni.cz/</a:t>
            </a:r>
            <a:endParaRPr lang="en-US" dirty="0" smtClean="0">
              <a:hlinkClick r:id="rId6"/>
            </a:endParaRPr>
          </a:p>
          <a:p>
            <a:pPr lvl="1"/>
            <a:r>
              <a:rPr lang="en-US" dirty="0" smtClean="0">
                <a:hlinkClick r:id="rId6"/>
              </a:rPr>
              <a:t>https</a:t>
            </a:r>
            <a:r>
              <a:rPr lang="en-US" dirty="0">
                <a:hlinkClick r:id="rId6"/>
              </a:rPr>
              <a:t>://</a:t>
            </a:r>
            <a:r>
              <a:rPr lang="en-US" dirty="0" smtClean="0">
                <a:hlinkClick r:id="rId6"/>
              </a:rPr>
              <a:t>gitlab.mff.cuni.cz/teaching/nprg041/2021-22/eng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4782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Communication is the key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Don’t be afraid to ask</a:t>
            </a:r>
          </a:p>
          <a:p>
            <a:pPr lvl="1"/>
            <a:r>
              <a:rPr lang="en-US" dirty="0" smtClean="0"/>
              <a:t>via email</a:t>
            </a:r>
          </a:p>
          <a:p>
            <a:pPr lvl="1"/>
            <a:r>
              <a:rPr lang="en-US" dirty="0" smtClean="0"/>
              <a:t>on </a:t>
            </a:r>
            <a:r>
              <a:rPr lang="en-US" dirty="0" err="1" smtClean="0"/>
              <a:t>Mattermost</a:t>
            </a:r>
            <a:r>
              <a:rPr lang="en-US" dirty="0" smtClean="0"/>
              <a:t> (instant)</a:t>
            </a:r>
            <a:endParaRPr lang="en-US" dirty="0"/>
          </a:p>
          <a:p>
            <a:pPr lvl="2"/>
            <a:r>
              <a:rPr lang="en-US" dirty="0" smtClean="0"/>
              <a:t>DM if related to you only</a:t>
            </a:r>
          </a:p>
          <a:p>
            <a:pPr lvl="2"/>
            <a:r>
              <a:rPr lang="en-US" dirty="0" smtClean="0"/>
              <a:t>Into a channel if others can benefit from it</a:t>
            </a:r>
          </a:p>
          <a:p>
            <a:r>
              <a:rPr lang="en-US" dirty="0" smtClean="0"/>
              <a:t>If you struggle with something</a:t>
            </a:r>
          </a:p>
          <a:p>
            <a:r>
              <a:rPr lang="en-US" dirty="0" smtClean="0"/>
              <a:t>If you feel like you might miss a deadline</a:t>
            </a:r>
          </a:p>
          <a:p>
            <a:r>
              <a:rPr lang="en-US" dirty="0" smtClean="0"/>
              <a:t>Be proactive</a:t>
            </a:r>
          </a:p>
        </p:txBody>
      </p:sp>
    </p:spTree>
    <p:extLst>
      <p:ext uri="{BB962C8B-B14F-4D97-AF65-F5344CB8AC3E}">
        <p14:creationId xmlns:p14="http://schemas.microsoft.com/office/powerpoint/2010/main" val="2036329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Labs credit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Submitted </a:t>
            </a:r>
            <a:r>
              <a:rPr lang="en-US" dirty="0" err="1" smtClean="0"/>
              <a:t>homeworks</a:t>
            </a:r>
            <a:r>
              <a:rPr lang="en-US" dirty="0" smtClean="0"/>
              <a:t> before Monday midnight (to </a:t>
            </a:r>
            <a:r>
              <a:rPr lang="en-US" dirty="0" err="1" smtClean="0"/>
              <a:t>Gitlab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Even if not attending! </a:t>
            </a:r>
          </a:p>
          <a:p>
            <a:pPr lvl="1"/>
            <a:r>
              <a:rPr lang="en-US" dirty="0" smtClean="0"/>
              <a:t>Won’t be graded, for a feedback</a:t>
            </a:r>
          </a:p>
          <a:p>
            <a:r>
              <a:rPr lang="en-US" dirty="0" smtClean="0"/>
              <a:t>Two large </a:t>
            </a:r>
            <a:r>
              <a:rPr lang="en-US" dirty="0" err="1" smtClean="0"/>
              <a:t>homeworks</a:t>
            </a:r>
            <a:r>
              <a:rPr lang="en-US" dirty="0"/>
              <a:t> </a:t>
            </a:r>
            <a:r>
              <a:rPr lang="en-US" dirty="0" smtClean="0"/>
              <a:t>in </a:t>
            </a:r>
            <a:r>
              <a:rPr lang="en-US" dirty="0" err="1" smtClean="0"/>
              <a:t>ReCodex</a:t>
            </a:r>
            <a:r>
              <a:rPr lang="en-US" dirty="0" smtClean="0"/>
              <a:t> (40 points)</a:t>
            </a:r>
          </a:p>
          <a:p>
            <a:pPr lvl="1"/>
            <a:r>
              <a:rPr lang="en-US" dirty="0" smtClean="0"/>
              <a:t>Points are included in the final score from the course</a:t>
            </a:r>
          </a:p>
          <a:p>
            <a:pPr lvl="1"/>
            <a:r>
              <a:rPr lang="en-US" dirty="0" smtClean="0"/>
              <a:t>Smaller HW – 15 points, ~November</a:t>
            </a:r>
          </a:p>
          <a:p>
            <a:pPr lvl="1"/>
            <a:r>
              <a:rPr lang="en-US" dirty="0" smtClean="0"/>
              <a:t>Larger HW – 25 points, ~December</a:t>
            </a:r>
          </a:p>
          <a:p>
            <a:r>
              <a:rPr lang="en-US" dirty="0" smtClean="0"/>
              <a:t>Software project</a:t>
            </a:r>
          </a:p>
          <a:p>
            <a:pPr lvl="1"/>
            <a:r>
              <a:rPr lang="en-US" dirty="0" smtClean="0"/>
              <a:t>Topic must be approved by 28/11/2021</a:t>
            </a:r>
          </a:p>
          <a:p>
            <a:pPr lvl="1"/>
            <a:r>
              <a:rPr lang="en-US" dirty="0" smtClean="0"/>
              <a:t>First submission: 24/4/2022</a:t>
            </a:r>
          </a:p>
          <a:p>
            <a:pPr lvl="1"/>
            <a:r>
              <a:rPr lang="en-US" dirty="0" smtClean="0"/>
              <a:t>Final submission: 22/5/2022</a:t>
            </a:r>
          </a:p>
          <a:p>
            <a:pPr lvl="1"/>
            <a:r>
              <a:rPr lang="en-US" b="1" dirty="0" smtClean="0">
                <a:solidFill>
                  <a:srgbClr val="FF0000"/>
                </a:solidFill>
              </a:rPr>
              <a:t>All the steps typically mean multiple iterations within multiple days. If you wait for the last minute, there is a chance you won’t make it</a:t>
            </a:r>
          </a:p>
          <a:p>
            <a:pPr lvl="1"/>
            <a:endParaRPr lang="en-US" dirty="0" smtClean="0"/>
          </a:p>
          <a:p>
            <a:pPr lvl="1"/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8132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Requirements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Consistency</a:t>
            </a:r>
          </a:p>
          <a:p>
            <a:pPr lvl="1"/>
            <a:r>
              <a:rPr lang="en-US" dirty="0" smtClean="0"/>
              <a:t>Be consistent within the code – keep a single code style</a:t>
            </a:r>
          </a:p>
          <a:p>
            <a:r>
              <a:rPr lang="en-US" dirty="0" smtClean="0"/>
              <a:t>Cleanness, readability</a:t>
            </a:r>
          </a:p>
          <a:p>
            <a:pPr lvl="1"/>
            <a:r>
              <a:rPr lang="en-US" dirty="0" smtClean="0"/>
              <a:t>Code doesn’t contain commented/dead parts</a:t>
            </a:r>
          </a:p>
          <a:p>
            <a:pPr lvl="1"/>
            <a:r>
              <a:rPr lang="en-US" dirty="0" smtClean="0"/>
              <a:t>Code should be readable on its own</a:t>
            </a:r>
          </a:p>
          <a:p>
            <a:r>
              <a:rPr lang="en-US" dirty="0" smtClean="0"/>
              <a:t>Safe, modern</a:t>
            </a:r>
          </a:p>
          <a:p>
            <a:pPr lvl="1"/>
            <a:r>
              <a:rPr lang="en-US" dirty="0" smtClean="0"/>
              <a:t>E.g., prefer `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::vector&lt;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&gt;</a:t>
            </a:r>
            <a:r>
              <a:rPr lang="en-US" dirty="0" smtClean="0"/>
              <a:t>` to `</a:t>
            </a:r>
            <a:r>
              <a:rPr lang="en-US" dirty="0" smtClean="0">
                <a:latin typeface="+mj-lt"/>
              </a:rPr>
              <a:t>new </a:t>
            </a: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[]</a:t>
            </a:r>
            <a:r>
              <a:rPr lang="en-US" dirty="0" smtClean="0"/>
              <a:t>`</a:t>
            </a:r>
          </a:p>
          <a:p>
            <a:r>
              <a:rPr lang="en-US" dirty="0" smtClean="0"/>
              <a:t>Working</a:t>
            </a:r>
          </a:p>
          <a:p>
            <a:pPr lvl="1"/>
            <a:r>
              <a:rPr lang="en-US" dirty="0" smtClean="0"/>
              <a:t>OFC, if the code is not working, all the above points are  not that important, but they will help you with debugging at least </a:t>
            </a:r>
            <a:r>
              <a:rPr lang="en-US" dirty="0" smtClean="0">
                <a:sym typeface="Wingdings" panose="05000000000000000000" pitchFamily="2" charset="2"/>
              </a:rPr>
              <a:t>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75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C++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7524326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“C </a:t>
            </a:r>
            <a:r>
              <a:rPr lang="en-US" dirty="0"/>
              <a:t>makes it easy to shoot yourself in the foot. C++ </a:t>
            </a: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r>
              <a:rPr lang="en-US" dirty="0" smtClean="0"/>
              <a:t>whole </a:t>
            </a:r>
            <a:r>
              <a:rPr lang="en-US" dirty="0"/>
              <a:t>leg</a:t>
            </a:r>
            <a:r>
              <a:rPr lang="en-US" dirty="0" smtClean="0"/>
              <a:t>.”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--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“It </a:t>
            </a:r>
            <a:r>
              <a:rPr lang="en-US" dirty="0"/>
              <a:t>was only supposed to be a joke, I never thought people would take the book seriously. Anyone with half a brain can see that object-oriented programming is counter-intuitive, illogical and inefficient</a:t>
            </a:r>
            <a:r>
              <a:rPr lang="en-US" dirty="0" smtClean="0"/>
              <a:t>.”</a:t>
            </a:r>
            <a:br>
              <a:rPr lang="en-US" dirty="0" smtClean="0"/>
            </a:br>
            <a:r>
              <a:rPr lang="en-US" dirty="0" smtClean="0"/>
              <a:t>-- </a:t>
            </a:r>
            <a:r>
              <a:rPr lang="en-US" dirty="0" err="1" smtClean="0"/>
              <a:t>Stroustrup</a:t>
            </a:r>
            <a:r>
              <a:rPr lang="en-US" dirty="0" smtClean="0"/>
              <a:t> C++ ‘</a:t>
            </a:r>
            <a:r>
              <a:rPr lang="en-US" dirty="0"/>
              <a:t>interview’ (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www-users.cs.york.ac.uk/susan/joke/cpp.htm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C++ != speed, C++ ~ control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8788" y="116632"/>
            <a:ext cx="2590760" cy="6669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871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Environment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 anything you like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en-US" dirty="0" smtClean="0"/>
          </a:p>
          <a:p>
            <a:r>
              <a:rPr lang="en-US" dirty="0" smtClean="0"/>
              <a:t>IDEs</a:t>
            </a:r>
          </a:p>
          <a:p>
            <a:pPr lvl="1"/>
            <a:r>
              <a:rPr lang="en-US" dirty="0" smtClean="0"/>
              <a:t>Visual Studio</a:t>
            </a:r>
          </a:p>
          <a:p>
            <a:pPr lvl="2"/>
            <a:r>
              <a:rPr lang="en-US" dirty="0" smtClean="0"/>
              <a:t>License for students at </a:t>
            </a:r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://portal.azure.com</a:t>
            </a:r>
            <a:r>
              <a:rPr lang="cs-CZ" dirty="0" smtClean="0">
                <a:hlinkClick r:id="rId2"/>
              </a:rPr>
              <a:t>/...</a:t>
            </a:r>
            <a:endParaRPr lang="en-US" dirty="0" smtClean="0"/>
          </a:p>
          <a:p>
            <a:pPr lvl="1"/>
            <a:r>
              <a:rPr lang="en-US" dirty="0" smtClean="0"/>
              <a:t>VS Code</a:t>
            </a:r>
          </a:p>
          <a:p>
            <a:pPr lvl="1"/>
            <a:r>
              <a:rPr lang="en-US" dirty="0" err="1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Compilers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1333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Reddit</a:t>
            </a:r>
            <a:r>
              <a:rPr lang="en-US" dirty="0"/>
              <a:t>, Slack, …</a:t>
            </a:r>
          </a:p>
          <a:p>
            <a:r>
              <a:rPr lang="en-US" dirty="0">
                <a:hlinkClick r:id="rId2"/>
              </a:rPr>
              <a:t>https://en.cppreference.com/w</a:t>
            </a:r>
            <a:r>
              <a:rPr lang="en-US" dirty="0" smtClean="0">
                <a:hlinkClick r:id="rId2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://www.cplusplus.com</a:t>
            </a:r>
            <a:r>
              <a:rPr lang="en-US" dirty="0" smtClean="0">
                <a:hlinkClick r:id="rId3"/>
              </a:rPr>
              <a:t>/</a:t>
            </a:r>
            <a:endParaRPr lang="en-US" dirty="0" smtClean="0"/>
          </a:p>
          <a:p>
            <a:r>
              <a:rPr lang="en-US" dirty="0" smtClean="0">
                <a:hlinkClick r:id="rId4"/>
              </a:rPr>
              <a:t>http</a:t>
            </a:r>
            <a:r>
              <a:rPr lang="en-US" dirty="0">
                <a:hlinkClick r:id="rId4"/>
              </a:rPr>
              <a:t>://</a:t>
            </a:r>
            <a:r>
              <a:rPr lang="en-US" dirty="0" smtClean="0">
                <a:hlinkClick r:id="rId4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 smtClean="0">
                <a:hlinkClick r:id="rId5"/>
              </a:rPr>
              <a:t>https</a:t>
            </a:r>
            <a:r>
              <a:rPr lang="en-US" dirty="0">
                <a:hlinkClick r:id="rId5"/>
              </a:rPr>
              <a:t>://www.youtube.com/user/CppCon</a:t>
            </a:r>
            <a:endParaRPr lang="en-US" dirty="0"/>
          </a:p>
          <a:p>
            <a:r>
              <a:rPr lang="en-US" dirty="0">
                <a:hlinkClick r:id="rId6"/>
              </a:rPr>
              <a:t>https://isocpp.org/</a:t>
            </a:r>
            <a:endParaRPr lang="en-US" dirty="0"/>
          </a:p>
          <a:p>
            <a:r>
              <a:rPr lang="en-US" dirty="0">
                <a:hlinkClick r:id="rId7"/>
              </a:rPr>
              <a:t>http://www.open-std.org/jtc1/sc22/wg21/docs/papers/</a:t>
            </a:r>
            <a:endParaRPr lang="en-US" dirty="0"/>
          </a:p>
          <a:p>
            <a:r>
              <a:rPr lang="en-US" dirty="0">
                <a:hlinkClick r:id="rId8"/>
              </a:rPr>
              <a:t>https://gcc.godbolt.org</a:t>
            </a:r>
            <a:r>
              <a:rPr lang="en-US" dirty="0" smtClean="0">
                <a:hlinkClick r:id="rId8"/>
              </a:rPr>
              <a:t>/</a:t>
            </a:r>
            <a:endParaRPr lang="cs-CZ" dirty="0"/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92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/>
              <a:t>Programming in C</a:t>
            </a:r>
            <a:r>
              <a:rPr lang="en-US" sz="4800" dirty="0" smtClean="0"/>
              <a:t>++ - lab 2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https://fan1x.github.io/cpp21.html</a:t>
            </a:r>
          </a:p>
          <a:p>
            <a:r>
              <a:rPr lang="en-US" dirty="0" smtClean="0">
                <a:hlinkClick r:id="rId2"/>
              </a:rPr>
              <a:t>tomas.faltin@matfyz.cuni.cz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55786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411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Hello World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540550" cy="426720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  <a:cs typeface="Calibri" panose="020F0502020204030204" pitchFamily="34" charset="0"/>
              </a:rPr>
              <a:t>#include &lt;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iostream</a:t>
            </a:r>
            <a:r>
              <a:rPr lang="en-US" dirty="0">
                <a:latin typeface="+mj-lt"/>
                <a:cs typeface="Calibri" panose="020F0502020204030204" pitchFamily="34" charset="0"/>
              </a:rPr>
              <a:t>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#include &lt;string&gt;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 err="1">
                <a:latin typeface="+mj-lt"/>
                <a:cs typeface="Calibri" panose="020F0502020204030204" pitchFamily="34" charset="0"/>
              </a:rPr>
              <a:t>int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main() {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::string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cin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&gt;&gt; name;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cout</a:t>
            </a:r>
            <a:r>
              <a:rPr lang="en-US" dirty="0">
                <a:latin typeface="+mj-lt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std</a:t>
            </a:r>
            <a:r>
              <a:rPr lang="en-US" dirty="0">
                <a:latin typeface="+mj-lt"/>
                <a:cs typeface="Calibri" panose="020F0502020204030204" pitchFamily="34" charset="0"/>
              </a:rPr>
              <a:t>::</a:t>
            </a:r>
            <a:r>
              <a:rPr lang="en-US" dirty="0" err="1">
                <a:latin typeface="+mj-lt"/>
                <a:cs typeface="Calibri" panose="020F0502020204030204" pitchFamily="34" charset="0"/>
              </a:rPr>
              <a:t>endl</a:t>
            </a:r>
            <a:r>
              <a:rPr lang="en-US" dirty="0">
                <a:latin typeface="+mj-lt"/>
                <a:cs typeface="Calibri" panose="020F0502020204030204" pitchFamily="34" charset="0"/>
              </a:rPr>
              <a:t>;</a:t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  return 0</a:t>
            </a:r>
            <a:r>
              <a:rPr lang="en-US" dirty="0" smtClean="0">
                <a:latin typeface="+mj-lt"/>
                <a:cs typeface="Calibri" panose="020F0502020204030204" pitchFamily="34" charset="0"/>
              </a:rPr>
              <a:t>;</a:t>
            </a:r>
            <a:r>
              <a:rPr lang="en-US" dirty="0">
                <a:latin typeface="+mj-lt"/>
                <a:cs typeface="Calibri" panose="020F0502020204030204" pitchFamily="34" charset="0"/>
              </a:rPr>
              <a:t/>
            </a:r>
            <a:br>
              <a:rPr lang="en-US" dirty="0">
                <a:latin typeface="+mj-lt"/>
                <a:cs typeface="Calibri" panose="020F0502020204030204" pitchFamily="34" charset="0"/>
              </a:rPr>
            </a:br>
            <a:r>
              <a:rPr lang="en-US" dirty="0">
                <a:latin typeface="+mj-lt"/>
                <a:cs typeface="Calibri" panose="020F0502020204030204" pitchFamily="34" charset="0"/>
              </a:rPr>
              <a:t>}</a:t>
            </a:r>
            <a:endParaRPr lang="cs-CZ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3718148" y="1701928"/>
            <a:ext cx="3359132" cy="1295024"/>
          </a:xfrm>
          <a:prstGeom prst="wedgeEllipseCallout">
            <a:avLst>
              <a:gd name="adj1" fmla="val -61007"/>
              <a:gd name="adj2" fmla="val 5561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The main entry point/function for all programs. The execution starts here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5180012" y="2996952"/>
            <a:ext cx="2786607" cy="815720"/>
          </a:xfrm>
          <a:prstGeom prst="wedgeEllipseCallout">
            <a:avLst>
              <a:gd name="adj1" fmla="val -57339"/>
              <a:gd name="adj2" fmla="val 40322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 from standard input (keyboard)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4366220" y="4393148"/>
            <a:ext cx="2523728" cy="1022952"/>
          </a:xfrm>
          <a:prstGeom prst="wedgeEllipseCallout">
            <a:avLst>
              <a:gd name="adj1" fmla="val -78608"/>
              <a:gd name="adj2" fmla="val -6675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Write to standard output (screen)</a:t>
            </a:r>
            <a:endParaRPr lang="cs-CZ" dirty="0"/>
          </a:p>
        </p:txBody>
      </p:sp>
      <p:sp>
        <p:nvSpPr>
          <p:cNvPr id="8" name="Oval Callout 7"/>
          <p:cNvSpPr/>
          <p:nvPr/>
        </p:nvSpPr>
        <p:spPr>
          <a:xfrm>
            <a:off x="3718148" y="347456"/>
            <a:ext cx="3600400" cy="1252744"/>
          </a:xfrm>
          <a:prstGeom prst="wedgeEllipseCallout">
            <a:avLst>
              <a:gd name="adj1" fmla="val -51679"/>
              <a:gd name="adj2" fmla="val 72364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libraries which implements the used STL constructs (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cin</a:t>
            </a:r>
            <a:r>
              <a:rPr lang="en-US" dirty="0" smtClean="0"/>
              <a:t>, </a:t>
            </a:r>
            <a:r>
              <a:rPr lang="en-US" dirty="0" err="1" smtClean="0">
                <a:latin typeface="+mj-lt"/>
              </a:rPr>
              <a:t>cout</a:t>
            </a:r>
            <a:r>
              <a:rPr lang="en-US" dirty="0" smtClean="0"/>
              <a:t>)</a:t>
            </a:r>
            <a:endParaRPr lang="cs-CZ" dirty="0"/>
          </a:p>
        </p:txBody>
      </p:sp>
      <p:sp>
        <p:nvSpPr>
          <p:cNvPr id="9" name="Oval Callout 8"/>
          <p:cNvSpPr/>
          <p:nvPr/>
        </p:nvSpPr>
        <p:spPr>
          <a:xfrm>
            <a:off x="1791561" y="5015447"/>
            <a:ext cx="2610055" cy="1349760"/>
          </a:xfrm>
          <a:prstGeom prst="wedgeEllipseCallout">
            <a:avLst>
              <a:gd name="adj1" fmla="val -34409"/>
              <a:gd name="adj2" fmla="val -10571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All the STL constructs live inside `</a:t>
            </a:r>
            <a:r>
              <a:rPr lang="en-US" dirty="0" err="1" smtClean="0"/>
              <a:t>std</a:t>
            </a:r>
            <a:r>
              <a:rPr lang="en-US" dirty="0" smtClean="0"/>
              <a:t>` namespace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7799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69667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Complex Program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+mj-lt"/>
              </a:rPr>
              <a:t>#include &lt;</a:t>
            </a:r>
            <a:r>
              <a:rPr lang="en-US" dirty="0" err="1">
                <a:latin typeface="+mj-lt"/>
              </a:rPr>
              <a:t>iostream</a:t>
            </a:r>
            <a:r>
              <a:rPr lang="en-US" dirty="0">
                <a:latin typeface="+mj-lt"/>
              </a:rPr>
              <a:t>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&lt;string&gt;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#include &lt;vector&gt;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using namespace </a:t>
            </a:r>
            <a:r>
              <a:rPr lang="en-US" dirty="0" err="1">
                <a:latin typeface="+mj-lt"/>
              </a:rPr>
              <a:t>std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length(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string&amp; s) { ...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void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const</a:t>
            </a:r>
            <a:r>
              <a:rPr lang="en-US" dirty="0">
                <a:latin typeface="+mj-lt"/>
              </a:rPr>
              <a:t> vector&lt;string&gt;&amp; a) {   ... a[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] ...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main(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</a:t>
            </a:r>
            <a:r>
              <a:rPr lang="en-US" dirty="0" err="1">
                <a:latin typeface="+mj-lt"/>
              </a:rPr>
              <a:t>argc</a:t>
            </a:r>
            <a:r>
              <a:rPr lang="en-US" dirty="0">
                <a:latin typeface="+mj-lt"/>
              </a:rPr>
              <a:t>, char** 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)</a:t>
            </a: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vector&lt;string&gt;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argv</a:t>
            </a:r>
            <a:r>
              <a:rPr lang="en-US" dirty="0">
                <a:latin typeface="+mj-lt"/>
              </a:rPr>
              <a:t>, </a:t>
            </a:r>
            <a:r>
              <a:rPr lang="en-US" dirty="0" err="1" smtClean="0">
                <a:latin typeface="+mj-lt"/>
              </a:rPr>
              <a:t>argv+argc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if (</a:t>
            </a:r>
            <a:r>
              <a:rPr lang="en-US" dirty="0" err="1">
                <a:latin typeface="+mj-lt"/>
              </a:rPr>
              <a:t>arg.size</a:t>
            </a:r>
            <a:r>
              <a:rPr lang="en-US" dirty="0">
                <a:latin typeface="+mj-lt"/>
              </a:rPr>
              <a:t>() &gt; 1 &amp;&amp; 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[1] == "--help")  {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 err="1">
                <a:latin typeface="+mj-lt"/>
              </a:rPr>
              <a:t>cout</a:t>
            </a:r>
            <a:r>
              <a:rPr lang="en-US" dirty="0">
                <a:latin typeface="+mj-lt"/>
              </a:rPr>
              <a:t> &lt;&lt; "Usage: </a:t>
            </a:r>
            <a:r>
              <a:rPr lang="en-US" dirty="0" err="1">
                <a:latin typeface="+mj-lt"/>
              </a:rPr>
              <a:t>myprg</a:t>
            </a:r>
            <a:r>
              <a:rPr lang="en-US" dirty="0">
                <a:latin typeface="+mj-lt"/>
              </a:rPr>
              <a:t> [OPT]... [FILE]..." &lt;&lt; </a:t>
            </a:r>
            <a:r>
              <a:rPr lang="en-US" dirty="0" err="1">
                <a:latin typeface="+mj-lt"/>
              </a:rPr>
              <a:t>endl</a:t>
            </a:r>
            <a:r>
              <a:rPr lang="en-US" dirty="0">
                <a:latin typeface="+mj-lt"/>
              </a:rPr>
              <a:t>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  </a:t>
            </a:r>
            <a:r>
              <a:rPr lang="en-US" dirty="0">
                <a:latin typeface="+mj-lt"/>
              </a:rPr>
              <a:t>return 8;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 </a:t>
            </a:r>
            <a:r>
              <a:rPr lang="en-US" dirty="0">
                <a:latin typeface="+mj-lt"/>
              </a:rPr>
              <a:t>}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>
                <a:latin typeface="+mj-lt"/>
              </a:rPr>
              <a:t>  </a:t>
            </a:r>
            <a:r>
              <a:rPr lang="en-US" dirty="0" err="1">
                <a:latin typeface="+mj-lt"/>
              </a:rPr>
              <a:t>pretty_print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arg</a:t>
            </a:r>
            <a:r>
              <a:rPr lang="en-US" dirty="0">
                <a:latin typeface="+mj-lt"/>
              </a:rPr>
              <a:t>);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cs-CZ" dirty="0">
                <a:latin typeface="+mj-lt"/>
              </a:rPr>
              <a:t> </a:t>
            </a:r>
            <a:r>
              <a:rPr lang="en-US" dirty="0">
                <a:latin typeface="+mj-lt"/>
              </a:rPr>
              <a:t> return 0; </a:t>
            </a:r>
            <a:r>
              <a:rPr lang="cs-CZ" dirty="0">
                <a:latin typeface="+mj-lt"/>
              </a:rPr>
              <a:t/>
            </a:r>
            <a:br>
              <a:rPr lang="cs-CZ" dirty="0">
                <a:latin typeface="+mj-lt"/>
              </a:rPr>
            </a:br>
            <a:r>
              <a:rPr lang="en-US" dirty="0" smtClean="0">
                <a:latin typeface="+mj-lt"/>
              </a:rPr>
              <a:t>}</a:t>
            </a:r>
            <a:endParaRPr lang="en-US" dirty="0">
              <a:latin typeface="+mj-lt"/>
            </a:endParaRPr>
          </a:p>
        </p:txBody>
      </p:sp>
      <p:sp>
        <p:nvSpPr>
          <p:cNvPr id="4" name="Oval Callout 3"/>
          <p:cNvSpPr/>
          <p:nvPr/>
        </p:nvSpPr>
        <p:spPr>
          <a:xfrm>
            <a:off x="4582244" y="1700808"/>
            <a:ext cx="2736304" cy="972688"/>
          </a:xfrm>
          <a:prstGeom prst="wedgeEllipseCallout">
            <a:avLst>
              <a:gd name="adj1" fmla="val -51089"/>
              <a:gd name="adj2" fmla="val 67581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Include the whole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/>
              <a:t> namespace</a:t>
            </a:r>
            <a:endParaRPr lang="cs-CZ" dirty="0"/>
          </a:p>
        </p:txBody>
      </p:sp>
      <p:sp>
        <p:nvSpPr>
          <p:cNvPr id="5" name="Oval Callout 4"/>
          <p:cNvSpPr/>
          <p:nvPr/>
        </p:nvSpPr>
        <p:spPr>
          <a:xfrm>
            <a:off x="6958508" y="3573016"/>
            <a:ext cx="2683528" cy="1392986"/>
          </a:xfrm>
          <a:prstGeom prst="wedgeEllipseCallout">
            <a:avLst>
              <a:gd name="adj1" fmla="val -88744"/>
              <a:gd name="adj2" fmla="val -528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Arguments of the program on the command line</a:t>
            </a:r>
            <a:endParaRPr lang="cs-CZ" dirty="0"/>
          </a:p>
        </p:txBody>
      </p:sp>
      <p:sp>
        <p:nvSpPr>
          <p:cNvPr id="6" name="Oval Callout 5"/>
          <p:cNvSpPr/>
          <p:nvPr/>
        </p:nvSpPr>
        <p:spPr>
          <a:xfrm>
            <a:off x="6958508" y="2237522"/>
            <a:ext cx="2683528" cy="1056892"/>
          </a:xfrm>
          <a:prstGeom prst="wedgeEllipseCallout">
            <a:avLst>
              <a:gd name="adj1" fmla="val -119581"/>
              <a:gd name="adj2" fmla="val 51336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Passing the argument by (</a:t>
            </a:r>
            <a:r>
              <a:rPr lang="en-US" dirty="0" err="1" smtClean="0"/>
              <a:t>const</a:t>
            </a:r>
            <a:r>
              <a:rPr lang="en-US" dirty="0" smtClean="0"/>
              <a:t>) reference</a:t>
            </a:r>
            <a:endParaRPr lang="cs-CZ" dirty="0"/>
          </a:p>
        </p:txBody>
      </p:sp>
      <p:sp>
        <p:nvSpPr>
          <p:cNvPr id="7" name="Oval Callout 6"/>
          <p:cNvSpPr/>
          <p:nvPr/>
        </p:nvSpPr>
        <p:spPr>
          <a:xfrm>
            <a:off x="6310436" y="5589240"/>
            <a:ext cx="3024336" cy="1192560"/>
          </a:xfrm>
          <a:prstGeom prst="wedgeEllipseCallout">
            <a:avLst>
              <a:gd name="adj1" fmla="val -83741"/>
              <a:gd name="adj2" fmla="val -147739"/>
            </a:avLst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Transform the arguments into C++ array of strings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053701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Homeworks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 smtClean="0"/>
              <a:t>Hello World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A greeting program (use names from arguments)</a:t>
            </a:r>
          </a:p>
          <a:p>
            <a:pPr lvl="1"/>
            <a:r>
              <a:rPr lang="en-US" dirty="0" smtClean="0"/>
              <a:t>`hello.exe </a:t>
            </a:r>
            <a:r>
              <a:rPr lang="en-US" dirty="0"/>
              <a:t>Adam Eve` </a:t>
            </a:r>
            <a:r>
              <a:rPr lang="en-US" dirty="0">
                <a:sym typeface="Wingdings" panose="05000000000000000000" pitchFamily="2" charset="2"/>
              </a:rPr>
              <a:t> `Hello to Adam and Eve</a:t>
            </a:r>
            <a:r>
              <a:rPr lang="en-US" dirty="0" smtClean="0">
                <a:sym typeface="Wingdings" panose="05000000000000000000" pitchFamily="2" charset="2"/>
              </a:rPr>
              <a:t>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What is inside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args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[0]?</a:t>
            </a:r>
            <a:endParaRPr lang="en-US" dirty="0" smtClean="0">
              <a:latin typeface="+mj-lt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dirty="0" smtClean="0"/>
              <a:t>Summation of numbers from arguments</a:t>
            </a:r>
          </a:p>
          <a:p>
            <a:pPr lvl="1"/>
            <a:r>
              <a:rPr lang="en-US" dirty="0" smtClean="0">
                <a:latin typeface="+mj-lt"/>
              </a:rPr>
              <a:t>`sum.exe 1 2 3 4 5`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`15`</a:t>
            </a:r>
          </a:p>
          <a:p>
            <a:pPr lvl="1"/>
            <a:r>
              <a:rPr lang="en-US" dirty="0" smtClean="0">
                <a:latin typeface="+mj-lt"/>
                <a:sym typeface="Wingdings" panose="05000000000000000000" pitchFamily="2" charset="2"/>
              </a:rPr>
              <a:t>`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stoi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stod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(), </a:t>
            </a:r>
            <a:r>
              <a:rPr lang="en-US" dirty="0" err="1" smtClean="0">
                <a:latin typeface="+mj-lt"/>
                <a:sym typeface="Wingdings" panose="05000000000000000000" pitchFamily="2" charset="2"/>
              </a:rPr>
              <a:t>stoX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()`</a:t>
            </a:r>
          </a:p>
          <a:p>
            <a:pPr lvl="2"/>
            <a:r>
              <a:rPr lang="en-US" dirty="0" smtClean="0">
                <a:sym typeface="Wingdings" panose="05000000000000000000" pitchFamily="2" charset="2"/>
              </a:rPr>
              <a:t>Functions for transformation from </a:t>
            </a:r>
            <a:r>
              <a:rPr lang="en-US" b="1" dirty="0" smtClean="0">
                <a:sym typeface="Wingdings" panose="05000000000000000000" pitchFamily="2" charset="2"/>
              </a:rPr>
              <a:t>s</a:t>
            </a:r>
            <a:r>
              <a:rPr lang="en-US" dirty="0" smtClean="0">
                <a:sym typeface="Wingdings" panose="05000000000000000000" pitchFamily="2" charset="2"/>
              </a:rPr>
              <a:t>tring </a:t>
            </a:r>
            <a:r>
              <a:rPr lang="en-US" b="1" dirty="0" smtClean="0">
                <a:sym typeface="Wingdings" panose="05000000000000000000" pitchFamily="2" charset="2"/>
              </a:rPr>
              <a:t>to </a:t>
            </a:r>
            <a:r>
              <a:rPr lang="en-US" dirty="0" smtClean="0">
                <a:sym typeface="Wingdings" panose="05000000000000000000" pitchFamily="2" charset="2"/>
              </a:rPr>
              <a:t>&lt;something&gt;</a:t>
            </a:r>
            <a:endParaRPr lang="en-US" b="1" dirty="0" smtClean="0"/>
          </a:p>
          <a:p>
            <a:pPr marL="457200" indent="-457200">
              <a:buFont typeface="+mj-lt"/>
              <a:buAutoNum type="arabicPeriod"/>
            </a:pPr>
            <a:r>
              <a:rPr lang="en-US" dirty="0" smtClean="0">
                <a:solidFill>
                  <a:srgbClr val="FF0000"/>
                </a:solidFill>
                <a:latin typeface="+mj-lt"/>
                <a:sym typeface="Wingdings" panose="05000000000000000000" pitchFamily="2" charset="2"/>
              </a:rPr>
              <a:t>A simple calculator (only for operations +-)</a:t>
            </a:r>
          </a:p>
          <a:p>
            <a:pPr lvl="1"/>
            <a:r>
              <a:rPr lang="en-US" dirty="0" smtClean="0">
                <a:latin typeface="+mj-lt"/>
              </a:rPr>
              <a:t>`calc.exe 1+2+3-4` </a:t>
            </a:r>
            <a:r>
              <a:rPr lang="en-US" dirty="0">
                <a:latin typeface="+mj-lt"/>
                <a:sym typeface="Wingdings" panose="05000000000000000000" pitchFamily="2" charset="2"/>
              </a:rPr>
              <a:t> </a:t>
            </a:r>
            <a:r>
              <a:rPr lang="en-US" dirty="0" smtClean="0">
                <a:latin typeface="+mj-lt"/>
                <a:sym typeface="Wingdings" panose="05000000000000000000" pitchFamily="2" charset="2"/>
              </a:rPr>
              <a:t>`2`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to </a:t>
            </a:r>
            <a:r>
              <a:rPr lang="en-US" dirty="0" err="1" smtClean="0">
                <a:sym typeface="Wingdings" panose="05000000000000000000" pitchFamily="2" charset="2"/>
              </a:rPr>
              <a:t>Gitlab</a:t>
            </a:r>
            <a:endParaRPr lang="en-US" dirty="0" smtClean="0">
              <a:sym typeface="Wingdings" panose="05000000000000000000" pitchFamily="2" charset="2"/>
            </a:endParaRP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The previous programs are not needed, they should give you a lead</a:t>
            </a:r>
          </a:p>
        </p:txBody>
      </p:sp>
    </p:spTree>
    <p:extLst>
      <p:ext uri="{BB962C8B-B14F-4D97-AF65-F5344CB8AC3E}">
        <p14:creationId xmlns:p14="http://schemas.microsoft.com/office/powerpoint/2010/main" val="278029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Homework Feedback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Deadlines</a:t>
            </a:r>
            <a:endParaRPr lang="en-US" dirty="0"/>
          </a:p>
          <a:p>
            <a:pPr lvl="1"/>
            <a:r>
              <a:rPr lang="en-US" dirty="0" smtClean="0"/>
              <a:t>Communication!</a:t>
            </a:r>
          </a:p>
          <a:p>
            <a:r>
              <a:rPr lang="en-US" dirty="0" smtClean="0"/>
              <a:t>Use functions</a:t>
            </a:r>
          </a:p>
          <a:p>
            <a:pPr lvl="1"/>
            <a:r>
              <a:rPr lang="en-US" dirty="0" smtClean="0"/>
              <a:t>Don’t put everything into </a:t>
            </a:r>
            <a:r>
              <a:rPr lang="en-US" dirty="0" smtClean="0">
                <a:latin typeface="+mj-lt"/>
              </a:rPr>
              <a:t>main()</a:t>
            </a:r>
          </a:p>
          <a:p>
            <a:pPr lvl="1"/>
            <a:r>
              <a:rPr lang="en-US" dirty="0" smtClean="0"/>
              <a:t>Function should do a single thing</a:t>
            </a:r>
          </a:p>
          <a:p>
            <a:r>
              <a:rPr lang="en-US" dirty="0" smtClean="0"/>
              <a:t>Don’t put binaries into a repo</a:t>
            </a:r>
          </a:p>
          <a:p>
            <a:pPr lvl="1"/>
            <a:r>
              <a:rPr lang="en-US" dirty="0" smtClean="0"/>
              <a:t>Source/header files, </a:t>
            </a:r>
            <a:r>
              <a:rPr lang="en-US" dirty="0" err="1" smtClean="0"/>
              <a:t>configs</a:t>
            </a:r>
            <a:r>
              <a:rPr lang="en-US" dirty="0" smtClean="0"/>
              <a:t>, project files, …</a:t>
            </a:r>
          </a:p>
          <a:p>
            <a:pPr lvl="1"/>
            <a:r>
              <a:rPr lang="en-US" dirty="0" smtClean="0"/>
              <a:t>Search what to put into repo on-line</a:t>
            </a:r>
          </a:p>
          <a:p>
            <a:r>
              <a:rPr lang="en-US" dirty="0"/>
              <a:t>Use objects/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Use (</a:t>
            </a:r>
            <a:r>
              <a:rPr lang="en-US" dirty="0" err="1"/>
              <a:t>const</a:t>
            </a:r>
            <a:r>
              <a:rPr lang="en-US" dirty="0"/>
              <a:t>) references for large </a:t>
            </a:r>
            <a:r>
              <a:rPr lang="en-US" dirty="0" smtClean="0"/>
              <a:t>objects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8426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Value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2414" y="1905000"/>
            <a:ext cx="9143998" cy="4267200"/>
          </a:xfrm>
        </p:spPr>
        <p:txBody>
          <a:bodyPr>
            <a:normAutofit/>
          </a:bodyPr>
          <a:lstStyle/>
          <a:p>
            <a:r>
              <a:rPr lang="en-US" dirty="0" smtClean="0"/>
              <a:t>Creates a copy</a:t>
            </a:r>
          </a:p>
          <a:p>
            <a:r>
              <a:rPr lang="en-US" dirty="0" smtClean="0"/>
              <a:t>Use for small/elementary types (</a:t>
            </a:r>
            <a:r>
              <a:rPr lang="en-US" dirty="0" err="1" smtClean="0"/>
              <a:t>int</a:t>
            </a:r>
            <a:r>
              <a:rPr lang="en-US" dirty="0" smtClean="0"/>
              <a:t>, double)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 smtClean="0">
                <a:latin typeface="+mj-lt"/>
              </a:rPr>
              <a:t>int</a:t>
            </a: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max(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x</a:t>
            </a:r>
            <a:r>
              <a:rPr lang="en-US" dirty="0">
                <a:latin typeface="+mj-lt"/>
              </a:rPr>
              <a:t>, </a:t>
            </a:r>
            <a:r>
              <a:rPr lang="en-US" dirty="0" err="1">
                <a:solidFill>
                  <a:srgbClr val="FF0000"/>
                </a:solidFill>
                <a:latin typeface="+mj-lt"/>
              </a:rPr>
              <a:t>int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 y</a:t>
            </a:r>
            <a:r>
              <a:rPr lang="en-US" dirty="0">
                <a:latin typeface="+mj-lt"/>
              </a:rPr>
              <a:t>);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24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Argument Passing – </a:t>
            </a:r>
            <a:r>
              <a:rPr lang="en-US" dirty="0" smtClean="0"/>
              <a:t>By </a:t>
            </a:r>
            <a:r>
              <a:rPr lang="en-US" dirty="0" err="1" smtClean="0"/>
              <a:t>Const</a:t>
            </a:r>
            <a:r>
              <a:rPr lang="en-US" dirty="0" smtClean="0"/>
              <a:t>-reference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Use for large objects (containers, e.g., </a:t>
            </a:r>
            <a:r>
              <a:rPr lang="en-US" dirty="0" smtClean="0">
                <a:latin typeface="+mj-lt"/>
              </a:rPr>
              <a:t>vector</a:t>
            </a:r>
            <a:r>
              <a:rPr lang="en-US" dirty="0" smtClean="0"/>
              <a:t>, </a:t>
            </a:r>
            <a:r>
              <a:rPr lang="en-US" dirty="0" smtClean="0">
                <a:latin typeface="+mj-lt"/>
              </a:rPr>
              <a:t>string</a:t>
            </a:r>
            <a:r>
              <a:rPr lang="en-US" dirty="0" smtClean="0"/>
              <a:t>, …)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find_max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const</a:t>
            </a:r>
            <a:r>
              <a:rPr lang="en-US" dirty="0" smtClean="0">
                <a:solidFill>
                  <a:srgbClr val="FF0000"/>
                </a:solidFill>
              </a:rPr>
              <a:t> vector&lt;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</a:t>
            </a:r>
            <a:r>
              <a:rPr lang="en-US" dirty="0" smtClean="0"/>
              <a:t>numbers);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089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Doesn’t create a copy</a:t>
            </a:r>
          </a:p>
          <a:p>
            <a:r>
              <a:rPr lang="en-US" dirty="0" smtClean="0"/>
              <a:t>Allows to change the passed object</a:t>
            </a:r>
          </a:p>
          <a:p>
            <a:r>
              <a:rPr lang="en-US" dirty="0" smtClean="0"/>
              <a:t>For output parameters</a:t>
            </a:r>
          </a:p>
          <a:p>
            <a:pPr lvl="1"/>
            <a:r>
              <a:rPr lang="en-US" dirty="0"/>
              <a:t>! Is the function really doing a single things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Could you 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::pair</a:t>
            </a:r>
            <a:r>
              <a:rPr lang="en-US" dirty="0" smtClean="0"/>
              <a:t>? </a:t>
            </a:r>
          </a:p>
          <a:p>
            <a:pPr lvl="2"/>
            <a:r>
              <a:rPr lang="en-US" dirty="0" smtClean="0">
                <a:latin typeface="+mj-lt"/>
              </a:rPr>
              <a:t>pair&lt;iterator, bool&gt; map::emplace(…)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void transform(</a:t>
            </a:r>
            <a:r>
              <a:rPr lang="en-US" sz="2000" dirty="0" smtClean="0">
                <a:solidFill>
                  <a:srgbClr val="FF0000"/>
                </a:solidFill>
                <a:latin typeface="+mj-lt"/>
              </a:rPr>
              <a:t>Matrix &amp;matrix</a:t>
            </a:r>
            <a:r>
              <a:rPr lang="en-US" sz="2000" dirty="0" smtClean="0">
                <a:latin typeface="+mj-lt"/>
              </a:rPr>
              <a:t>);</a:t>
            </a:r>
          </a:p>
          <a:p>
            <a:pPr marL="0" indent="0">
              <a:buNone/>
            </a:pPr>
            <a:r>
              <a:rPr lang="en-US" sz="2000" dirty="0" smtClean="0">
                <a:latin typeface="+mj-lt"/>
              </a:rPr>
              <a:t>pair&lt;</a:t>
            </a:r>
            <a:r>
              <a:rPr lang="en-US" sz="2000" dirty="0" err="1" smtClean="0">
                <a:latin typeface="+mj-lt"/>
              </a:rPr>
              <a:t>size_t</a:t>
            </a:r>
            <a:r>
              <a:rPr lang="en-US" sz="2000" dirty="0" smtClean="0">
                <a:latin typeface="+mj-lt"/>
              </a:rPr>
              <a:t>, 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</a:t>
            </a:r>
            <a:r>
              <a:rPr lang="en-US" sz="2000" dirty="0" err="1" smtClean="0">
                <a:latin typeface="+mj-lt"/>
              </a:rPr>
              <a:t>find_max</a:t>
            </a:r>
            <a:r>
              <a:rPr lang="en-US" sz="2000" dirty="0" smtClean="0">
                <a:latin typeface="+mj-lt"/>
              </a:rPr>
              <a:t>(</a:t>
            </a:r>
            <a:r>
              <a:rPr lang="en-US" sz="2000" dirty="0" err="1" smtClean="0">
                <a:latin typeface="+mj-lt"/>
              </a:rPr>
              <a:t>const</a:t>
            </a:r>
            <a:r>
              <a:rPr lang="en-US" sz="2000" dirty="0" smtClean="0">
                <a:latin typeface="+mj-lt"/>
              </a:rPr>
              <a:t> vector&lt;</a:t>
            </a:r>
            <a:r>
              <a:rPr lang="en-US" sz="2000" dirty="0" err="1" smtClean="0">
                <a:latin typeface="+mj-lt"/>
              </a:rPr>
              <a:t>int</a:t>
            </a:r>
            <a:r>
              <a:rPr lang="en-US" sz="2000" dirty="0" smtClean="0">
                <a:latin typeface="+mj-lt"/>
              </a:rPr>
              <a:t>&gt; &amp;numbers); </a:t>
            </a:r>
          </a:p>
        </p:txBody>
      </p:sp>
    </p:spTree>
    <p:extLst>
      <p:ext uri="{BB962C8B-B14F-4D97-AF65-F5344CB8AC3E}">
        <p14:creationId xmlns:p14="http://schemas.microsoft.com/office/powerpoint/2010/main" val="3924845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Argument Passing – By R-value Reference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transfer a ownership</a:t>
            </a:r>
          </a:p>
          <a:p>
            <a:r>
              <a:rPr lang="en-US" dirty="0" smtClean="0"/>
              <a:t>Moves the object into a function</a:t>
            </a:r>
          </a:p>
          <a:p>
            <a:pPr lvl="1"/>
            <a:r>
              <a:rPr lang="en-US" dirty="0" smtClean="0"/>
              <a:t>the object no longer lives outside the function</a:t>
            </a:r>
          </a:p>
          <a:p>
            <a:r>
              <a:rPr lang="en-US" dirty="0" smtClean="0"/>
              <a:t>Use </a:t>
            </a:r>
            <a:r>
              <a:rPr lang="en-US" dirty="0" err="1" smtClean="0">
                <a:latin typeface="+mj-lt"/>
              </a:rPr>
              <a:t>std</a:t>
            </a:r>
            <a:r>
              <a:rPr lang="en-US" dirty="0" smtClean="0">
                <a:latin typeface="+mj-lt"/>
              </a:rPr>
              <a:t>::move() </a:t>
            </a:r>
            <a:r>
              <a:rPr lang="en-US" dirty="0" smtClean="0"/>
              <a:t>on the caller side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&gt;&gt;::</a:t>
            </a:r>
            <a:r>
              <a:rPr lang="en-US" dirty="0" err="1" smtClean="0"/>
              <a:t>push_back</a:t>
            </a:r>
            <a:r>
              <a:rPr lang="en-US" dirty="0" smtClean="0"/>
              <a:t>(</a:t>
            </a:r>
            <a:r>
              <a:rPr lang="en-US" dirty="0" err="1" smtClean="0">
                <a:solidFill>
                  <a:srgbClr val="FF0000"/>
                </a:solidFill>
              </a:rPr>
              <a:t>unique_ptr</a:t>
            </a:r>
            <a:r>
              <a:rPr lang="en-US" dirty="0" smtClean="0">
                <a:solidFill>
                  <a:srgbClr val="FF0000"/>
                </a:solidFill>
              </a:rPr>
              <a:t>&lt;</a:t>
            </a:r>
            <a:r>
              <a:rPr lang="en-US" dirty="0" err="1" smtClean="0">
                <a:solidFill>
                  <a:srgbClr val="FF0000"/>
                </a:solidFill>
              </a:rPr>
              <a:t>int</a:t>
            </a:r>
            <a:r>
              <a:rPr lang="en-US" dirty="0" smtClean="0">
                <a:solidFill>
                  <a:srgbClr val="FF0000"/>
                </a:solidFill>
              </a:rPr>
              <a:t>&gt; &amp;&amp;</a:t>
            </a:r>
            <a:r>
              <a:rPr lang="en-US" dirty="0" err="1" smtClean="0">
                <a:solidFill>
                  <a:srgbClr val="FF0000"/>
                </a:solidFill>
              </a:rPr>
              <a:t>new_obj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vector&lt;</a:t>
            </a:r>
            <a:r>
              <a:rPr lang="en-US" dirty="0" err="1" smtClean="0"/>
              <a:t>unique_ptr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&gt;&gt; </a:t>
            </a:r>
            <a:r>
              <a:rPr lang="en-US" dirty="0" err="1" smtClean="0"/>
              <a:t>vector_of_ints</a:t>
            </a:r>
            <a:r>
              <a:rPr lang="en-US" dirty="0" smtClean="0"/>
              <a:t>;</a:t>
            </a:r>
            <a:br>
              <a:rPr lang="en-US" dirty="0" smtClean="0"/>
            </a:br>
            <a:r>
              <a:rPr lang="en-US" dirty="0" err="1" smtClean="0"/>
              <a:t>vector_of_ints.push_back</a:t>
            </a:r>
            <a:r>
              <a:rPr lang="en-US" dirty="0" smtClean="0"/>
              <a:t>(</a:t>
            </a:r>
            <a:r>
              <a:rPr lang="en-US" dirty="0" smtClean="0">
                <a:solidFill>
                  <a:srgbClr val="FF0000"/>
                </a:solidFill>
              </a:rPr>
              <a:t>move</a:t>
            </a:r>
            <a:r>
              <a:rPr lang="en-US" dirty="0" smtClean="0"/>
              <a:t>(</a:t>
            </a:r>
            <a:r>
              <a:rPr lang="en-US" dirty="0" err="1" smtClean="0"/>
              <a:t>make_unique</a:t>
            </a:r>
            <a:r>
              <a:rPr lang="en-US" dirty="0" smtClean="0"/>
              <a:t>&lt;</a:t>
            </a:r>
            <a:r>
              <a:rPr lang="en-US" dirty="0" err="1" smtClean="0"/>
              <a:t>int</a:t>
            </a:r>
            <a:r>
              <a:rPr lang="en-US" dirty="0" smtClean="0"/>
              <a:t>&gt;(x));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487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Put related things (data, functions, …) together</a:t>
            </a:r>
          </a:p>
          <a:p>
            <a:pPr lvl="1"/>
            <a:r>
              <a:rPr lang="en-US" dirty="0" smtClean="0"/>
              <a:t>OOP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class calculator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sum(); //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private by 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default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public: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// </a:t>
            </a:r>
            <a:r>
              <a:rPr lang="en-US" dirty="0">
                <a:latin typeface="Consolas" panose="020B0609020204030204" pitchFamily="49" charset="0"/>
              </a:rPr>
              <a:t>change internal </a:t>
            </a:r>
            <a:r>
              <a:rPr lang="en-US" dirty="0" smtClean="0">
                <a:latin typeface="Consolas" panose="020B0609020204030204" pitchFamily="49" charset="0"/>
              </a:rPr>
              <a:t>attributes, cannot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void </a:t>
            </a:r>
            <a:r>
              <a:rPr lang="cs-CZ" dirty="0">
                <a:latin typeface="Consolas" panose="020B0609020204030204" pitchFamily="49" charset="0"/>
              </a:rPr>
              <a:t>calc(const std::string &amp;expression);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//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doesn’t change </a:t>
            </a:r>
            <a:r>
              <a:rPr lang="en-US" dirty="0" smtClean="0">
                <a:latin typeface="Consolas" panose="020B0609020204030204" pitchFamily="49" charset="0"/>
              </a:rPr>
              <a:t>internals, should be </a:t>
            </a:r>
            <a:r>
              <a:rPr lang="en-US" dirty="0" err="1" smtClean="0"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/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void </a:t>
            </a:r>
            <a:r>
              <a:rPr lang="cs-CZ" dirty="0">
                <a:latin typeface="Consolas" panose="020B0609020204030204" pitchFamily="49" charset="0"/>
              </a:rPr>
              <a:t>print() 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cs-CZ" dirty="0">
                <a:latin typeface="Consolas" panose="020B0609020204030204" pitchFamily="49" charset="0"/>
              </a:rPr>
              <a:t>; 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cs-CZ" dirty="0" smtClean="0">
                <a:latin typeface="Consolas" panose="020B0609020204030204" pitchFamily="49" charset="0"/>
              </a:rPr>
              <a:t>private: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</a:t>
            </a:r>
            <a:r>
              <a:rPr lang="cs-CZ" dirty="0">
                <a:latin typeface="Consolas" panose="020B0609020204030204" pitchFamily="49" charset="0"/>
              </a:rPr>
              <a:t>// </a:t>
            </a:r>
            <a:r>
              <a:rPr lang="cs-CZ" dirty="0" smtClean="0">
                <a:latin typeface="Consolas" panose="020B0609020204030204" pitchFamily="49" charset="0"/>
              </a:rPr>
              <a:t>...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calculator </a:t>
            </a:r>
            <a:r>
              <a:rPr lang="cs-CZ" dirty="0">
                <a:latin typeface="Consolas" panose="020B0609020204030204" pitchFamily="49" charset="0"/>
              </a:rPr>
              <a:t>c;</a:t>
            </a:r>
            <a:r>
              <a:rPr lang="en-US" dirty="0">
                <a:latin typeface="Consolas" panose="020B0609020204030204" pitchFamily="49" charset="0"/>
              </a:rPr>
              <a:t> // </a:t>
            </a: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o need for `new</a:t>
            </a:r>
            <a:r>
              <a:rPr lang="cs-CZ" dirty="0" smtClean="0">
                <a:solidFill>
                  <a:srgbClr val="FF0000"/>
                </a:solidFill>
                <a:latin typeface="Consolas" panose="020B0609020204030204" pitchFamily="49" charset="0"/>
              </a:rPr>
              <a:t>`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c.calc</a:t>
            </a:r>
            <a:r>
              <a:rPr lang="cs-CZ" dirty="0">
                <a:latin typeface="Consolas" panose="020B0609020204030204" pitchFamily="49" charset="0"/>
              </a:rPr>
              <a:t>("1+2*3/4");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684300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class if the class has an invariant; use </a:t>
            </a:r>
            <a:r>
              <a:rPr lang="en-US" dirty="0" err="1"/>
              <a:t>struct</a:t>
            </a:r>
            <a:r>
              <a:rPr lang="en-US" dirty="0"/>
              <a:t> if the data members can vary </a:t>
            </a:r>
            <a:r>
              <a:rPr lang="en-US" dirty="0" smtClean="0"/>
              <a:t>independently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struct coordinate </a:t>
            </a:r>
            <a:r>
              <a:rPr lang="cs-CZ" dirty="0" smtClean="0">
                <a:latin typeface="Consolas" panose="020B0609020204030204" pitchFamily="49" charset="0"/>
              </a:rPr>
              <a:t>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int x;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y;</a:t>
            </a:r>
            <a:br>
              <a:rPr lang="cs-CZ" dirty="0">
                <a:latin typeface="Consolas" panose="020B0609020204030204" pitchFamily="49" charset="0"/>
              </a:rPr>
            </a:br>
            <a:r>
              <a:rPr lang="cs-CZ" dirty="0">
                <a:latin typeface="Consolas" panose="020B0609020204030204" pitchFamily="49" charset="0"/>
              </a:rPr>
              <a:t>    int z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</a:t>
            </a:r>
            <a:r>
              <a:rPr lang="cs-CZ" dirty="0">
                <a:latin typeface="Consolas" panose="020B0609020204030204" pitchFamily="49" charset="0"/>
              </a:rPr>
              <a:t>void set(int x, int y, int z</a:t>
            </a:r>
            <a:r>
              <a:rPr lang="cs-CZ" dirty="0" smtClean="0">
                <a:latin typeface="Consolas" panose="020B0609020204030204" pitchFamily="49" charset="0"/>
              </a:rPr>
              <a:t>);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};</a:t>
            </a:r>
            <a:endParaRPr lang="cs-CZ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87009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TF00001018.potx" id="{D19C2884-2C55-4C1A-A5C2-5D03FF1F35A4}" vid="{5F7A9C6A-558C-4654-B762-2F22BC904FAE}"/>
    </a:ext>
  </a:extLst>
</a:theme>
</file>

<file path=ppt/theme/theme2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Chalkboard education presentation (widescreen)</Template>
  <TotalTime>342</TotalTime>
  <Words>1581</Words>
  <Application>Microsoft Office PowerPoint</Application>
  <PresentationFormat>Custom</PresentationFormat>
  <Paragraphs>172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Corbel</vt:lpstr>
      <vt:lpstr>Wingdings</vt:lpstr>
      <vt:lpstr>Chalkboard 16x9</vt:lpstr>
      <vt:lpstr>Programming in C++</vt:lpstr>
      <vt:lpstr>Programming in C++ - lab 2</vt:lpstr>
      <vt:lpstr>Homework Feedback</vt:lpstr>
      <vt:lpstr>Argument Passing – By Value</vt:lpstr>
      <vt:lpstr>Argument Passing – By Const-reference</vt:lpstr>
      <vt:lpstr>Argument Passing – By Reference</vt:lpstr>
      <vt:lpstr>Argument Passing – By R-value Reference</vt:lpstr>
      <vt:lpstr>Class/Struct</vt:lpstr>
      <vt:lpstr> Class vs. Struct</vt:lpstr>
      <vt:lpstr>std::vector&lt;T&gt;</vt:lpstr>
      <vt:lpstr>Matrix for Integers</vt:lpstr>
      <vt:lpstr>Programming in C++ - lab 1</vt:lpstr>
      <vt:lpstr>Basic information</vt:lpstr>
      <vt:lpstr>Communication is the key</vt:lpstr>
      <vt:lpstr>Labs credit</vt:lpstr>
      <vt:lpstr>Code Requirements</vt:lpstr>
      <vt:lpstr>Why C++</vt:lpstr>
      <vt:lpstr>Working Environment</vt:lpstr>
      <vt:lpstr>C++ (interesting) links</vt:lpstr>
      <vt:lpstr>Hello World</vt:lpstr>
      <vt:lpstr>Hello World</vt:lpstr>
      <vt:lpstr>More Complex Program</vt:lpstr>
      <vt:lpstr>More Complex Program</vt:lpstr>
      <vt:lpstr>Homeworks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in C++</dc:title>
  <dc:creator>Tomas Faltin</dc:creator>
  <cp:lastModifiedBy>Tomas Faltin</cp:lastModifiedBy>
  <cp:revision>63</cp:revision>
  <dcterms:created xsi:type="dcterms:W3CDTF">2021-09-30T06:52:15Z</dcterms:created>
  <dcterms:modified xsi:type="dcterms:W3CDTF">2021-10-07T10:03:15Z</dcterms:modified>
</cp:coreProperties>
</file>