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1"/>
  </p:notesMasterIdLst>
  <p:sldIdLst>
    <p:sldId id="277" r:id="rId2"/>
    <p:sldId id="328" r:id="rId3"/>
    <p:sldId id="329" r:id="rId4"/>
    <p:sldId id="324" r:id="rId5"/>
    <p:sldId id="326" r:id="rId6"/>
    <p:sldId id="327" r:id="rId7"/>
    <p:sldId id="325" r:id="rId8"/>
    <p:sldId id="318" r:id="rId9"/>
    <p:sldId id="319" r:id="rId10"/>
    <p:sldId id="323" r:id="rId11"/>
    <p:sldId id="320" r:id="rId12"/>
    <p:sldId id="321" r:id="rId13"/>
    <p:sldId id="322" r:id="rId14"/>
    <p:sldId id="313" r:id="rId15"/>
    <p:sldId id="315" r:id="rId16"/>
    <p:sldId id="314" r:id="rId17"/>
    <p:sldId id="316" r:id="rId18"/>
    <p:sldId id="317" r:id="rId19"/>
    <p:sldId id="305" r:id="rId20"/>
    <p:sldId id="307" r:id="rId21"/>
    <p:sldId id="306" r:id="rId22"/>
    <p:sldId id="309" r:id="rId23"/>
    <p:sldId id="310" r:id="rId24"/>
    <p:sldId id="312" r:id="rId25"/>
    <p:sldId id="308" r:id="rId26"/>
    <p:sldId id="311" r:id="rId27"/>
    <p:sldId id="299" r:id="rId28"/>
    <p:sldId id="303" r:id="rId29"/>
    <p:sldId id="304" r:id="rId30"/>
    <p:sldId id="300" r:id="rId31"/>
    <p:sldId id="301" r:id="rId32"/>
    <p:sldId id="302" r:id="rId33"/>
    <p:sldId id="292" r:id="rId34"/>
    <p:sldId id="293" r:id="rId35"/>
    <p:sldId id="295" r:id="rId36"/>
    <p:sldId id="297" r:id="rId37"/>
    <p:sldId id="298" r:id="rId38"/>
    <p:sldId id="294" r:id="rId39"/>
    <p:sldId id="286" r:id="rId40"/>
    <p:sldId id="288" r:id="rId41"/>
    <p:sldId id="287" r:id="rId42"/>
    <p:sldId id="290" r:id="rId43"/>
    <p:sldId id="289" r:id="rId44"/>
    <p:sldId id="291" r:id="rId45"/>
    <p:sldId id="281" r:id="rId46"/>
    <p:sldId id="285" r:id="rId47"/>
    <p:sldId id="282" r:id="rId48"/>
    <p:sldId id="283" r:id="rId49"/>
    <p:sldId id="284" r:id="rId50"/>
    <p:sldId id="275" r:id="rId51"/>
    <p:sldId id="278" r:id="rId52"/>
    <p:sldId id="268" r:id="rId53"/>
    <p:sldId id="279" r:id="rId54"/>
    <p:sldId id="269" r:id="rId55"/>
    <p:sldId id="270" r:id="rId56"/>
    <p:sldId id="280" r:id="rId57"/>
    <p:sldId id="273" r:id="rId58"/>
    <p:sldId id="272" r:id="rId59"/>
    <p:sldId id="276" r:id="rId60"/>
    <p:sldId id="266" r:id="rId61"/>
    <p:sldId id="257" r:id="rId62"/>
    <p:sldId id="267" r:id="rId63"/>
    <p:sldId id="259" r:id="rId64"/>
    <p:sldId id="260" r:id="rId65"/>
    <p:sldId id="258" r:id="rId66"/>
    <p:sldId id="261" r:id="rId67"/>
    <p:sldId id="263" r:id="rId68"/>
    <p:sldId id="264" r:id="rId69"/>
    <p:sldId id="265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t" id="{6A1FB63E-6999-4350-80B3-FB4B1D4B7FCD}">
          <p14:sldIdLst>
            <p14:sldId id="277"/>
          </p14:sldIdLst>
        </p14:section>
        <p14:section name="ex11" id="{2CF3FD56-3C50-4CD7-9A1B-ACBBE8DF4B86}">
          <p14:sldIdLst>
            <p14:sldId id="328"/>
            <p14:sldId id="329"/>
          </p14:sldIdLst>
        </p14:section>
        <p14:section name="ex10" id="{0C938DA7-C7B8-4F39-9B55-DE82B9AEEB50}">
          <p14:sldIdLst>
            <p14:sldId id="324"/>
            <p14:sldId id="326"/>
            <p14:sldId id="327"/>
            <p14:sldId id="325"/>
          </p14:sldIdLst>
        </p14:section>
        <p14:section name="ex09" id="{9B821CB4-AF3E-4796-A52F-C02FEA1D4078}">
          <p14:sldIdLst>
            <p14:sldId id="318"/>
            <p14:sldId id="319"/>
            <p14:sldId id="323"/>
            <p14:sldId id="320"/>
            <p14:sldId id="321"/>
            <p14:sldId id="322"/>
          </p14:sldIdLst>
        </p14:section>
        <p14:section name="ex08" id="{535A5940-BD5D-439F-A394-251F3042362E}">
          <p14:sldIdLst>
            <p14:sldId id="313"/>
            <p14:sldId id="315"/>
            <p14:sldId id="314"/>
            <p14:sldId id="316"/>
            <p14:sldId id="317"/>
          </p14:sldIdLst>
        </p14:section>
        <p14:section name="ex07" id="{7C9090DA-9654-4E3D-A571-052547B2AEE5}">
          <p14:sldIdLst>
            <p14:sldId id="305"/>
            <p14:sldId id="307"/>
            <p14:sldId id="306"/>
            <p14:sldId id="309"/>
            <p14:sldId id="310"/>
            <p14:sldId id="312"/>
            <p14:sldId id="308"/>
            <p14:sldId id="311"/>
          </p14:sldIdLst>
        </p14:section>
        <p14:section name="ex06" id="{C7F21B2F-643F-4E93-90F2-9A4A85421DED}">
          <p14:sldIdLst>
            <p14:sldId id="299"/>
            <p14:sldId id="303"/>
            <p14:sldId id="304"/>
            <p14:sldId id="300"/>
            <p14:sldId id="301"/>
            <p14:sldId id="302"/>
          </p14:sldIdLst>
        </p14:section>
        <p14:section name="ex05" id="{622683C9-E208-4571-A587-62523611103C}">
          <p14:sldIdLst>
            <p14:sldId id="292"/>
            <p14:sldId id="293"/>
            <p14:sldId id="295"/>
            <p14:sldId id="297"/>
            <p14:sldId id="298"/>
            <p14:sldId id="294"/>
          </p14:sldIdLst>
        </p14:section>
        <p14:section name="ex04" id="{389465B6-F8B3-4EFA-B463-C42655C23132}">
          <p14:sldIdLst>
            <p14:sldId id="286"/>
            <p14:sldId id="288"/>
            <p14:sldId id="287"/>
            <p14:sldId id="290"/>
            <p14:sldId id="289"/>
            <p14:sldId id="291"/>
          </p14:sldIdLst>
        </p14:section>
        <p14:section name="ex03" id="{6267F852-E680-4FD6-841D-A32284B6A654}">
          <p14:sldIdLst>
            <p14:sldId id="281"/>
            <p14:sldId id="285"/>
            <p14:sldId id="282"/>
            <p14:sldId id="283"/>
            <p14:sldId id="284"/>
          </p14:sldIdLst>
        </p14:section>
        <p14:section name="ex02" id="{0B5AF2F1-8646-42B8-8480-A5AEB44ECE69}">
          <p14:sldIdLst>
            <p14:sldId id="275"/>
            <p14:sldId id="278"/>
            <p14:sldId id="268"/>
            <p14:sldId id="279"/>
            <p14:sldId id="269"/>
            <p14:sldId id="270"/>
            <p14:sldId id="280"/>
            <p14:sldId id="273"/>
            <p14:sldId id="272"/>
          </p14:sldIdLst>
        </p14:section>
        <p14:section name="ex01" id="{26B52E6B-274F-46FC-8B2F-1E40869CCA93}">
          <p14:sldIdLst>
            <p14:sldId id="276"/>
            <p14:sldId id="266"/>
            <p14:sldId id="257"/>
            <p14:sldId id="267"/>
            <p14:sldId id="259"/>
            <p14:sldId id="260"/>
            <p14:sldId id="258"/>
            <p14:sldId id="261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as Faltin" initials="T" lastIdx="1" clrIdx="0">
    <p:extLst>
      <p:ext uri="{19B8F6BF-5375-455C-9EA6-DF929625EA0E}">
        <p15:presenceInfo xmlns:p15="http://schemas.microsoft.com/office/powerpoint/2012/main" userId="Tomas Fal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1AE4D-6B8A-462E-8C0F-79FECB065F03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8DAE9-D092-452F-B0D4-7DB38828A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85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utility/pai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isocpp.github.io/CppCoreGuidelines/CppCoreGuidelines#c2-use-class-if-the-class-has-an-invariant-use-struct-if-the-data-members-can-vary-independently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header/vector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mff.cuni.cz/" TargetMode="External"/><Relationship Id="rId2" Type="http://schemas.openxmlformats.org/officeDocument/2006/relationships/hyperlink" Target="https://fan1x.github.io/cpp2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codex.mff.cuni.cz/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?Microsoft_Azure_Education_correlationId=a21d82e6-7c59-480a-8942-8164763b1ba2#blade/Microsoft_Azure_Education/EducationMenuBlade/software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" TargetMode="External"/><Relationship Id="rId3" Type="http://schemas.openxmlformats.org/officeDocument/2006/relationships/hyperlink" Target="https://www.youtube.com/user/CppCon" TargetMode="External"/><Relationship Id="rId7" Type="http://schemas.openxmlformats.org/officeDocument/2006/relationships/hyperlink" Target="https://en.cppreference.com/w/" TargetMode="External"/><Relationship Id="rId2" Type="http://schemas.openxmlformats.org/officeDocument/2006/relationships/hyperlink" Target="http://isocpp.github.io/CppCoreGuidelines/CppCoreGuidelin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cc.godbolt.org/" TargetMode="External"/><Relationship Id="rId5" Type="http://schemas.openxmlformats.org/officeDocument/2006/relationships/hyperlink" Target="http://www.open-std.org/jtc1/sc22/wg21/docs/papers/" TargetMode="External"/><Relationship Id="rId4" Type="http://schemas.openxmlformats.org/officeDocument/2006/relationships/hyperlink" Target="https://isocpp.org/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io/basic_ofstream" TargetMode="External"/><Relationship Id="rId2" Type="http://schemas.openxmlformats.org/officeDocument/2006/relationships/hyperlink" Target="https://en.cppreference.com/w/cpp/utility/varia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cppreference.com/w/cpp/io/basic_ifstrea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</a:t>
            </a:r>
            <a:r>
              <a:rPr lang="en-US" sz="6000" smtClean="0"/>
              <a:t> (2020/21)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2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Šablony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419318"/>
            <a:ext cx="4611688" cy="449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3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Šablony </a:t>
            </a:r>
            <a:r>
              <a:rPr lang="en-US" dirty="0" smtClean="0"/>
              <a:t>(1/2)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7399110" y="2133599"/>
            <a:ext cx="4105502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template&lt;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typename</a:t>
            </a:r>
            <a:r>
              <a:rPr lang="cs-CZ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T&gt;</a:t>
            </a:r>
            <a:r>
              <a:rPr lang="cs-CZ" sz="1400" dirty="0">
                <a:latin typeface="Consolas" panose="020B0609020204030204" pitchFamily="49" charset="0"/>
              </a:rPr>
              <a:t/>
            </a:r>
            <a:br>
              <a:rPr lang="cs-CZ" sz="1400" dirty="0">
                <a:latin typeface="Consolas" panose="020B0609020204030204" pitchFamily="49" charset="0"/>
              </a:rPr>
            </a:br>
            <a:r>
              <a:rPr lang="cs-CZ" sz="1400" dirty="0">
                <a:latin typeface="Consolas" panose="020B0609020204030204" pitchFamily="49" charset="0"/>
              </a:rPr>
              <a:t>class </a:t>
            </a:r>
            <a:r>
              <a:rPr lang="en-US" sz="1400" dirty="0">
                <a:latin typeface="Consolas" panose="020B0609020204030204" pitchFamily="49" charset="0"/>
              </a:rPr>
              <a:t>complex</a:t>
            </a:r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b="1" dirty="0"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real_;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im</a:t>
            </a:r>
            <a:r>
              <a:rPr lang="en-US" sz="1400" b="1" dirty="0">
                <a:latin typeface="Consolas" panose="020B0609020204030204" pitchFamily="49" charset="0"/>
              </a:rPr>
              <a:t>_;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T &amp;</a:t>
            </a:r>
            <a:r>
              <a:rPr lang="en-US" sz="1400" dirty="0">
                <a:latin typeface="Consolas" panose="020B0609020204030204" pitchFamily="49" charset="0"/>
              </a:rPr>
              <a:t>re() { return real_;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latin typeface="Consolas" panose="020B0609020204030204" pitchFamily="49" charset="0"/>
              </a:rPr>
              <a:t> re() 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{ return real_; };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T &amp;</a:t>
            </a:r>
            <a:r>
              <a:rPr lang="en-US" sz="1400" dirty="0" err="1">
                <a:latin typeface="Consolas" panose="020B0609020204030204" pitchFamily="49" charset="0"/>
              </a:rPr>
              <a:t>im</a:t>
            </a:r>
            <a:r>
              <a:rPr lang="en-US" sz="1400" dirty="0">
                <a:latin typeface="Consolas" panose="020B0609020204030204" pitchFamily="49" charset="0"/>
              </a:rPr>
              <a:t>() { return </a:t>
            </a:r>
            <a:r>
              <a:rPr lang="en-US" sz="1400" dirty="0" err="1">
                <a:latin typeface="Consolas" panose="020B0609020204030204" pitchFamily="49" charset="0"/>
              </a:rPr>
              <a:t>im</a:t>
            </a:r>
            <a:r>
              <a:rPr lang="en-US" sz="1400" dirty="0">
                <a:latin typeface="Consolas" panose="020B0609020204030204" pitchFamily="49" charset="0"/>
              </a:rPr>
              <a:t>_; };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im</a:t>
            </a:r>
            <a:r>
              <a:rPr lang="en-US" sz="1400" dirty="0">
                <a:latin typeface="Consolas" panose="020B0609020204030204" pitchFamily="49" charset="0"/>
              </a:rPr>
              <a:t>() 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{ return </a:t>
            </a:r>
            <a:r>
              <a:rPr lang="en-US" sz="1400" dirty="0" err="1">
                <a:latin typeface="Consolas" panose="020B0609020204030204" pitchFamily="49" charset="0"/>
              </a:rPr>
              <a:t>im</a:t>
            </a:r>
            <a:r>
              <a:rPr lang="en-US" sz="1400" dirty="0">
                <a:latin typeface="Consolas" panose="020B0609020204030204" pitchFamily="49" charset="0"/>
              </a:rPr>
              <a:t>_; </a:t>
            </a:r>
            <a:r>
              <a:rPr lang="en-US" sz="1400" dirty="0" smtClean="0">
                <a:latin typeface="Consolas" panose="020B0609020204030204" pitchFamily="49" charset="0"/>
              </a:rPr>
              <a:t>};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};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template&lt;class T&gt;</a:t>
            </a:r>
            <a:endParaRPr 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void </a:t>
            </a:r>
            <a:r>
              <a:rPr lang="cs-CZ" sz="1400" dirty="0" smtClean="0">
                <a:latin typeface="Consolas" panose="020B0609020204030204" pitchFamily="49" charset="0"/>
              </a:rPr>
              <a:t>print(</a:t>
            </a:r>
            <a:r>
              <a:rPr lang="en-US" sz="14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T &amp;</a:t>
            </a:r>
            <a:r>
              <a:rPr lang="cs-CZ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v</a:t>
            </a:r>
            <a:r>
              <a:rPr lang="cs-CZ" sz="1400" dirty="0">
                <a:latin typeface="Consolas" panose="020B0609020204030204" pitchFamily="49" charset="0"/>
              </a:rPr>
              <a:t>) </a:t>
            </a:r>
            <a:r>
              <a:rPr lang="en-US" sz="1400" dirty="0">
                <a:latin typeface="Consolas" panose="020B0609020204030204" pitchFamily="49" charset="0"/>
              </a:rPr>
              <a:t>{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v; </a:t>
            </a:r>
            <a:r>
              <a:rPr lang="en-US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complex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smtClean="0">
                <a:latin typeface="Consolas" panose="020B0609020204030204" pitchFamily="49" charset="0"/>
              </a:rPr>
              <a:t> c;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print(c.re());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cs-CZ" sz="14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0368" y="2133599"/>
            <a:ext cx="4742318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class </a:t>
            </a:r>
            <a:r>
              <a:rPr lang="en-US" sz="1400" dirty="0">
                <a:latin typeface="Consolas" panose="020B0609020204030204" pitchFamily="49" charset="0"/>
              </a:rPr>
              <a:t>complex</a:t>
            </a:r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{</a:t>
            </a:r>
            <a:endParaRPr lang="cs-CZ" sz="1400" dirty="0" smtClean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latin typeface="Consolas" panose="020B0609020204030204" pitchFamily="49" charset="0"/>
              </a:rPr>
              <a:t> </a:t>
            </a:r>
            <a:r>
              <a:rPr lang="cs-CZ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 smtClean="0">
                <a:latin typeface="Consolas" panose="020B0609020204030204" pitchFamily="49" charset="0"/>
              </a:rPr>
              <a:t> real</a:t>
            </a:r>
            <a:r>
              <a:rPr lang="en-US" sz="1400" dirty="0" smtClean="0">
                <a:latin typeface="Consolas" panose="020B0609020204030204" pitchFamily="49" charset="0"/>
              </a:rPr>
              <a:t>_; 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im</a:t>
            </a:r>
            <a:r>
              <a:rPr lang="en-US" sz="1400" dirty="0" smtClean="0">
                <a:latin typeface="Consolas" panose="020B0609020204030204" pitchFamily="49" charset="0"/>
              </a:rPr>
              <a:t>_;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&amp;</a:t>
            </a:r>
            <a:r>
              <a:rPr lang="en-US" sz="1400" dirty="0" smtClean="0">
                <a:latin typeface="Consolas" panose="020B0609020204030204" pitchFamily="49" charset="0"/>
              </a:rPr>
              <a:t>re</a:t>
            </a:r>
            <a:r>
              <a:rPr lang="en-US" sz="1400" dirty="0">
                <a:latin typeface="Consolas" panose="020B0609020204030204" pitchFamily="49" charset="0"/>
              </a:rPr>
              <a:t>() { return real_;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re() 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{ return real_; };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&amp;</a:t>
            </a:r>
            <a:r>
              <a:rPr lang="en-US" sz="1400" dirty="0" err="1" smtClean="0">
                <a:latin typeface="Consolas" panose="020B0609020204030204" pitchFamily="49" charset="0"/>
              </a:rPr>
              <a:t>im</a:t>
            </a:r>
            <a:r>
              <a:rPr lang="en-US" sz="1400" dirty="0">
                <a:latin typeface="Consolas" panose="020B0609020204030204" pitchFamily="49" charset="0"/>
              </a:rPr>
              <a:t>() { return </a:t>
            </a:r>
            <a:r>
              <a:rPr lang="en-US" sz="1400" dirty="0" err="1">
                <a:latin typeface="Consolas" panose="020B0609020204030204" pitchFamily="49" charset="0"/>
              </a:rPr>
              <a:t>im</a:t>
            </a:r>
            <a:r>
              <a:rPr lang="en-US" sz="1400" dirty="0">
                <a:latin typeface="Consolas" panose="020B0609020204030204" pitchFamily="49" charset="0"/>
              </a:rPr>
              <a:t>_; };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im</a:t>
            </a:r>
            <a:r>
              <a:rPr lang="en-US" sz="1400" dirty="0">
                <a:latin typeface="Consolas" panose="020B0609020204030204" pitchFamily="49" charset="0"/>
              </a:rPr>
              <a:t>() 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{ return </a:t>
            </a:r>
            <a:r>
              <a:rPr lang="en-US" sz="1400" dirty="0" err="1">
                <a:latin typeface="Consolas" panose="020B0609020204030204" pitchFamily="49" charset="0"/>
              </a:rPr>
              <a:t>im</a:t>
            </a:r>
            <a:r>
              <a:rPr lang="en-US" sz="1400" dirty="0">
                <a:latin typeface="Consolas" panose="020B0609020204030204" pitchFamily="49" charset="0"/>
              </a:rPr>
              <a:t>_; </a:t>
            </a:r>
            <a:r>
              <a:rPr lang="en-US" sz="1400" dirty="0" smtClean="0">
                <a:latin typeface="Consolas" panose="020B0609020204030204" pitchFamily="49" charset="0"/>
              </a:rPr>
              <a:t>};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};</a:t>
            </a:r>
            <a:endParaRPr lang="cs-CZ" sz="1400" dirty="0" smtClean="0">
              <a:latin typeface="Consolas" panose="020B0609020204030204" pitchFamily="49" charset="0"/>
            </a:endParaRPr>
          </a:p>
          <a:p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void print(int v) </a:t>
            </a:r>
            <a:r>
              <a:rPr lang="en-US" sz="1400" dirty="0" smtClean="0">
                <a:latin typeface="Consolas" panose="020B0609020204030204" pitchFamily="49" charset="0"/>
              </a:rPr>
              <a:t>{ </a:t>
            </a:r>
            <a:r>
              <a:rPr lang="en-US" sz="1400" dirty="0" err="1" smtClean="0"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latin typeface="Consolas" panose="020B0609020204030204" pitchFamily="49" charset="0"/>
              </a:rPr>
              <a:t> &lt;&lt; v; }</a:t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void print(double v) { </a:t>
            </a:r>
            <a:r>
              <a:rPr lang="en-US" sz="1400" dirty="0" err="1" smtClean="0"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latin typeface="Consolas" panose="020B0609020204030204" pitchFamily="49" charset="0"/>
              </a:rPr>
              <a:t> &lt;&lt; v; 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void print(</a:t>
            </a:r>
            <a:r>
              <a:rPr lang="en-US" sz="1400" dirty="0" err="1" smtClean="0">
                <a:latin typeface="Consolas" panose="020B0609020204030204" pitchFamily="49" charset="0"/>
              </a:rPr>
              <a:t>const</a:t>
            </a:r>
            <a:r>
              <a:rPr lang="en-US" sz="1400" dirty="0" smtClean="0">
                <a:latin typeface="Consolas" panose="020B0609020204030204" pitchFamily="49" charset="0"/>
              </a:rPr>
              <a:t> string &amp;</a:t>
            </a:r>
            <a:r>
              <a:rPr lang="en-US" sz="1400" dirty="0" err="1" smtClean="0">
                <a:latin typeface="Consolas" panose="020B0609020204030204" pitchFamily="49" charset="0"/>
              </a:rPr>
              <a:t>str</a:t>
            </a:r>
            <a:r>
              <a:rPr lang="en-US" sz="1400" dirty="0" smtClean="0">
                <a:latin typeface="Consolas" panose="020B0609020204030204" pitchFamily="49" charset="0"/>
              </a:rPr>
              <a:t>) { </a:t>
            </a:r>
            <a:r>
              <a:rPr lang="en-US" sz="1400" dirty="0" err="1" smtClean="0"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latin typeface="Consolas" panose="020B0609020204030204" pitchFamily="49" charset="0"/>
              </a:rPr>
              <a:t> &lt;&lt; </a:t>
            </a:r>
            <a:r>
              <a:rPr lang="en-US" sz="1400" dirty="0" err="1" smtClean="0">
                <a:latin typeface="Consolas" panose="020B0609020204030204" pitchFamily="49" charset="0"/>
              </a:rPr>
              <a:t>str</a:t>
            </a:r>
            <a:r>
              <a:rPr lang="en-US" sz="1400" dirty="0" smtClean="0">
                <a:latin typeface="Consolas" panose="020B0609020204030204" pitchFamily="49" charset="0"/>
              </a:rPr>
              <a:t>; }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complex c;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print(c.re());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cs-CZ" sz="1400" dirty="0" smtClean="0">
              <a:latin typeface="Consolas" panose="020B0609020204030204" pitchFamily="49" charset="0"/>
            </a:endParaRPr>
          </a:p>
          <a:p>
            <a:endParaRPr lang="cs-CZ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1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Šablony </a:t>
            </a:r>
            <a:r>
              <a:rPr lang="en-US" dirty="0" smtClean="0"/>
              <a:t>(2/2)</a:t>
            </a:r>
            <a:r>
              <a:rPr lang="cs-CZ" dirty="0" smtClean="0"/>
              <a:t>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589212" y="1883229"/>
            <a:ext cx="7150781" cy="46166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template&lt;</a:t>
            </a:r>
            <a:r>
              <a:rPr lang="en-US" sz="1400" b="1" dirty="0">
                <a:latin typeface="Consolas" panose="020B0609020204030204" pitchFamily="49" charset="0"/>
              </a:rPr>
              <a:t>class </a:t>
            </a:r>
            <a:r>
              <a:rPr lang="en-US" sz="1400" b="1" dirty="0" err="1" smtClean="0">
                <a:latin typeface="Consolas" panose="020B0609020204030204" pitchFamily="49" charset="0"/>
              </a:rPr>
              <a:t>Cont</a:t>
            </a:r>
            <a:r>
              <a:rPr lang="en-US" sz="1400" dirty="0" smtClean="0">
                <a:latin typeface="Consolas" panose="020B0609020204030204" pitchFamily="49" charset="0"/>
              </a:rPr>
              <a:t>&gt;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dirty="0" err="1">
                <a:latin typeface="Consolas" panose="020B0609020204030204" pitchFamily="49" charset="0"/>
              </a:rPr>
              <a:t>container_wrapper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b="1" dirty="0">
                <a:latin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Cont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 smtClean="0">
                <a:latin typeface="Consolas" panose="020B0609020204030204" pitchFamily="49" charset="0"/>
              </a:rPr>
              <a:t>cont</a:t>
            </a:r>
            <a:r>
              <a:rPr lang="en-US" sz="1400" b="1" dirty="0" smtClean="0">
                <a:latin typeface="Consolas" panose="020B0609020204030204" pitchFamily="49" charset="0"/>
              </a:rPr>
              <a:t>;</a:t>
            </a:r>
            <a:r>
              <a:rPr lang="en-US" sz="1400" b="1" dirty="0">
                <a:latin typeface="Consolas" panose="020B0609020204030204" pitchFamily="49" charset="0"/>
              </a:rPr>
              <a:t/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void </a:t>
            </a:r>
            <a:r>
              <a:rPr lang="en-US" sz="1400" dirty="0" err="1">
                <a:latin typeface="Consolas" panose="020B0609020204030204" pitchFamily="49" charset="0"/>
              </a:rPr>
              <a:t>push_back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typename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Cont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::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value_type</a:t>
            </a:r>
            <a:r>
              <a:rPr lang="en-US" sz="1400" dirty="0"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latin typeface="Consolas" panose="020B0609020204030204" pitchFamily="49" charset="0"/>
              </a:rPr>
              <a:t>val</a:t>
            </a:r>
            <a:r>
              <a:rPr lang="en-US" sz="1400" dirty="0">
                <a:latin typeface="Consolas" panose="020B0609020204030204" pitchFamily="49" charset="0"/>
              </a:rPr>
              <a:t>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</a:rPr>
              <a:t>cont.push_back</a:t>
            </a:r>
            <a:r>
              <a:rPr lang="en-US" sz="1400" dirty="0" smtClean="0"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</a:rPr>
              <a:t>val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void </a:t>
            </a:r>
            <a:r>
              <a:rPr lang="en-US" sz="1400" dirty="0" err="1">
                <a:latin typeface="Consolas" panose="020B0609020204030204" pitchFamily="49" charset="0"/>
              </a:rPr>
              <a:t>push_back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typename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Cont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::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value_type</a:t>
            </a:r>
            <a:r>
              <a:rPr lang="en-US" sz="1400" b="1" dirty="0">
                <a:latin typeface="Consolas" panose="020B0609020204030204" pitchFamily="49" charset="0"/>
              </a:rPr>
              <a:t> &amp;&amp;</a:t>
            </a:r>
            <a:r>
              <a:rPr lang="en-US" sz="1400" dirty="0" err="1">
                <a:latin typeface="Consolas" panose="020B0609020204030204" pitchFamily="49" charset="0"/>
              </a:rPr>
              <a:t>rval</a:t>
            </a:r>
            <a:r>
              <a:rPr lang="en-US" sz="1400" dirty="0">
                <a:latin typeface="Consolas" panose="020B0609020204030204" pitchFamily="49" charset="0"/>
              </a:rPr>
              <a:t>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</a:rPr>
              <a:t>cont.push_back</a:t>
            </a:r>
            <a:r>
              <a:rPr lang="en-US" sz="1400" dirty="0" smtClean="0">
                <a:latin typeface="Consolas" panose="020B0609020204030204" pitchFamily="49" charset="0"/>
              </a:rPr>
              <a:t>(</a:t>
            </a:r>
            <a:r>
              <a:rPr lang="en-US" sz="1400" b="1" dirty="0" err="1" smtClean="0">
                <a:latin typeface="Consolas" panose="020B0609020204030204" pitchFamily="49" charset="0"/>
              </a:rPr>
              <a:t>std</a:t>
            </a:r>
            <a:r>
              <a:rPr lang="en-US" sz="1400" b="1" dirty="0">
                <a:latin typeface="Consolas" panose="020B0609020204030204" pitchFamily="49" charset="0"/>
              </a:rPr>
              <a:t>::move(</a:t>
            </a:r>
            <a:r>
              <a:rPr lang="en-US" sz="1400" b="1" dirty="0" err="1">
                <a:latin typeface="Consolas" panose="020B0609020204030204" pitchFamily="49" charset="0"/>
              </a:rPr>
              <a:t>rval</a:t>
            </a:r>
            <a:r>
              <a:rPr lang="en-US" sz="1400" b="1" dirty="0">
                <a:latin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smtClean="0">
                <a:latin typeface="Consolas" panose="020B0609020204030204" pitchFamily="49" charset="0"/>
              </a:rPr>
              <a:t>}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b="1" dirty="0">
                <a:latin typeface="Consolas" panose="020B0609020204030204" pitchFamily="49" charset="0"/>
              </a:rPr>
              <a:t>template&lt;class </a:t>
            </a:r>
            <a:r>
              <a:rPr lang="en-US" sz="1400" b="1" dirty="0" err="1">
                <a:latin typeface="Consolas" panose="020B0609020204030204" pitchFamily="49" charset="0"/>
              </a:rPr>
              <a:t>Cont</a:t>
            </a:r>
            <a:r>
              <a:rPr lang="en-US" sz="1400" b="1" dirty="0">
                <a:latin typeface="Consolas" panose="020B0609020204030204" pitchFamily="49" charset="0"/>
              </a:rPr>
              <a:t>&gt;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auto </a:t>
            </a:r>
            <a:r>
              <a:rPr lang="en-US" sz="1400" dirty="0" err="1">
                <a:latin typeface="Consolas" panose="020B0609020204030204" pitchFamily="49" charset="0"/>
              </a:rPr>
              <a:t>make_wrapper</a:t>
            </a:r>
            <a:r>
              <a:rPr lang="en-US" sz="1400" dirty="0">
                <a:latin typeface="Consolas" panose="020B0609020204030204" pitchFamily="49" charset="0"/>
              </a:rPr>
              <a:t>()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return </a:t>
            </a:r>
            <a:r>
              <a:rPr lang="en-US" sz="1400" dirty="0" err="1">
                <a:latin typeface="Consolas" panose="020B0609020204030204" pitchFamily="49" charset="0"/>
              </a:rPr>
              <a:t>container_holder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Cont</a:t>
            </a:r>
            <a:r>
              <a:rPr lang="en-US" sz="1400" dirty="0">
                <a:latin typeface="Consolas" panose="020B0609020204030204" pitchFamily="49" charset="0"/>
              </a:rPr>
              <a:t>&gt;();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auto </a:t>
            </a:r>
            <a:r>
              <a:rPr lang="en-US" sz="1400" dirty="0" err="1" smtClean="0">
                <a:latin typeface="Consolas" panose="020B0609020204030204" pitchFamily="49" charset="0"/>
              </a:rPr>
              <a:t>vector_wrapper</a:t>
            </a:r>
            <a:r>
              <a:rPr lang="en-US" sz="1400" dirty="0" smtClean="0">
                <a:latin typeface="Consolas" panose="020B0609020204030204" pitchFamily="49" charset="0"/>
              </a:rPr>
              <a:t> = </a:t>
            </a:r>
            <a:r>
              <a:rPr lang="en-US" sz="1400" dirty="0" err="1" smtClean="0">
                <a:latin typeface="Consolas" panose="020B0609020204030204" pitchFamily="49" charset="0"/>
              </a:rPr>
              <a:t>make_wrapper</a:t>
            </a:r>
            <a:r>
              <a:rPr lang="en-US" sz="1400" dirty="0" smtClean="0">
                <a:latin typeface="Consolas" panose="020B0609020204030204" pitchFamily="49" charset="0"/>
              </a:rPr>
              <a:t>&lt;</a:t>
            </a:r>
            <a:r>
              <a:rPr lang="en-US" sz="1400" dirty="0" err="1" smtClean="0">
                <a:latin typeface="Consolas" panose="020B0609020204030204" pitchFamily="49" charset="0"/>
              </a:rPr>
              <a:t>std</a:t>
            </a:r>
            <a:r>
              <a:rPr lang="en-US" sz="1400" dirty="0" smtClean="0">
                <a:latin typeface="Consolas" panose="020B0609020204030204" pitchFamily="49" charset="0"/>
              </a:rPr>
              <a:t>::vector&lt;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&gt;&gt;();</a:t>
            </a:r>
          </a:p>
          <a:p>
            <a:r>
              <a:rPr lang="en-US" sz="1400" dirty="0" err="1" smtClean="0">
                <a:latin typeface="Consolas" panose="020B0609020204030204" pitchFamily="49" charset="0"/>
              </a:rPr>
              <a:t>vector_wrapper.push_back</a:t>
            </a:r>
            <a:r>
              <a:rPr lang="en-US" sz="1400" dirty="0" smtClean="0">
                <a:latin typeface="Consolas" panose="020B0609020204030204" pitchFamily="49" charset="0"/>
              </a:rPr>
              <a:t>(3);</a:t>
            </a:r>
            <a:endParaRPr lang="cs-CZ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8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</a:t>
            </a:r>
            <a:r>
              <a:rPr lang="en-US" dirty="0" smtClean="0"/>
              <a:t>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err="1" smtClean="0"/>
              <a:t>Vlastn</a:t>
            </a:r>
            <a:r>
              <a:rPr lang="cs-CZ" dirty="0" smtClean="0"/>
              <a:t>í generický vector</a:t>
            </a:r>
          </a:p>
          <a:p>
            <a:pPr>
              <a:buFont typeface="+mj-lt"/>
              <a:buAutoNum type="arabicPeriod"/>
            </a:pPr>
            <a:r>
              <a:rPr lang="cs-CZ" dirty="0">
                <a:latin typeface="Consolas" panose="020B0609020204030204" pitchFamily="49" charset="0"/>
              </a:rPr>
              <a:t>std::pair&lt;T1,T2</a:t>
            </a:r>
            <a:r>
              <a:rPr lang="cs-CZ" dirty="0" smtClean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cs-CZ" dirty="0" smtClean="0">
                <a:hlinkClick r:id="rId2"/>
              </a:rPr>
              <a:t>https</a:t>
            </a:r>
            <a:r>
              <a:rPr lang="cs-CZ" dirty="0">
                <a:hlinkClick r:id="rId2"/>
              </a:rPr>
              <a:t>://</a:t>
            </a:r>
            <a:r>
              <a:rPr lang="cs-CZ" dirty="0" smtClean="0">
                <a:hlinkClick r:id="rId2"/>
              </a:rPr>
              <a:t>en.cppreference.com/w/cpp/utility/pair</a:t>
            </a:r>
            <a:endParaRPr lang="en-US" dirty="0" smtClean="0"/>
          </a:p>
          <a:p>
            <a:pPr lvl="1"/>
            <a:r>
              <a:rPr lang="en-US" dirty="0" err="1" smtClean="0"/>
              <a:t>ctor</a:t>
            </a:r>
            <a:r>
              <a:rPr lang="en-US" dirty="0" smtClean="0"/>
              <a:t>, copy </a:t>
            </a:r>
            <a:r>
              <a:rPr lang="en-US" dirty="0" err="1" smtClean="0"/>
              <a:t>ctor</a:t>
            </a:r>
            <a:r>
              <a:rPr lang="en-US" dirty="0" smtClean="0"/>
              <a:t>/assignment, move </a:t>
            </a:r>
            <a:r>
              <a:rPr lang="en-US" dirty="0" err="1" smtClean="0"/>
              <a:t>ctor</a:t>
            </a:r>
            <a:r>
              <a:rPr lang="en-US" dirty="0" smtClean="0"/>
              <a:t>/assignment, </a:t>
            </a:r>
          </a:p>
          <a:p>
            <a:pPr lvl="1"/>
            <a:r>
              <a:rPr lang="en-US" dirty="0" smtClean="0"/>
              <a:t>first, second</a:t>
            </a:r>
          </a:p>
          <a:p>
            <a:pPr lvl="1"/>
            <a:r>
              <a:rPr lang="en-US" dirty="0" err="1" smtClean="0"/>
              <a:t>first_type</a:t>
            </a:r>
            <a:r>
              <a:rPr lang="en-US" dirty="0" smtClean="0"/>
              <a:t>, </a:t>
            </a:r>
            <a:r>
              <a:rPr lang="en-US" dirty="0" err="1" smtClean="0"/>
              <a:t>second_type</a:t>
            </a:r>
            <a:endParaRPr lang="en-US" dirty="0" smtClean="0"/>
          </a:p>
          <a:p>
            <a:pPr lvl="1"/>
            <a:r>
              <a:rPr lang="en-US" dirty="0" err="1" smtClean="0"/>
              <a:t>make_pair</a:t>
            </a:r>
            <a:r>
              <a:rPr lang="en-US" dirty="0" smtClean="0"/>
              <a:t>()</a:t>
            </a:r>
          </a:p>
          <a:p>
            <a:pPr lvl="1"/>
            <a:endParaRPr lang="en-US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70924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8</a:t>
            </a:r>
            <a:r>
              <a:rPr lang="cs-CZ" sz="6000" dirty="0" smtClean="0"/>
              <a:t> (</a:t>
            </a:r>
            <a:r>
              <a:rPr lang="en-US" sz="6000" dirty="0" smtClean="0"/>
              <a:t>25.11.2020)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5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Připomenutí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Vymyslet &amp; domluvit zápočtový program do konce listopadu</a:t>
            </a:r>
          </a:p>
        </p:txBody>
      </p:sp>
    </p:spTree>
    <p:extLst>
      <p:ext uri="{BB962C8B-B14F-4D97-AF65-F5344CB8AC3E}">
        <p14:creationId xmlns:p14="http://schemas.microsoft.com/office/powerpoint/2010/main" val="51040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Zku</a:t>
            </a:r>
            <a:r>
              <a:rPr lang="cs-CZ" dirty="0" smtClean="0"/>
              <a:t>šenosti z úkolů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Member initializer list</a:t>
            </a:r>
          </a:p>
          <a:p>
            <a:r>
              <a:rPr lang="en-US" dirty="0" err="1" smtClean="0"/>
              <a:t>Pou</a:t>
            </a:r>
            <a:r>
              <a:rPr lang="cs-CZ" dirty="0" smtClean="0"/>
              <a:t>žívat unsigned typy</a:t>
            </a:r>
          </a:p>
          <a:p>
            <a:r>
              <a:rPr lang="cs-CZ" dirty="0" smtClean="0"/>
              <a:t>Používat konstanty</a:t>
            </a:r>
          </a:p>
          <a:p>
            <a:r>
              <a:rPr lang="cs-CZ" dirty="0"/>
              <a:t>Nemixovat dynamické alokování </a:t>
            </a:r>
            <a:r>
              <a:rPr lang="cs-CZ" dirty="0" smtClean="0"/>
              <a:t>paměti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03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Úkol: databáze zvířat v Zoo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Vytvořte třídy na databázi zvířat v Zoo</a:t>
            </a:r>
          </a:p>
          <a:p>
            <a:r>
              <a:rPr lang="cs-CZ" dirty="0" smtClean="0"/>
              <a:t>Alespoň 5 různých zvířat</a:t>
            </a:r>
          </a:p>
          <a:p>
            <a:pPr lvl="1"/>
            <a:r>
              <a:rPr lang="cs-CZ" dirty="0" smtClean="0"/>
              <a:t>Společné atributy: věk, jméno</a:t>
            </a:r>
          </a:p>
          <a:p>
            <a:pPr lvl="1"/>
            <a:r>
              <a:rPr lang="cs-CZ" dirty="0" smtClean="0"/>
              <a:t>Každé zvíře má svůj vlastní/jiný atribut</a:t>
            </a:r>
            <a:endParaRPr lang="en-US" dirty="0" smtClean="0"/>
          </a:p>
          <a:p>
            <a:r>
              <a:rPr lang="en-US" dirty="0" smtClean="0"/>
              <a:t>N</a:t>
            </a:r>
            <a:r>
              <a:rPr lang="cs-CZ" dirty="0" smtClean="0"/>
              <a:t>ápověda: </a:t>
            </a:r>
            <a:r>
              <a:rPr lang="en-US" dirty="0" smtClean="0">
                <a:latin typeface="Consolas" panose="020B0609020204030204" pitchFamily="49" charset="0"/>
              </a:rPr>
              <a:t>&lt;algorithm&gt; + containers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cs-CZ" dirty="0" smtClean="0">
                <a:latin typeface="Consolas" panose="020B0609020204030204" pitchFamily="49" charset="0"/>
              </a:rPr>
              <a:t>+ iterators (of containers)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 smtClean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89212" y="4095340"/>
            <a:ext cx="8915400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// API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print_all</a:t>
            </a:r>
            <a:r>
              <a:rPr lang="en-US" sz="1400" dirty="0">
                <a:latin typeface="Consolas" panose="020B0609020204030204" pitchFamily="49" charset="0"/>
              </a:rPr>
              <a:t>() // </a:t>
            </a:r>
            <a:r>
              <a:rPr lang="en-US" sz="1400" dirty="0" err="1">
                <a:latin typeface="Consolas" panose="020B0609020204030204" pitchFamily="49" charset="0"/>
              </a:rPr>
              <a:t>vypis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vsechna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zvirata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add()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// </a:t>
            </a:r>
            <a:r>
              <a:rPr lang="en-US" sz="1400" dirty="0" err="1" smtClean="0">
                <a:latin typeface="Consolas" panose="020B0609020204030204" pitchFamily="49" charset="0"/>
              </a:rPr>
              <a:t>pridej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nove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zvire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</a:rPr>
              <a:t>get_all_sorted_by_name</a:t>
            </a:r>
            <a:r>
              <a:rPr lang="en-US" sz="1400" dirty="0" smtClean="0">
                <a:latin typeface="Consolas" panose="020B0609020204030204" pitchFamily="49" charset="0"/>
              </a:rPr>
              <a:t>() // </a:t>
            </a:r>
            <a:r>
              <a:rPr lang="en-US" sz="1400" dirty="0" err="1" smtClean="0">
                <a:latin typeface="Consolas" panose="020B0609020204030204" pitchFamily="49" charset="0"/>
              </a:rPr>
              <a:t>vrati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iteratory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na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setridene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zvirata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podle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jmena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 err="1" smtClean="0">
                <a:latin typeface="Consolas" panose="020B0609020204030204" pitchFamily="49" charset="0"/>
              </a:rPr>
              <a:t>get_all_sorted_by_age</a:t>
            </a:r>
            <a:r>
              <a:rPr lang="en-US" sz="1400" dirty="0" smtClean="0">
                <a:latin typeface="Consolas" panose="020B0609020204030204" pitchFamily="49" charset="0"/>
              </a:rPr>
              <a:t>() </a:t>
            </a:r>
            <a:r>
              <a:rPr lang="en-US" sz="1400" dirty="0">
                <a:latin typeface="Consolas" panose="020B0609020204030204" pitchFamily="49" charset="0"/>
              </a:rPr>
              <a:t>// </a:t>
            </a:r>
            <a:r>
              <a:rPr lang="en-US" sz="1400" dirty="0" err="1">
                <a:latin typeface="Consolas" panose="020B0609020204030204" pitchFamily="49" charset="0"/>
              </a:rPr>
              <a:t>vrati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iteratory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na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setridene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zvirata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podle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veku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</a:rPr>
              <a:t>get_name_range</a:t>
            </a:r>
            <a:r>
              <a:rPr lang="en-US" sz="1400" dirty="0" smtClean="0">
                <a:latin typeface="Consolas" panose="020B0609020204030204" pitchFamily="49" charset="0"/>
              </a:rPr>
              <a:t>() </a:t>
            </a:r>
            <a:r>
              <a:rPr lang="en-US" sz="1400" dirty="0">
                <a:latin typeface="Consolas" panose="020B0609020204030204" pitchFamily="49" charset="0"/>
              </a:rPr>
              <a:t>// </a:t>
            </a:r>
            <a:r>
              <a:rPr lang="en-US" sz="1400" dirty="0" err="1">
                <a:latin typeface="Consolas" panose="020B0609020204030204" pitchFamily="49" charset="0"/>
              </a:rPr>
              <a:t>vrati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iteratory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na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zvirata</a:t>
            </a:r>
            <a:r>
              <a:rPr lang="en-US" sz="1400" dirty="0">
                <a:latin typeface="Consolas" panose="020B0609020204030204" pitchFamily="49" charset="0"/>
              </a:rPr>
              <a:t> se </a:t>
            </a:r>
            <a:r>
              <a:rPr lang="en-US" sz="1400" dirty="0" err="1">
                <a:latin typeface="Consolas" panose="020B0609020204030204" pitchFamily="49" charset="0"/>
              </a:rPr>
              <a:t>jmenem</a:t>
            </a:r>
            <a:r>
              <a:rPr lang="en-US" sz="1400" dirty="0">
                <a:latin typeface="Consolas" panose="020B0609020204030204" pitchFamily="49" charset="0"/>
              </a:rPr>
              <a:t> v </a:t>
            </a:r>
            <a:r>
              <a:rPr lang="en-US" sz="1400" dirty="0" err="1">
                <a:latin typeface="Consolas" panose="020B0609020204030204" pitchFamily="49" charset="0"/>
              </a:rPr>
              <a:t>danem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rozmezi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</a:rPr>
              <a:t>get_age_range</a:t>
            </a:r>
            <a:r>
              <a:rPr lang="en-US" sz="1400" dirty="0" smtClean="0">
                <a:latin typeface="Consolas" panose="020B0609020204030204" pitchFamily="49" charset="0"/>
              </a:rPr>
              <a:t>() </a:t>
            </a:r>
            <a:r>
              <a:rPr lang="en-US" sz="1400" dirty="0">
                <a:latin typeface="Consolas" panose="020B0609020204030204" pitchFamily="49" charset="0"/>
              </a:rPr>
              <a:t>// </a:t>
            </a:r>
            <a:r>
              <a:rPr lang="en-US" sz="1400" dirty="0" err="1">
                <a:latin typeface="Consolas" panose="020B0609020204030204" pitchFamily="49" charset="0"/>
              </a:rPr>
              <a:t>vrati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iteratory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na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zvirata</a:t>
            </a:r>
            <a:r>
              <a:rPr lang="en-US" sz="1400" dirty="0" smtClean="0">
                <a:latin typeface="Consolas" panose="020B0609020204030204" pitchFamily="49" charset="0"/>
              </a:rPr>
              <a:t> s </a:t>
            </a:r>
            <a:r>
              <a:rPr lang="en-US" sz="1400" dirty="0" err="1" smtClean="0">
                <a:latin typeface="Consolas" panose="020B0609020204030204" pitchFamily="49" charset="0"/>
              </a:rPr>
              <a:t>vekem</a:t>
            </a:r>
            <a:r>
              <a:rPr lang="en-US" sz="1400" dirty="0" smtClean="0">
                <a:latin typeface="Consolas" panose="020B0609020204030204" pitchFamily="49" charset="0"/>
              </a:rPr>
              <a:t> v </a:t>
            </a:r>
            <a:r>
              <a:rPr lang="en-US" sz="1400" dirty="0" err="1" smtClean="0">
                <a:latin typeface="Consolas" panose="020B0609020204030204" pitchFamily="49" charset="0"/>
              </a:rPr>
              <a:t>danem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rozmezi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erase</a:t>
            </a:r>
            <a:r>
              <a:rPr lang="en-US" sz="1400" dirty="0" smtClean="0">
                <a:latin typeface="Consolas" panose="020B0609020204030204" pitchFamily="49" charset="0"/>
              </a:rPr>
              <a:t>(iterator</a:t>
            </a:r>
            <a:r>
              <a:rPr lang="en-US" sz="1400" dirty="0">
                <a:latin typeface="Consolas" panose="020B0609020204030204" pitchFamily="49" charset="0"/>
              </a:rPr>
              <a:t>) // </a:t>
            </a:r>
            <a:r>
              <a:rPr lang="en-US" sz="1400" dirty="0" err="1">
                <a:latin typeface="Consolas" panose="020B0609020204030204" pitchFamily="49" charset="0"/>
              </a:rPr>
              <a:t>vymaz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zvire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podle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daneho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iteratoru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048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Úkol: </a:t>
            </a:r>
            <a:r>
              <a:rPr lang="cs-CZ" dirty="0"/>
              <a:t>databáze zvířat v </a:t>
            </a:r>
            <a:r>
              <a:rPr lang="cs-CZ" dirty="0" smtClean="0"/>
              <a:t>Zoo - příklad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589212" y="1478692"/>
            <a:ext cx="8915400" cy="52629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// </a:t>
            </a:r>
            <a:r>
              <a:rPr lang="en-US" sz="1400" dirty="0" smtClean="0">
                <a:latin typeface="Consolas" panose="020B0609020204030204" pitchFamily="49" charset="0"/>
              </a:rPr>
              <a:t>API </a:t>
            </a:r>
            <a:r>
              <a:rPr lang="en-US" sz="1400" dirty="0" err="1" smtClean="0">
                <a:latin typeface="Consolas" panose="020B0609020204030204" pitchFamily="49" charset="0"/>
              </a:rPr>
              <a:t>priklad</a:t>
            </a:r>
            <a:r>
              <a:rPr lang="en-US" sz="1400" dirty="0" smtClean="0"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latin typeface="Consolas" panose="020B0609020204030204" pitchFamily="49" charset="0"/>
              </a:rPr>
              <a:t>nemusi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byt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stejne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db.add</a:t>
            </a:r>
            <a:r>
              <a:rPr lang="en-US" sz="1400" dirty="0" smtClean="0">
                <a:latin typeface="Consolas" panose="020B0609020204030204" pitchFamily="49" charset="0"/>
              </a:rPr>
              <a:t>(Dog(“Anna”, 15, “Prague”));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db.add</a:t>
            </a:r>
            <a:r>
              <a:rPr lang="en-US" sz="1400" dirty="0" smtClean="0">
                <a:latin typeface="Consolas" panose="020B0609020204030204" pitchFamily="49" charset="0"/>
              </a:rPr>
              <a:t>(Cat(“</a:t>
            </a:r>
            <a:r>
              <a:rPr lang="en-US" sz="1400" dirty="0" err="1" smtClean="0">
                <a:latin typeface="Consolas" panose="020B0609020204030204" pitchFamily="49" charset="0"/>
              </a:rPr>
              <a:t>Binie</a:t>
            </a:r>
            <a:r>
              <a:rPr lang="en-US" sz="1400" dirty="0" smtClean="0">
                <a:latin typeface="Consolas" panose="020B0609020204030204" pitchFamily="49" charset="0"/>
              </a:rPr>
              <a:t>”, 10, 10));</a:t>
            </a:r>
          </a:p>
          <a:p>
            <a:r>
              <a:rPr lang="en-US" sz="1400" dirty="0" err="1" smtClean="0">
                <a:latin typeface="Consolas" panose="020B0609020204030204" pitchFamily="49" charset="0"/>
              </a:rPr>
              <a:t>db.print_all</a:t>
            </a:r>
            <a:r>
              <a:rPr lang="en-US" sz="14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// “Anna(dog, 15y) from Prague”, “</a:t>
            </a:r>
            <a:r>
              <a:rPr lang="en-US" sz="1400" dirty="0" err="1" smtClean="0">
                <a:latin typeface="Consolas" panose="020B0609020204030204" pitchFamily="49" charset="0"/>
              </a:rPr>
              <a:t>Binie</a:t>
            </a:r>
            <a:r>
              <a:rPr lang="en-US" sz="1400" dirty="0" smtClean="0">
                <a:latin typeface="Consolas" panose="020B0609020204030204" pitchFamily="49" charset="0"/>
              </a:rPr>
              <a:t>(cat, 10y) caught 10 mice)</a:t>
            </a:r>
            <a:r>
              <a:rPr lang="cs-CZ" sz="1400" dirty="0" smtClean="0">
                <a:latin typeface="Consolas" panose="020B0609020204030204" pitchFamily="49" charset="0"/>
              </a:rPr>
              <a:t>“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auto </a:t>
            </a:r>
            <a:r>
              <a:rPr lang="en-US" sz="1400" dirty="0" smtClean="0">
                <a:latin typeface="Consolas" panose="020B0609020204030204" pitchFamily="49" charset="0"/>
              </a:rPr>
              <a:t>[first, last] = </a:t>
            </a:r>
            <a:r>
              <a:rPr lang="cs-CZ" sz="1400" dirty="0" smtClean="0">
                <a:latin typeface="Consolas" panose="020B0609020204030204" pitchFamily="49" charset="0"/>
              </a:rPr>
              <a:t>db.</a:t>
            </a:r>
            <a:r>
              <a:rPr lang="en-US" sz="1400" dirty="0" err="1" smtClean="0">
                <a:latin typeface="Consolas" panose="020B0609020204030204" pitchFamily="49" charset="0"/>
              </a:rPr>
              <a:t>get_all_sorted_by_name</a:t>
            </a:r>
            <a:r>
              <a:rPr lang="en-US" sz="14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for(; first != last; ++first) { (*first)-&gt;print();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// “Anna(dog, 15y) from Prague”, “</a:t>
            </a:r>
            <a:r>
              <a:rPr lang="en-US" sz="1400" dirty="0" err="1">
                <a:latin typeface="Consolas" panose="020B0609020204030204" pitchFamily="49" charset="0"/>
              </a:rPr>
              <a:t>Binie</a:t>
            </a:r>
            <a:r>
              <a:rPr lang="en-US" sz="1400" dirty="0">
                <a:latin typeface="Consolas" panose="020B0609020204030204" pitchFamily="49" charset="0"/>
              </a:rPr>
              <a:t>(cat, 10y) caught 10 mice)</a:t>
            </a:r>
            <a:r>
              <a:rPr lang="cs-CZ" sz="1400" dirty="0" smtClean="0">
                <a:latin typeface="Consolas" panose="020B0609020204030204" pitchFamily="49" charset="0"/>
              </a:rPr>
              <a:t>“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auto </a:t>
            </a:r>
            <a:r>
              <a:rPr lang="en-US" sz="1400" dirty="0">
                <a:latin typeface="Consolas" panose="020B0609020204030204" pitchFamily="49" charset="0"/>
              </a:rPr>
              <a:t>[first, last] = </a:t>
            </a:r>
            <a:r>
              <a:rPr lang="cs-CZ" sz="1400" dirty="0">
                <a:latin typeface="Consolas" panose="020B0609020204030204" pitchFamily="49" charset="0"/>
              </a:rPr>
              <a:t>db.</a:t>
            </a:r>
            <a:r>
              <a:rPr lang="en-US" sz="1400" dirty="0" err="1" smtClean="0">
                <a:latin typeface="Consolas" panose="020B0609020204030204" pitchFamily="49" charset="0"/>
              </a:rPr>
              <a:t>get_all_sorted_by_age</a:t>
            </a:r>
            <a:r>
              <a:rPr lang="en-US" sz="1400" dirty="0" smtClean="0">
                <a:latin typeface="Consolas" panose="020B0609020204030204" pitchFamily="49" charset="0"/>
              </a:rPr>
              <a:t>();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for(; first != last; ++first) { (*first)-&gt;print(); </a:t>
            </a:r>
            <a:r>
              <a:rPr lang="en-US" sz="14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// “</a:t>
            </a:r>
            <a:r>
              <a:rPr lang="en-US" sz="1400" dirty="0" err="1">
                <a:latin typeface="Consolas" panose="020B0609020204030204" pitchFamily="49" charset="0"/>
              </a:rPr>
              <a:t>Binie</a:t>
            </a:r>
            <a:r>
              <a:rPr lang="en-US" sz="1400" dirty="0">
                <a:latin typeface="Consolas" panose="020B0609020204030204" pitchFamily="49" charset="0"/>
              </a:rPr>
              <a:t>(cat, 10y) caught 10 mice)</a:t>
            </a:r>
            <a:r>
              <a:rPr lang="cs-CZ" sz="1400" dirty="0" smtClean="0">
                <a:latin typeface="Consolas" panose="020B0609020204030204" pitchFamily="49" charset="0"/>
              </a:rPr>
              <a:t>“</a:t>
            </a:r>
            <a:r>
              <a:rPr lang="en-US" sz="1400" dirty="0" smtClean="0">
                <a:latin typeface="Consolas" panose="020B0609020204030204" pitchFamily="49" charset="0"/>
              </a:rPr>
              <a:t>, “</a:t>
            </a:r>
            <a:r>
              <a:rPr lang="en-US" sz="1400" dirty="0">
                <a:latin typeface="Consolas" panose="020B0609020204030204" pitchFamily="49" charset="0"/>
              </a:rPr>
              <a:t>Anna(dog, 15y) from Prague</a:t>
            </a:r>
            <a:r>
              <a:rPr lang="en-US" sz="1400" dirty="0" smtClean="0">
                <a:latin typeface="Consolas" panose="020B0609020204030204" pitchFamily="49" charset="0"/>
              </a:rPr>
              <a:t>”</a:t>
            </a:r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auto </a:t>
            </a:r>
            <a:r>
              <a:rPr lang="en-US" sz="1400" dirty="0">
                <a:latin typeface="Consolas" panose="020B0609020204030204" pitchFamily="49" charset="0"/>
              </a:rPr>
              <a:t>[first, last] = </a:t>
            </a:r>
            <a:r>
              <a:rPr lang="en-US" sz="1400" dirty="0" err="1" smtClean="0">
                <a:latin typeface="Consolas" panose="020B0609020204030204" pitchFamily="49" charset="0"/>
              </a:rPr>
              <a:t>db.get_name_range</a:t>
            </a:r>
            <a:r>
              <a:rPr lang="en-US" sz="1400" dirty="0" smtClean="0">
                <a:latin typeface="Consolas" panose="020B0609020204030204" pitchFamily="49" charset="0"/>
              </a:rPr>
              <a:t>(“A”, “</a:t>
            </a:r>
            <a:r>
              <a:rPr lang="en-US" sz="1400" dirty="0" err="1" smtClean="0">
                <a:latin typeface="Consolas" panose="020B0609020204030204" pitchFamily="49" charset="0"/>
              </a:rPr>
              <a:t>Azzzz</a:t>
            </a:r>
            <a:r>
              <a:rPr lang="en-US" sz="1400" dirty="0" smtClean="0">
                <a:latin typeface="Consolas" panose="020B0609020204030204" pitchFamily="49" charset="0"/>
              </a:rPr>
              <a:t>”);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for(; first != last; ++first) { (*first)-&gt;print();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// </a:t>
            </a:r>
            <a:r>
              <a:rPr lang="en-US" sz="1400" dirty="0" smtClean="0">
                <a:latin typeface="Consolas" panose="020B0609020204030204" pitchFamily="49" charset="0"/>
              </a:rPr>
              <a:t>“</a:t>
            </a:r>
            <a:r>
              <a:rPr lang="en-US" sz="1400" dirty="0">
                <a:latin typeface="Consolas" panose="020B0609020204030204" pitchFamily="49" charset="0"/>
              </a:rPr>
              <a:t>Anna(dog, 15y) from Prague”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auto </a:t>
            </a:r>
            <a:r>
              <a:rPr lang="en-US" sz="1400" dirty="0">
                <a:latin typeface="Consolas" panose="020B0609020204030204" pitchFamily="49" charset="0"/>
              </a:rPr>
              <a:t>[first, last] = </a:t>
            </a:r>
            <a:r>
              <a:rPr lang="en-US" sz="1400" dirty="0" err="1" smtClean="0">
                <a:latin typeface="Consolas" panose="020B0609020204030204" pitchFamily="49" charset="0"/>
              </a:rPr>
              <a:t>db.get_age_range</a:t>
            </a:r>
            <a:r>
              <a:rPr lang="en-US" sz="1400" dirty="0" smtClean="0">
                <a:latin typeface="Consolas" panose="020B0609020204030204" pitchFamily="49" charset="0"/>
              </a:rPr>
              <a:t>(10, 14);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for(; first != last; ++first) { (*first)-&gt;print();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// “</a:t>
            </a:r>
            <a:r>
              <a:rPr lang="en-US" sz="1400" dirty="0" err="1">
                <a:latin typeface="Consolas" panose="020B0609020204030204" pitchFamily="49" charset="0"/>
              </a:rPr>
              <a:t>Binie</a:t>
            </a:r>
            <a:r>
              <a:rPr lang="en-US" sz="1400" dirty="0">
                <a:latin typeface="Consolas" panose="020B0609020204030204" pitchFamily="49" charset="0"/>
              </a:rPr>
              <a:t>(cat, 10y) caught 10 mice)</a:t>
            </a:r>
            <a:r>
              <a:rPr lang="cs-CZ" sz="1400" dirty="0" smtClean="0">
                <a:latin typeface="Consolas" panose="020B0609020204030204" pitchFamily="49" charset="0"/>
              </a:rPr>
              <a:t>“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</a:rPr>
              <a:t>db.erase</a:t>
            </a:r>
            <a:r>
              <a:rPr lang="en-US" sz="1400" dirty="0" smtClean="0">
                <a:latin typeface="Consolas" panose="020B0609020204030204" pitchFamily="49" charset="0"/>
              </a:rPr>
              <a:t>(first);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db.print_all</a:t>
            </a:r>
            <a:r>
              <a:rPr lang="en-US" sz="14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// “Anna(dog, 15y) from Prague</a:t>
            </a:r>
            <a:r>
              <a:rPr lang="en-US" sz="1400" dirty="0" smtClean="0">
                <a:latin typeface="Consolas" panose="020B0609020204030204" pitchFamily="49" charset="0"/>
              </a:rPr>
              <a:t>”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378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7</a:t>
            </a:r>
            <a:r>
              <a:rPr lang="cs-CZ" sz="6000" dirty="0" smtClean="0"/>
              <a:t> (</a:t>
            </a:r>
            <a:r>
              <a:rPr lang="en-US" sz="6000" dirty="0" smtClean="0"/>
              <a:t>18.11.2020)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 smtClean="0"/>
              <a:t>11</a:t>
            </a:r>
            <a:r>
              <a:rPr lang="cs-CZ" sz="6000" dirty="0" smtClean="0"/>
              <a:t> (</a:t>
            </a:r>
            <a:r>
              <a:rPr lang="en-US" sz="6000" dirty="0" smtClean="0"/>
              <a:t>16.1</a:t>
            </a:r>
            <a:r>
              <a:rPr lang="cs-CZ" sz="6000" dirty="0" smtClean="0"/>
              <a:t>2</a:t>
            </a:r>
            <a:r>
              <a:rPr lang="en-US" sz="6000" dirty="0" smtClean="0"/>
              <a:t>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Připomenutí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Vymyslet &amp; domluvit zápočtový program do konce listopadu</a:t>
            </a:r>
          </a:p>
        </p:txBody>
      </p:sp>
    </p:spTree>
    <p:extLst>
      <p:ext uri="{BB962C8B-B14F-4D97-AF65-F5344CB8AC3E}">
        <p14:creationId xmlns:p14="http://schemas.microsoft.com/office/powerpoint/2010/main" val="423273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cs-CZ" dirty="0" smtClean="0"/>
              <a:t>Velký domácí úkol – Agregátor dat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 Recodexu (viz web)</a:t>
            </a:r>
          </a:p>
          <a:p>
            <a:r>
              <a:rPr lang="cs-CZ" dirty="0" smtClean="0"/>
              <a:t>Do 20.12. (neděle) 23:59</a:t>
            </a:r>
          </a:p>
          <a:p>
            <a:pPr lvl="1"/>
            <a:r>
              <a:rPr lang="cs-CZ" dirty="0" smtClean="0"/>
              <a:t>-5b za každý další započatý týden</a:t>
            </a:r>
          </a:p>
          <a:p>
            <a:r>
              <a:rPr lang="cs-CZ" dirty="0" smtClean="0"/>
              <a:t>Body: 10+5b</a:t>
            </a:r>
          </a:p>
          <a:p>
            <a:pPr lvl="1"/>
            <a:r>
              <a:rPr lang="cs-CZ" dirty="0" smtClean="0"/>
              <a:t>10b za funkcionalitu</a:t>
            </a:r>
          </a:p>
          <a:p>
            <a:pPr lvl="1"/>
            <a:r>
              <a:rPr lang="cs-CZ" dirty="0" smtClean="0"/>
              <a:t>5b za kulturu kódu (čitelnost, konvence, ...)</a:t>
            </a:r>
          </a:p>
          <a:p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0333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Dědičnost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Chcete podědit(=použít) vlastnosti (funkce, proměnné) svého předka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2696936"/>
            <a:ext cx="5207681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container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public: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using </a:t>
            </a:r>
            <a:r>
              <a:rPr lang="en-US" sz="1400" dirty="0" err="1">
                <a:latin typeface="Consolas" panose="020B0609020204030204" pitchFamily="49" charset="0"/>
              </a:rPr>
              <a:t>size_type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size_t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size_t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size()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{ return size_;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protected: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size_t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size_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dirty="0" err="1">
                <a:latin typeface="Consolas" panose="020B0609020204030204" pitchFamily="49" charset="0"/>
              </a:rPr>
              <a:t>vector_int</a:t>
            </a:r>
            <a:r>
              <a:rPr lang="en-US" sz="1400" dirty="0">
                <a:latin typeface="Consolas" panose="020B0609020204030204" pitchFamily="49" charset="0"/>
              </a:rPr>
              <a:t> :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container </a:t>
            </a:r>
            <a:r>
              <a:rPr lang="en-US" sz="1400" dirty="0">
                <a:latin typeface="Consolas" panose="020B0609020204030204" pitchFamily="49" charset="0"/>
              </a:rPr>
              <a:t>{ ... };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dirty="0" err="1">
                <a:latin typeface="Consolas" panose="020B0609020204030204" pitchFamily="49" charset="0"/>
              </a:rPr>
              <a:t>list_int</a:t>
            </a:r>
            <a:r>
              <a:rPr lang="en-US" sz="1400" dirty="0">
                <a:latin typeface="Consolas" panose="020B0609020204030204" pitchFamily="49" charset="0"/>
              </a:rPr>
              <a:t> :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container </a:t>
            </a:r>
            <a:r>
              <a:rPr lang="en-US" sz="1400" dirty="0">
                <a:latin typeface="Consolas" panose="020B0609020204030204" pitchFamily="49" charset="0"/>
              </a:rPr>
              <a:t>{ ... };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vector_int</a:t>
            </a:r>
            <a:r>
              <a:rPr lang="en-US" sz="1400" dirty="0">
                <a:latin typeface="Consolas" panose="020B0609020204030204" pitchFamily="49" charset="0"/>
              </a:rPr>
              <a:t> vi;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latin typeface="Consolas" panose="020B0609020204030204" pitchFamily="49" charset="0"/>
              </a:rPr>
              <a:t>vi.size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274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Příklady dědičnosti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2589212" y="1652178"/>
            <a:ext cx="4538209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class car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</a:t>
            </a:r>
            <a:r>
              <a:rPr lang="en-US" sz="1600" dirty="0" err="1" smtClean="0">
                <a:latin typeface="Consolas" panose="020B0609020204030204" pitchFamily="49" charset="0"/>
              </a:rPr>
              <a:t>volvo</a:t>
            </a:r>
            <a:r>
              <a:rPr lang="en-US" sz="1600" dirty="0" smtClean="0">
                <a:latin typeface="Consolas" panose="020B0609020204030204" pitchFamily="49" charset="0"/>
              </a:rPr>
              <a:t> : public car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</a:t>
            </a:r>
            <a:r>
              <a:rPr lang="en-US" sz="1600" dirty="0" err="1" smtClean="0">
                <a:latin typeface="Consolas" panose="020B0609020204030204" pitchFamily="49" charset="0"/>
              </a:rPr>
              <a:t>skoda</a:t>
            </a:r>
            <a:r>
              <a:rPr lang="en-US" sz="1600" dirty="0" smtClean="0">
                <a:latin typeface="Consolas" panose="020B0609020204030204" pitchFamily="49" charset="0"/>
              </a:rPr>
              <a:t> : public car {}; 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animal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</a:t>
            </a:r>
            <a:r>
              <a:rPr lang="en-US" sz="1600" dirty="0">
                <a:latin typeface="Consolas" panose="020B0609020204030204" pitchFamily="49" charset="0"/>
              </a:rPr>
              <a:t>dog : public animal {};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cat : public animal {};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employee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accountant 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smtClean="0">
                <a:latin typeface="Consolas" panose="020B0609020204030204" pitchFamily="49" charset="0"/>
              </a:rPr>
              <a:t>public employee {}; 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expression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binary : public expression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plus : public binary {};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object {}; // JAVA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XYZ : public object {}; 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08619" y="2583927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expression</a:t>
            </a:r>
            <a:endParaRPr lang="cs-CZ" sz="1200" dirty="0"/>
          </a:p>
        </p:txBody>
      </p:sp>
      <p:sp>
        <p:nvSpPr>
          <p:cNvPr id="8" name="Rectangle 7"/>
          <p:cNvSpPr/>
          <p:nvPr/>
        </p:nvSpPr>
        <p:spPr>
          <a:xfrm>
            <a:off x="9271905" y="3615064"/>
            <a:ext cx="664030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binary</a:t>
            </a:r>
            <a:endParaRPr lang="cs-CZ" sz="1200" dirty="0"/>
          </a:p>
        </p:txBody>
      </p:sp>
      <p:sp>
        <p:nvSpPr>
          <p:cNvPr id="9" name="Rectangle 8"/>
          <p:cNvSpPr/>
          <p:nvPr/>
        </p:nvSpPr>
        <p:spPr>
          <a:xfrm>
            <a:off x="7838845" y="3624402"/>
            <a:ext cx="664030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unary</a:t>
            </a:r>
            <a:endParaRPr lang="cs-CZ" sz="1200" dirty="0"/>
          </a:p>
        </p:txBody>
      </p:sp>
      <p:sp>
        <p:nvSpPr>
          <p:cNvPr id="10" name="Rectangle 9"/>
          <p:cNvSpPr/>
          <p:nvPr/>
        </p:nvSpPr>
        <p:spPr>
          <a:xfrm>
            <a:off x="10704965" y="3615064"/>
            <a:ext cx="664030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value</a:t>
            </a:r>
            <a:endParaRPr lang="cs-CZ" sz="1200" dirty="0"/>
          </a:p>
        </p:txBody>
      </p:sp>
      <p:sp>
        <p:nvSpPr>
          <p:cNvPr id="11" name="Rectangle 10"/>
          <p:cNvSpPr/>
          <p:nvPr/>
        </p:nvSpPr>
        <p:spPr>
          <a:xfrm>
            <a:off x="7838845" y="4623712"/>
            <a:ext cx="61935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minus</a:t>
            </a:r>
            <a:endParaRPr lang="cs-CZ" sz="1200" dirty="0"/>
          </a:p>
        </p:txBody>
      </p:sp>
      <p:sp>
        <p:nvSpPr>
          <p:cNvPr id="13" name="Rectangle 12"/>
          <p:cNvSpPr/>
          <p:nvPr/>
        </p:nvSpPr>
        <p:spPr>
          <a:xfrm>
            <a:off x="8876729" y="4623712"/>
            <a:ext cx="61935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minus</a:t>
            </a:r>
            <a:endParaRPr lang="cs-CZ" sz="1200" dirty="0"/>
          </a:p>
        </p:txBody>
      </p:sp>
      <p:sp>
        <p:nvSpPr>
          <p:cNvPr id="14" name="Rectangle 13"/>
          <p:cNvSpPr/>
          <p:nvPr/>
        </p:nvSpPr>
        <p:spPr>
          <a:xfrm>
            <a:off x="9626257" y="4623712"/>
            <a:ext cx="61935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plus</a:t>
            </a:r>
            <a:endParaRPr lang="cs-CZ" sz="1200" dirty="0"/>
          </a:p>
        </p:txBody>
      </p:sp>
      <p:cxnSp>
        <p:nvCxnSpPr>
          <p:cNvPr id="16" name="Straight Arrow Connector 15"/>
          <p:cNvCxnSpPr>
            <a:stCxn id="11" idx="0"/>
            <a:endCxn id="9" idx="2"/>
          </p:cNvCxnSpPr>
          <p:nvPr/>
        </p:nvCxnSpPr>
        <p:spPr>
          <a:xfrm flipV="1">
            <a:off x="8148523" y="4057380"/>
            <a:ext cx="22337" cy="566332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0"/>
          </p:cNvCxnSpPr>
          <p:nvPr/>
        </p:nvCxnSpPr>
        <p:spPr>
          <a:xfrm flipV="1">
            <a:off x="9186407" y="4057380"/>
            <a:ext cx="439850" cy="566332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0"/>
          </p:cNvCxnSpPr>
          <p:nvPr/>
        </p:nvCxnSpPr>
        <p:spPr>
          <a:xfrm flipH="1" flipV="1">
            <a:off x="9626257" y="4057380"/>
            <a:ext cx="309678" cy="566332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  <a:endCxn id="7" idx="2"/>
          </p:cNvCxnSpPr>
          <p:nvPr/>
        </p:nvCxnSpPr>
        <p:spPr>
          <a:xfrm flipV="1">
            <a:off x="8170860" y="3016905"/>
            <a:ext cx="1427617" cy="607497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7" idx="2"/>
          </p:cNvCxnSpPr>
          <p:nvPr/>
        </p:nvCxnSpPr>
        <p:spPr>
          <a:xfrm flipH="1" flipV="1">
            <a:off x="9598477" y="3016905"/>
            <a:ext cx="27780" cy="598159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0"/>
          </p:cNvCxnSpPr>
          <p:nvPr/>
        </p:nvCxnSpPr>
        <p:spPr>
          <a:xfrm flipH="1" flipV="1">
            <a:off x="9626257" y="3016905"/>
            <a:ext cx="1410723" cy="598159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58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Dědičnost vs. skládání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Dědičnost - existuje logická podřazenost (OOP)</a:t>
            </a:r>
          </a:p>
          <a:p>
            <a:r>
              <a:rPr lang="cs-CZ" dirty="0" smtClean="0"/>
              <a:t>Skládání - jeden obsahuje druhý bez žádné logické návaznosti</a:t>
            </a:r>
          </a:p>
          <a:p>
            <a:pPr lvl="1"/>
            <a:r>
              <a:rPr lang="cs-CZ" dirty="0" smtClean="0"/>
              <a:t>Může být implementováno pomocí dědičnosti</a:t>
            </a:r>
            <a:endParaRPr lang="cs-CZ" dirty="0"/>
          </a:p>
        </p:txBody>
      </p:sp>
      <p:sp>
        <p:nvSpPr>
          <p:cNvPr id="4" name="Rectangle 3"/>
          <p:cNvSpPr/>
          <p:nvPr/>
        </p:nvSpPr>
        <p:spPr>
          <a:xfrm>
            <a:off x="6924682" y="4316231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car</a:t>
            </a:r>
            <a:endParaRPr lang="cs-CZ" sz="1200" dirty="0"/>
          </a:p>
        </p:txBody>
      </p:sp>
      <p:sp>
        <p:nvSpPr>
          <p:cNvPr id="5" name="Rectangle 4"/>
          <p:cNvSpPr/>
          <p:nvPr/>
        </p:nvSpPr>
        <p:spPr>
          <a:xfrm>
            <a:off x="6300907" y="5448419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volvo</a:t>
            </a:r>
            <a:endParaRPr lang="cs-CZ" sz="1200" dirty="0"/>
          </a:p>
        </p:txBody>
      </p:sp>
      <p:sp>
        <p:nvSpPr>
          <p:cNvPr id="6" name="Rectangle 5"/>
          <p:cNvSpPr/>
          <p:nvPr/>
        </p:nvSpPr>
        <p:spPr>
          <a:xfrm>
            <a:off x="7602318" y="5448419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skoda</a:t>
            </a:r>
            <a:endParaRPr lang="cs-CZ" sz="1200" dirty="0"/>
          </a:p>
        </p:txBody>
      </p:sp>
      <p:sp>
        <p:nvSpPr>
          <p:cNvPr id="7" name="Rectangle 6"/>
          <p:cNvSpPr/>
          <p:nvPr/>
        </p:nvSpPr>
        <p:spPr>
          <a:xfrm>
            <a:off x="8750761" y="4316231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wheel</a:t>
            </a:r>
            <a:endParaRPr lang="cs-CZ" sz="1200" dirty="0"/>
          </a:p>
        </p:txBody>
      </p:sp>
      <p:cxnSp>
        <p:nvCxnSpPr>
          <p:cNvPr id="9" name="Straight Arrow Connector 8"/>
          <p:cNvCxnSpPr>
            <a:stCxn id="5" idx="0"/>
            <a:endCxn id="4" idx="2"/>
          </p:cNvCxnSpPr>
          <p:nvPr/>
        </p:nvCxnSpPr>
        <p:spPr>
          <a:xfrm flipV="1">
            <a:off x="6790765" y="4749209"/>
            <a:ext cx="623775" cy="69921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" idx="2"/>
          </p:cNvCxnSpPr>
          <p:nvPr/>
        </p:nvCxnSpPr>
        <p:spPr>
          <a:xfrm flipH="1" flipV="1">
            <a:off x="7414540" y="4749209"/>
            <a:ext cx="728778" cy="69921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1"/>
            <a:endCxn id="4" idx="3"/>
          </p:cNvCxnSpPr>
          <p:nvPr/>
        </p:nvCxnSpPr>
        <p:spPr>
          <a:xfrm flipH="1">
            <a:off x="7904397" y="4532720"/>
            <a:ext cx="846364" cy="0"/>
          </a:xfrm>
          <a:prstGeom prst="straightConnector1">
            <a:avLst/>
          </a:prstGeom>
          <a:ln w="19050">
            <a:headEnd type="none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0415764" y="4316231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bike</a:t>
            </a:r>
            <a:endParaRPr lang="cs-CZ" sz="1200" dirty="0"/>
          </a:p>
        </p:txBody>
      </p:sp>
      <p:cxnSp>
        <p:nvCxnSpPr>
          <p:cNvPr id="26" name="Straight Arrow Connector 25"/>
          <p:cNvCxnSpPr>
            <a:stCxn id="7" idx="3"/>
            <a:endCxn id="25" idx="1"/>
          </p:cNvCxnSpPr>
          <p:nvPr/>
        </p:nvCxnSpPr>
        <p:spPr>
          <a:xfrm>
            <a:off x="9730476" y="4532720"/>
            <a:ext cx="685288" cy="0"/>
          </a:xfrm>
          <a:prstGeom prst="straightConnector1">
            <a:avLst/>
          </a:prstGeom>
          <a:ln w="19050">
            <a:headEnd type="none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50761" y="3183857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vehicle</a:t>
            </a:r>
            <a:endParaRPr lang="cs-CZ" sz="1200" dirty="0"/>
          </a:p>
        </p:txBody>
      </p:sp>
      <p:cxnSp>
        <p:nvCxnSpPr>
          <p:cNvPr id="30" name="Straight Arrow Connector 29"/>
          <p:cNvCxnSpPr>
            <a:stCxn id="25" idx="0"/>
            <a:endCxn id="29" idx="2"/>
          </p:cNvCxnSpPr>
          <p:nvPr/>
        </p:nvCxnSpPr>
        <p:spPr>
          <a:xfrm flipH="1" flipV="1">
            <a:off x="9240619" y="3616835"/>
            <a:ext cx="1665003" cy="699396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0"/>
          </p:cNvCxnSpPr>
          <p:nvPr/>
        </p:nvCxnSpPr>
        <p:spPr>
          <a:xfrm flipV="1">
            <a:off x="7414540" y="3616835"/>
            <a:ext cx="1826078" cy="699396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78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Dynamický polymorfismus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4210"/>
            <a:ext cx="8915400" cy="3777622"/>
          </a:xfrm>
        </p:spPr>
        <p:txBody>
          <a:bodyPr/>
          <a:lstStyle/>
          <a:p>
            <a:r>
              <a:rPr lang="cs-CZ" dirty="0" smtClean="0"/>
              <a:t>Funkce musí být </a:t>
            </a:r>
            <a:r>
              <a:rPr lang="cs-CZ" dirty="0" smtClean="0">
                <a:latin typeface="Consolas" panose="020B0609020204030204" pitchFamily="49" charset="0"/>
              </a:rPr>
              <a:t>virtual </a:t>
            </a:r>
            <a:r>
              <a:rPr lang="cs-CZ" dirty="0" smtClean="0"/>
              <a:t>a voláme ji přes referenci/ukazatel!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89212" y="2045081"/>
            <a:ext cx="7305902" cy="43396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class base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protected: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value = 0;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virtual ~base() </a:t>
            </a:r>
            <a:r>
              <a:rPr lang="en-US" sz="1200" dirty="0">
                <a:latin typeface="Consolas" panose="020B0609020204030204" pitchFamily="49" charset="0"/>
              </a:rPr>
              <a:t>= default;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virtual</a:t>
            </a:r>
            <a:r>
              <a:rPr lang="en-US" sz="1200" dirty="0">
                <a:latin typeface="Consolas" panose="020B0609020204030204" pitchFamily="49" charset="0"/>
              </a:rPr>
              <a:t> void print() </a:t>
            </a:r>
            <a:r>
              <a:rPr lang="en-US" sz="1200" dirty="0" err="1">
                <a:latin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</a:rPr>
              <a:t> { </a:t>
            </a:r>
            <a:r>
              <a:rPr lang="en-US" sz="1200" dirty="0" err="1">
                <a:latin typeface="Consolas" panose="020B0609020204030204" pitchFamily="49" charset="0"/>
              </a:rPr>
              <a:t>std</a:t>
            </a:r>
            <a:r>
              <a:rPr lang="en-US" sz="1200" dirty="0">
                <a:latin typeface="Consolas" panose="020B0609020204030204" pitchFamily="49" charset="0"/>
              </a:rPr>
              <a:t>::</a:t>
            </a:r>
            <a:r>
              <a:rPr lang="en-US" sz="1200" dirty="0" err="1">
                <a:latin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</a:rPr>
              <a:t> &lt;&lt; "base: </a:t>
            </a:r>
            <a:r>
              <a:rPr lang="en-US" sz="1200" dirty="0" smtClean="0">
                <a:latin typeface="Consolas" panose="020B0609020204030204" pitchFamily="49" charset="0"/>
              </a:rPr>
              <a:t>" &lt;&lt; value; </a:t>
            </a:r>
            <a:r>
              <a:rPr lang="en-US" sz="1200" dirty="0">
                <a:latin typeface="Consolas" panose="020B0609020204030204" pitchFamily="49" charset="0"/>
              </a:rPr>
              <a:t>};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class derived : public base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void print() </a:t>
            </a:r>
            <a:r>
              <a:rPr lang="en-US" sz="1200" dirty="0" err="1">
                <a:latin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override</a:t>
            </a:r>
            <a:r>
              <a:rPr lang="en-US" sz="1200" dirty="0">
                <a:latin typeface="Consolas" panose="020B0609020204030204" pitchFamily="49" charset="0"/>
              </a:rPr>
              <a:t> { </a:t>
            </a:r>
            <a:r>
              <a:rPr lang="en-US" sz="1200" dirty="0" err="1">
                <a:latin typeface="Consolas" panose="020B0609020204030204" pitchFamily="49" charset="0"/>
              </a:rPr>
              <a:t>std</a:t>
            </a:r>
            <a:r>
              <a:rPr lang="en-US" sz="1200" dirty="0">
                <a:latin typeface="Consolas" panose="020B0609020204030204" pitchFamily="49" charset="0"/>
              </a:rPr>
              <a:t>::</a:t>
            </a:r>
            <a:r>
              <a:rPr lang="en-US" sz="1200" dirty="0" err="1">
                <a:latin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</a:rPr>
              <a:t> &lt;&lt; "derived</a:t>
            </a:r>
            <a:r>
              <a:rPr lang="en-US" sz="1200" dirty="0" smtClean="0">
                <a:latin typeface="Consolas" panose="020B0609020204030204" pitchFamily="49" charset="0"/>
              </a:rPr>
              <a:t>:</a:t>
            </a:r>
            <a:r>
              <a:rPr lang="en-US" sz="1200" dirty="0">
                <a:latin typeface="Consolas" panose="020B0609020204030204" pitchFamily="49" charset="0"/>
              </a:rPr>
              <a:t> "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&lt;&lt; </a:t>
            </a:r>
            <a:r>
              <a:rPr lang="en-US" sz="1200" dirty="0" smtClean="0">
                <a:latin typeface="Consolas" panose="020B0609020204030204" pitchFamily="49" charset="0"/>
              </a:rPr>
              <a:t>value; </a:t>
            </a:r>
            <a:r>
              <a:rPr lang="en-US" sz="1200" dirty="0">
                <a:latin typeface="Consolas" panose="020B0609020204030204" pitchFamily="49" charset="0"/>
              </a:rPr>
              <a:t>};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derived d;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d.print</a:t>
            </a:r>
            <a:r>
              <a:rPr lang="en-US" sz="1200" dirty="0" smtClean="0">
                <a:latin typeface="Consolas" panose="020B0609020204030204" pitchFamily="49" charset="0"/>
              </a:rPr>
              <a:t>();</a:t>
            </a: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// derived: 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base &amp;</a:t>
            </a:r>
            <a:r>
              <a:rPr lang="en-US" sz="1200" dirty="0">
                <a:latin typeface="Consolas" panose="020B0609020204030204" pitchFamily="49" charset="0"/>
              </a:rPr>
              <a:t>b = d;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b.print</a:t>
            </a:r>
            <a:r>
              <a:rPr lang="en-US" sz="1200" dirty="0" smtClean="0">
                <a:latin typeface="Consolas" panose="020B0609020204030204" pitchFamily="49" charset="0"/>
              </a:rPr>
              <a:t>();</a:t>
            </a: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// derived: 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base *</a:t>
            </a:r>
            <a:r>
              <a:rPr lang="en-US" sz="1200" dirty="0" err="1">
                <a:latin typeface="Consolas" panose="020B0609020204030204" pitchFamily="49" charset="0"/>
              </a:rPr>
              <a:t>b_ptr</a:t>
            </a:r>
            <a:r>
              <a:rPr lang="en-US" sz="1200" dirty="0">
                <a:latin typeface="Consolas" panose="020B0609020204030204" pitchFamily="49" charset="0"/>
              </a:rPr>
              <a:t> = &amp;d;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b_ptr</a:t>
            </a:r>
            <a:r>
              <a:rPr lang="en-US" sz="1200" dirty="0">
                <a:latin typeface="Consolas" panose="020B0609020204030204" pitchFamily="49" charset="0"/>
              </a:rPr>
              <a:t>-&gt;print</a:t>
            </a:r>
            <a:r>
              <a:rPr lang="en-US" sz="1200" dirty="0" smtClean="0">
                <a:latin typeface="Consolas" panose="020B0609020204030204" pitchFamily="49" charset="0"/>
              </a:rPr>
              <a:t>();</a:t>
            </a: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// derived: 0</a:t>
            </a: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base </a:t>
            </a:r>
            <a:r>
              <a:rPr lang="en-US" sz="1200" dirty="0" smtClean="0">
                <a:latin typeface="Consolas" panose="020B0609020204030204" pitchFamily="49" charset="0"/>
              </a:rPr>
              <a:t>b2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= d;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b2.print();</a:t>
            </a: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// </a:t>
            </a:r>
            <a:r>
              <a:rPr lang="en-US" sz="1200" dirty="0" smtClean="0">
                <a:latin typeface="Consolas" panose="020B0609020204030204" pitchFamily="49" charset="0"/>
              </a:rPr>
              <a:t>base: </a:t>
            </a:r>
            <a:r>
              <a:rPr lang="en-US" sz="1200" dirty="0">
                <a:latin typeface="Consolas" panose="020B0609020204030204" pitchFamily="49" charset="0"/>
              </a:rPr>
              <a:t>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286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Úkol: pole </a:t>
            </a:r>
            <a:r>
              <a:rPr lang="en-US" sz="3200" dirty="0" err="1" smtClean="0"/>
              <a:t>libovoln</a:t>
            </a:r>
            <a:r>
              <a:rPr lang="cs-CZ" sz="3200" dirty="0" smtClean="0"/>
              <a:t>ých </a:t>
            </a:r>
            <a:r>
              <a:rPr lang="en-US" sz="3200" dirty="0" err="1" smtClean="0"/>
              <a:t>typ</a:t>
            </a:r>
            <a:r>
              <a:rPr lang="cs-CZ" sz="3200" dirty="0"/>
              <a:t>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Podpora pro: </a:t>
            </a:r>
            <a:r>
              <a:rPr lang="cs-CZ" dirty="0" smtClean="0">
                <a:latin typeface="Consolas" panose="020B0609020204030204" pitchFamily="49" charset="0"/>
              </a:rPr>
              <a:t>int, double, string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err="1" smtClean="0"/>
              <a:t>Pou</a:t>
            </a:r>
            <a:r>
              <a:rPr lang="cs-CZ" dirty="0" smtClean="0"/>
              <a:t>žít dědičnost (</a:t>
            </a:r>
            <a:r>
              <a:rPr lang="en-US" dirty="0" smtClean="0"/>
              <a:t>NE </a:t>
            </a:r>
            <a:r>
              <a:rPr lang="cs-CZ" dirty="0" smtClean="0">
                <a:latin typeface="Consolas" panose="020B0609020204030204" pitchFamily="49" charset="0"/>
              </a:rPr>
              <a:t>union/variant</a:t>
            </a:r>
            <a:r>
              <a:rPr lang="en-US" dirty="0" smtClean="0"/>
              <a:t>/…</a:t>
            </a:r>
            <a:r>
              <a:rPr lang="cs-CZ" dirty="0" smtClean="0"/>
              <a:t>)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3233566"/>
            <a:ext cx="8915400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// API: </a:t>
            </a:r>
          </a:p>
          <a:p>
            <a:r>
              <a:rPr lang="cs-CZ" sz="1400" dirty="0" smtClean="0">
                <a:latin typeface="Consolas" panose="020B0609020204030204" pitchFamily="49" charset="0"/>
              </a:rPr>
              <a:t>push_back(</a:t>
            </a:r>
            <a:r>
              <a:rPr lang="en-US" sz="1400" dirty="0" smtClean="0">
                <a:latin typeface="Consolas" panose="020B0609020204030204" pitchFamily="49" charset="0"/>
              </a:rPr>
              <a:t>value</a:t>
            </a:r>
            <a:r>
              <a:rPr lang="cs-CZ" sz="1400" dirty="0" smtClean="0">
                <a:latin typeface="Consolas" panose="020B0609020204030204" pitchFamily="49" charset="0"/>
              </a:rPr>
              <a:t>);</a:t>
            </a:r>
            <a:r>
              <a:rPr lang="en-US" sz="1400" dirty="0" smtClean="0">
                <a:latin typeface="Consolas" panose="020B0609020204030204" pitchFamily="49" charset="0"/>
              </a:rPr>
              <a:t> // insert a value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print(</a:t>
            </a:r>
            <a:r>
              <a:rPr lang="en-US" sz="1400" dirty="0" err="1" smtClean="0">
                <a:latin typeface="Consolas" panose="020B0609020204030204" pitchFamily="49" charset="0"/>
              </a:rPr>
              <a:t>size_type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latin typeface="Consolas" panose="020B0609020204030204" pitchFamily="49" charset="0"/>
              </a:rPr>
              <a:t>); // print the value of </a:t>
            </a:r>
            <a:r>
              <a:rPr lang="en-US" sz="1400" dirty="0" err="1" smtClean="0">
                <a:latin typeface="Consolas" panose="020B0609020204030204" pitchFamily="49" charset="0"/>
              </a:rPr>
              <a:t>i-th</a:t>
            </a:r>
            <a:r>
              <a:rPr lang="en-US" sz="1400" dirty="0" smtClean="0">
                <a:latin typeface="Consolas" panose="020B0609020204030204" pitchFamily="49" charset="0"/>
              </a:rPr>
              <a:t> element</a:t>
            </a:r>
          </a:p>
          <a:p>
            <a:r>
              <a:rPr lang="en-US" sz="1400" dirty="0" err="1" smtClean="0">
                <a:latin typeface="Consolas" panose="020B0609020204030204" pitchFamily="49" charset="0"/>
              </a:rPr>
              <a:t>print_all</a:t>
            </a:r>
            <a:r>
              <a:rPr lang="en-US" sz="1400" dirty="0" smtClean="0">
                <a:latin typeface="Consolas" panose="020B0609020204030204" pitchFamily="49" charset="0"/>
              </a:rPr>
              <a:t>(); // print all values inside the array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my_vec</a:t>
            </a:r>
            <a:r>
              <a:rPr lang="en-US" sz="1400" dirty="0" smtClean="0">
                <a:latin typeface="Consolas" panose="020B0609020204030204" pitchFamily="49" charset="0"/>
              </a:rPr>
              <a:t> v;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v.push_back</a:t>
            </a:r>
            <a:r>
              <a:rPr lang="en-US" sz="1400" dirty="0" smtClean="0">
                <a:latin typeface="Consolas" panose="020B0609020204030204" pitchFamily="49" charset="0"/>
              </a:rPr>
              <a:t>(1); </a:t>
            </a:r>
            <a:r>
              <a:rPr lang="en-US" sz="1400" dirty="0" err="1" smtClean="0">
                <a:latin typeface="Consolas" panose="020B0609020204030204" pitchFamily="49" charset="0"/>
              </a:rPr>
              <a:t>v.push_back</a:t>
            </a:r>
            <a:r>
              <a:rPr lang="en-US" sz="1400" dirty="0" smtClean="0">
                <a:latin typeface="Consolas" panose="020B0609020204030204" pitchFamily="49" charset="0"/>
              </a:rPr>
              <a:t>(2.3); </a:t>
            </a:r>
            <a:r>
              <a:rPr lang="en-US" sz="1400" dirty="0" err="1" smtClean="0">
                <a:latin typeface="Consolas" panose="020B0609020204030204" pitchFamily="49" charset="0"/>
              </a:rPr>
              <a:t>v.push_back</a:t>
            </a:r>
            <a:r>
              <a:rPr lang="en-US" sz="1400" dirty="0" smtClean="0">
                <a:latin typeface="Consolas" panose="020B0609020204030204" pitchFamily="49" charset="0"/>
              </a:rPr>
              <a:t>(“four”);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v.print</a:t>
            </a:r>
            <a:r>
              <a:rPr lang="en-US" sz="1400" dirty="0" smtClean="0">
                <a:latin typeface="Consolas" panose="020B0609020204030204" pitchFamily="49" charset="0"/>
              </a:rPr>
              <a:t>(0); // </a:t>
            </a:r>
            <a:r>
              <a:rPr lang="cs-CZ" sz="1400" dirty="0">
                <a:latin typeface="Consolas" panose="020B0609020204030204" pitchFamily="49" charset="0"/>
              </a:rPr>
              <a:t>1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v.print</a:t>
            </a:r>
            <a:r>
              <a:rPr lang="en-US" sz="1400" dirty="0" smtClean="0">
                <a:latin typeface="Consolas" panose="020B0609020204030204" pitchFamily="49" charset="0"/>
              </a:rPr>
              <a:t>(2); // “four”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v.print_all</a:t>
            </a:r>
            <a:r>
              <a:rPr lang="en-US" sz="1400" dirty="0" smtClean="0">
                <a:latin typeface="Consolas" panose="020B0609020204030204" pitchFamily="49" charset="0"/>
              </a:rPr>
              <a:t>(); // [1, 2.3, “four”]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119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6</a:t>
            </a:r>
            <a:r>
              <a:rPr lang="cs-CZ" sz="6000" dirty="0" smtClean="0"/>
              <a:t> (</a:t>
            </a:r>
            <a:r>
              <a:rPr lang="en-US" sz="6000" dirty="0" smtClean="0"/>
              <a:t>11.11.2020)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81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C++ vs. ++C</a:t>
            </a:r>
            <a:r>
              <a:rPr lang="en-US" dirty="0" smtClean="0"/>
              <a:t> (1/2)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</a:t>
            </a:r>
            <a:r>
              <a:rPr lang="en-US" dirty="0" err="1"/>
              <a:t>dovoluje</a:t>
            </a:r>
            <a:r>
              <a:rPr lang="en-US" dirty="0"/>
              <a:t> overloading </a:t>
            </a:r>
            <a:r>
              <a:rPr lang="cs-CZ" dirty="0"/>
              <a:t>operatorů (</a:t>
            </a:r>
            <a:r>
              <a:rPr lang="en-US" dirty="0"/>
              <a:t>*, ++, --, </a:t>
            </a:r>
            <a:r>
              <a:rPr lang="cs-CZ" dirty="0"/>
              <a:t>+,-, </a:t>
            </a:r>
            <a:r>
              <a:rPr lang="en-US" dirty="0"/>
              <a:t>&amp;&amp;, *, …)</a:t>
            </a:r>
          </a:p>
          <a:p>
            <a:pPr lvl="1"/>
            <a:r>
              <a:rPr lang="cs-CZ" dirty="0"/>
              <a:t>Neměňte semantiku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89212" y="3286800"/>
            <a:ext cx="8915400" cy="28007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nsolas" panose="020B0609020204030204" pitchFamily="49" charset="0"/>
              </a:rPr>
              <a:t>// ex 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for (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= 0;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&lt; N; 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++</a:t>
            </a:r>
            <a:r>
              <a:rPr lang="en-US" sz="16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) { … 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// vs.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for (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= 0;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&lt; N; </a:t>
            </a:r>
            <a:r>
              <a:rPr lang="en-US" sz="16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++</a:t>
            </a:r>
            <a:r>
              <a:rPr lang="en-US" sz="1600" dirty="0" smtClean="0">
                <a:latin typeface="Consolas" panose="020B0609020204030204" pitchFamily="49" charset="0"/>
              </a:rPr>
              <a:t>) { … }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</a:rPr>
              <a:t>// ex 2</a:t>
            </a:r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for (</a:t>
            </a:r>
            <a:r>
              <a:rPr lang="en-US" sz="1600" dirty="0">
                <a:latin typeface="Consolas" panose="020B0609020204030204" pitchFamily="49" charset="0"/>
              </a:rPr>
              <a:t>auto it = </a:t>
            </a:r>
            <a:r>
              <a:rPr lang="en-US" sz="1600" dirty="0" err="1">
                <a:latin typeface="Consolas" panose="020B0609020204030204" pitchFamily="49" charset="0"/>
              </a:rPr>
              <a:t>my_class.begin</a:t>
            </a:r>
            <a:r>
              <a:rPr lang="en-US" sz="1600" dirty="0" smtClean="0">
                <a:latin typeface="Consolas" panose="020B0609020204030204" pitchFamily="49" charset="0"/>
              </a:rPr>
              <a:t>(); it != </a:t>
            </a:r>
            <a:r>
              <a:rPr lang="en-US" sz="1600" dirty="0" err="1" smtClean="0">
                <a:latin typeface="Consolas" panose="020B0609020204030204" pitchFamily="49" charset="0"/>
              </a:rPr>
              <a:t>my_class.end</a:t>
            </a:r>
            <a:r>
              <a:rPr lang="en-US" sz="1600" dirty="0" smtClean="0">
                <a:latin typeface="Consolas" panose="020B0609020204030204" pitchFamily="49" charset="0"/>
              </a:rPr>
              <a:t>();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++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 smtClean="0">
                <a:latin typeface="Consolas" panose="020B0609020204030204" pitchFamily="49" charset="0"/>
              </a:rPr>
              <a:t>) </a:t>
            </a:r>
            <a:r>
              <a:rPr lang="en-US" sz="1600" dirty="0">
                <a:latin typeface="Consolas" panose="020B0609020204030204" pitchFamily="49" charset="0"/>
              </a:rPr>
              <a:t>{ …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// vs.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for (auto it = </a:t>
            </a:r>
            <a:r>
              <a:rPr lang="en-US" sz="1600" dirty="0" err="1">
                <a:latin typeface="Consolas" panose="020B0609020204030204" pitchFamily="49" charset="0"/>
              </a:rPr>
              <a:t>my_class.begin</a:t>
            </a:r>
            <a:r>
              <a:rPr lang="en-US" sz="1600" dirty="0">
                <a:latin typeface="Consolas" panose="020B0609020204030204" pitchFamily="49" charset="0"/>
              </a:rPr>
              <a:t>(); it != </a:t>
            </a:r>
            <a:r>
              <a:rPr lang="en-US" sz="1600" dirty="0" err="1">
                <a:latin typeface="Consolas" panose="020B0609020204030204" pitchFamily="49" charset="0"/>
              </a:rPr>
              <a:t>my_class.end</a:t>
            </a:r>
            <a:r>
              <a:rPr lang="en-US" sz="1600" dirty="0">
                <a:latin typeface="Consolas" panose="020B0609020204030204" pitchFamily="49" charset="0"/>
              </a:rPr>
              <a:t>(); 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it++</a:t>
            </a:r>
            <a:r>
              <a:rPr lang="en-US" sz="1600" dirty="0" smtClean="0">
                <a:latin typeface="Consolas" panose="020B0609020204030204" pitchFamily="49" charset="0"/>
              </a:rPr>
              <a:t>) </a:t>
            </a:r>
            <a:r>
              <a:rPr lang="en-US" sz="1600" dirty="0">
                <a:latin typeface="Consolas" panose="020B0609020204030204" pitchFamily="49" charset="0"/>
              </a:rPr>
              <a:t>{ … }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76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C++ vs. ++C</a:t>
            </a:r>
            <a:r>
              <a:rPr lang="en-US" dirty="0" smtClean="0"/>
              <a:t> (2/2)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cs-CZ" dirty="0" smtClean="0"/>
          </a:p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2011134"/>
            <a:ext cx="8915400" cy="35394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600" dirty="0" smtClean="0">
                <a:latin typeface="Consolas" panose="020B0609020204030204" pitchFamily="49" charset="0"/>
              </a:rPr>
              <a:t>class C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idx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public: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</a:rPr>
              <a:t>  C &amp;operator++() { // ++</a:t>
            </a:r>
            <a:r>
              <a:rPr lang="en-US" sz="1600" b="1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++</a:t>
            </a:r>
            <a:r>
              <a:rPr lang="en-US" sz="1600" dirty="0" err="1" smtClean="0">
                <a:latin typeface="Consolas" panose="020B0609020204030204" pitchFamily="49" charset="0"/>
              </a:rPr>
              <a:t>idx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return *this;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}</a:t>
            </a:r>
            <a:br>
              <a:rPr lang="en-US" sz="1600" dirty="0" smtClean="0">
                <a:latin typeface="Consolas" panose="020B0609020204030204" pitchFamily="49" charset="0"/>
              </a:rPr>
            </a:b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</a:rPr>
              <a:t>  C operator++(</a:t>
            </a:r>
            <a:r>
              <a:rPr lang="en-US" sz="1600" b="1" dirty="0" err="1" smtClean="0">
                <a:latin typeface="Consolas" panose="020B0609020204030204" pitchFamily="49" charset="0"/>
              </a:rPr>
              <a:t>int</a:t>
            </a:r>
            <a:r>
              <a:rPr lang="en-US" sz="1600" b="1" dirty="0" smtClean="0">
                <a:latin typeface="Consolas" panose="020B0609020204030204" pitchFamily="49" charset="0"/>
              </a:rPr>
              <a:t>) { // </a:t>
            </a:r>
            <a:r>
              <a:rPr lang="en-US" sz="1600" b="1" dirty="0" err="1" smtClean="0">
                <a:latin typeface="Consolas" panose="020B0609020204030204" pitchFamily="49" charset="0"/>
              </a:rPr>
              <a:t>i</a:t>
            </a:r>
            <a:r>
              <a:rPr lang="en-US" sz="1600" b="1" dirty="0" smtClean="0">
                <a:latin typeface="Consolas" panose="020B0609020204030204" pitchFamily="49" charset="0"/>
              </a:rPr>
              <a:t>++ 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C copy(*this);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++</a:t>
            </a:r>
            <a:r>
              <a:rPr lang="en-US" sz="1600" dirty="0" err="1" smtClean="0">
                <a:latin typeface="Consolas" panose="020B0609020204030204" pitchFamily="49" charset="0"/>
              </a:rPr>
              <a:t>idx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return copy;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43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Diskuze 1v1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Diskuze nad domácími úkoly</a:t>
            </a:r>
          </a:p>
          <a:p>
            <a:r>
              <a:rPr lang="cs-CZ" dirty="0" smtClean="0"/>
              <a:t>Práce na úkolech do ReCodexu</a:t>
            </a:r>
          </a:p>
          <a:p>
            <a:pPr lvl="1"/>
            <a:r>
              <a:rPr lang="cs-CZ" dirty="0" smtClean="0"/>
              <a:t>DÚ1 deadline v neděli</a:t>
            </a:r>
          </a:p>
          <a:p>
            <a:r>
              <a:rPr lang="cs-CZ" dirty="0" smtClean="0"/>
              <a:t>Typické </a:t>
            </a:r>
            <a:r>
              <a:rPr lang="cs-CZ" smtClean="0"/>
              <a:t>chyby na webu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375900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Připomenutí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Téma zápočtového programu </a:t>
            </a:r>
            <a:r>
              <a:rPr lang="cs-CZ" b="1" dirty="0" smtClean="0"/>
              <a:t>do 30.11.</a:t>
            </a:r>
          </a:p>
          <a:p>
            <a:r>
              <a:rPr lang="cs-CZ" dirty="0" smtClean="0"/>
              <a:t>1. velký DÚ </a:t>
            </a:r>
            <a:r>
              <a:rPr lang="cs-CZ" b="1" dirty="0" smtClean="0"/>
              <a:t>příště</a:t>
            </a:r>
            <a:endParaRPr lang="cs-CZ" dirty="0" smtClean="0"/>
          </a:p>
          <a:p>
            <a:r>
              <a:rPr lang="cs-CZ" dirty="0" smtClean="0"/>
              <a:t>Malé domácí úkoly:</a:t>
            </a:r>
          </a:p>
          <a:p>
            <a:pPr lvl="1"/>
            <a:r>
              <a:rPr lang="cs-CZ" b="1" dirty="0" smtClean="0"/>
              <a:t>Warnings! </a:t>
            </a:r>
          </a:p>
          <a:p>
            <a:pPr lvl="1"/>
            <a:r>
              <a:rPr lang="cs-CZ" dirty="0" smtClean="0"/>
              <a:t>Úkol uznán, pokud dostanete approval (od dú5 – vector)</a:t>
            </a:r>
          </a:p>
        </p:txBody>
      </p:sp>
    </p:spTree>
    <p:extLst>
      <p:ext uri="{BB962C8B-B14F-4D97-AF65-F5344CB8AC3E}">
        <p14:creationId xmlns:p14="http://schemas.microsoft.com/office/powerpoint/2010/main" val="4034646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Najdi chyby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latin typeface="Consolas" panose="020B0609020204030204" pitchFamily="49" charset="0"/>
              </a:rPr>
              <a:t>ex06-matrix.cpp</a:t>
            </a:r>
            <a:r>
              <a:rPr lang="cs-CZ" dirty="0" smtClean="0"/>
              <a:t> (web, </a:t>
            </a:r>
            <a:r>
              <a:rPr lang="en-US" dirty="0" smtClean="0"/>
              <a:t>s</a:t>
            </a:r>
            <a:r>
              <a:rPr lang="cs-CZ" dirty="0" smtClean="0"/>
              <a:t>lack)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20706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Úkol</a:t>
            </a:r>
            <a:r>
              <a:rPr lang="en-US" sz="3200" dirty="0" smtClean="0"/>
              <a:t> (</a:t>
            </a:r>
            <a:r>
              <a:rPr lang="cs-CZ" sz="3200" dirty="0" smtClean="0"/>
              <a:t>volitelně): databáze lidí</a:t>
            </a:r>
            <a:r>
              <a:rPr lang="en-US" sz="3200" dirty="0" smtClean="0"/>
              <a:t> 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3777622"/>
          </a:xfrm>
        </p:spPr>
        <p:txBody>
          <a:bodyPr/>
          <a:lstStyle/>
          <a:p>
            <a:r>
              <a:rPr lang="cs-CZ" dirty="0" smtClean="0"/>
              <a:t>Data jsou ukládaná ve formě </a:t>
            </a:r>
            <a:r>
              <a:rPr lang="cs-CZ" b="1" dirty="0" smtClean="0"/>
              <a:t>nevyváženého binárního stromu</a:t>
            </a:r>
          </a:p>
          <a:p>
            <a:r>
              <a:rPr lang="cs-CZ" dirty="0" smtClean="0"/>
              <a:t>Na vytváření jednotlivých uzlů se používá </a:t>
            </a:r>
            <a:r>
              <a:rPr lang="cs-CZ" b="1" dirty="0" smtClean="0"/>
              <a:t>dynamická alokace</a:t>
            </a:r>
            <a:r>
              <a:rPr lang="en-US" b="1" dirty="0" smtClean="0"/>
              <a:t> </a:t>
            </a:r>
            <a:r>
              <a:rPr lang="en-US" dirty="0" smtClean="0"/>
              <a:t>(ne </a:t>
            </a:r>
            <a:r>
              <a:rPr lang="en-US" dirty="0" err="1" smtClean="0"/>
              <a:t>kontainery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cs-CZ" dirty="0" smtClean="0"/>
              <a:t>Přemýšlejte nad návrhem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89212" y="2901042"/>
            <a:ext cx="89154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// API: 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</a:rPr>
              <a:t>class person { name, age,</a:t>
            </a:r>
            <a:r>
              <a:rPr lang="cs-CZ" sz="1600" b="1" dirty="0" smtClean="0">
                <a:latin typeface="Consolas" panose="020B0609020204030204" pitchFamily="49" charset="0"/>
              </a:rPr>
              <a:t> address </a:t>
            </a:r>
            <a:r>
              <a:rPr lang="en-US" sz="1600" b="1" dirty="0" smtClean="0">
                <a:latin typeface="Consolas" panose="020B0609020204030204" pitchFamily="49" charset="0"/>
              </a:rPr>
              <a:t>}</a:t>
            </a:r>
            <a:r>
              <a:rPr lang="cs-CZ" sz="1600" b="1" dirty="0" smtClean="0">
                <a:latin typeface="Consolas" panose="020B0609020204030204" pitchFamily="49" charset="0"/>
              </a:rPr>
              <a:t>, i</a:t>
            </a:r>
            <a:r>
              <a:rPr lang="en-US" sz="1600" b="1" dirty="0" smtClean="0">
                <a:latin typeface="Consolas" panose="020B0609020204030204" pitchFamily="49" charset="0"/>
              </a:rPr>
              <a:t>d=name</a:t>
            </a:r>
            <a:br>
              <a:rPr lang="en-US" sz="1600" b="1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</a:rPr>
              <a:t>insert(person)</a:t>
            </a:r>
            <a:r>
              <a:rPr lang="en-US" sz="1600" dirty="0" smtClean="0">
                <a:latin typeface="Consolas" panose="020B0609020204030204" pitchFamily="49" charset="0"/>
              </a:rPr>
              <a:t> // </a:t>
            </a:r>
            <a:r>
              <a:rPr lang="en-US" sz="1600" dirty="0" err="1" smtClean="0">
                <a:latin typeface="Consolas" panose="020B0609020204030204" pitchFamily="49" charset="0"/>
              </a:rPr>
              <a:t>vloz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osobu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pokud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neexistuje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</a:rPr>
              <a:t>find(person)</a:t>
            </a:r>
            <a:r>
              <a:rPr lang="en-US" sz="1600" dirty="0" smtClean="0">
                <a:latin typeface="Consolas" panose="020B0609020204030204" pitchFamily="49" charset="0"/>
              </a:rPr>
              <a:t> // </a:t>
            </a:r>
            <a:r>
              <a:rPr lang="en-US" sz="1600" dirty="0" err="1" smtClean="0">
                <a:latin typeface="Consolas" panose="020B0609020204030204" pitchFamily="49" charset="0"/>
              </a:rPr>
              <a:t>najdi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osobu</a:t>
            </a:r>
            <a:r>
              <a:rPr lang="en-US" sz="1600" dirty="0" smtClean="0">
                <a:latin typeface="Consolas" panose="020B0609020204030204" pitchFamily="49" charset="0"/>
              </a:rPr>
              <a:t> a </a:t>
            </a:r>
            <a:r>
              <a:rPr lang="en-US" sz="1600" dirty="0" err="1" smtClean="0">
                <a:latin typeface="Consolas" panose="020B0609020204030204" pitchFamily="49" charset="0"/>
              </a:rPr>
              <a:t>vrat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ni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nejaky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odkaz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nebo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dej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vedet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</a:rPr>
              <a:t>ze</a:t>
            </a:r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</a:rPr>
              <a:t>neexistuje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</a:rPr>
              <a:t>erase(person) </a:t>
            </a:r>
            <a:r>
              <a:rPr lang="en-US" sz="1600" dirty="0" smtClean="0">
                <a:latin typeface="Consolas" panose="020B0609020204030204" pitchFamily="49" charset="0"/>
              </a:rPr>
              <a:t>// </a:t>
            </a:r>
            <a:r>
              <a:rPr lang="en-US" sz="1600" dirty="0" err="1" smtClean="0">
                <a:latin typeface="Consolas" panose="020B0609020204030204" pitchFamily="49" charset="0"/>
              </a:rPr>
              <a:t>odstran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osobu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78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5</a:t>
            </a:r>
            <a:r>
              <a:rPr lang="cs-CZ" sz="6000" dirty="0" smtClean="0"/>
              <a:t> (</a:t>
            </a:r>
            <a:r>
              <a:rPr lang="en-US" sz="6000" dirty="0" smtClean="0"/>
              <a:t>4.11.2020)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1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Dynamická alokace v moderním C++</a:t>
            </a:r>
            <a:r>
              <a:rPr lang="en-US" sz="3200" dirty="0" smtClean="0"/>
              <a:t> (1/3)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1586593"/>
            <a:ext cx="8915400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</a:rPr>
              <a:t> Complex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Complex(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: r{r},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} {}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"[" &lt;&lt; c-&gt;r &lt;&lt; "," &lt;&lt; 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smtClean="0">
                <a:latin typeface="Consolas" panose="020B0609020204030204" pitchFamily="49" charset="0"/>
              </a:rPr>
              <a:t>"]";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clear(Complex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c-&gt;r = 0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unique_ptr</a:t>
            </a:r>
            <a:r>
              <a:rPr lang="en-US" sz="1600" dirty="0">
                <a:latin typeface="Consolas" panose="020B0609020204030204" pitchFamily="49" charset="0"/>
              </a:rPr>
              <a:t>&lt;Complex&gt; </a:t>
            </a:r>
            <a:r>
              <a:rPr lang="en-US" sz="1600" dirty="0" err="1">
                <a:latin typeface="Consolas" panose="020B0609020204030204" pitchFamily="49" charset="0"/>
              </a:rPr>
              <a:t>ptr_c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make_unique</a:t>
            </a:r>
            <a:r>
              <a:rPr lang="en-US" sz="1600" dirty="0">
                <a:latin typeface="Consolas" panose="020B0609020204030204" pitchFamily="49" charset="0"/>
              </a:rPr>
              <a:t>&lt;Complex&gt;(1, 2);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print(</a:t>
            </a:r>
            <a:r>
              <a:rPr lang="en-US" sz="1600" dirty="0" err="1">
                <a:latin typeface="Consolas" panose="020B0609020204030204" pitchFamily="49" charset="0"/>
              </a:rPr>
              <a:t>ptr_c.get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clear(</a:t>
            </a:r>
            <a:r>
              <a:rPr lang="en-US" sz="1600" dirty="0" err="1">
                <a:latin typeface="Consolas" panose="020B0609020204030204" pitchFamily="49" charset="0"/>
              </a:rPr>
              <a:t>ptr_c.get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41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Dynamická alokace v moderním C++</a:t>
            </a:r>
            <a:r>
              <a:rPr lang="en-US" sz="3200" dirty="0" smtClean="0"/>
              <a:t> (2/3)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1586593"/>
            <a:ext cx="8915400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</a:rPr>
              <a:t> Complex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Complex(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: r{r},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} {}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"[" &lt;&lt; c-&gt;r &lt;&lt; "," &lt;&lt; 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smtClean="0">
                <a:latin typeface="Consolas" panose="020B0609020204030204" pitchFamily="49" charset="0"/>
              </a:rPr>
              <a:t>"]";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clear(Complex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c-&gt;r = 0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unique_ptr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</a:rPr>
              <a:t>ptr_c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make_unique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&gt;(10);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print(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clear(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82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Dynamická alokace v moderním C++</a:t>
            </a:r>
            <a:r>
              <a:rPr lang="en-US" sz="3200" dirty="0" smtClean="0"/>
              <a:t> (3/3)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1586593"/>
            <a:ext cx="8915400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</a:rPr>
              <a:t> Complex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Complex(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: r{r},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} {}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"[" &lt;&lt; c-&gt;r &lt;&lt; "," &lt;&lt; 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smtClean="0">
                <a:latin typeface="Consolas" panose="020B0609020204030204" pitchFamily="49" charset="0"/>
              </a:rPr>
              <a:t>"]";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clear(Complex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c-&gt;r = 0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shared_ptr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</a:rPr>
              <a:t>ptr_c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make_shared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&gt;(10);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print(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clear(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417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Dynamická alokace v moderním C++</a:t>
            </a:r>
            <a:r>
              <a:rPr lang="en-US" sz="3200" dirty="0"/>
              <a:t> (3/3)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</a:t>
            </a:r>
            <a:r>
              <a:rPr lang="cs-CZ" dirty="0" smtClean="0"/>
              <a:t>í</a:t>
            </a:r>
            <a:endParaRPr lang="en-US" dirty="0" smtClean="0"/>
          </a:p>
          <a:p>
            <a:pPr lvl="1"/>
            <a:r>
              <a:rPr lang="cs-CZ" dirty="0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unique_ptr</a:t>
            </a:r>
            <a:r>
              <a:rPr lang="en-US" dirty="0" smtClean="0"/>
              <a:t>&lt;T&gt;, </a:t>
            </a:r>
            <a:r>
              <a:rPr lang="cs-CZ" dirty="0"/>
              <a:t>std</a:t>
            </a:r>
            <a:r>
              <a:rPr lang="en-US" dirty="0"/>
              <a:t>::</a:t>
            </a:r>
            <a:r>
              <a:rPr lang="en-US" dirty="0" err="1" smtClean="0"/>
              <a:t>unique_ptr</a:t>
            </a:r>
            <a:r>
              <a:rPr lang="en-US" dirty="0" smtClean="0"/>
              <a:t>&lt;T[]&gt;</a:t>
            </a:r>
            <a:r>
              <a:rPr lang="cs-CZ" dirty="0" smtClean="0"/>
              <a:t> </a:t>
            </a:r>
            <a:endParaRPr lang="en-US" dirty="0" smtClean="0"/>
          </a:p>
          <a:p>
            <a:pPr lvl="1"/>
            <a:r>
              <a:rPr lang="cs-CZ" dirty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shared_ptr</a:t>
            </a:r>
            <a:r>
              <a:rPr lang="en-US" dirty="0" smtClean="0"/>
              <a:t>&lt;T</a:t>
            </a:r>
            <a:r>
              <a:rPr lang="en-US" dirty="0"/>
              <a:t>&gt;, </a:t>
            </a:r>
            <a:r>
              <a:rPr lang="cs-CZ" dirty="0"/>
              <a:t>std</a:t>
            </a:r>
            <a:r>
              <a:rPr lang="en-US" dirty="0" smtClean="0"/>
              <a:t>::</a:t>
            </a:r>
            <a:r>
              <a:rPr lang="en-US" dirty="0" err="1"/>
              <a:t>shared</a:t>
            </a:r>
            <a:r>
              <a:rPr lang="en-US" dirty="0" err="1" smtClean="0"/>
              <a:t>_ptr</a:t>
            </a:r>
            <a:r>
              <a:rPr lang="en-US" dirty="0" smtClean="0"/>
              <a:t>&lt;T[]&gt;</a:t>
            </a:r>
          </a:p>
          <a:p>
            <a:pPr lvl="2"/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weak_ptr</a:t>
            </a:r>
            <a:r>
              <a:rPr lang="en-US" dirty="0" smtClean="0"/>
              <a:t>&lt;T&gt;</a:t>
            </a:r>
          </a:p>
          <a:p>
            <a:r>
              <a:rPr lang="cs-CZ" dirty="0" smtClean="0"/>
              <a:t>Low-level</a:t>
            </a:r>
          </a:p>
          <a:p>
            <a:pPr lvl="1"/>
            <a:r>
              <a:rPr lang="cs-CZ" dirty="0" smtClean="0"/>
              <a:t>new T, new T[], delete, delete[]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000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 smtClean="0"/>
              <a:t>Vlastní implemententace vector</a:t>
            </a:r>
            <a:r>
              <a:rPr lang="en-US" dirty="0" smtClean="0"/>
              <a:t>u pro </a:t>
            </a:r>
            <a:r>
              <a:rPr lang="cs-CZ" dirty="0" smtClean="0"/>
              <a:t>čísla</a:t>
            </a:r>
          </a:p>
          <a:p>
            <a:pPr lvl="1"/>
            <a:r>
              <a:rPr lang="en-US" dirty="0" err="1" smtClean="0"/>
              <a:t>ctor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, </a:t>
            </a:r>
            <a:r>
              <a:rPr lang="en-US" dirty="0" err="1" smtClean="0"/>
              <a:t>value_type</a:t>
            </a:r>
            <a:r>
              <a:rPr lang="en-US" dirty="0" smtClean="0"/>
              <a:t>), size(), capacity(), reserve(), resize(), </a:t>
            </a:r>
            <a:r>
              <a:rPr lang="en-US" dirty="0" err="1" smtClean="0"/>
              <a:t>push_back</a:t>
            </a:r>
            <a:r>
              <a:rPr lang="en-US" dirty="0" smtClean="0"/>
              <a:t>(), operator[]()</a:t>
            </a:r>
          </a:p>
        </p:txBody>
      </p:sp>
    </p:spTree>
    <p:extLst>
      <p:ext uri="{BB962C8B-B14F-4D97-AF65-F5344CB8AC3E}">
        <p14:creationId xmlns:p14="http://schemas.microsoft.com/office/powerpoint/2010/main" val="116593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4</a:t>
            </a:r>
            <a:r>
              <a:rPr lang="cs-CZ" sz="6000" dirty="0" smtClean="0"/>
              <a:t> (</a:t>
            </a:r>
            <a:r>
              <a:rPr lang="en-US" sz="6000" dirty="0" smtClean="0"/>
              <a:t>21.10.2020)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 smtClean="0"/>
              <a:t>10</a:t>
            </a:r>
            <a:r>
              <a:rPr lang="cs-CZ" sz="6000" dirty="0" smtClean="0"/>
              <a:t> (</a:t>
            </a:r>
            <a:r>
              <a:rPr lang="en-US" sz="6000" dirty="0" smtClean="0"/>
              <a:t>9.1</a:t>
            </a:r>
            <a:r>
              <a:rPr lang="cs-CZ" sz="6000" dirty="0" smtClean="0"/>
              <a:t>2</a:t>
            </a:r>
            <a:r>
              <a:rPr lang="en-US" sz="6000" dirty="0" smtClean="0"/>
              <a:t>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4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Trigraphs</a:t>
            </a:r>
            <a:r>
              <a:rPr lang="en-US" dirty="0" smtClean="0"/>
              <a:t> (do C++17)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2133600"/>
            <a:ext cx="7153275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main(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latin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</a:rPr>
              <a:t>, char* 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</a:rPr>
              <a:t>[])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    // </a:t>
            </a:r>
            <a:r>
              <a:rPr lang="en-US" dirty="0" smtClean="0">
                <a:latin typeface="Consolas" panose="020B0609020204030204" pitchFamily="49" charset="0"/>
              </a:rPr>
              <a:t>WTF</a:t>
            </a:r>
            <a:r>
              <a:rPr lang="cs-CZ" dirty="0" smtClean="0">
                <a:latin typeface="Consolas" panose="020B0609020204030204" pitchFamily="49" charset="0"/>
              </a:rPr>
              <a:t>, why is it not working</a:t>
            </a:r>
            <a:r>
              <a:rPr lang="en-US" dirty="0">
                <a:latin typeface="Consolas" panose="020B0609020204030204" pitchFamily="49" charset="0"/>
              </a:rPr>
              <a:t> ?????/</a:t>
            </a:r>
          </a:p>
          <a:p>
            <a:r>
              <a:rPr lang="en-US" dirty="0">
                <a:latin typeface="Consolas" panose="020B0609020204030204" pitchFamily="49" charset="0"/>
              </a:rPr>
              <a:t>    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 &lt;&lt; "Hello World";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73344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Zapnout varování překladače (warnings)</a:t>
            </a:r>
          </a:p>
          <a:p>
            <a:pPr lvl="1"/>
            <a:r>
              <a:rPr lang="cs-CZ" dirty="0" smtClean="0"/>
              <a:t>GCC: -Wall –Wextra</a:t>
            </a:r>
            <a:r>
              <a:rPr lang="en-US" dirty="0" smtClean="0"/>
              <a:t>, VS: /Wall</a:t>
            </a:r>
          </a:p>
          <a:p>
            <a:r>
              <a:rPr lang="cs-CZ" dirty="0" smtClean="0"/>
              <a:t>Nezáporné typy: </a:t>
            </a:r>
            <a:r>
              <a:rPr lang="cs-CZ" i="1" dirty="0" smtClean="0"/>
              <a:t>unsigned int, size_t, ...</a:t>
            </a:r>
          </a:p>
          <a:p>
            <a:pPr lvl="1"/>
            <a:r>
              <a:rPr lang="cs-CZ" b="1" dirty="0" smtClean="0"/>
              <a:t>uintX_t</a:t>
            </a:r>
            <a:r>
              <a:rPr lang="cs-CZ" i="1" dirty="0" smtClean="0"/>
              <a:t>: </a:t>
            </a:r>
            <a:r>
              <a:rPr lang="cs-CZ" dirty="0" smtClean="0"/>
              <a:t>uint</a:t>
            </a:r>
            <a:r>
              <a:rPr lang="en-US" dirty="0" smtClean="0"/>
              <a:t>8_t, int8_t, …, uint64_t, int64_t</a:t>
            </a:r>
          </a:p>
          <a:p>
            <a:pPr lvl="1"/>
            <a:r>
              <a:rPr lang="en-US" dirty="0" err="1" smtClean="0"/>
              <a:t>velikost</a:t>
            </a:r>
            <a:r>
              <a:rPr lang="en-US" dirty="0" smtClean="0"/>
              <a:t> v </a:t>
            </a:r>
            <a:r>
              <a:rPr lang="en-US" dirty="0" err="1" smtClean="0"/>
              <a:t>bytech</a:t>
            </a:r>
            <a:r>
              <a:rPr lang="en-US" dirty="0" smtClean="0"/>
              <a:t> </a:t>
            </a:r>
            <a:r>
              <a:rPr lang="en-US" b="1" i="1" dirty="0" err="1" smtClean="0"/>
              <a:t>sizeof</a:t>
            </a:r>
            <a:r>
              <a:rPr lang="en-US" b="1" i="1" dirty="0" smtClean="0"/>
              <a:t>(X)</a:t>
            </a:r>
            <a:r>
              <a:rPr lang="en-US" i="1" dirty="0"/>
              <a:t> </a:t>
            </a:r>
            <a:r>
              <a:rPr lang="en-US" i="1" dirty="0" smtClean="0"/>
              <a:t>– </a:t>
            </a:r>
            <a:r>
              <a:rPr lang="en-US" i="1" dirty="0" err="1" smtClean="0"/>
              <a:t>sizeof</a:t>
            </a:r>
            <a:r>
              <a:rPr lang="en-US" i="1" dirty="0" smtClean="0"/>
              <a:t>(</a:t>
            </a:r>
            <a:r>
              <a:rPr lang="en-US" i="1" dirty="0" err="1" smtClean="0"/>
              <a:t>size_t</a:t>
            </a:r>
            <a:r>
              <a:rPr lang="en-US" i="1" dirty="0" smtClean="0"/>
              <a:t>)</a:t>
            </a:r>
          </a:p>
          <a:p>
            <a:r>
              <a:rPr lang="cs-CZ" b="1" dirty="0" smtClean="0"/>
              <a:t>const-</a:t>
            </a:r>
            <a:r>
              <a:rPr lang="cs-CZ" dirty="0" smtClean="0"/>
              <a:t>funkce: nemění data, pouze čte obsah třídy</a:t>
            </a:r>
          </a:p>
          <a:p>
            <a:r>
              <a:rPr lang="cs-CZ" b="1" dirty="0" smtClean="0"/>
              <a:t>static</a:t>
            </a:r>
            <a:r>
              <a:rPr lang="cs-CZ" dirty="0" smtClean="0"/>
              <a:t> funkce: funkce, která nepotřebuje přistupovat k vnitřním datům třídy</a:t>
            </a:r>
          </a:p>
          <a:p>
            <a:r>
              <a:rPr lang="cs-CZ" dirty="0" smtClean="0"/>
              <a:t>std::vector</a:t>
            </a:r>
          </a:p>
          <a:p>
            <a:pPr lvl="1"/>
            <a:r>
              <a:rPr lang="cs-CZ" dirty="0" smtClean="0"/>
              <a:t>resize(N, </a:t>
            </a:r>
            <a:r>
              <a:rPr lang="en-US" dirty="0" smtClean="0"/>
              <a:t>default_</a:t>
            </a:r>
            <a:r>
              <a:rPr lang="cs-CZ" dirty="0" smtClean="0"/>
              <a:t>value), </a:t>
            </a:r>
          </a:p>
          <a:p>
            <a:pPr lvl="1"/>
            <a:r>
              <a:rPr lang="cs-CZ" dirty="0" smtClean="0"/>
              <a:t>vecto</a:t>
            </a:r>
            <a:r>
              <a:rPr lang="en-US" dirty="0" smtClean="0"/>
              <a:t>r&lt;vector&lt;</a:t>
            </a:r>
            <a:r>
              <a:rPr lang="en-US" dirty="0" err="1" smtClean="0"/>
              <a:t>int</a:t>
            </a:r>
            <a:r>
              <a:rPr lang="en-US" dirty="0" smtClean="0"/>
              <a:t>&gt;&gt; vi(3, vector&lt;</a:t>
            </a:r>
            <a:r>
              <a:rPr lang="en-US" dirty="0" err="1" smtClean="0"/>
              <a:t>int</a:t>
            </a:r>
            <a:r>
              <a:rPr lang="en-US" dirty="0" smtClean="0"/>
              <a:t>&gt;(10, </a:t>
            </a:r>
            <a:r>
              <a:rPr lang="en-US" dirty="0" err="1" smtClean="0"/>
              <a:t>default_value</a:t>
            </a:r>
            <a:r>
              <a:rPr lang="en-US" dirty="0" smtClean="0"/>
              <a:t>))</a:t>
            </a:r>
            <a:endParaRPr lang="cs-CZ" dirty="0" smtClean="0"/>
          </a:p>
          <a:p>
            <a:endParaRPr lang="cs-CZ" i="1" dirty="0" smtClean="0"/>
          </a:p>
          <a:p>
            <a:endParaRPr lang="en-US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373533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9277" y="1470454"/>
            <a:ext cx="8915400" cy="4440768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742112" y="1470454"/>
            <a:ext cx="4793715" cy="44319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using </a:t>
            </a:r>
            <a:r>
              <a:rPr lang="en-US" sz="1600" dirty="0" err="1">
                <a:latin typeface="Consolas" panose="020B0609020204030204" pitchFamily="49" charset="0"/>
              </a:rPr>
              <a:t>row_t</a:t>
            </a:r>
            <a:r>
              <a:rPr lang="en-US" sz="1600" dirty="0">
                <a:latin typeface="Consolas" panose="020B0609020204030204" pitchFamily="49" charset="0"/>
              </a:rPr>
              <a:t> = vector&lt;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&gt;;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cs-CZ" sz="1600" dirty="0" smtClean="0">
                <a:latin typeface="Consolas" panose="020B0609020204030204" pitchFamily="49" charset="0"/>
              </a:rPr>
              <a:t>using</a:t>
            </a:r>
            <a:r>
              <a:rPr lang="cs-CZ" sz="1600" dirty="0">
                <a:latin typeface="Consolas" panose="020B0609020204030204" pitchFamily="49" charset="0"/>
              </a:rPr>
              <a:t> matrix_t = </a:t>
            </a:r>
            <a:r>
              <a:rPr lang="cs-CZ" sz="1600" dirty="0" smtClean="0">
                <a:latin typeface="Consolas" panose="020B0609020204030204" pitchFamily="49" charset="0"/>
              </a:rPr>
              <a:t>vector&lt;</a:t>
            </a:r>
            <a:r>
              <a:rPr lang="en-US" sz="1600" dirty="0" err="1" smtClean="0">
                <a:latin typeface="Consolas" panose="020B0609020204030204" pitchFamily="49" charset="0"/>
              </a:rPr>
              <a:t>row_t</a:t>
            </a:r>
            <a:r>
              <a:rPr lang="cs-CZ" sz="1600" dirty="0" smtClean="0">
                <a:latin typeface="Consolas" panose="020B0609020204030204" pitchFamily="49" charset="0"/>
              </a:rPr>
              <a:t>&gt;;</a:t>
            </a:r>
            <a:endParaRPr lang="cs-CZ" sz="1600" dirty="0">
              <a:latin typeface="Consolas" panose="020B0609020204030204" pitchFamily="49" charset="0"/>
            </a:endParaRP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>
                <a:latin typeface="Consolas" panose="020B0609020204030204" pitchFamily="49" charset="0"/>
              </a:rPr>
              <a:t>void print(const matrix_t &amp;m)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for (auto &amp;&amp;row : m)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for (auto &amp;&amp;element : row)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std::cout &lt;&lt; element;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 smtClean="0">
                <a:latin typeface="Consolas" panose="020B0609020204030204" pitchFamily="49" charset="0"/>
              </a:rPr>
              <a:t>const </a:t>
            </a:r>
            <a:r>
              <a:rPr lang="en-US" sz="1600" dirty="0" err="1" smtClean="0">
                <a:latin typeface="Consolas" panose="020B0609020204030204" pitchFamily="49" charset="0"/>
              </a:rPr>
              <a:t>row_t</a:t>
            </a:r>
            <a:r>
              <a:rPr lang="cs-CZ" sz="1600" dirty="0">
                <a:latin typeface="Consolas" panose="020B0609020204030204" pitchFamily="49" charset="0"/>
              </a:rPr>
              <a:t> &amp;</a:t>
            </a:r>
            <a:r>
              <a:rPr lang="cs-CZ" sz="1600" dirty="0" smtClean="0">
                <a:latin typeface="Consolas" panose="020B0609020204030204" pitchFamily="49" charset="0"/>
              </a:rPr>
              <a:t>get_row(const</a:t>
            </a:r>
            <a:r>
              <a:rPr lang="cs-CZ" sz="1600" dirty="0">
                <a:latin typeface="Consolas" panose="020B0609020204030204" pitchFamily="49" charset="0"/>
              </a:rPr>
              <a:t> matrix_t &amp;m, 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         </a:t>
            </a:r>
            <a:r>
              <a:rPr lang="cs-CZ" sz="1600" dirty="0" smtClean="0">
                <a:latin typeface="Consolas" panose="020B0609020204030204" pitchFamily="49" charset="0"/>
              </a:rPr>
              <a:t>size_t</a:t>
            </a:r>
            <a:r>
              <a:rPr lang="cs-CZ" sz="1600" dirty="0">
                <a:latin typeface="Consolas" panose="020B0609020204030204" pitchFamily="49" charset="0"/>
              </a:rPr>
              <a:t> row_id)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return m[row_id];</a:t>
            </a:r>
          </a:p>
          <a:p>
            <a:r>
              <a:rPr lang="cs-CZ" sz="1600" dirty="0" smtClean="0">
                <a:latin typeface="Consolas" panose="020B0609020204030204" pitchFamily="49" charset="0"/>
              </a:rPr>
              <a:t>}</a:t>
            </a:r>
            <a:endParaRPr lang="en-US" sz="1600" dirty="0" smtClean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latin typeface="Consolas" panose="020B0609020204030204" pitchFamily="49" charset="0"/>
              </a:rPr>
              <a:t>matrix_t</a:t>
            </a:r>
            <a:r>
              <a:rPr lang="en-US" sz="1600" dirty="0" smtClean="0">
                <a:latin typeface="Consolas" panose="020B0609020204030204" pitchFamily="49" charset="0"/>
              </a:rPr>
              <a:t> data;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45862" y="1466219"/>
            <a:ext cx="5665102" cy="49244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600" dirty="0">
                <a:latin typeface="Consolas" panose="020B0609020204030204" pitchFamily="49" charset="0"/>
              </a:rPr>
              <a:t>class matrix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public: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using row_t = vector&lt;int&gt;;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using data_t = vector&lt;row_t&gt;;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>
                <a:latin typeface="Consolas" panose="020B0609020204030204" pitchFamily="49" charset="0"/>
              </a:rPr>
              <a:t>    void print() const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for (auto &amp;&amp;row : data)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for (auto &amp;&amp;element : row)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    std::cout &lt;&lt; element;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>
                <a:latin typeface="Consolas" panose="020B0609020204030204" pitchFamily="49" charset="0"/>
              </a:rPr>
              <a:t>    const row_t &amp;get_row(size_t row_id</a:t>
            </a:r>
            <a:r>
              <a:rPr lang="cs-CZ" sz="1600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const</a:t>
            </a:r>
            <a:r>
              <a:rPr lang="cs-CZ" sz="1600" dirty="0">
                <a:latin typeface="Consolas" panose="020B0609020204030204" pitchFamily="49" charset="0"/>
              </a:rPr>
              <a:t>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return data[row_id];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private: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data_t data;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343441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Deklarace/definice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08670"/>
            <a:ext cx="8915400" cy="450255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2589212" y="1408670"/>
            <a:ext cx="3663307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// file: my_class.hpp</a:t>
            </a:r>
            <a:br>
              <a:rPr lang="en-US" b="1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ifndef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MY_CLASS_HPP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#</a:t>
            </a:r>
            <a:r>
              <a:rPr lang="en-US" dirty="0">
                <a:latin typeface="Consolas" panose="020B0609020204030204" pitchFamily="49" charset="0"/>
              </a:rPr>
              <a:t>define </a:t>
            </a:r>
            <a:r>
              <a:rPr lang="en-US" dirty="0" smtClean="0">
                <a:latin typeface="Consolas" panose="020B0609020204030204" pitchFamily="49" charset="0"/>
              </a:rPr>
              <a:t>MY_CLASS_HPP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exec(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private</a:t>
            </a:r>
            <a:r>
              <a:rPr lang="en-US" dirty="0" smtClean="0">
                <a:latin typeface="Consolas" panose="020B0609020204030204" pitchFamily="49" charset="0"/>
              </a:rPr>
              <a:t>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double d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static </a:t>
            </a: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endif</a:t>
            </a:r>
            <a:r>
              <a:rPr lang="en-US" dirty="0">
                <a:latin typeface="Consolas" panose="020B0609020204030204" pitchFamily="49" charset="0"/>
              </a:rPr>
              <a:t> // MY_CLASS_HPP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91633" y="1408670"/>
            <a:ext cx="4312980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// file: my_class.cpp</a:t>
            </a:r>
            <a:br>
              <a:rPr lang="en-US" b="1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“my_class.hpp”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iostream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()”;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() : d(1.0)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ctor</a:t>
            </a:r>
            <a:r>
              <a:rPr lang="en-US" dirty="0">
                <a:latin typeface="Consolas" panose="020B0609020204030204" pitchFamily="49" charset="0"/>
              </a:rPr>
              <a:t>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::exec(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for(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x; ++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 { …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my_class</a:t>
            </a:r>
            <a:r>
              <a:rPr lang="en-US" dirty="0" smtClean="0"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38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Piškvorky pro 2 hráče (5 v řadě)</a:t>
            </a:r>
          </a:p>
          <a:p>
            <a:pPr lvl="1"/>
            <a:r>
              <a:rPr lang="cs-CZ" dirty="0" smtClean="0"/>
              <a:t>Hráči se střídají v zadávání souřadnic</a:t>
            </a:r>
          </a:p>
          <a:p>
            <a:pPr lvl="2"/>
            <a:r>
              <a:rPr lang="cs-CZ" dirty="0" smtClean="0"/>
              <a:t>Kontroluje se správnost souřadnic</a:t>
            </a:r>
          </a:p>
          <a:p>
            <a:pPr lvl="2"/>
            <a:r>
              <a:rPr lang="cs-CZ" dirty="0" smtClean="0"/>
              <a:t>Kontroluje se, jestli některý hráč nevyhrál</a:t>
            </a:r>
          </a:p>
          <a:p>
            <a:pPr lvl="1"/>
            <a:r>
              <a:rPr lang="cs-CZ" dirty="0" smtClean="0"/>
              <a:t>matice&lt;vector&lt;???&gt;&gt;</a:t>
            </a:r>
          </a:p>
        </p:txBody>
      </p:sp>
    </p:spTree>
    <p:extLst>
      <p:ext uri="{BB962C8B-B14F-4D97-AF65-F5344CB8AC3E}">
        <p14:creationId xmlns:p14="http://schemas.microsoft.com/office/powerpoint/2010/main" val="6329456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 smtClean="0"/>
              <a:t>3</a:t>
            </a:r>
            <a:r>
              <a:rPr lang="cs-CZ" sz="6000" dirty="0" smtClean="0"/>
              <a:t> (</a:t>
            </a:r>
            <a:r>
              <a:rPr lang="en-US" sz="6000" dirty="0" smtClean="0"/>
              <a:t>14.10.2020)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</a:t>
            </a:r>
            <a:r>
              <a:rPr lang="cs-CZ" dirty="0" smtClean="0"/>
              <a:t>átor „down to“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2133600"/>
            <a:ext cx="7153275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// </a:t>
            </a:r>
            <a:r>
              <a:rPr lang="cs-CZ" sz="1400" dirty="0" smtClean="0">
                <a:latin typeface="Consolas" panose="020B0609020204030204" pitchFamily="49" charset="0"/>
              </a:rPr>
              <a:t>vypíše 9, 8, 7, ..., 0</a:t>
            </a: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void </a:t>
            </a:r>
            <a:r>
              <a:rPr lang="cs-CZ" sz="1400" dirty="0" smtClean="0">
                <a:latin typeface="Consolas" panose="020B0609020204030204" pitchFamily="49" charset="0"/>
              </a:rPr>
              <a:t>op_</a:t>
            </a:r>
            <a:r>
              <a:rPr lang="en-US" sz="1400" dirty="0" err="1" smtClean="0">
                <a:latin typeface="Consolas" panose="020B0609020204030204" pitchFamily="49" charset="0"/>
              </a:rPr>
              <a:t>downto</a:t>
            </a:r>
            <a:r>
              <a:rPr lang="en-US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x = 10;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while (x --&gt; 0)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x;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latin typeface="Consolas" panose="020B0609020204030204" pitchFamily="49" charset="0"/>
              </a:rPr>
              <a:t> </a:t>
            </a:r>
            <a:endParaRPr lang="cs-CZ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25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r>
              <a:rPr lang="cs-CZ" dirty="0" smtClean="0"/>
              <a:t>/struct</a:t>
            </a:r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Speciální metody: </a:t>
            </a:r>
            <a:r>
              <a:rPr lang="en-US" dirty="0"/>
              <a:t>c</a:t>
            </a:r>
            <a:r>
              <a:rPr lang="cs-CZ" dirty="0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tor, copy-</a:t>
            </a:r>
            <a:r>
              <a:rPr lang="en-US" dirty="0" smtClean="0"/>
              <a:t>c</a:t>
            </a:r>
            <a:r>
              <a:rPr lang="cs-CZ" dirty="0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tor, move-</a:t>
            </a:r>
            <a:r>
              <a:rPr lang="en-US" dirty="0" smtClean="0"/>
              <a:t>c</a:t>
            </a:r>
            <a:r>
              <a:rPr lang="cs-CZ" dirty="0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</a:t>
            </a:r>
            <a:r>
              <a:rPr lang="en-US" dirty="0" smtClean="0"/>
              <a:t>, destructor, copy-operator, move-operator</a:t>
            </a:r>
            <a:endParaRPr lang="cs-CZ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89212" y="2809023"/>
            <a:ext cx="7153275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>
                <a:latin typeface="Consolas" panose="020B0609020204030204" pitchFamily="49" charset="0"/>
              </a:rPr>
              <a:t>class C </a:t>
            </a:r>
            <a:r>
              <a:rPr lang="cs-CZ" sz="1400" dirty="0" smtClean="0">
                <a:latin typeface="Consolas" panose="020B0609020204030204" pitchFamily="49" charset="0"/>
              </a:rPr>
              <a:t>{</a:t>
            </a: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</a:t>
            </a:r>
            <a:r>
              <a:rPr lang="cs-CZ" sz="1400" dirty="0">
                <a:latin typeface="Consolas" panose="020B0609020204030204" pitchFamily="49" charset="0"/>
              </a:rPr>
              <a:t>int x = 0;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public: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C() { cout &lt;&lt; "ctor\n";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C(const C &amp;c) : </a:t>
            </a:r>
            <a:r>
              <a:rPr lang="cs-CZ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x(c.x)</a:t>
            </a:r>
            <a:r>
              <a:rPr lang="cs-CZ" sz="1400" dirty="0">
                <a:latin typeface="Consolas" panose="020B0609020204030204" pitchFamily="49" charset="0"/>
              </a:rPr>
              <a:t> { cout &lt;&lt; "copy-ctor\n";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C(</a:t>
            </a:r>
            <a:r>
              <a:rPr lang="cs-CZ" sz="1400" b="1" dirty="0">
                <a:latin typeface="Consolas" panose="020B0609020204030204" pitchFamily="49" charset="0"/>
              </a:rPr>
              <a:t>C &amp;&amp;c</a:t>
            </a:r>
            <a:r>
              <a:rPr lang="cs-CZ" sz="1400" dirty="0">
                <a:latin typeface="Consolas" panose="020B0609020204030204" pitchFamily="49" charset="0"/>
              </a:rPr>
              <a:t>) : x(c.x) { cout &lt;&lt; "move-ctor\n";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~C() { cout &lt;&lt; "dtor\n";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 &amp;operator=(const C &amp;c) { 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x = c.x;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cout &lt;&lt; "copy-op\n"; 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return *this; 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 &amp;operator=(</a:t>
            </a:r>
            <a:r>
              <a:rPr lang="cs-CZ" sz="1400" b="1" dirty="0">
                <a:latin typeface="Consolas" panose="020B0609020204030204" pitchFamily="49" charset="0"/>
              </a:rPr>
              <a:t>C &amp;&amp;c</a:t>
            </a:r>
            <a:r>
              <a:rPr lang="cs-CZ" sz="1400" dirty="0">
                <a:latin typeface="Consolas" panose="020B0609020204030204" pitchFamily="49" charset="0"/>
              </a:rPr>
              <a:t>)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x = c.x;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cout &lt;&lt; "move-op\n";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9817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 1: implementace třídy C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66158"/>
            <a:ext cx="8915400" cy="3777622"/>
          </a:xfrm>
        </p:spPr>
        <p:txBody>
          <a:bodyPr/>
          <a:lstStyle/>
          <a:p>
            <a:r>
              <a:rPr lang="cs-CZ" dirty="0" smtClean="0"/>
              <a:t>Implementovat třídy C, aby program vypsal čísla 1, 2, 3, ..., 20</a:t>
            </a:r>
          </a:p>
          <a:p>
            <a:pPr lvl="1"/>
            <a:r>
              <a:rPr lang="cs-CZ" dirty="0" smtClean="0"/>
              <a:t>NE </a:t>
            </a:r>
            <a:r>
              <a:rPr lang="cs-CZ" b="1" i="1" dirty="0" smtClean="0"/>
              <a:t>exit</a:t>
            </a:r>
            <a:r>
              <a:rPr lang="en-US" b="1" i="1" dirty="0" smtClean="0"/>
              <a:t>()</a:t>
            </a:r>
            <a:r>
              <a:rPr lang="en-US" dirty="0" smtClean="0"/>
              <a:t> </a:t>
            </a:r>
            <a:r>
              <a:rPr lang="en-US" dirty="0" err="1" smtClean="0"/>
              <a:t>apod</a:t>
            </a:r>
            <a:r>
              <a:rPr lang="en-US" dirty="0" smtClean="0"/>
              <a:t>…</a:t>
            </a:r>
            <a:endParaRPr lang="cs-CZ" dirty="0" smtClean="0"/>
          </a:p>
          <a:p>
            <a:pPr lvl="1"/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2231572"/>
            <a:ext cx="7153275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class C </a:t>
            </a:r>
            <a:r>
              <a:rPr lang="en-US" sz="1400" dirty="0" smtClean="0">
                <a:latin typeface="Consolas" panose="020B0609020204030204" pitchFamily="49" charset="0"/>
              </a:rPr>
              <a:t>{ … }; // implement</a:t>
            </a:r>
            <a:r>
              <a:rPr lang="cs-CZ" sz="1400" dirty="0" smtClean="0">
                <a:latin typeface="Consolas" panose="020B0609020204030204" pitchFamily="49" charset="0"/>
              </a:rPr>
              <a:t/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// </a:t>
            </a:r>
            <a:r>
              <a:rPr lang="en-US" sz="1400" dirty="0" err="1" smtClean="0">
                <a:latin typeface="Consolas" panose="020B0609020204030204" pitchFamily="49" charset="0"/>
              </a:rPr>
              <a:t>nesahat</a:t>
            </a:r>
            <a:r>
              <a:rPr lang="cs-CZ" sz="1400" dirty="0" smtClean="0">
                <a:latin typeface="Consolas" panose="020B0609020204030204" pitchFamily="49" charset="0"/>
              </a:rPr>
              <a:t> na věci níže!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void </a:t>
            </a:r>
            <a:r>
              <a:rPr lang="cs-CZ" sz="1400" dirty="0">
                <a:latin typeface="Consolas" panose="020B0609020204030204" pitchFamily="49" charset="0"/>
              </a:rPr>
              <a:t>fn_copy(C) {}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void fn_cref(const C&amp;) </a:t>
            </a:r>
            <a:r>
              <a:rPr lang="cs-CZ" sz="1400" dirty="0" smtClean="0">
                <a:latin typeface="Consolas" panose="020B0609020204030204" pitchFamily="49" charset="0"/>
              </a:rPr>
              <a:t>{}</a:t>
            </a:r>
            <a:endParaRPr lang="en-US" sz="1400" dirty="0" smtClean="0">
              <a:latin typeface="Consolas" panose="020B0609020204030204" pitchFamily="49" charset="0"/>
            </a:endParaRPr>
          </a:p>
          <a:p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int main(int </a:t>
            </a:r>
            <a:r>
              <a:rPr lang="cs-CZ" sz="1400" dirty="0" smtClean="0">
                <a:latin typeface="Consolas" panose="020B0609020204030204" pitchFamily="49" charset="0"/>
              </a:rPr>
              <a:t>arg</a:t>
            </a:r>
            <a:r>
              <a:rPr lang="en-US" sz="1400" dirty="0" smtClean="0">
                <a:latin typeface="Consolas" panose="020B0609020204030204" pitchFamily="49" charset="0"/>
              </a:rPr>
              <a:t>c</a:t>
            </a:r>
            <a:r>
              <a:rPr lang="cs-CZ" sz="1400" dirty="0" smtClean="0">
                <a:latin typeface="Consolas" panose="020B0609020204030204" pitchFamily="49" charset="0"/>
              </a:rPr>
              <a:t>, </a:t>
            </a:r>
            <a:r>
              <a:rPr lang="cs-CZ" sz="1400" dirty="0">
                <a:latin typeface="Consolas" panose="020B0609020204030204" pitchFamily="49" charset="0"/>
              </a:rPr>
              <a:t>char* argv[])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"1";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 c;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"5";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fn_copy(c);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"10";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fn_cref(c);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fn_copy(std::move(c));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"15";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076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cs-CZ" dirty="0" smtClean="0"/>
              <a:t>Implementovat třídu C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Třída pro komplexní čísla</a:t>
            </a:r>
            <a:endParaRPr lang="en-US" dirty="0" smtClean="0"/>
          </a:p>
          <a:p>
            <a:pPr lvl="1"/>
            <a:r>
              <a:rPr lang="cs-CZ" dirty="0" smtClean="0"/>
              <a:t>naimplementovat všechny speciální metody</a:t>
            </a:r>
          </a:p>
          <a:p>
            <a:pPr>
              <a:buFont typeface="+mj-lt"/>
              <a:buAutoNum type="arabicPeriod"/>
            </a:pP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7450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Plán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Ještě 2 další cvičení (jedno před a druhé po Vánocích)</a:t>
            </a:r>
          </a:p>
          <a:p>
            <a:r>
              <a:rPr lang="cs-CZ" dirty="0" smtClean="0"/>
              <a:t>Předposlední cvičení</a:t>
            </a:r>
          </a:p>
          <a:p>
            <a:pPr lvl="1"/>
            <a:r>
              <a:rPr lang="cs-CZ" dirty="0" smtClean="0"/>
              <a:t>Zkušenosti z malých domácích úkolů</a:t>
            </a:r>
          </a:p>
          <a:p>
            <a:pPr lvl="1"/>
            <a:r>
              <a:rPr lang="cs-CZ" dirty="0" smtClean="0"/>
              <a:t>Dotazy?</a:t>
            </a:r>
          </a:p>
          <a:p>
            <a:r>
              <a:rPr lang="cs-CZ" dirty="0" smtClean="0"/>
              <a:t>Poslední cvičení</a:t>
            </a:r>
          </a:p>
          <a:p>
            <a:pPr lvl="1"/>
            <a:r>
              <a:rPr lang="cs-CZ" dirty="0" smtClean="0"/>
              <a:t>Zkušenosti z velkých domácích úkolů</a:t>
            </a:r>
          </a:p>
          <a:p>
            <a:pPr lvl="1"/>
            <a:r>
              <a:rPr lang="cs-CZ" dirty="0" smtClean="0"/>
              <a:t>Dotazy?</a:t>
            </a:r>
          </a:p>
          <a:p>
            <a:pPr lvl="1"/>
            <a:r>
              <a:rPr lang="cs-CZ" dirty="0" smtClean="0"/>
              <a:t>Zajímavosti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778736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2 (</a:t>
            </a:r>
            <a:r>
              <a:rPr lang="en-US" sz="6000" dirty="0" smtClean="0"/>
              <a:t>7.10.2020)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3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Nepoužívat </a:t>
            </a:r>
            <a:r>
              <a:rPr lang="cs-CZ" dirty="0" smtClean="0"/>
              <a:t>copy&amp;paste</a:t>
            </a:r>
          </a:p>
          <a:p>
            <a:r>
              <a:rPr lang="cs-CZ" dirty="0" smtClean="0"/>
              <a:t>Rozdělovat do funkcí</a:t>
            </a:r>
          </a:p>
          <a:p>
            <a:r>
              <a:rPr lang="cs-CZ" dirty="0"/>
              <a:t>Místo komentářů používat </a:t>
            </a:r>
            <a:r>
              <a:rPr lang="cs-CZ" dirty="0" smtClean="0"/>
              <a:t>funkce</a:t>
            </a:r>
          </a:p>
          <a:p>
            <a:r>
              <a:rPr lang="cs-CZ" dirty="0"/>
              <a:t>Využívat funkce z STL (např.: </a:t>
            </a:r>
            <a:r>
              <a:rPr lang="cs-CZ" i="1" dirty="0"/>
              <a:t>std::stoi, std::list&lt;T&gt;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pozor na složitost funkcí (</a:t>
            </a:r>
            <a:r>
              <a:rPr lang="cs-CZ" i="1" dirty="0"/>
              <a:t>std::vector::delete</a:t>
            </a:r>
            <a:r>
              <a:rPr lang="cs-CZ" i="1" dirty="0" smtClean="0"/>
              <a:t>()</a:t>
            </a:r>
            <a:r>
              <a:rPr lang="cs-CZ" dirty="0" smtClean="0"/>
              <a:t>)</a:t>
            </a:r>
          </a:p>
          <a:p>
            <a:r>
              <a:rPr lang="cs-CZ" dirty="0" smtClean="0"/>
              <a:t>Minimalizovat </a:t>
            </a:r>
            <a:r>
              <a:rPr lang="cs-CZ" i="1" dirty="0"/>
              <a:t>continue</a:t>
            </a:r>
            <a:r>
              <a:rPr lang="cs-CZ" dirty="0"/>
              <a:t>, </a:t>
            </a:r>
            <a:r>
              <a:rPr lang="cs-CZ" i="1" dirty="0"/>
              <a:t>break</a:t>
            </a:r>
            <a:r>
              <a:rPr lang="cs-CZ" dirty="0"/>
              <a:t>, </a:t>
            </a:r>
            <a:r>
              <a:rPr lang="cs-CZ" i="1" dirty="0"/>
              <a:t>goto</a:t>
            </a:r>
          </a:p>
          <a:p>
            <a:endParaRPr lang="cs-CZ" dirty="0" smtClean="0"/>
          </a:p>
          <a:p>
            <a:endParaRPr lang="cs-CZ" dirty="0"/>
          </a:p>
        </p:txBody>
      </p:sp>
      <p:pic>
        <p:nvPicPr>
          <p:cNvPr id="2050" name="Picture 2" descr="g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7" y="4556767"/>
            <a:ext cx="8124281" cy="220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6600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br>
              <a:rPr lang="cs-CZ" dirty="0" smtClean="0"/>
            </a:br>
            <a:r>
              <a:rPr lang="cs-CZ" dirty="0" smtClean="0"/>
              <a:t>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Rozumné pojmenovávání</a:t>
            </a:r>
          </a:p>
          <a:p>
            <a:r>
              <a:rPr lang="cs-CZ" dirty="0" smtClean="0"/>
              <a:t>Předávání parametrů</a:t>
            </a:r>
          </a:p>
          <a:p>
            <a:endParaRPr lang="cs-CZ" i="1" dirty="0" smtClean="0"/>
          </a:p>
          <a:p>
            <a:endParaRPr lang="cs-CZ" i="1" dirty="0" smtClean="0"/>
          </a:p>
          <a:p>
            <a:endParaRPr lang="cs-C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12" y="1364108"/>
            <a:ext cx="4802649" cy="49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302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Do GITu pouze zdrojáky, konf. soubory, ...</a:t>
            </a:r>
          </a:p>
          <a:p>
            <a:pPr lvl="1"/>
            <a:r>
              <a:rPr lang="cs-CZ" dirty="0"/>
              <a:t>NE: </a:t>
            </a:r>
            <a:r>
              <a:rPr lang="cs-CZ" i="1" dirty="0"/>
              <a:t>.obj, .log, .pdb, </a:t>
            </a:r>
            <a:r>
              <a:rPr lang="cs-CZ" i="1" dirty="0" smtClean="0"/>
              <a:t>...</a:t>
            </a:r>
            <a:endParaRPr lang="cs-CZ" dirty="0" smtClean="0"/>
          </a:p>
          <a:p>
            <a:r>
              <a:rPr lang="cs-CZ" dirty="0" smtClean="0"/>
              <a:t>Další úkoly odevzdat + vytvořit merge request (přidat mě)</a:t>
            </a:r>
          </a:p>
          <a:p>
            <a:pPr lvl="1"/>
            <a:r>
              <a:rPr lang="cs-CZ" dirty="0" smtClean="0"/>
              <a:t>Návod na stránkách</a:t>
            </a:r>
          </a:p>
        </p:txBody>
      </p:sp>
    </p:spTree>
    <p:extLst>
      <p:ext uri="{BB962C8B-B14F-4D97-AF65-F5344CB8AC3E}">
        <p14:creationId xmlns:p14="http://schemas.microsoft.com/office/powerpoint/2010/main" val="30768431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Předávání parametrů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hodnotou</a:t>
            </a:r>
            <a:r>
              <a:rPr lang="en-US" dirty="0"/>
              <a:t> </a:t>
            </a:r>
            <a:r>
              <a:rPr lang="en-US" dirty="0" smtClean="0"/>
              <a:t>(by value)</a:t>
            </a:r>
            <a:r>
              <a:rPr lang="cs-CZ" dirty="0" smtClean="0"/>
              <a:t>: </a:t>
            </a:r>
            <a:r>
              <a:rPr lang="en-US" b="1" i="1" dirty="0" smtClean="0"/>
              <a:t>void </a:t>
            </a:r>
            <a:r>
              <a:rPr lang="en-US" b="1" i="1" dirty="0" err="1" smtClean="0"/>
              <a:t>fn</a:t>
            </a:r>
            <a:r>
              <a:rPr lang="en-US" b="1" i="1" dirty="0" smtClean="0"/>
              <a:t>(</a:t>
            </a:r>
            <a:r>
              <a:rPr lang="en-US" b="1" i="1" dirty="0" smtClean="0">
                <a:solidFill>
                  <a:srgbClr val="0070C0"/>
                </a:solidFill>
              </a:rPr>
              <a:t>string </a:t>
            </a:r>
            <a:r>
              <a:rPr lang="en-US" b="1" i="1" dirty="0" err="1" smtClean="0">
                <a:solidFill>
                  <a:srgbClr val="0070C0"/>
                </a:solidFill>
              </a:rPr>
              <a:t>str</a:t>
            </a:r>
            <a:r>
              <a:rPr lang="en-US" b="1" i="1" dirty="0" smtClean="0"/>
              <a:t>)</a:t>
            </a:r>
          </a:p>
          <a:p>
            <a:pPr lvl="1"/>
            <a:r>
              <a:rPr lang="cs-CZ" dirty="0" smtClean="0"/>
              <a:t>Vytvoří se </a:t>
            </a:r>
            <a:r>
              <a:rPr lang="cs-CZ" b="1" dirty="0" smtClean="0"/>
              <a:t>kopie</a:t>
            </a:r>
            <a:r>
              <a:rPr lang="cs-CZ" dirty="0" smtClean="0"/>
              <a:t>, která se předá do funkce</a:t>
            </a:r>
          </a:p>
          <a:p>
            <a:r>
              <a:rPr lang="cs-CZ" dirty="0" smtClean="0"/>
              <a:t>odkazem (by reference)</a:t>
            </a:r>
          </a:p>
          <a:p>
            <a:pPr lvl="1"/>
            <a:r>
              <a:rPr lang="cs-CZ" dirty="0" smtClean="0"/>
              <a:t>reference: </a:t>
            </a:r>
            <a:r>
              <a:rPr lang="cs-CZ" b="1" i="1" dirty="0" smtClean="0"/>
              <a:t>void fn(</a:t>
            </a:r>
            <a:r>
              <a:rPr lang="cs-CZ" b="1" i="1" dirty="0" smtClean="0">
                <a:solidFill>
                  <a:srgbClr val="0070C0"/>
                </a:solidFill>
              </a:rPr>
              <a:t>string </a:t>
            </a:r>
            <a:r>
              <a:rPr lang="en-US" b="1" i="1" dirty="0" smtClean="0">
                <a:solidFill>
                  <a:srgbClr val="0070C0"/>
                </a:solidFill>
              </a:rPr>
              <a:t>&amp;</a:t>
            </a:r>
            <a:r>
              <a:rPr lang="en-US" b="1" i="1" dirty="0" err="1" smtClean="0">
                <a:solidFill>
                  <a:srgbClr val="0070C0"/>
                </a:solidFill>
              </a:rPr>
              <a:t>str</a:t>
            </a:r>
            <a:r>
              <a:rPr lang="en-US" b="1" i="1" dirty="0" smtClean="0"/>
              <a:t>)</a:t>
            </a:r>
          </a:p>
          <a:p>
            <a:pPr lvl="2"/>
            <a:r>
              <a:rPr lang="cs-CZ" dirty="0" smtClean="0"/>
              <a:t>Funkce modifikuje parametr uvnitř</a:t>
            </a:r>
          </a:p>
          <a:p>
            <a:pPr lvl="2"/>
            <a:r>
              <a:rPr lang="cs-CZ" dirty="0" smtClean="0"/>
              <a:t>Výstupní parametry (pokud nelze návratovou hodnotou)</a:t>
            </a:r>
          </a:p>
          <a:p>
            <a:pPr lvl="1"/>
            <a:r>
              <a:rPr lang="cs-CZ" dirty="0" smtClean="0"/>
              <a:t>const-reference: </a:t>
            </a:r>
            <a:r>
              <a:rPr lang="cs-CZ" b="1" i="1" dirty="0" smtClean="0"/>
              <a:t>void fn(</a:t>
            </a:r>
            <a:r>
              <a:rPr lang="cs-CZ" b="1" i="1" dirty="0" smtClean="0">
                <a:solidFill>
                  <a:srgbClr val="0070C0"/>
                </a:solidFill>
              </a:rPr>
              <a:t>const string &amp;str</a:t>
            </a:r>
            <a:r>
              <a:rPr lang="cs-CZ" b="1" i="1" dirty="0" smtClean="0"/>
              <a:t>)</a:t>
            </a:r>
          </a:p>
          <a:p>
            <a:pPr lvl="2"/>
            <a:r>
              <a:rPr lang="cs-CZ" dirty="0" smtClean="0"/>
              <a:t>Předává se parametr, ale nechci vytvářet kopii (pro velké třídy, kde je kopírování drahé)</a:t>
            </a:r>
          </a:p>
          <a:p>
            <a:pPr lvl="1"/>
            <a:r>
              <a:rPr lang="cs-CZ" dirty="0" smtClean="0"/>
              <a:t>r-value reference: </a:t>
            </a:r>
            <a:r>
              <a:rPr lang="cs-CZ" b="1" i="1" dirty="0"/>
              <a:t>void </a:t>
            </a:r>
            <a:r>
              <a:rPr lang="cs-CZ" b="1" i="1" dirty="0" smtClean="0"/>
              <a:t>fn(</a:t>
            </a:r>
            <a:r>
              <a:rPr lang="cs-CZ" b="1" i="1" dirty="0" smtClean="0">
                <a:solidFill>
                  <a:srgbClr val="0070C0"/>
                </a:solidFill>
              </a:rPr>
              <a:t>string &amp;</a:t>
            </a:r>
            <a:r>
              <a:rPr lang="en-US" b="1" i="1" dirty="0" smtClean="0">
                <a:solidFill>
                  <a:srgbClr val="0070C0"/>
                </a:solidFill>
              </a:rPr>
              <a:t>&amp;</a:t>
            </a:r>
            <a:r>
              <a:rPr lang="cs-CZ" b="1" i="1" dirty="0" smtClean="0">
                <a:solidFill>
                  <a:srgbClr val="0070C0"/>
                </a:solidFill>
              </a:rPr>
              <a:t>str</a:t>
            </a:r>
            <a:r>
              <a:rPr lang="cs-CZ" b="1" i="1" dirty="0" smtClean="0"/>
              <a:t>)</a:t>
            </a:r>
            <a:endParaRPr lang="en-US" i="1" dirty="0"/>
          </a:p>
          <a:p>
            <a:pPr lvl="2"/>
            <a:r>
              <a:rPr lang="cs-CZ" i="1" dirty="0" smtClean="0"/>
              <a:t>Později</a:t>
            </a:r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*ukazatelem (by pointer)</a:t>
            </a:r>
          </a:p>
          <a:p>
            <a:pPr lvl="1"/>
            <a:r>
              <a:rPr lang="cs-CZ" b="1" dirty="0" smtClean="0"/>
              <a:t>Není to způsob předávání parametrů </a:t>
            </a:r>
            <a:r>
              <a:rPr lang="cs-CZ" dirty="0" smtClean="0"/>
              <a:t>(ukazatel je předáván hodnotou)</a:t>
            </a:r>
          </a:p>
          <a:p>
            <a:pPr lvl="1"/>
            <a:r>
              <a:rPr lang="cs-CZ" dirty="0" smtClean="0"/>
              <a:t>V C-čku - nemá reference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590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class/struct</a:t>
            </a:r>
            <a:r>
              <a:rPr lang="en-US" dirty="0" smtClean="0"/>
              <a:t> (1/2)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Chceme</a:t>
            </a:r>
            <a:r>
              <a:rPr lang="en-US" dirty="0" smtClean="0"/>
              <a:t> </a:t>
            </a:r>
            <a:r>
              <a:rPr lang="en-US" dirty="0" err="1" smtClean="0"/>
              <a:t>strukturovat</a:t>
            </a:r>
            <a:r>
              <a:rPr lang="en-US" dirty="0" smtClean="0"/>
              <a:t> data,</a:t>
            </a:r>
            <a:r>
              <a:rPr lang="cs-CZ" dirty="0" smtClean="0"/>
              <a:t> </a:t>
            </a:r>
            <a:r>
              <a:rPr lang="en-US" dirty="0" err="1" smtClean="0"/>
              <a:t>funkce</a:t>
            </a:r>
            <a:r>
              <a:rPr lang="en-US" dirty="0" smtClean="0"/>
              <a:t> </a:t>
            </a:r>
            <a:r>
              <a:rPr lang="cs-CZ" dirty="0" smtClean="0"/>
              <a:t>„</a:t>
            </a:r>
            <a:r>
              <a:rPr lang="en-US" dirty="0" smtClean="0"/>
              <a:t>k sob</a:t>
            </a:r>
            <a:r>
              <a:rPr lang="cs-CZ" dirty="0" smtClean="0"/>
              <a:t>ě“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i="1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funkce</a:t>
            </a:r>
            <a:r>
              <a:rPr lang="en-US" dirty="0" smtClean="0"/>
              <a:t> m</a:t>
            </a:r>
            <a:r>
              <a:rPr lang="cs-CZ" dirty="0" smtClean="0"/>
              <a:t>ůže volat pouze </a:t>
            </a:r>
            <a:r>
              <a:rPr lang="cs-CZ" b="1" i="1" dirty="0" smtClean="0"/>
              <a:t>const</a:t>
            </a:r>
            <a:r>
              <a:rPr lang="cs-CZ" dirty="0" smtClean="0"/>
              <a:t> funkci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9212" y="2637777"/>
            <a:ext cx="7153275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class </a:t>
            </a:r>
            <a:r>
              <a:rPr lang="cs-CZ" sz="1400" dirty="0">
                <a:latin typeface="Consolas" panose="020B0609020204030204" pitchFamily="49" charset="0"/>
              </a:rPr>
              <a:t>calculator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void sum(); // private by default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public</a:t>
            </a:r>
            <a:r>
              <a:rPr lang="cs-CZ" sz="1400" dirty="0" smtClean="0">
                <a:latin typeface="Consolas" panose="020B0609020204030204" pitchFamily="49" charset="0"/>
              </a:rPr>
              <a:t>: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    void calc(const std::string &amp;expression</a:t>
            </a:r>
            <a:r>
              <a:rPr lang="cs-CZ" sz="1400" dirty="0" smtClean="0">
                <a:latin typeface="Consolas" panose="020B0609020204030204" pitchFamily="49" charset="0"/>
              </a:rPr>
              <a:t>);</a:t>
            </a:r>
            <a:r>
              <a:rPr lang="en-US" sz="1400" dirty="0" smtClean="0">
                <a:latin typeface="Consolas" panose="020B0609020204030204" pitchFamily="49" charset="0"/>
              </a:rPr>
              <a:t> // change internals</a:t>
            </a:r>
            <a:r>
              <a:rPr lang="cs-CZ" sz="1400" dirty="0" smtClean="0">
                <a:latin typeface="Consolas" panose="020B0609020204030204" pitchFamily="49" charset="0"/>
              </a:rPr>
              <a:t/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    void print() </a:t>
            </a:r>
            <a:r>
              <a:rPr lang="cs-CZ" sz="14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const</a:t>
            </a:r>
            <a:r>
              <a:rPr lang="cs-CZ" sz="1400" dirty="0" smtClean="0">
                <a:latin typeface="Consolas" panose="020B0609020204030204" pitchFamily="49" charset="0"/>
              </a:rPr>
              <a:t>; //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doesn’t change internals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</a:t>
            </a:r>
            <a:r>
              <a:rPr lang="cs-CZ" sz="1400" dirty="0" smtClean="0">
                <a:latin typeface="Consolas" panose="020B0609020204030204" pitchFamily="49" charset="0"/>
              </a:rPr>
              <a:t>private: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    // ...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calculator </a:t>
            </a:r>
            <a:r>
              <a:rPr lang="cs-CZ" sz="1400" dirty="0">
                <a:latin typeface="Consolas" panose="020B0609020204030204" pitchFamily="49" charset="0"/>
              </a:rPr>
              <a:t>c</a:t>
            </a:r>
            <a:r>
              <a:rPr lang="cs-CZ" sz="1400" dirty="0" smtClean="0">
                <a:latin typeface="Consolas" panose="020B0609020204030204" pitchFamily="49" charset="0"/>
              </a:rPr>
              <a:t>;</a:t>
            </a:r>
            <a:r>
              <a:rPr lang="en-US" sz="1400" dirty="0" smtClean="0">
                <a:latin typeface="Consolas" panose="020B0609020204030204" pitchFamily="49" charset="0"/>
              </a:rPr>
              <a:t> // n</a:t>
            </a:r>
            <a:r>
              <a:rPr lang="cs-CZ" sz="1400" dirty="0" smtClean="0">
                <a:latin typeface="Consolas" panose="020B0609020204030204" pitchFamily="49" charset="0"/>
              </a:rPr>
              <a:t>o need for `new`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c.calc(</a:t>
            </a:r>
            <a:r>
              <a:rPr lang="cs-CZ" sz="1400" dirty="0">
                <a:latin typeface="Consolas" panose="020B0609020204030204" pitchFamily="49" charset="0"/>
              </a:rPr>
              <a:t>"1+2*3/4"</a:t>
            </a:r>
            <a:r>
              <a:rPr lang="cs-CZ" sz="1400" dirty="0" smtClean="0">
                <a:latin typeface="Consolas" panose="020B0609020204030204" pitchFamily="49" charset="0"/>
              </a:rPr>
              <a:t>);</a:t>
            </a:r>
            <a:endParaRPr lang="cs-CZ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7973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</a:t>
            </a:r>
            <a:r>
              <a:rPr lang="en-US" dirty="0" err="1" smtClean="0"/>
              <a:t>struct</a:t>
            </a:r>
            <a:r>
              <a:rPr lang="en-US" dirty="0" smtClean="0"/>
              <a:t> (2/2)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r>
              <a:rPr lang="en-US" dirty="0" smtClean="0"/>
              <a:t>class vs. </a:t>
            </a:r>
            <a:r>
              <a:rPr lang="en-US" dirty="0" err="1" smtClean="0"/>
              <a:t>struct</a:t>
            </a:r>
            <a:endParaRPr lang="en-US" dirty="0" smtClean="0"/>
          </a:p>
          <a:p>
            <a:r>
              <a:rPr lang="en-US" b="1" dirty="0" smtClean="0"/>
              <a:t>Use </a:t>
            </a:r>
            <a:r>
              <a:rPr lang="en-US" b="1" dirty="0"/>
              <a:t>class if the class has an invariant; use </a:t>
            </a:r>
            <a:r>
              <a:rPr lang="en-US" b="1" dirty="0" err="1"/>
              <a:t>struct</a:t>
            </a:r>
            <a:r>
              <a:rPr lang="en-US" b="1" dirty="0"/>
              <a:t> if the data members can vary </a:t>
            </a:r>
            <a:r>
              <a:rPr lang="en-US" b="1" dirty="0" smtClean="0"/>
              <a:t>independently</a:t>
            </a:r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isocpp.github.io/CppCoreGuidelines/CppCoreGuidelines#c-classes-and-class-hierarchies</a:t>
            </a:r>
          </a:p>
          <a:p>
            <a:endParaRPr lang="cs-CZ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http://isocpp.github.io/CppCoreGuidelines/CppCoreGuidelines#c2-use-class-if-the-class-has-an-invariant-use-struct-if-the-data-members-can-vary-independently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2129586"/>
            <a:ext cx="7153275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struct coordinate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latin typeface="Consolas" panose="020B0609020204030204" pitchFamily="49" charset="0"/>
              </a:rPr>
              <a:t>   int x;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int y;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int z;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latin typeface="Consolas" panose="020B0609020204030204" pitchFamily="49" charset="0"/>
              </a:rPr>
              <a:t>   void set(int x, int y, int z);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1682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::vector</a:t>
            </a:r>
            <a:r>
              <a:rPr lang="cs-CZ" dirty="0" smtClean="0"/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r>
              <a:rPr lang="en-US" dirty="0" err="1" smtClean="0"/>
              <a:t>Pozor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cs-CZ" dirty="0" smtClean="0"/>
              <a:t>časovou </a:t>
            </a:r>
            <a:r>
              <a:rPr lang="en-US" dirty="0" smtClean="0"/>
              <a:t>s</a:t>
            </a:r>
            <a:r>
              <a:rPr lang="cs-CZ" dirty="0" smtClean="0"/>
              <a:t>ložitost operací</a:t>
            </a:r>
          </a:p>
          <a:p>
            <a:r>
              <a:rPr lang="en-US" dirty="0"/>
              <a:t>vector&lt;bool&gt;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https://en.cppreference.com/w/cpp/header/vector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1798851"/>
            <a:ext cx="7153275" cy="31085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#include &lt;vector&gt;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main()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::vector&lt;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&gt; vi{1, 2, 3, 4, 5, 6</a:t>
            </a:r>
            <a:r>
              <a:rPr lang="en-US" sz="1400" dirty="0" smtClean="0">
                <a:latin typeface="Consolas" panose="020B0609020204030204" pitchFamily="49" charset="0"/>
              </a:rPr>
              <a:t>};</a:t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::vector&lt;float&gt; </a:t>
            </a:r>
            <a:r>
              <a:rPr lang="en-US" sz="1400" dirty="0" err="1" smtClean="0">
                <a:latin typeface="Consolas" panose="020B0609020204030204" pitchFamily="49" charset="0"/>
              </a:rPr>
              <a:t>vf</a:t>
            </a:r>
            <a:r>
              <a:rPr lang="en-US" sz="1400" dirty="0" smtClean="0">
                <a:latin typeface="Consolas" panose="020B0609020204030204" pitchFamily="49" charset="0"/>
              </a:rPr>
              <a:t>(5, </a:t>
            </a:r>
            <a:r>
              <a:rPr lang="en-US" sz="1400" dirty="0">
                <a:latin typeface="Consolas" panose="020B0609020204030204" pitchFamily="49" charset="0"/>
              </a:rPr>
              <a:t>0.0f</a:t>
            </a:r>
            <a:r>
              <a:rPr lang="en-US" sz="1400" dirty="0" smtClean="0">
                <a:latin typeface="Consolas" panose="020B0609020204030204" pitchFamily="49" charset="0"/>
              </a:rPr>
              <a:t>); 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vi[3] &lt;&lt; “ “ &lt;&lt; vf.at(3) &lt;&lt;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endl</a:t>
            </a:r>
            <a:r>
              <a:rPr lang="en-US" sz="1400" dirty="0" smtClean="0">
                <a:latin typeface="Consolas" panose="020B0609020204030204" pitchFamily="49" charset="0"/>
              </a:rPr>
              <a:t>;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latin typeface="Consolas" panose="020B0609020204030204" pitchFamily="49" charset="0"/>
              </a:rPr>
              <a:t>vi.size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vi[3] = 100; vi.at(6) = 600;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vf.push_back</a:t>
            </a:r>
            <a:r>
              <a:rPr lang="en-US" sz="1400" dirty="0">
                <a:latin typeface="Consolas" panose="020B0609020204030204" pitchFamily="49" charset="0"/>
              </a:rPr>
              <a:t>(100.0f); </a:t>
            </a:r>
            <a:r>
              <a:rPr lang="en-US" sz="1400" dirty="0" err="1">
                <a:latin typeface="Consolas" panose="020B0609020204030204" pitchFamily="49" charset="0"/>
              </a:rPr>
              <a:t>vf.emplace_back</a:t>
            </a:r>
            <a:r>
              <a:rPr lang="en-US" sz="1400" dirty="0">
                <a:latin typeface="Consolas" panose="020B0609020204030204" pitchFamily="49" charset="0"/>
              </a:rPr>
              <a:t>(200.0f);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vf.insert</a:t>
            </a:r>
            <a:r>
              <a:rPr lang="en-US" sz="1400" dirty="0">
                <a:latin typeface="Consolas" panose="020B0609020204030204" pitchFamily="49" charset="0"/>
              </a:rPr>
              <a:t>(3, 300.0f); </a:t>
            </a:r>
            <a:r>
              <a:rPr lang="en-US" sz="1400" dirty="0" err="1">
                <a:latin typeface="Consolas" panose="020B0609020204030204" pitchFamily="49" charset="0"/>
              </a:rPr>
              <a:t>vf.emplace</a:t>
            </a:r>
            <a:r>
              <a:rPr lang="en-US" sz="1400" dirty="0">
                <a:latin typeface="Consolas" panose="020B0609020204030204" pitchFamily="49" charset="0"/>
              </a:rPr>
              <a:t>(3, 300.0f);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vi.pop_back</a:t>
            </a:r>
            <a:r>
              <a:rPr lang="en-US" sz="1400" dirty="0">
                <a:latin typeface="Consolas" panose="020B0609020204030204" pitchFamily="49" charset="0"/>
              </a:rPr>
              <a:t>();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vf.erase</a:t>
            </a:r>
            <a:r>
              <a:rPr lang="en-US" sz="1400" dirty="0">
                <a:latin typeface="Consolas" panose="020B0609020204030204" pitchFamily="49" charset="0"/>
              </a:rPr>
              <a:t>(3);</a:t>
            </a:r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vi.clear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vi.resize</a:t>
            </a:r>
            <a:r>
              <a:rPr lang="en-US" sz="1400" dirty="0">
                <a:latin typeface="Consolas" panose="020B0609020204030204" pitchFamily="49" charset="0"/>
              </a:rPr>
              <a:t>(10); </a:t>
            </a:r>
            <a:r>
              <a:rPr lang="en-US" sz="1400" dirty="0" err="1">
                <a:latin typeface="Consolas" panose="020B0609020204030204" pitchFamily="49" charset="0"/>
              </a:rPr>
              <a:t>vi.reserve</a:t>
            </a:r>
            <a:r>
              <a:rPr lang="en-US" sz="1400" dirty="0">
                <a:latin typeface="Consolas" panose="020B0609020204030204" pitchFamily="49" charset="0"/>
              </a:rPr>
              <a:t>(100);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542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cs-CZ" dirty="0" smtClean="0"/>
              <a:t>matice pro čísla</a:t>
            </a:r>
          </a:p>
          <a:p>
            <a:pPr lvl="1"/>
            <a:r>
              <a:rPr lang="cs-CZ" dirty="0" smtClean="0"/>
              <a:t>set(x, y, value), get(x, y), print()</a:t>
            </a:r>
          </a:p>
          <a:p>
            <a:pPr lvl="1"/>
            <a:r>
              <a:rPr lang="cs-CZ" dirty="0" smtClean="0"/>
              <a:t>set_width</a:t>
            </a:r>
            <a:r>
              <a:rPr lang="cs-CZ" dirty="0"/>
              <a:t>(), set_height(), get_width(), get_height</a:t>
            </a:r>
            <a:r>
              <a:rPr lang="cs-CZ" dirty="0" smtClean="0"/>
              <a:t>()</a:t>
            </a:r>
          </a:p>
          <a:p>
            <a:pPr lvl="1"/>
            <a:r>
              <a:rPr lang="cs-CZ" dirty="0" smtClean="0"/>
              <a:t>get_row(x), get_column(x) – vrať řádek/sloupec x</a:t>
            </a:r>
          </a:p>
          <a:p>
            <a:pPr lvl="1"/>
            <a:r>
              <a:rPr lang="cs-CZ" dirty="0" smtClean="0"/>
              <a:t>get_rows(), get_columns() – vrátí pole všech řádků/sloupců</a:t>
            </a:r>
          </a:p>
          <a:p>
            <a:pPr lvl="1"/>
            <a:r>
              <a:rPr lang="cs-CZ" dirty="0"/>
              <a:t>clear</a:t>
            </a:r>
            <a:r>
              <a:rPr lang="cs-CZ" dirty="0" smtClean="0"/>
              <a:t>() – nastav všechny hodnoty na 0</a:t>
            </a:r>
          </a:p>
          <a:p>
            <a:pPr lvl="1"/>
            <a:r>
              <a:rPr lang="cs-CZ" dirty="0" smtClean="0"/>
              <a:t>fill_with_value(value) – nastav všechny hodnoty na danou hodnotu</a:t>
            </a:r>
          </a:p>
          <a:p>
            <a:pPr lvl="1"/>
            <a:r>
              <a:rPr lang="cs-CZ" dirty="0" smtClean="0"/>
              <a:t>reverse() – prohoď hodnoty z [x, y] na [y, x]</a:t>
            </a:r>
          </a:p>
          <a:p>
            <a:pPr lvl="1"/>
            <a:r>
              <a:rPr lang="cs-CZ" dirty="0" smtClean="0"/>
              <a:t>is_negative() – jsou všechny čísla v matici záporná?</a:t>
            </a:r>
          </a:p>
          <a:p>
            <a:pPr lvl="1"/>
            <a:r>
              <a:rPr lang="cs-CZ" dirty="0" smtClean="0"/>
              <a:t>get_negative(), get_positive() – vrátí všechna negativní/pozitivní čísla v matici</a:t>
            </a:r>
          </a:p>
          <a:p>
            <a:pPr lvl="1"/>
            <a:r>
              <a:rPr lang="cs-CZ" dirty="0" smtClean="0"/>
              <a:t>zero_count() – počet 0 v matici</a:t>
            </a:r>
          </a:p>
          <a:p>
            <a:pPr lvl="1"/>
            <a:endParaRPr lang="cs-CZ" dirty="0" smtClean="0"/>
          </a:p>
          <a:p>
            <a:r>
              <a:rPr lang="cs-CZ" dirty="0" smtClean="0"/>
              <a:t>POZOR: const metody, předávání parametrů</a:t>
            </a:r>
          </a:p>
          <a:p>
            <a:r>
              <a:rPr lang="cs-CZ" dirty="0" smtClean="0"/>
              <a:t>Odevzdat do Gitlabu + merge request</a:t>
            </a:r>
          </a:p>
          <a:p>
            <a:pPr lvl="1"/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7574293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1</a:t>
            </a:r>
            <a:r>
              <a:rPr lang="en-US" sz="6000" dirty="0" smtClean="0"/>
              <a:t> (30.9.2020)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5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Proudy</a:t>
            </a:r>
            <a:r>
              <a:rPr lang="en-US" dirty="0" smtClean="0"/>
              <a:t> (Streams)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7289574" cy="3777622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iostream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endParaRPr lang="cs-CZ" dirty="0" smtClean="0">
              <a:latin typeface="Consolas" panose="020B0609020204030204" pitchFamily="49" charset="0"/>
            </a:endParaRPr>
          </a:p>
          <a:p>
            <a:pPr lvl="1"/>
            <a:r>
              <a:rPr lang="cs-CZ" dirty="0" smtClean="0"/>
              <a:t>std I/O</a:t>
            </a:r>
            <a:endParaRPr lang="en-US" dirty="0" smtClean="0"/>
          </a:p>
          <a:p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sstream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endParaRPr lang="cs-CZ" dirty="0" smtClean="0">
              <a:latin typeface="Consolas" panose="020B0609020204030204" pitchFamily="49" charset="0"/>
            </a:endParaRPr>
          </a:p>
          <a:p>
            <a:pPr lvl="1"/>
            <a:r>
              <a:rPr lang="cs-CZ" dirty="0" smtClean="0"/>
              <a:t>std::string</a:t>
            </a:r>
            <a:endParaRPr lang="en-US" dirty="0" smtClean="0"/>
          </a:p>
          <a:p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fstream</a:t>
            </a:r>
            <a:r>
              <a:rPr lang="en-US" dirty="0" smtClean="0">
                <a:latin typeface="Consolas" panose="020B0609020204030204" pitchFamily="49" charset="0"/>
              </a:rPr>
              <a:t>&gt;, &lt;</a:t>
            </a:r>
            <a:r>
              <a:rPr lang="en-US" dirty="0" err="1" smtClean="0">
                <a:latin typeface="Consolas" panose="020B0609020204030204" pitchFamily="49" charset="0"/>
              </a:rPr>
              <a:t>ifstream</a:t>
            </a:r>
            <a:r>
              <a:rPr lang="en-US" dirty="0" smtClean="0">
                <a:latin typeface="Consolas" panose="020B0609020204030204" pitchFamily="49" charset="0"/>
              </a:rPr>
              <a:t>&gt;, &lt;</a:t>
            </a:r>
            <a:r>
              <a:rPr lang="en-US" dirty="0" err="1" smtClean="0">
                <a:latin typeface="Consolas" panose="020B0609020204030204" pitchFamily="49" charset="0"/>
              </a:rPr>
              <a:t>ofstream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endParaRPr lang="cs-CZ" dirty="0" smtClean="0">
              <a:latin typeface="Consolas" panose="020B0609020204030204" pitchFamily="49" charset="0"/>
            </a:endParaRPr>
          </a:p>
          <a:p>
            <a:pPr lvl="1"/>
            <a:r>
              <a:rPr lang="cs-CZ" dirty="0" smtClean="0"/>
              <a:t>soubory</a:t>
            </a:r>
            <a:endParaRPr lang="en-US" dirty="0" smtClean="0"/>
          </a:p>
          <a:p>
            <a:r>
              <a:rPr lang="cs-CZ" dirty="0" smtClean="0">
                <a:latin typeface="Consolas" panose="020B0609020204030204" pitchFamily="49" charset="0"/>
              </a:rPr>
              <a:t>&lt;cstdio&gt;</a:t>
            </a:r>
          </a:p>
          <a:p>
            <a:pPr lvl="1"/>
            <a:r>
              <a:rPr lang="cs-CZ" dirty="0" smtClean="0"/>
              <a:t>C-style práce se soubory/vstupem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673939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Distanční výuka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Web: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fan1x.github.io/cpp20.html</a:t>
            </a:r>
            <a:endParaRPr lang="en-US" b="1" dirty="0" smtClean="0"/>
          </a:p>
          <a:p>
            <a:r>
              <a:rPr lang="cs-CZ" b="1" dirty="0" smtClean="0"/>
              <a:t>Zoom:</a:t>
            </a:r>
            <a:r>
              <a:rPr lang="cs-CZ" dirty="0" smtClean="0"/>
              <a:t> online cvičení</a:t>
            </a:r>
            <a:endParaRPr lang="en-US" dirty="0" smtClean="0"/>
          </a:p>
          <a:p>
            <a:pPr lvl="1"/>
            <a:r>
              <a:rPr lang="cs-CZ" dirty="0" smtClean="0"/>
              <a:t>Informace k</a:t>
            </a:r>
            <a:r>
              <a:rPr lang="en-US" dirty="0" smtClean="0"/>
              <a:t> p</a:t>
            </a:r>
            <a:r>
              <a:rPr lang="cs-CZ" dirty="0" smtClean="0"/>
              <a:t>řihlášení v SIS/Nástěnka</a:t>
            </a:r>
          </a:p>
          <a:p>
            <a:r>
              <a:rPr lang="cs-CZ" b="1" dirty="0" smtClean="0"/>
              <a:t>Slack:</a:t>
            </a:r>
            <a:r>
              <a:rPr lang="cs-CZ" dirty="0" smtClean="0"/>
              <a:t> rychlá komunikace se cvičícím/přednášejícím/kolegy</a:t>
            </a:r>
          </a:p>
          <a:p>
            <a:pPr lvl="1"/>
            <a:r>
              <a:rPr lang="cs-CZ" dirty="0"/>
              <a:t>Informace k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cs-CZ" dirty="0"/>
              <a:t>řihlášení v </a:t>
            </a:r>
            <a:r>
              <a:rPr lang="cs-CZ" dirty="0" smtClean="0"/>
              <a:t>SIS/Nástěnka</a:t>
            </a:r>
          </a:p>
          <a:p>
            <a:r>
              <a:rPr lang="cs-CZ" b="1" dirty="0" smtClean="0"/>
              <a:t>Gitlab:</a:t>
            </a:r>
            <a:r>
              <a:rPr lang="cs-CZ" dirty="0" smtClean="0"/>
              <a:t> odevzdávání úkolů</a:t>
            </a:r>
            <a:endParaRPr lang="en-US" dirty="0" smtClean="0"/>
          </a:p>
          <a:p>
            <a:pPr lvl="1"/>
            <a:r>
              <a:rPr lang="cs-CZ" dirty="0">
                <a:hlinkClick r:id="rId3"/>
              </a:rPr>
              <a:t>https://gitlab.mff.cuni.cz</a:t>
            </a:r>
            <a:r>
              <a:rPr lang="cs-CZ" dirty="0" smtClean="0">
                <a:hlinkClick r:id="rId3"/>
              </a:rPr>
              <a:t>/</a:t>
            </a:r>
            <a:endParaRPr lang="cs-CZ" dirty="0" smtClean="0"/>
          </a:p>
          <a:p>
            <a:r>
              <a:rPr lang="cs-CZ" b="1" dirty="0" smtClean="0"/>
              <a:t>Recodex:</a:t>
            </a:r>
            <a:r>
              <a:rPr lang="cs-CZ" dirty="0" smtClean="0"/>
              <a:t> odevzdávání větších úkolů + automatická oprava</a:t>
            </a:r>
            <a:endParaRPr lang="en-US" dirty="0" smtClean="0"/>
          </a:p>
          <a:p>
            <a:pPr lvl="1"/>
            <a:r>
              <a:rPr lang="cs-CZ" dirty="0">
                <a:hlinkClick r:id="rId4"/>
              </a:rPr>
              <a:t>https://recodex.mff.cuni.cz</a:t>
            </a:r>
            <a:r>
              <a:rPr lang="cs-CZ" dirty="0" smtClean="0">
                <a:hlinkClick r:id="rId4"/>
              </a:rPr>
              <a:t>/</a:t>
            </a:r>
            <a:endParaRPr lang="cs-CZ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56135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Požadavky na zápočet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smtClean="0"/>
              <a:t>Dokončené + odladěné příklady ze cvičení </a:t>
            </a:r>
            <a:r>
              <a:rPr lang="cs-CZ" b="1" dirty="0" smtClean="0"/>
              <a:t>v Gitlabu</a:t>
            </a:r>
            <a:r>
              <a:rPr lang="en-US" b="1" dirty="0" smtClean="0"/>
              <a:t> do pond</a:t>
            </a:r>
            <a:r>
              <a:rPr lang="cs-CZ" b="1" dirty="0" smtClean="0"/>
              <a:t>ělí </a:t>
            </a:r>
            <a:r>
              <a:rPr lang="en-US" b="1" dirty="0" smtClean="0"/>
              <a:t>23:59 </a:t>
            </a:r>
            <a:r>
              <a:rPr lang="cs-CZ" dirty="0" smtClean="0"/>
              <a:t>před dalším cvičením</a:t>
            </a:r>
          </a:p>
          <a:p>
            <a:pPr lvl="1"/>
            <a:r>
              <a:rPr lang="cs-CZ" dirty="0" smtClean="0"/>
              <a:t>Ikdyž se neúčastníte cvičení</a:t>
            </a:r>
          </a:p>
          <a:p>
            <a:r>
              <a:rPr lang="cs-CZ" dirty="0" smtClean="0"/>
              <a:t>2 DÚ </a:t>
            </a:r>
            <a:r>
              <a:rPr lang="cs-CZ" b="1" dirty="0" smtClean="0"/>
              <a:t>v ReCodexu</a:t>
            </a:r>
          </a:p>
          <a:p>
            <a:pPr lvl="1"/>
            <a:r>
              <a:rPr lang="cs-CZ" dirty="0" smtClean="0"/>
              <a:t>1. menší úkol: listopad, 15b</a:t>
            </a:r>
          </a:p>
          <a:p>
            <a:pPr lvl="1"/>
            <a:r>
              <a:rPr lang="cs-CZ" dirty="0" smtClean="0"/>
              <a:t>2. větší úkol: prosinec, 25b</a:t>
            </a:r>
          </a:p>
          <a:p>
            <a:pPr lvl="1"/>
            <a:r>
              <a:rPr lang="cs-CZ" dirty="0" smtClean="0"/>
              <a:t>Body se započítávají do zkoušky</a:t>
            </a:r>
          </a:p>
          <a:p>
            <a:r>
              <a:rPr lang="cs-CZ" dirty="0"/>
              <a:t>Zápočtový program</a:t>
            </a:r>
          </a:p>
          <a:p>
            <a:pPr lvl="1"/>
            <a:r>
              <a:rPr lang="cs-CZ" dirty="0"/>
              <a:t>Téma do </a:t>
            </a:r>
            <a:r>
              <a:rPr lang="cs-CZ" b="1" dirty="0"/>
              <a:t>30.11.</a:t>
            </a:r>
          </a:p>
          <a:p>
            <a:pPr lvl="1"/>
            <a:r>
              <a:rPr lang="cs-CZ" dirty="0"/>
              <a:t>1. odevzdání do </a:t>
            </a:r>
            <a:r>
              <a:rPr lang="cs-CZ" b="1" dirty="0"/>
              <a:t>30.4</a:t>
            </a:r>
            <a:r>
              <a:rPr lang="cs-CZ" b="1" dirty="0" smtClean="0"/>
              <a:t>.</a:t>
            </a:r>
          </a:p>
          <a:p>
            <a:pPr lvl="1"/>
            <a:r>
              <a:rPr lang="cs-CZ" dirty="0" smtClean="0"/>
              <a:t>Finální odevzdání do </a:t>
            </a:r>
            <a:r>
              <a:rPr lang="cs-CZ" b="1" dirty="0" smtClean="0"/>
              <a:t>28.5.</a:t>
            </a:r>
          </a:p>
          <a:p>
            <a:r>
              <a:rPr lang="cs-CZ" dirty="0" smtClean="0"/>
              <a:t>Invidividuální podmínky je možné domluvit na začátku semestru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4944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Požadavky na 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Konzistence (alespoň v rámci jednoho úkolu)</a:t>
            </a:r>
          </a:p>
          <a:p>
            <a:r>
              <a:rPr lang="cs-CZ" dirty="0" smtClean="0"/>
              <a:t>Čitelný kód</a:t>
            </a:r>
            <a:endParaRPr lang="cs-CZ" dirty="0"/>
          </a:p>
          <a:p>
            <a:pPr lvl="1"/>
            <a:r>
              <a:rPr lang="cs-CZ" dirty="0" smtClean="0"/>
              <a:t>Čitelný kód &gt;&gt; komentáře</a:t>
            </a:r>
          </a:p>
          <a:p>
            <a:r>
              <a:rPr lang="cs-CZ" dirty="0" smtClean="0"/>
              <a:t>Bezpečný kód</a:t>
            </a:r>
          </a:p>
          <a:p>
            <a:pPr lvl="1"/>
            <a:r>
              <a:rPr lang="cs-CZ" b="1" dirty="0" smtClean="0"/>
              <a:t>std::</a:t>
            </a:r>
            <a:r>
              <a:rPr lang="en-US" b="1" dirty="0" smtClean="0"/>
              <a:t>vector&lt;</a:t>
            </a:r>
            <a:r>
              <a:rPr lang="en-US" b="1" dirty="0" err="1" smtClean="0"/>
              <a:t>int</a:t>
            </a:r>
            <a:r>
              <a:rPr lang="en-US" b="1" dirty="0" smtClean="0"/>
              <a:t>&gt;</a:t>
            </a:r>
            <a:r>
              <a:rPr lang="cs-CZ" b="1" dirty="0" smtClean="0"/>
              <a:t> </a:t>
            </a:r>
            <a:r>
              <a:rPr lang="en-US" b="1" dirty="0" smtClean="0"/>
              <a:t>a(20);</a:t>
            </a:r>
            <a:r>
              <a:rPr lang="en-US" dirty="0" smtClean="0"/>
              <a:t> </a:t>
            </a:r>
            <a:r>
              <a:rPr lang="cs-CZ" dirty="0" smtClean="0"/>
              <a:t>&gt;</a:t>
            </a:r>
            <a:r>
              <a:rPr lang="en-US" dirty="0" smtClean="0"/>
              <a:t>&gt; </a:t>
            </a:r>
            <a:r>
              <a:rPr lang="en-US" b="1" dirty="0" err="1" smtClean="0"/>
              <a:t>int</a:t>
            </a:r>
            <a:r>
              <a:rPr lang="cs-CZ" b="1" dirty="0" smtClean="0"/>
              <a:t> </a:t>
            </a:r>
            <a:r>
              <a:rPr lang="en-US" b="1" dirty="0" smtClean="0"/>
              <a:t>*a = new </a:t>
            </a:r>
            <a:r>
              <a:rPr lang="en-US" b="1" dirty="0" err="1" smtClean="0"/>
              <a:t>int</a:t>
            </a:r>
            <a:r>
              <a:rPr lang="en-US" b="1" dirty="0" smtClean="0"/>
              <a:t>[20];</a:t>
            </a:r>
            <a:endParaRPr lang="cs-CZ" b="1" dirty="0" smtClean="0"/>
          </a:p>
          <a:p>
            <a:r>
              <a:rPr lang="cs-CZ" dirty="0" smtClean="0"/>
              <a:t>Moderní kód</a:t>
            </a:r>
            <a:endParaRPr lang="en-US" dirty="0" smtClean="0"/>
          </a:p>
          <a:p>
            <a:pPr lvl="1"/>
            <a:r>
              <a:rPr lang="cs-CZ" b="1" dirty="0"/>
              <a:t>std::</a:t>
            </a:r>
            <a:r>
              <a:rPr lang="en-US" b="1" dirty="0" smtClean="0"/>
              <a:t>array&lt;</a:t>
            </a:r>
            <a:r>
              <a:rPr lang="en-US" b="1" dirty="0" err="1" smtClean="0"/>
              <a:t>int</a:t>
            </a:r>
            <a:r>
              <a:rPr lang="en-US" b="1" dirty="0" smtClean="0"/>
              <a:t>, 20&gt;</a:t>
            </a:r>
            <a:r>
              <a:rPr lang="cs-CZ" b="1" dirty="0" smtClean="0"/>
              <a:t> </a:t>
            </a:r>
            <a:r>
              <a:rPr lang="en-US" b="1" dirty="0" smtClean="0"/>
              <a:t>a;</a:t>
            </a:r>
            <a:r>
              <a:rPr lang="en-US" dirty="0" smtClean="0"/>
              <a:t> </a:t>
            </a:r>
            <a:r>
              <a:rPr lang="cs-CZ" dirty="0"/>
              <a:t>&gt;</a:t>
            </a:r>
            <a:r>
              <a:rPr lang="en-US" dirty="0"/>
              <a:t>&gt; </a:t>
            </a:r>
            <a:r>
              <a:rPr lang="en-US" b="1" dirty="0" err="1"/>
              <a:t>int</a:t>
            </a:r>
            <a:r>
              <a:rPr lang="cs-CZ" b="1" dirty="0"/>
              <a:t> </a:t>
            </a:r>
            <a:r>
              <a:rPr lang="en-US" b="1" dirty="0"/>
              <a:t>a[20</a:t>
            </a:r>
            <a:r>
              <a:rPr lang="en-US" b="1" dirty="0" smtClean="0"/>
              <a:t>];</a:t>
            </a:r>
          </a:p>
          <a:p>
            <a:r>
              <a:rPr lang="cs-CZ" dirty="0" smtClean="0"/>
              <a:t>Funkčnost</a:t>
            </a:r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6749844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</a:t>
            </a:r>
            <a:r>
              <a:rPr lang="cs-CZ" dirty="0" smtClean="0"/>
              <a:t>ďte aktivní </a:t>
            </a:r>
            <a:r>
              <a:rPr lang="cs-CZ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Nebojte</a:t>
            </a:r>
            <a:r>
              <a:rPr lang="en-US" dirty="0" smtClean="0"/>
              <a:t> se </a:t>
            </a:r>
            <a:r>
              <a:rPr lang="en-US" dirty="0" err="1" smtClean="0"/>
              <a:t>zeptat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Slacku</a:t>
            </a:r>
            <a:r>
              <a:rPr lang="en-US" dirty="0" smtClean="0"/>
              <a:t>/</a:t>
            </a:r>
            <a:r>
              <a:rPr lang="en-US" dirty="0" err="1" smtClean="0"/>
              <a:t>mailu</a:t>
            </a:r>
            <a:r>
              <a:rPr lang="en-US" dirty="0" smtClean="0"/>
              <a:t>/…</a:t>
            </a:r>
          </a:p>
          <a:p>
            <a:r>
              <a:rPr lang="cs-CZ" dirty="0" smtClean="0"/>
              <a:t>Stáže</a:t>
            </a:r>
          </a:p>
          <a:p>
            <a:pPr lvl="1"/>
            <a:r>
              <a:rPr lang="cs-CZ" dirty="0" smtClean="0"/>
              <a:t>CppCon</a:t>
            </a:r>
          </a:p>
          <a:p>
            <a:pPr lvl="1"/>
            <a:r>
              <a:rPr lang="cs-CZ" dirty="0" smtClean="0"/>
              <a:t>Google, Microsoft, Oracle, ...</a:t>
            </a:r>
          </a:p>
          <a:p>
            <a:r>
              <a:rPr lang="cs-CZ" dirty="0" smtClean="0"/>
              <a:t>BP, DP, SWP, PhD</a:t>
            </a:r>
          </a:p>
        </p:txBody>
      </p:sp>
    </p:spTree>
    <p:extLst>
      <p:ext uri="{BB962C8B-B14F-4D97-AF65-F5344CB8AC3E}">
        <p14:creationId xmlns:p14="http://schemas.microsoft.com/office/powerpoint/2010/main" val="295756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cs-CZ" dirty="0" smtClean="0"/>
              <a:t>č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 "C makes it easy to shoot yourself in the foot. C++ </a:t>
            </a:r>
          </a:p>
          <a:p>
            <a:pPr marL="0" indent="0">
              <a:buNone/>
            </a:pPr>
            <a:r>
              <a:rPr lang="en-US" dirty="0" smtClean="0"/>
              <a:t>makes </a:t>
            </a:r>
            <a:r>
              <a:rPr lang="en-US" dirty="0"/>
              <a:t>it harder, but when you do, it blows away your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whole </a:t>
            </a:r>
            <a:r>
              <a:rPr lang="en-US" dirty="0"/>
              <a:t>leg." - Bjarne </a:t>
            </a:r>
            <a:r>
              <a:rPr lang="en-US" dirty="0" err="1" smtClean="0"/>
              <a:t>Stroustrup</a:t>
            </a:r>
            <a:endParaRPr lang="en-US" dirty="0" smtClean="0"/>
          </a:p>
          <a:p>
            <a:r>
              <a:rPr lang="en-US" dirty="0"/>
              <a:t>C++ is like teenage sex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It's </a:t>
            </a:r>
            <a:r>
              <a:rPr lang="en-US" dirty="0"/>
              <a:t>on everyone's mind all the time.</a:t>
            </a:r>
          </a:p>
          <a:p>
            <a:pPr lvl="1"/>
            <a:r>
              <a:rPr lang="en-US" dirty="0"/>
              <a:t>Everyone talks about it all the time.</a:t>
            </a:r>
          </a:p>
          <a:p>
            <a:pPr lvl="1"/>
            <a:r>
              <a:rPr lang="en-US" dirty="0"/>
              <a:t>Everyone thinks everyone else is doing it.</a:t>
            </a:r>
          </a:p>
          <a:p>
            <a:pPr lvl="1"/>
            <a:r>
              <a:rPr lang="en-US" dirty="0"/>
              <a:t>Almost no one is really doing it.</a:t>
            </a:r>
          </a:p>
          <a:p>
            <a:pPr lvl="1"/>
            <a:r>
              <a:rPr lang="en-US" dirty="0"/>
              <a:t>The few who are doing it are</a:t>
            </a:r>
          </a:p>
          <a:p>
            <a:pPr lvl="2"/>
            <a:r>
              <a:rPr lang="en-US" dirty="0"/>
              <a:t>doing it poorly;</a:t>
            </a:r>
          </a:p>
          <a:p>
            <a:pPr lvl="2"/>
            <a:r>
              <a:rPr lang="en-US" dirty="0"/>
              <a:t>sure it will be better next time;</a:t>
            </a:r>
          </a:p>
          <a:p>
            <a:pPr lvl="2"/>
            <a:r>
              <a:rPr lang="en-US" dirty="0"/>
              <a:t>not practicing it safely</a:t>
            </a:r>
            <a:r>
              <a:rPr lang="en-US" dirty="0" smtClean="0"/>
              <a:t>.</a:t>
            </a:r>
            <a:endParaRPr lang="cs-CZ" dirty="0" smtClean="0"/>
          </a:p>
          <a:p>
            <a:r>
              <a:rPr lang="cs-CZ" dirty="0" smtClean="0"/>
              <a:t>C</a:t>
            </a:r>
            <a:r>
              <a:rPr lang="en-US" dirty="0" smtClean="0"/>
              <a:t>++ != speed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376" y="624110"/>
            <a:ext cx="2340596" cy="602536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http://devhumor.com/media/languages-as-essays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5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Prost</a:t>
            </a:r>
            <a:r>
              <a:rPr lang="cs-CZ" dirty="0" smtClean="0"/>
              <a:t>ředí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IDE</a:t>
            </a:r>
          </a:p>
          <a:p>
            <a:pPr lvl="1"/>
            <a:r>
              <a:rPr lang="cs-CZ" dirty="0" smtClean="0"/>
              <a:t>Visual Studio </a:t>
            </a:r>
            <a:r>
              <a:rPr lang="en-US" dirty="0" smtClean="0"/>
              <a:t>(</a:t>
            </a:r>
            <a:r>
              <a:rPr lang="cs-CZ" dirty="0" smtClean="0">
                <a:hlinkClick r:id="rId2"/>
              </a:rPr>
              <a:t>https://portal.azure.com/...</a:t>
            </a:r>
            <a:r>
              <a:rPr lang="en-US" dirty="0"/>
              <a:t>)</a:t>
            </a:r>
            <a:endParaRPr lang="cs-CZ" dirty="0" smtClean="0"/>
          </a:p>
          <a:p>
            <a:pPr lvl="1"/>
            <a:r>
              <a:rPr lang="cs-CZ" dirty="0" smtClean="0"/>
              <a:t>Clion</a:t>
            </a:r>
            <a:endParaRPr lang="en-US" dirty="0" smtClean="0"/>
          </a:p>
          <a:p>
            <a:pPr lvl="1"/>
            <a:r>
              <a:rPr lang="en-US" dirty="0" smtClean="0"/>
              <a:t>Code::Blocks</a:t>
            </a:r>
          </a:p>
          <a:p>
            <a:pPr lvl="1"/>
            <a:r>
              <a:rPr lang="en-US" dirty="0" smtClean="0"/>
              <a:t>Eclipse</a:t>
            </a:r>
          </a:p>
          <a:p>
            <a:r>
              <a:rPr lang="en-US" dirty="0" smtClean="0"/>
              <a:t>P</a:t>
            </a:r>
            <a:r>
              <a:rPr lang="cs-CZ" dirty="0" smtClean="0"/>
              <a:t>řekladače</a:t>
            </a:r>
          </a:p>
          <a:p>
            <a:pPr lvl="1"/>
            <a:r>
              <a:rPr lang="en-US" dirty="0" smtClean="0"/>
              <a:t>MSVC, GCC, </a:t>
            </a:r>
            <a:r>
              <a:rPr lang="en-US" dirty="0" err="1" smtClean="0"/>
              <a:t>Clang+LLVM</a:t>
            </a:r>
            <a:r>
              <a:rPr lang="en-US" dirty="0" smtClean="0"/>
              <a:t>, ICC, …</a:t>
            </a:r>
            <a:endParaRPr lang="cs-CZ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(interesting)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Reddit</a:t>
            </a:r>
            <a:r>
              <a:rPr lang="en-US" dirty="0" smtClean="0"/>
              <a:t>, Slack, …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isocpp.github.io/CppCoreGuidelines/CppCoreGuidelines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www.youtube.com/user/CppCon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https://isocpp.org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http://www.open-std.org/jtc1/sc22/wg21/docs/papers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https://gcc.godbolt.org</a:t>
            </a:r>
            <a:r>
              <a:rPr lang="en-US" dirty="0" smtClean="0">
                <a:hlinkClick r:id="rId6"/>
              </a:rPr>
              <a:t>/</a:t>
            </a:r>
            <a:endParaRPr lang="cs-CZ" dirty="0" smtClean="0"/>
          </a:p>
          <a:p>
            <a:r>
              <a:rPr lang="en-US" dirty="0">
                <a:hlinkClick r:id="rId7"/>
              </a:rPr>
              <a:t>https://en.cppreference.com/w</a:t>
            </a:r>
            <a:r>
              <a:rPr lang="en-US" dirty="0" smtClean="0">
                <a:hlinkClick r:id="rId7"/>
              </a:rPr>
              <a:t>/</a:t>
            </a:r>
            <a:endParaRPr lang="cs-CZ" dirty="0" smtClean="0"/>
          </a:p>
          <a:p>
            <a:r>
              <a:rPr lang="en-US" dirty="0">
                <a:hlinkClick r:id="rId8"/>
              </a:rPr>
              <a:t>http://www.cplusplus.com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3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iostream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#include &lt;string&gt;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main() {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::string name;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cin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&gt;&gt; name;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return 0;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9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Užitečný kód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72745"/>
            <a:ext cx="8915400" cy="50786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#</a:t>
            </a:r>
            <a:r>
              <a:rPr lang="en-US" sz="1600" dirty="0"/>
              <a:t>include &lt;string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#</a:t>
            </a:r>
            <a:r>
              <a:rPr lang="en-US" sz="1600" dirty="0"/>
              <a:t>include &lt;vector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using </a:t>
            </a:r>
            <a:r>
              <a:rPr lang="en-US" sz="1600" dirty="0"/>
              <a:t>namespace </a:t>
            </a:r>
            <a:r>
              <a:rPr lang="en-US" sz="1600" dirty="0" err="1"/>
              <a:t>std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err="1" smtClean="0"/>
              <a:t>int</a:t>
            </a:r>
            <a:r>
              <a:rPr lang="en-US" sz="1600" dirty="0" smtClean="0"/>
              <a:t> length(</a:t>
            </a:r>
            <a:r>
              <a:rPr lang="en-US" sz="1600" dirty="0" err="1" smtClean="0"/>
              <a:t>const</a:t>
            </a:r>
            <a:r>
              <a:rPr lang="en-US" sz="1600" dirty="0" smtClean="0"/>
              <a:t> </a:t>
            </a:r>
            <a:r>
              <a:rPr lang="en-US" sz="1600" dirty="0"/>
              <a:t>string&amp; s) { ... </a:t>
            </a:r>
            <a:r>
              <a:rPr lang="en-US" sz="1600" dirty="0" smtClean="0"/>
              <a:t>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void </a:t>
            </a:r>
            <a:r>
              <a:rPr lang="en-US" sz="1600" dirty="0" err="1" smtClean="0"/>
              <a:t>pretty_print</a:t>
            </a:r>
            <a:r>
              <a:rPr lang="en-US" sz="1600" dirty="0" smtClean="0"/>
              <a:t>(</a:t>
            </a:r>
            <a:r>
              <a:rPr lang="en-US" sz="1600" dirty="0" err="1" smtClean="0"/>
              <a:t>const</a:t>
            </a:r>
            <a:r>
              <a:rPr lang="en-US" sz="1600" dirty="0" smtClean="0"/>
              <a:t> vector&lt;string</a:t>
            </a:r>
            <a:r>
              <a:rPr lang="en-US" sz="1600" dirty="0"/>
              <a:t>&gt;&amp; a) </a:t>
            </a:r>
            <a:r>
              <a:rPr lang="en-US" sz="1600" dirty="0" smtClean="0"/>
              <a:t>{   </a:t>
            </a:r>
            <a:r>
              <a:rPr lang="en-US" sz="1600" dirty="0"/>
              <a:t>... a[</a:t>
            </a:r>
            <a:r>
              <a:rPr lang="en-US" sz="1600" dirty="0" err="1"/>
              <a:t>i</a:t>
            </a:r>
            <a:r>
              <a:rPr lang="en-US" sz="1600" dirty="0"/>
              <a:t>] </a:t>
            </a:r>
            <a:r>
              <a:rPr lang="en-US" sz="1600" dirty="0" smtClean="0"/>
              <a:t>...</a:t>
            </a:r>
            <a:r>
              <a:rPr lang="cs-CZ" sz="1600" dirty="0" smtClean="0"/>
              <a:t> </a:t>
            </a:r>
            <a:r>
              <a:rPr lang="en-US" sz="1600" dirty="0" smtClean="0"/>
              <a:t> 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err="1" smtClean="0"/>
              <a:t>int</a:t>
            </a:r>
            <a:r>
              <a:rPr lang="en-US" sz="1600" dirty="0" smtClean="0"/>
              <a:t> main(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argc</a:t>
            </a:r>
            <a:r>
              <a:rPr lang="en-US" sz="1600" dirty="0"/>
              <a:t>, </a:t>
            </a:r>
            <a:r>
              <a:rPr lang="en-US" sz="1600" dirty="0" smtClean="0"/>
              <a:t>char** </a:t>
            </a:r>
            <a:r>
              <a:rPr lang="en-US" sz="1600" dirty="0" err="1"/>
              <a:t>argv</a:t>
            </a:r>
            <a:r>
              <a:rPr lang="en-US" sz="1600" dirty="0" smtClean="0"/>
              <a:t>)</a:t>
            </a:r>
            <a:r>
              <a:rPr lang="cs-CZ" sz="1600" dirty="0"/>
              <a:t> </a:t>
            </a:r>
            <a:r>
              <a:rPr lang="en-US" sz="1600" dirty="0" smtClean="0"/>
              <a:t>{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vector&lt;string</a:t>
            </a:r>
            <a:r>
              <a:rPr lang="en-US" sz="1600" dirty="0"/>
              <a:t>&gt; </a:t>
            </a:r>
            <a:r>
              <a:rPr lang="en-US" sz="1600" dirty="0" err="1" smtClean="0"/>
              <a:t>arg</a:t>
            </a:r>
            <a:r>
              <a:rPr lang="en-US" sz="1600" dirty="0" smtClean="0"/>
              <a:t>(</a:t>
            </a:r>
            <a:r>
              <a:rPr lang="en-US" sz="1600" dirty="0" err="1" smtClean="0"/>
              <a:t>argv</a:t>
            </a:r>
            <a:r>
              <a:rPr lang="en-US" sz="1600" dirty="0"/>
              <a:t>, </a:t>
            </a:r>
            <a:r>
              <a:rPr lang="en-US" sz="1600" dirty="0" err="1"/>
              <a:t>argv+argc</a:t>
            </a:r>
            <a:r>
              <a:rPr lang="en-US" sz="1600" dirty="0" smtClean="0"/>
              <a:t>);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if (</a:t>
            </a:r>
            <a:r>
              <a:rPr lang="en-US" sz="1600" dirty="0" err="1" smtClean="0"/>
              <a:t>arg.size</a:t>
            </a:r>
            <a:r>
              <a:rPr lang="en-US" sz="1600" dirty="0"/>
              <a:t>() &gt; 1 &amp;&amp; </a:t>
            </a:r>
            <a:r>
              <a:rPr lang="en-US" sz="1600" dirty="0" err="1"/>
              <a:t>arg</a:t>
            </a:r>
            <a:r>
              <a:rPr lang="en-US" sz="1600" dirty="0"/>
              <a:t>[1] == "--help</a:t>
            </a:r>
            <a:r>
              <a:rPr lang="en-US" sz="1600" dirty="0" smtClean="0"/>
              <a:t>")  {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 </a:t>
            </a:r>
            <a:r>
              <a:rPr lang="en-US" sz="1600" dirty="0"/>
              <a:t>&lt;&lt; "Usage: </a:t>
            </a:r>
            <a:r>
              <a:rPr lang="en-US" sz="1600" dirty="0" err="1"/>
              <a:t>myprg</a:t>
            </a:r>
            <a:r>
              <a:rPr lang="en-US" sz="1600" dirty="0"/>
              <a:t> [OPT]... [FILE]..." &lt;&lt; </a:t>
            </a:r>
            <a:r>
              <a:rPr lang="en-US" sz="1600" dirty="0" err="1"/>
              <a:t>endl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  </a:t>
            </a:r>
            <a:r>
              <a:rPr lang="en-US" sz="1600" dirty="0" smtClean="0"/>
              <a:t>return </a:t>
            </a:r>
            <a:r>
              <a:rPr lang="en-US" sz="1600" dirty="0"/>
              <a:t>8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  </a:t>
            </a:r>
            <a:r>
              <a:rPr lang="en-US" sz="1600" dirty="0" err="1" smtClean="0"/>
              <a:t>pretty_print</a:t>
            </a:r>
            <a:r>
              <a:rPr lang="en-US" sz="1600" dirty="0" smtClean="0"/>
              <a:t>(</a:t>
            </a:r>
            <a:r>
              <a:rPr lang="en-US" sz="1600" dirty="0" err="1" smtClean="0"/>
              <a:t>arg</a:t>
            </a:r>
            <a:r>
              <a:rPr lang="en-US" sz="1600" dirty="0" smtClean="0"/>
              <a:t>);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</a:t>
            </a:r>
            <a:r>
              <a:rPr lang="en-US" sz="1600" dirty="0" smtClean="0"/>
              <a:t> </a:t>
            </a:r>
            <a:r>
              <a:rPr lang="en-US" sz="1600" dirty="0"/>
              <a:t>return 0; 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}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681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r>
              <a:rPr lang="en-US" dirty="0" smtClean="0"/>
              <a:t> 30.9.2020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 smtClean="0"/>
              <a:t>Hello world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cs-CZ" dirty="0" smtClean="0"/>
              <a:t>Program pozdraví všechny lidi (jména zadaná jako argumenty programu)</a:t>
            </a:r>
          </a:p>
          <a:p>
            <a:pPr lvl="1"/>
            <a:r>
              <a:rPr lang="en-US" dirty="0"/>
              <a:t>`</a:t>
            </a:r>
            <a:r>
              <a:rPr lang="cs-CZ" dirty="0" smtClean="0"/>
              <a:t>Hello.exe Adam Bedrich Cecilie</a:t>
            </a:r>
            <a:r>
              <a:rPr lang="en-US" dirty="0" smtClean="0"/>
              <a:t>`</a:t>
            </a:r>
          </a:p>
          <a:p>
            <a:pPr lvl="1"/>
            <a:r>
              <a:rPr lang="en-US" dirty="0" err="1" smtClean="0"/>
              <a:t>Poz</a:t>
            </a:r>
            <a:r>
              <a:rPr lang="cs-CZ" dirty="0" smtClean="0"/>
              <a:t>or na první argument, tedy `arg[0]`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Sčítání čísel zadaných jako argumenty</a:t>
            </a:r>
          </a:p>
          <a:p>
            <a:pPr lvl="1"/>
            <a:r>
              <a:rPr lang="en-US" dirty="0" smtClean="0"/>
              <a:t>`</a:t>
            </a:r>
            <a:r>
              <a:rPr lang="cs-CZ" dirty="0" smtClean="0"/>
              <a:t>std::stoi</a:t>
            </a:r>
            <a:r>
              <a:rPr lang="en-US" dirty="0" smtClean="0"/>
              <a:t>()`</a:t>
            </a:r>
            <a:r>
              <a:rPr lang="cs-CZ" dirty="0" smtClean="0"/>
              <a:t>, ...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Jednoduchá kalkulačka nad zadanými argument</a:t>
            </a:r>
            <a:r>
              <a:rPr lang="en-US" dirty="0" smtClean="0"/>
              <a:t>y</a:t>
            </a:r>
          </a:p>
          <a:p>
            <a:pPr lvl="1"/>
            <a:r>
              <a:rPr lang="en-US" dirty="0" err="1" smtClean="0"/>
              <a:t>Jenom</a:t>
            </a:r>
            <a:r>
              <a:rPr lang="cs-CZ" dirty="0" smtClean="0"/>
              <a:t> čísla</a:t>
            </a:r>
            <a:r>
              <a:rPr lang="en-US" dirty="0" smtClean="0"/>
              <a:t> </a:t>
            </a:r>
            <a:r>
              <a:rPr lang="cs-CZ" dirty="0" smtClean="0"/>
              <a:t>a binární operace </a:t>
            </a:r>
            <a:r>
              <a:rPr lang="en-US" dirty="0" smtClean="0"/>
              <a:t>+, -, *, / </a:t>
            </a:r>
          </a:p>
          <a:p>
            <a:pPr lvl="1"/>
            <a:r>
              <a:rPr lang="en-US" dirty="0" smtClean="0"/>
              <a:t>`Calc.exe 1+2*3-4/5`</a:t>
            </a:r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8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 smtClean="0"/>
              <a:t>Databáze zvířat pomocí šablon</a:t>
            </a:r>
            <a:endParaRPr lang="cs-CZ" dirty="0"/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std</a:t>
            </a:r>
            <a:r>
              <a:rPr lang="en-US" dirty="0" smtClean="0">
                <a:latin typeface="Consolas" panose="020B0609020204030204" pitchFamily="49" charset="0"/>
              </a:rPr>
              <a:t>::variant</a:t>
            </a:r>
            <a:r>
              <a:rPr lang="cs-CZ" dirty="0">
                <a:latin typeface="Consolas" panose="020B0609020204030204" pitchFamily="49" charset="0"/>
              </a:rPr>
              <a:t> (</a:t>
            </a:r>
            <a:r>
              <a:rPr lang="cs-CZ" dirty="0">
                <a:latin typeface="Consolas" panose="020B0609020204030204" pitchFamily="49" charset="0"/>
                <a:hlinkClick r:id="rId2"/>
              </a:rPr>
              <a:t>https://</a:t>
            </a:r>
            <a:r>
              <a:rPr lang="cs-CZ" dirty="0" smtClean="0">
                <a:latin typeface="Consolas" panose="020B0609020204030204" pitchFamily="49" charset="0"/>
                <a:hlinkClick r:id="rId2"/>
              </a:rPr>
              <a:t>en.cppreference.com/w/cpp/utility/variant</a:t>
            </a:r>
            <a:r>
              <a:rPr lang="cs-CZ" dirty="0" smtClean="0">
                <a:latin typeface="Consolas" panose="020B06090202040302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Vypisování databáze do souboru</a:t>
            </a:r>
          </a:p>
          <a:p>
            <a:pPr lvl="1"/>
            <a:r>
              <a:rPr lang="cs-CZ" dirty="0">
                <a:latin typeface="Consolas" panose="020B0609020204030204" pitchFamily="49" charset="0"/>
              </a:rPr>
              <a:t>std::ofstream (</a:t>
            </a:r>
            <a:r>
              <a:rPr lang="cs-CZ" dirty="0">
                <a:latin typeface="Consolas" panose="020B0609020204030204" pitchFamily="49" charset="0"/>
                <a:hlinkClick r:id="rId3"/>
              </a:rPr>
              <a:t>https://</a:t>
            </a:r>
            <a:r>
              <a:rPr lang="cs-CZ" dirty="0" smtClean="0">
                <a:latin typeface="Consolas" panose="020B0609020204030204" pitchFamily="49" charset="0"/>
                <a:hlinkClick r:id="rId3"/>
              </a:rPr>
              <a:t>en.cppreference.com/w/cpp/io/basic_ofstream</a:t>
            </a:r>
            <a:r>
              <a:rPr lang="cs-CZ" dirty="0" smtClean="0">
                <a:latin typeface="Consolas" panose="020B0609020204030204" pitchFamily="49" charset="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Načítání do databáze se souboru</a:t>
            </a:r>
          </a:p>
          <a:p>
            <a:pPr lvl="1"/>
            <a:r>
              <a:rPr lang="cs-CZ" dirty="0">
                <a:latin typeface="Consolas" panose="020B0609020204030204" pitchFamily="49" charset="0"/>
              </a:rPr>
              <a:t>std</a:t>
            </a:r>
            <a:r>
              <a:rPr lang="cs-CZ" dirty="0" smtClean="0">
                <a:latin typeface="Consolas" panose="020B0609020204030204" pitchFamily="49" charset="0"/>
              </a:rPr>
              <a:t>::</a:t>
            </a:r>
            <a:r>
              <a:rPr lang="cs-CZ" dirty="0">
                <a:latin typeface="Consolas" panose="020B0609020204030204" pitchFamily="49" charset="0"/>
              </a:rPr>
              <a:t>ifstream (</a:t>
            </a:r>
            <a:r>
              <a:rPr lang="cs-CZ" dirty="0">
                <a:latin typeface="Consolas" panose="020B0609020204030204" pitchFamily="49" charset="0"/>
                <a:hlinkClick r:id="rId4"/>
              </a:rPr>
              <a:t>https://en.cppreference.com/w/cpp/io/basic_ifstream</a:t>
            </a:r>
            <a:r>
              <a:rPr lang="cs-CZ" dirty="0" smtClean="0">
                <a:latin typeface="Consolas" panose="020B0609020204030204" pitchFamily="49" charset="0"/>
              </a:rPr>
              <a:t>)</a:t>
            </a:r>
          </a:p>
          <a:p>
            <a:endParaRPr lang="cs-CZ" dirty="0">
              <a:latin typeface="Consolas" panose="020B0609020204030204" pitchFamily="49" charset="0"/>
            </a:endParaRPr>
          </a:p>
          <a:p>
            <a:pPr lvl="1"/>
            <a:endParaRPr lang="cs-CZ" dirty="0" smtClean="0"/>
          </a:p>
          <a:p>
            <a:pPr lvl="1"/>
            <a:endParaRPr lang="cs-CZ" dirty="0" smtClean="0"/>
          </a:p>
          <a:p>
            <a:pPr lvl="1"/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5401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cs-CZ" sz="6000" dirty="0"/>
              <a:t>9</a:t>
            </a:r>
            <a:r>
              <a:rPr lang="cs-CZ" sz="6000" dirty="0" smtClean="0"/>
              <a:t> (2</a:t>
            </a:r>
            <a:r>
              <a:rPr lang="en-US" sz="6000" dirty="0" smtClean="0"/>
              <a:t>.1</a:t>
            </a:r>
            <a:r>
              <a:rPr lang="cs-CZ" sz="6000" dirty="0" smtClean="0"/>
              <a:t>2</a:t>
            </a:r>
            <a:r>
              <a:rPr lang="en-US" sz="6000" dirty="0" smtClean="0"/>
              <a:t>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5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2. Velký domácí úkol – Kalkulačka výrazů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Recodexu (viz web)</a:t>
            </a:r>
          </a:p>
          <a:p>
            <a:r>
              <a:rPr lang="cs-CZ" dirty="0"/>
              <a:t>Do </a:t>
            </a:r>
            <a:r>
              <a:rPr lang="cs-CZ" dirty="0" smtClean="0"/>
              <a:t>3.1. </a:t>
            </a:r>
            <a:r>
              <a:rPr lang="cs-CZ" dirty="0"/>
              <a:t>(neděle) 23:59</a:t>
            </a:r>
          </a:p>
          <a:p>
            <a:pPr lvl="1"/>
            <a:r>
              <a:rPr lang="cs-CZ" dirty="0" smtClean="0"/>
              <a:t>-10b </a:t>
            </a:r>
            <a:r>
              <a:rPr lang="cs-CZ" dirty="0"/>
              <a:t>za každý další započatý týden</a:t>
            </a:r>
          </a:p>
          <a:p>
            <a:r>
              <a:rPr lang="cs-CZ" dirty="0"/>
              <a:t>Body: </a:t>
            </a:r>
            <a:r>
              <a:rPr lang="cs-CZ" dirty="0" smtClean="0"/>
              <a:t>25b</a:t>
            </a:r>
          </a:p>
          <a:p>
            <a:pPr lvl="1"/>
            <a:r>
              <a:rPr lang="cs-CZ" dirty="0" smtClean="0"/>
              <a:t>funkcionalitu </a:t>
            </a:r>
          </a:p>
          <a:p>
            <a:pPr lvl="2"/>
            <a:r>
              <a:rPr lang="cs-CZ" dirty="0" smtClean="0"/>
              <a:t>-Xb za nefunkčností věc</a:t>
            </a:r>
            <a:endParaRPr lang="cs-CZ" dirty="0"/>
          </a:p>
          <a:p>
            <a:pPr lvl="1"/>
            <a:r>
              <a:rPr lang="cs-CZ" dirty="0" smtClean="0"/>
              <a:t>kulturu </a:t>
            </a:r>
            <a:r>
              <a:rPr lang="cs-CZ" dirty="0"/>
              <a:t>kódu (čitelnost, konvence, </a:t>
            </a:r>
            <a:r>
              <a:rPr lang="cs-CZ" dirty="0" smtClean="0"/>
              <a:t>...)</a:t>
            </a:r>
          </a:p>
          <a:p>
            <a:pPr lvl="2"/>
            <a:r>
              <a:rPr lang="cs-CZ" dirty="0" smtClean="0"/>
              <a:t>-Xb za použití nekulturních věcí</a:t>
            </a:r>
          </a:p>
          <a:p>
            <a:r>
              <a:rPr lang="cs-CZ" dirty="0" smtClean="0"/>
              <a:t>Testování:</a:t>
            </a:r>
          </a:p>
          <a:p>
            <a:pPr lvl="1"/>
            <a:r>
              <a:rPr lang="cs-CZ" dirty="0" smtClean="0"/>
              <a:t>Přesměrování vstupů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5581990" y="5540419"/>
            <a:ext cx="26231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>
                <a:latin typeface="Consolas" panose="020B0609020204030204" pitchFamily="49" charset="0"/>
              </a:rPr>
              <a:t>prg.exe &lt; input &gt; output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79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2292</TotalTime>
  <Words>4340</Words>
  <Application>Microsoft Office PowerPoint</Application>
  <PresentationFormat>Widescreen</PresentationFormat>
  <Paragraphs>630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6" baseType="lpstr">
      <vt:lpstr>Arial</vt:lpstr>
      <vt:lpstr>Calibri</vt:lpstr>
      <vt:lpstr>Century Gothic</vt:lpstr>
      <vt:lpstr>Consolas</vt:lpstr>
      <vt:lpstr>Wingdings</vt:lpstr>
      <vt:lpstr>Wingdings 3</vt:lpstr>
      <vt:lpstr>Wisp</vt:lpstr>
      <vt:lpstr>Programování v C++ cvičení (2020/21)</vt:lpstr>
      <vt:lpstr>Programování v C++ cvičení 11 (16.12.2020)</vt:lpstr>
      <vt:lpstr>Diskuze 1v1</vt:lpstr>
      <vt:lpstr>Programování v C++ cvičení 10 (9.12.2020)</vt:lpstr>
      <vt:lpstr>Plán</vt:lpstr>
      <vt:lpstr>Proudy (Streams)</vt:lpstr>
      <vt:lpstr>Úkoly</vt:lpstr>
      <vt:lpstr>Programování v C++ cvičení 9 (2.12.2020)</vt:lpstr>
      <vt:lpstr>2. Velký domácí úkol – Kalkulačka výrazů</vt:lpstr>
      <vt:lpstr>Šablony</vt:lpstr>
      <vt:lpstr>Šablony (1/2)</vt:lpstr>
      <vt:lpstr>Šablony (2/2) </vt:lpstr>
      <vt:lpstr>Úkoly</vt:lpstr>
      <vt:lpstr>Programování v C++ cvičení 8 (25.11.2020)</vt:lpstr>
      <vt:lpstr>Připomenutí</vt:lpstr>
      <vt:lpstr>Zkušenosti z úkolů</vt:lpstr>
      <vt:lpstr>Úkol: databáze zvířat v Zoo</vt:lpstr>
      <vt:lpstr>Úkol: databáze zvířat v Zoo - příklad</vt:lpstr>
      <vt:lpstr>Programování v C++ cvičení 7 (18.11.2020)</vt:lpstr>
      <vt:lpstr>Připomenutí</vt:lpstr>
      <vt:lpstr>1. Velký domácí úkol – Agregátor dat</vt:lpstr>
      <vt:lpstr>Dědičnost</vt:lpstr>
      <vt:lpstr>Příklady dědičnosti</vt:lpstr>
      <vt:lpstr>Dědičnost vs. skládání</vt:lpstr>
      <vt:lpstr>Dynamický polymorfismus</vt:lpstr>
      <vt:lpstr>Úkol: pole libovolných typů</vt:lpstr>
      <vt:lpstr>Programování v C++ cvičení 6 (11.11.2020)</vt:lpstr>
      <vt:lpstr>C++ vs. ++C (1/2)</vt:lpstr>
      <vt:lpstr>C++ vs. ++C (2/2)</vt:lpstr>
      <vt:lpstr>Připomenutí</vt:lpstr>
      <vt:lpstr>Najdi chyby</vt:lpstr>
      <vt:lpstr>Úkol (volitelně): databáze lidí </vt:lpstr>
      <vt:lpstr>Programování v C++ cvičení 5 (4.11.2020)</vt:lpstr>
      <vt:lpstr>Dynamická alokace v moderním C++ (1/3)</vt:lpstr>
      <vt:lpstr>Dynamická alokace v moderním C++ (2/3)</vt:lpstr>
      <vt:lpstr>Dynamická alokace v moderním C++ (3/3)</vt:lpstr>
      <vt:lpstr>Dynamická alokace v moderním C++ (3/3)</vt:lpstr>
      <vt:lpstr>Úkoly</vt:lpstr>
      <vt:lpstr>Programování v C++ cvičení 4 (21.10.2020)</vt:lpstr>
      <vt:lpstr>Trigraphs (do C++17)</vt:lpstr>
      <vt:lpstr>Úkoly (zkušenosti)</vt:lpstr>
      <vt:lpstr>OOP</vt:lpstr>
      <vt:lpstr>Deklarace/definice</vt:lpstr>
      <vt:lpstr>Úkoly</vt:lpstr>
      <vt:lpstr>Programování v C++ cvičení 3 (14.10.2020)</vt:lpstr>
      <vt:lpstr>Operátor „down to“</vt:lpstr>
      <vt:lpstr>class/struct </vt:lpstr>
      <vt:lpstr>Úkol 1: implementace třídy C</vt:lpstr>
      <vt:lpstr>Úkoly</vt:lpstr>
      <vt:lpstr>Programování v C++ cvičení 2 (7.10.2020)</vt:lpstr>
      <vt:lpstr>Úkoly (zkušenosti)</vt:lpstr>
      <vt:lpstr>Úkoly (zkušenosti)  </vt:lpstr>
      <vt:lpstr>Úkoly (zkušenosti)</vt:lpstr>
      <vt:lpstr>Předávání parametrů</vt:lpstr>
      <vt:lpstr>class/struct (1/2)</vt:lpstr>
      <vt:lpstr>class/struct (2/2)</vt:lpstr>
      <vt:lpstr>std::vector&lt;T&gt;</vt:lpstr>
      <vt:lpstr>Úkoly</vt:lpstr>
      <vt:lpstr>Programování v C++ cvičení 1 (30.9.2020)</vt:lpstr>
      <vt:lpstr>Distanční výuka</vt:lpstr>
      <vt:lpstr>Požadavky na zápočet</vt:lpstr>
      <vt:lpstr>Požadavky na úkoly</vt:lpstr>
      <vt:lpstr>Buďte aktivní </vt:lpstr>
      <vt:lpstr>Proč C++</vt:lpstr>
      <vt:lpstr>Prostředí</vt:lpstr>
      <vt:lpstr>C++ (interesting) links</vt:lpstr>
      <vt:lpstr>Hello world</vt:lpstr>
      <vt:lpstr>Užitečný kód</vt:lpstr>
      <vt:lpstr>Úkoly 30.9.2020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cvičení</dc:title>
  <dc:creator>Tomas Faltin</dc:creator>
  <cp:lastModifiedBy>Tomas Faltin</cp:lastModifiedBy>
  <cp:revision>234</cp:revision>
  <dcterms:created xsi:type="dcterms:W3CDTF">2018-10-01T09:05:15Z</dcterms:created>
  <dcterms:modified xsi:type="dcterms:W3CDTF">2020-12-16T14:05:07Z</dcterms:modified>
</cp:coreProperties>
</file>