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sldIdLst>
    <p:sldId id="256" r:id="rId2"/>
    <p:sldId id="257" r:id="rId3"/>
    <p:sldId id="258" r:id="rId4"/>
    <p:sldId id="260" r:id="rId5"/>
    <p:sldId id="270" r:id="rId6"/>
    <p:sldId id="261" r:id="rId7"/>
    <p:sldId id="263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78" d="100"/>
          <a:sy n="78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59648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6723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55500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497341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519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2969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3791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000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155685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39564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72681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FC408-B707-4AD1-9019-CBC7A56463C9}" type="datetimeFigureOut">
              <a:rPr lang="cs-CZ" smtClean="0"/>
              <a:t>24.02.2020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C227C-0A3A-41F8-B513-71EC1BF33DF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1910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rduino.cc/en/main/software" TargetMode="External"/><Relationship Id="rId2" Type="http://schemas.openxmlformats.org/officeDocument/2006/relationships/hyperlink" Target="http://coliru.stacked-crooked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/>
              <a:t>NSWI170 – </a:t>
            </a:r>
            <a:r>
              <a:rPr lang="cs-CZ" sz="6000" dirty="0" smtClean="0"/>
              <a:t>Počítačové systémy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Tomáš Faltín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4074545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count_and_compare_odd_even</a:t>
            </a:r>
            <a:r>
              <a:rPr lang="en-US" dirty="0" smtClean="0">
                <a:latin typeface="Consolas" panose="020B0609020204030204" pitchFamily="49" charset="0"/>
              </a:rPr>
              <a:t>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array[],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length)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for(</a:t>
            </a: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&lt; length; ++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if (array[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] % 2 == 0)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    ++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    if (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if (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 &gt; </a:t>
            </a:r>
            <a:r>
              <a:rPr lang="en-US" dirty="0" err="1" smtClean="0">
                <a:latin typeface="Consolas" panose="020B0609020204030204" pitchFamily="49" charset="0"/>
              </a:rPr>
              <a:t>even_count</a:t>
            </a:r>
            <a:r>
              <a:rPr lang="en-US" dirty="0" smtClean="0">
                <a:latin typeface="Consolas" panose="020B0609020204030204" pitchFamily="49" charset="0"/>
              </a:rPr>
              <a:t>)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-</a:t>
            </a:r>
            <a:r>
              <a:rPr lang="en-US" dirty="0" err="1" smtClean="0">
                <a:latin typeface="Consolas" panose="020B0609020204030204" pitchFamily="49" charset="0"/>
              </a:rPr>
              <a:t>odd_count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 else {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    return 0;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}</a:t>
            </a:r>
            <a:r>
              <a:rPr lang="cs-CZ" dirty="0" smtClean="0">
                <a:latin typeface="Consolas" panose="020B0609020204030204" pitchFamily="49" charset="0"/>
              </a:rPr>
              <a:t/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508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vánoční stromeček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trojúhelník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Vypsat průměr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graf hodnot v poli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Nakreslit klouzavý průměr hodnot v poli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Pro fixní N</a:t>
            </a:r>
          </a:p>
          <a:p>
            <a:pPr marL="971550" lvl="1" indent="-514350">
              <a:buFont typeface="+mj-lt"/>
              <a:buAutoNum type="alphaLcParenR"/>
            </a:pPr>
            <a:r>
              <a:rPr lang="cs-CZ" dirty="0" smtClean="0"/>
              <a:t>Obecně pro N po sobě jdoucích hodnot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Histogram</a:t>
            </a:r>
            <a:endParaRPr lang="cs-CZ" dirty="0" smtClean="0"/>
          </a:p>
          <a:p>
            <a:pPr marL="971550" lvl="1" indent="-514350">
              <a:buFont typeface="+mj-lt"/>
              <a:buAutoNum type="alphaLcParenR"/>
            </a:pPr>
            <a:endParaRPr lang="cs-CZ" dirty="0"/>
          </a:p>
        </p:txBody>
      </p:sp>
      <p:sp>
        <p:nvSpPr>
          <p:cNvPr id="4" name="TextBox 4"/>
          <p:cNvSpPr txBox="1"/>
          <p:nvPr/>
        </p:nvSpPr>
        <p:spPr>
          <a:xfrm>
            <a:off x="9747014" y="475706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*****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64900" y="1623219"/>
            <a:ext cx="1224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cs-CZ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*******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8" name="Picture 4" descr="https://upload.wikimedia.org/wikipedia/commons/f/fe/Moving_average-c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006" y="3227015"/>
            <a:ext cx="4224767" cy="2687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10982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cs-CZ" dirty="0" smtClean="0"/>
              <a:t>Průběh cvičení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2746"/>
            <a:ext cx="10515600" cy="4904217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Účel předmětu NSWI170 – Počítačové systémy</a:t>
            </a:r>
          </a:p>
          <a:p>
            <a:pPr lvl="1"/>
            <a:r>
              <a:rPr lang="cs-CZ" dirty="0"/>
              <a:t>Vysvětlit, co informatik potřebuje vědět o hardware a systémovém software</a:t>
            </a:r>
          </a:p>
          <a:p>
            <a:pPr lvl="1"/>
            <a:r>
              <a:rPr lang="cs-CZ" dirty="0"/>
              <a:t>Seznámit se s jazykem, který je pravým opakem Pythonu</a:t>
            </a:r>
          </a:p>
          <a:p>
            <a:pPr lvl="1"/>
            <a:r>
              <a:rPr lang="cs-CZ" dirty="0"/>
              <a:t>Vyzkoušet si programování v těsném kontaktu s hardware</a:t>
            </a:r>
          </a:p>
          <a:p>
            <a:r>
              <a:rPr lang="cs-CZ" dirty="0"/>
              <a:t>Obsah přednášky (</a:t>
            </a:r>
            <a:r>
              <a:rPr lang="en-US" dirty="0"/>
              <a:t>Jakub </a:t>
            </a:r>
            <a:r>
              <a:rPr lang="en-US" dirty="0" err="1"/>
              <a:t>Yaghob</a:t>
            </a:r>
            <a:r>
              <a:rPr lang="cs-CZ" dirty="0"/>
              <a:t> nebo Lubomír Bulej</a:t>
            </a:r>
            <a:r>
              <a:rPr lang="en-US" dirty="0"/>
              <a:t>)</a:t>
            </a:r>
            <a:endParaRPr lang="cs-CZ" dirty="0"/>
          </a:p>
          <a:p>
            <a:pPr lvl="1"/>
            <a:r>
              <a:rPr lang="cs-CZ" dirty="0"/>
              <a:t>1..2 – základy jazyka C</a:t>
            </a:r>
          </a:p>
          <a:p>
            <a:pPr lvl="1"/>
            <a:r>
              <a:rPr lang="cs-CZ" dirty="0"/>
              <a:t>3..14 – operační systémy, překladače, ...</a:t>
            </a:r>
          </a:p>
          <a:p>
            <a:r>
              <a:rPr lang="cs-CZ" dirty="0"/>
              <a:t>Obsah cvičení</a:t>
            </a:r>
          </a:p>
          <a:p>
            <a:pPr lvl="1"/>
            <a:r>
              <a:rPr lang="cs-CZ" dirty="0"/>
              <a:t>Předmět je sice 2/2, ale cvičení je pouze jednou za 14 dní</a:t>
            </a:r>
          </a:p>
          <a:p>
            <a:pPr lvl="2"/>
            <a:r>
              <a:rPr lang="cs-CZ" dirty="0"/>
              <a:t>Druhou dvouhodinu strávíte u domácích úkolů (a vaši učitelé při jejich kontrole)</a:t>
            </a:r>
          </a:p>
          <a:p>
            <a:pPr lvl="1"/>
            <a:r>
              <a:rPr lang="cs-CZ" dirty="0"/>
              <a:t>1 – první kroky v C</a:t>
            </a:r>
          </a:p>
          <a:p>
            <a:pPr lvl="1"/>
            <a:r>
              <a:rPr lang="cs-CZ" dirty="0"/>
              <a:t>2..6 – programování pro Arduino</a:t>
            </a:r>
          </a:p>
          <a:p>
            <a:r>
              <a:rPr lang="cs-CZ" dirty="0"/>
              <a:t>Od třetího týdne přednáška se cvičením nesouvisí</a:t>
            </a:r>
          </a:p>
          <a:p>
            <a:pPr lvl="1"/>
            <a:r>
              <a:rPr lang="cs-CZ" dirty="0"/>
              <a:t>Ani zápočet se zkouškou</a:t>
            </a:r>
            <a:endParaRPr lang="en-US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101148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199"/>
          </a:xfrm>
        </p:spPr>
        <p:txBody>
          <a:bodyPr>
            <a:normAutofit fontScale="90000"/>
          </a:bodyPr>
          <a:lstStyle/>
          <a:p>
            <a:r>
              <a:rPr lang="cs-CZ" dirty="0" smtClean="0"/>
              <a:t>Zápočet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P</a:t>
            </a:r>
            <a:r>
              <a:rPr lang="cs-CZ" dirty="0" smtClean="0"/>
              <a:t>řed druhým cvičením (2.3.) si zajistěte prostředí k práci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Půjčte si Arduino v malostranské knihovně MFF</a:t>
            </a:r>
          </a:p>
          <a:p>
            <a:pPr lvl="2"/>
            <a:r>
              <a:rPr lang="cs-CZ" dirty="0" smtClean="0">
                <a:solidFill>
                  <a:srgbClr val="FF0000"/>
                </a:solidFill>
              </a:rPr>
              <a:t>Toto Arduino noste (i s kabelem) na každé cvičení</a:t>
            </a:r>
            <a:endParaRPr lang="en-US" dirty="0" smtClean="0">
              <a:solidFill>
                <a:srgbClr val="FF0000"/>
              </a:solidFill>
            </a:endParaRPr>
          </a:p>
          <a:p>
            <a:pPr lvl="2"/>
            <a:r>
              <a:rPr lang="en-US" dirty="0" smtClean="0">
                <a:solidFill>
                  <a:srgbClr val="FF0000"/>
                </a:solidFill>
              </a:rPr>
              <a:t>M</a:t>
            </a:r>
            <a:r>
              <a:rPr lang="cs-CZ" dirty="0" smtClean="0">
                <a:solidFill>
                  <a:srgbClr val="FF0000"/>
                </a:solidFill>
              </a:rPr>
              <a:t>ůžete si nosit delší (A-B)</a:t>
            </a:r>
            <a:r>
              <a:rPr lang="en-US" dirty="0" smtClean="0">
                <a:solidFill>
                  <a:srgbClr val="FF0000"/>
                </a:solidFill>
              </a:rPr>
              <a:t> USB </a:t>
            </a:r>
            <a:r>
              <a:rPr lang="en-US" dirty="0" err="1" smtClean="0">
                <a:solidFill>
                  <a:srgbClr val="FF0000"/>
                </a:solidFill>
              </a:rPr>
              <a:t>kabel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nebo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 err="1" smtClean="0">
                <a:solidFill>
                  <a:srgbClr val="FF0000"/>
                </a:solidFill>
              </a:rPr>
              <a:t>prodlu</a:t>
            </a:r>
            <a:r>
              <a:rPr lang="cs-CZ" dirty="0" smtClean="0">
                <a:solidFill>
                  <a:srgbClr val="FF0000"/>
                </a:solidFill>
              </a:rPr>
              <a:t>ž</a:t>
            </a:r>
            <a:r>
              <a:rPr lang="en-US" dirty="0" err="1" smtClean="0">
                <a:solidFill>
                  <a:srgbClr val="FF0000"/>
                </a:solidFill>
              </a:rPr>
              <a:t>ku</a:t>
            </a:r>
            <a:endParaRPr lang="cs-CZ" dirty="0" smtClean="0">
              <a:solidFill>
                <a:srgbClr val="FF0000"/>
              </a:solidFill>
            </a:endParaRPr>
          </a:p>
          <a:p>
            <a:pPr lvl="2"/>
            <a:r>
              <a:rPr lang="cs-CZ" dirty="0" smtClean="0"/>
              <a:t>Příliš se v něm fyzicky ani elektricky nešťourejte (nesundavejte shield)</a:t>
            </a:r>
          </a:p>
          <a:p>
            <a:pPr lvl="2"/>
            <a:r>
              <a:rPr lang="cs-CZ" dirty="0" smtClean="0">
                <a:solidFill>
                  <a:srgbClr val="FF0000"/>
                </a:solidFill>
              </a:rPr>
              <a:t>Jiná Arduina (vaše vlastní) nenoste (na jiných typech zadávané úlohy nebudou mít smysl)</a:t>
            </a:r>
          </a:p>
          <a:p>
            <a:pPr lvl="1"/>
            <a:r>
              <a:rPr lang="cs-CZ" dirty="0" smtClean="0"/>
              <a:t>Nainstalujte si na vašem počítači Arduino IDE (pro řešení domácích úkolů)</a:t>
            </a:r>
          </a:p>
          <a:p>
            <a:pPr lvl="2"/>
            <a:r>
              <a:rPr lang="cs-CZ" dirty="0" smtClean="0"/>
              <a:t>Budete-li chtít na cvičeních pracovat na svém notebooku, ověřte </a:t>
            </a:r>
            <a:r>
              <a:rPr lang="cs-CZ" dirty="0" smtClean="0">
                <a:solidFill>
                  <a:srgbClr val="FF0000"/>
                </a:solidFill>
              </a:rPr>
              <a:t>před </a:t>
            </a:r>
            <a:r>
              <a:rPr lang="cs-CZ" dirty="0" smtClean="0"/>
              <a:t>druhým cvičením podle návodu, že vaše Arduino IDE funguje včetně spojení s Arduinem</a:t>
            </a:r>
          </a:p>
          <a:p>
            <a:r>
              <a:rPr lang="cs-CZ" dirty="0" smtClean="0"/>
              <a:t>Na prvním až pátém cvičení budou zadávány úlohy</a:t>
            </a:r>
          </a:p>
          <a:p>
            <a:pPr lvl="1"/>
            <a:r>
              <a:rPr lang="en-US" dirty="0" smtClean="0"/>
              <a:t>Bu</a:t>
            </a:r>
            <a:r>
              <a:rPr lang="cs-CZ" dirty="0" smtClean="0"/>
              <a:t>ď na místě nebo dodělat doma</a:t>
            </a:r>
          </a:p>
          <a:p>
            <a:pPr lvl="1"/>
            <a:r>
              <a:rPr lang="cs-CZ" dirty="0" smtClean="0"/>
              <a:t>Finální řešení těchto úloh uploadujte do SISu (Studijní mezivýsledky)</a:t>
            </a:r>
          </a:p>
          <a:p>
            <a:pPr lvl="1"/>
            <a:r>
              <a:rPr lang="cs-CZ" dirty="0" smtClean="0">
                <a:solidFill>
                  <a:srgbClr val="FF0000"/>
                </a:solidFill>
              </a:rPr>
              <a:t>Nejpozději do půlnoci před následujícím cvičením</a:t>
            </a:r>
          </a:p>
          <a:p>
            <a:pPr lvl="1"/>
            <a:r>
              <a:rPr lang="cs-CZ" dirty="0" smtClean="0"/>
              <a:t>Arduinovské úlohy na sebe navazují, řešení tedy budete sami potřebovat</a:t>
            </a:r>
          </a:p>
          <a:p>
            <a:r>
              <a:rPr lang="cs-CZ" dirty="0" smtClean="0"/>
              <a:t>Na šestém cvičení bude zadána hlavní domácí úloha</a:t>
            </a:r>
          </a:p>
          <a:p>
            <a:pPr lvl="1"/>
            <a:r>
              <a:rPr lang="cs-CZ" dirty="0" smtClean="0"/>
              <a:t>Řešení budete osobně předvádět na Arduinu</a:t>
            </a:r>
          </a:p>
          <a:p>
            <a:pPr lvl="2"/>
            <a:r>
              <a:rPr lang="cs-CZ" dirty="0" smtClean="0"/>
              <a:t>Zároveň řešení uploadujte do SISu</a:t>
            </a:r>
          </a:p>
          <a:p>
            <a:pPr lvl="1"/>
            <a:r>
              <a:rPr lang="cs-CZ" dirty="0" smtClean="0"/>
              <a:t>Termíny na předvádění budou na konci semestru a ve zkouškovém období</a:t>
            </a:r>
          </a:p>
          <a:p>
            <a:pPr lvl="2"/>
            <a:r>
              <a:rPr lang="cs-CZ" dirty="0" smtClean="0"/>
              <a:t>Každý cvičící bude mít vlastní termíny, sdělí je koncem semestru</a:t>
            </a:r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818843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IDE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92500" lnSpcReduction="20000"/>
          </a:bodyPr>
          <a:lstStyle/>
          <a:p>
            <a:r>
              <a:rPr lang="cs-CZ" dirty="0" smtClean="0"/>
              <a:t>V čem tedy budete programovat?</a:t>
            </a:r>
          </a:p>
          <a:p>
            <a:pPr lvl="1"/>
            <a:r>
              <a:rPr lang="cs-CZ" dirty="0" smtClean="0"/>
              <a:t>Technicky to bude C++</a:t>
            </a:r>
          </a:p>
          <a:p>
            <a:pPr lvl="2"/>
            <a:r>
              <a:rPr lang="cs-CZ" dirty="0" smtClean="0"/>
              <a:t>C++ je (téměř) nadmnožina C</a:t>
            </a:r>
          </a:p>
          <a:p>
            <a:pPr lvl="3"/>
            <a:r>
              <a:rPr lang="cs-CZ" dirty="0" smtClean="0"/>
              <a:t>U některých C-konstrukcí má C++ o něco přísnější pravidla, tím včas odhalíte některé chyby</a:t>
            </a:r>
          </a:p>
          <a:p>
            <a:pPr lvl="2"/>
            <a:r>
              <a:rPr lang="cs-CZ" dirty="0" smtClean="0"/>
              <a:t>Půjčíme si z C++ několik drobností usnadňujících život</a:t>
            </a:r>
          </a:p>
          <a:p>
            <a:pPr lvl="3"/>
            <a:r>
              <a:rPr lang="cs-CZ" dirty="0" smtClean="0"/>
              <a:t>Parametry předávané odkazem, prázdné závorky v deklaraci funkce bez parametrů, ...</a:t>
            </a:r>
          </a:p>
          <a:p>
            <a:pPr lvl="2"/>
            <a:r>
              <a:rPr lang="en-US" dirty="0" err="1" smtClean="0"/>
              <a:t>Slo</a:t>
            </a:r>
            <a:r>
              <a:rPr lang="cs-CZ" dirty="0" smtClean="0"/>
              <a:t>žitější vlastnosti C++ nejsou v nízkoúrovňovém prostředí příliš užitečné </a:t>
            </a:r>
          </a:p>
          <a:p>
            <a:pPr lvl="3"/>
            <a:r>
              <a:rPr lang="cs-CZ" dirty="0" smtClean="0"/>
              <a:t>Často ani nejsou dostupné kvůli omezené kapacitě hardware</a:t>
            </a:r>
          </a:p>
          <a:p>
            <a:pPr lvl="1"/>
            <a:r>
              <a:rPr lang="cs-CZ" dirty="0" smtClean="0"/>
              <a:t>Fakticky budete používat 30</a:t>
            </a:r>
            <a:r>
              <a:rPr lang="en-US" dirty="0" smtClean="0"/>
              <a:t>%</a:t>
            </a:r>
            <a:r>
              <a:rPr lang="cs-CZ" dirty="0" smtClean="0"/>
              <a:t> C a 1</a:t>
            </a:r>
            <a:r>
              <a:rPr lang="en-US" dirty="0" smtClean="0"/>
              <a:t>% C++</a:t>
            </a:r>
            <a:endParaRPr lang="cs-CZ" dirty="0" smtClean="0"/>
          </a:p>
          <a:p>
            <a:pPr lvl="2"/>
            <a:r>
              <a:rPr lang="cs-CZ" dirty="0" smtClean="0"/>
              <a:t>Minimum potřebné pro programování Arduina</a:t>
            </a:r>
          </a:p>
          <a:p>
            <a:r>
              <a:rPr lang="cs-CZ" dirty="0" smtClean="0"/>
              <a:t>Kde?</a:t>
            </a:r>
          </a:p>
          <a:p>
            <a:pPr lvl="1"/>
            <a:r>
              <a:rPr lang="cs-CZ" dirty="0" smtClean="0"/>
              <a:t>1. cvičení: </a:t>
            </a:r>
            <a:r>
              <a:rPr lang="cs-CZ" dirty="0" smtClean="0">
                <a:hlinkClick r:id="rId2"/>
              </a:rPr>
              <a:t>coliru.stacked-crooked.com</a:t>
            </a:r>
            <a:endParaRPr lang="cs-CZ" dirty="0" smtClean="0"/>
          </a:p>
          <a:p>
            <a:pPr lvl="2"/>
            <a:r>
              <a:rPr lang="cs-CZ" dirty="0" smtClean="0"/>
              <a:t>Webový editor schopný zkompilovat a spustit jednoduchý program v C++</a:t>
            </a:r>
          </a:p>
          <a:p>
            <a:pPr lvl="2"/>
            <a:r>
              <a:rPr lang="cs-CZ" dirty="0" smtClean="0"/>
              <a:t>Kdo to umí, může používat jakýkoliv jiný editor a překladač C++</a:t>
            </a:r>
          </a:p>
          <a:p>
            <a:pPr lvl="1"/>
            <a:r>
              <a:rPr lang="cs-CZ" dirty="0" smtClean="0"/>
              <a:t>Zbytek cvičení: Arduino IDE - </a:t>
            </a:r>
            <a:r>
              <a:rPr lang="en-US" dirty="0" smtClean="0">
                <a:hlinkClick r:id="rId3"/>
              </a:rPr>
              <a:t>www.arduino.cc/en/main/software</a:t>
            </a:r>
            <a:endParaRPr lang="cs-CZ" dirty="0" smtClean="0"/>
          </a:p>
          <a:p>
            <a:pPr lvl="2"/>
            <a:r>
              <a:rPr lang="cs-CZ" dirty="0" smtClean="0"/>
              <a:t>Aplikace pro Windows/Linux/MacOS</a:t>
            </a:r>
          </a:p>
          <a:p>
            <a:pPr lvl="2"/>
            <a:r>
              <a:rPr lang="cs-CZ" dirty="0" smtClean="0"/>
              <a:t>Editor, překladač, dálkový (USB) ovladač Arduina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826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Let’s play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r>
              <a:rPr lang="cs-CZ" b="0" i="0" dirty="0" smtClean="0">
                <a:solidFill>
                  <a:srgbClr val="000000"/>
                </a:solidFill>
                <a:effectLst/>
                <a:latin typeface="Montserrat"/>
              </a:rPr>
              <a:t> </a:t>
            </a:r>
            <a:r>
              <a:rPr lang="cs-CZ" b="1" i="0" dirty="0" smtClean="0">
                <a:solidFill>
                  <a:srgbClr val="000000"/>
                </a:solidFill>
                <a:effectLst/>
                <a:latin typeface="Montserrat"/>
              </a:rPr>
              <a:t>www.kahoot.it</a:t>
            </a:r>
            <a:r>
              <a:rPr lang="cs-CZ" b="0" i="0" dirty="0" smtClean="0">
                <a:solidFill>
                  <a:srgbClr val="000000"/>
                </a:solidFill>
                <a:effectLst/>
                <a:latin typeface="Montserrat"/>
              </a:rPr>
              <a:t> </a:t>
            </a:r>
            <a:endParaRPr lang="en-US" dirty="0">
              <a:solidFill>
                <a:srgbClr val="000000"/>
              </a:solidFill>
              <a:latin typeface="Montserrat"/>
            </a:endParaRPr>
          </a:p>
          <a:p>
            <a:r>
              <a:rPr lang="en-US" dirty="0" smtClean="0">
                <a:latin typeface="Consolas" panose="020B0609020204030204" pitchFamily="49" charset="0"/>
              </a:rPr>
              <a:t>PIN: </a:t>
            </a:r>
            <a:r>
              <a:rPr lang="cs-CZ" b="1" dirty="0"/>
              <a:t>7896762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4826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smtClean="0"/>
              <a:t>Hello World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#include &lt;</a:t>
            </a:r>
            <a:r>
              <a:rPr lang="en-US" dirty="0" err="1" smtClean="0">
                <a:latin typeface="Consolas" panose="020B0609020204030204" pitchFamily="49" charset="0"/>
              </a:rPr>
              <a:t>stdio.h</a:t>
            </a:r>
            <a:r>
              <a:rPr lang="en-US" dirty="0" smtClean="0">
                <a:latin typeface="Consolas" panose="020B0609020204030204" pitchFamily="49" charset="0"/>
              </a:rPr>
              <a:t>&gt;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int</a:t>
            </a:r>
            <a:r>
              <a:rPr lang="en-US" dirty="0" smtClean="0">
                <a:latin typeface="Consolas" panose="020B0609020204030204" pitchFamily="49" charset="0"/>
              </a:rPr>
              <a:t> main()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en-US" dirty="0" err="1" smtClean="0">
                <a:latin typeface="Consolas" panose="020B0609020204030204" pitchFamily="49" charset="0"/>
              </a:rPr>
              <a:t>printf</a:t>
            </a:r>
            <a:r>
              <a:rPr lang="en-US" dirty="0" smtClean="0">
                <a:latin typeface="Consolas" panose="020B0609020204030204" pitchFamily="49" charset="0"/>
              </a:rPr>
              <a:t>("Hello World :)\n");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003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1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&lt;cstdio&gt;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fn1(int array[], int length)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res += array[i];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res;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fn1(array, 9);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2639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en-US" dirty="0" err="1" smtClean="0"/>
              <a:t>Tajemn</a:t>
            </a:r>
            <a:r>
              <a:rPr lang="cs-CZ" dirty="0"/>
              <a:t>á</a:t>
            </a:r>
            <a:r>
              <a:rPr lang="cs-CZ" dirty="0" smtClean="0"/>
              <a:t> funkce 2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fn2(int array[], int length, int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i = 0;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while(i &lt; length &amp;&amp; array[i] != number) 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    ++i;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return i;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9, 10};</a:t>
            </a:r>
          </a:p>
          <a:p>
            <a:pPr marL="0" indent="0">
              <a:buNone/>
            </a:pP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   static constexpr int SIZE = 10</a:t>
            </a:r>
            <a:r>
              <a:rPr lang="en-US" dirty="0" smtClean="0">
                <a:latin typeface="Consolas" panose="020B0609020204030204" pitchFamily="49" charset="0"/>
              </a:rPr>
              <a:t>0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  <a:endParaRPr lang="cs-CZ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fn2(array, SIZE, 4);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90748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8767"/>
          </a:xfrm>
        </p:spPr>
        <p:txBody>
          <a:bodyPr>
            <a:normAutofit/>
          </a:bodyPr>
          <a:lstStyle/>
          <a:p>
            <a:r>
              <a:rPr lang="cs-CZ" dirty="0" smtClean="0"/>
              <a:t>Tajemná funkce 3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73892"/>
            <a:ext cx="10515600" cy="50030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#include &lt;stdio.h&gt;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fn3(int array[], int length)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j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int k = 0;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for(int i = 0; i &lt; length; ++i)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if (array[i] % 2 == 0)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++j;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 else {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    ++k;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  </a:t>
            </a:r>
            <a:r>
              <a:rPr lang="cs-CZ" dirty="0" smtClean="0">
                <a:latin typeface="Consolas" panose="020B0609020204030204" pitchFamily="49" charset="0"/>
              </a:rPr>
              <a:t>if (j &gt; k)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j;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if (k &gt; j)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-k;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 else {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    return 0;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    }</a:t>
            </a:r>
            <a:br>
              <a:rPr lang="cs-CZ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}</a:t>
            </a: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cs-CZ" dirty="0" smtClean="0">
                <a:latin typeface="Consolas" panose="020B0609020204030204" pitchFamily="49" charset="0"/>
              </a:rPr>
              <a:t>int main()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array[] = {1, 2, 3, 4, 5, 6, 7, 8, 9};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static constexpr int SIZE = </a:t>
            </a:r>
            <a:r>
              <a:rPr lang="en-US" dirty="0" smtClean="0">
                <a:latin typeface="Consolas" panose="020B0609020204030204" pitchFamily="49" charset="0"/>
              </a:rPr>
              <a:t>9</a:t>
            </a:r>
            <a:r>
              <a:rPr lang="cs-CZ" dirty="0" smtClean="0"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int res = fn</a:t>
            </a:r>
            <a:r>
              <a:rPr lang="en-US" dirty="0" smtClean="0">
                <a:latin typeface="Consolas" panose="020B0609020204030204" pitchFamily="49" charset="0"/>
              </a:rPr>
              <a:t>3</a:t>
            </a:r>
            <a:r>
              <a:rPr lang="cs-CZ" dirty="0" smtClean="0">
                <a:latin typeface="Consolas" panose="020B0609020204030204" pitchFamily="49" charset="0"/>
              </a:rPr>
              <a:t>(array, SIZE);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    printf("Result: %d", res);</a:t>
            </a:r>
          </a:p>
          <a:p>
            <a:pPr marL="0" indent="0">
              <a:buNone/>
            </a:pPr>
            <a:r>
              <a:rPr lang="cs-CZ" dirty="0" smtClean="0">
                <a:latin typeface="Consolas" panose="020B0609020204030204" pitchFamily="49" charset="0"/>
              </a:rPr>
              <a:t>}</a:t>
            </a:r>
            <a:endParaRPr lang="cs-CZ" dirty="0" smtClean="0"/>
          </a:p>
          <a:p>
            <a:pPr marL="0" indent="0">
              <a:buNone/>
            </a:pPr>
            <a:endParaRPr lang="cs-CZ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51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</TotalTime>
  <Words>1062</Words>
  <Application>Microsoft Office PowerPoint</Application>
  <PresentationFormat>Widescreen</PresentationFormat>
  <Paragraphs>123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Courier New</vt:lpstr>
      <vt:lpstr>Montserrat</vt:lpstr>
      <vt:lpstr>Wingdings</vt:lpstr>
      <vt:lpstr>Office Theme</vt:lpstr>
      <vt:lpstr>NSWI170 – Počítačové systémy</vt:lpstr>
      <vt:lpstr>Průběh cvičení</vt:lpstr>
      <vt:lpstr>Zápočet</vt:lpstr>
      <vt:lpstr>IDE</vt:lpstr>
      <vt:lpstr>Let’s play </vt:lpstr>
      <vt:lpstr>Hello World </vt:lpstr>
      <vt:lpstr>Tajemná funkce 1 </vt:lpstr>
      <vt:lpstr>Tajemná funkce 2</vt:lpstr>
      <vt:lpstr>Tajemná funkce 3 (1/2)</vt:lpstr>
      <vt:lpstr>Tajemná funkce 3 (2/2)</vt:lpstr>
      <vt:lpstr>Úkoly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NSWI170 – Počítačové systémy</dc:title>
  <dc:creator>Tomas Faltin</dc:creator>
  <cp:lastModifiedBy>Tomas Faltin</cp:lastModifiedBy>
  <cp:revision>16</cp:revision>
  <dcterms:created xsi:type="dcterms:W3CDTF">2020-02-24T09:50:47Z</dcterms:created>
  <dcterms:modified xsi:type="dcterms:W3CDTF">2020-02-24T22:03:22Z</dcterms:modified>
</cp:coreProperties>
</file>