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0" r:id="rId7"/>
    <p:sldId id="258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3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1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49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786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427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38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6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3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6C06-A776-4FE1-A7E2-F4489C66B38A}" type="datetimeFigureOut">
              <a:rPr lang="cs-CZ" smtClean="0"/>
              <a:t>27.04.2020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70F3-093B-46CD-B6FF-59B402948E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94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NSWI170 – </a:t>
            </a:r>
            <a:r>
              <a:rPr lang="cs-CZ" dirty="0"/>
              <a:t>Počítačové systémy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86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funkce na porovnávání řetězců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Funkce dostane dva parametry – řetězce a vrací pořadí (</a:t>
            </a:r>
            <a:r>
              <a:rPr lang="cs-CZ" b="1" dirty="0" smtClean="0"/>
              <a:t>číslované od 1</a:t>
            </a:r>
            <a:r>
              <a:rPr lang="cs-CZ" dirty="0" smtClean="0"/>
              <a:t>) prvního znaku, který se liší</a:t>
            </a:r>
            <a:r>
              <a:rPr lang="en-US" dirty="0" smtClean="0"/>
              <a:t>, </a:t>
            </a:r>
            <a:r>
              <a:rPr lang="cs-CZ" dirty="0" smtClean="0"/>
              <a:t>pokud jsou řetězce stejné, vrátí 0</a:t>
            </a:r>
            <a:endParaRPr lang="en-US" dirty="0" smtClean="0"/>
          </a:p>
          <a:p>
            <a:r>
              <a:rPr lang="en-US" dirty="0" err="1" smtClean="0"/>
              <a:t>Pomoc</a:t>
            </a:r>
            <a:r>
              <a:rPr lang="cs-CZ" dirty="0" smtClean="0"/>
              <a:t>í ukazatelové aritmetiky</a:t>
            </a:r>
          </a:p>
          <a:p>
            <a:r>
              <a:rPr lang="cs-CZ" dirty="0" smtClean="0"/>
              <a:t>Musí fungovat i v případě nullptr, prázdných řetězců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str_cmp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jed</a:t>
            </a:r>
            <a:r>
              <a:rPr lang="en-US" b="1" dirty="0" err="1" smtClean="0"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”, “</a:t>
            </a:r>
            <a:r>
              <a:rPr lang="en-US" dirty="0" err="1" smtClean="0">
                <a:latin typeface="Consolas" panose="020B0609020204030204" pitchFamily="49" charset="0"/>
              </a:rPr>
              <a:t>jed</a:t>
            </a:r>
            <a:r>
              <a:rPr lang="en-US" dirty="0" smtClean="0">
                <a:latin typeface="Consolas" panose="020B0609020204030204" pitchFamily="49" charset="0"/>
              </a:rPr>
              <a:t>”) == </a:t>
            </a:r>
            <a:r>
              <a:rPr lang="cs-CZ" dirty="0" smtClean="0">
                <a:latin typeface="Consolas" panose="020B0609020204030204" pitchFamily="49" charset="0"/>
              </a:rPr>
              <a:t>4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</a:rPr>
              <a:t>cmp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b="1" dirty="0" err="1" smtClean="0">
                <a:latin typeface="Consolas" panose="020B0609020204030204" pitchFamily="49" charset="0"/>
              </a:rPr>
              <a:t>j</a:t>
            </a:r>
            <a:r>
              <a:rPr lang="en-US" dirty="0" err="1" smtClean="0">
                <a:latin typeface="Consolas" panose="020B0609020204030204" pitchFamily="49" charset="0"/>
              </a:rPr>
              <a:t>edna</a:t>
            </a:r>
            <a:r>
              <a:rPr lang="en-US" dirty="0" smtClean="0">
                <a:latin typeface="Consolas" panose="020B0609020204030204" pitchFamily="49" charset="0"/>
              </a:rPr>
              <a:t>”, “</a:t>
            </a:r>
            <a:r>
              <a:rPr lang="en-US" b="1" dirty="0" err="1" smtClean="0"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</a:rPr>
              <a:t>va</a:t>
            </a:r>
            <a:r>
              <a:rPr lang="en-US" dirty="0" smtClean="0">
                <a:latin typeface="Consolas" panose="020B0609020204030204" pitchFamily="49" charset="0"/>
              </a:rPr>
              <a:t>”) == 1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str_cmp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, “</a:t>
            </a:r>
            <a:r>
              <a:rPr lang="en-US" dirty="0" err="1" smtClean="0">
                <a:latin typeface="Consolas" panose="020B0609020204030204" pitchFamily="49" charset="0"/>
              </a:rPr>
              <a:t>dva</a:t>
            </a:r>
            <a:r>
              <a:rPr lang="en-US" dirty="0" smtClean="0">
                <a:latin typeface="Consolas" panose="020B0609020204030204" pitchFamily="49" charset="0"/>
              </a:rPr>
              <a:t>”) == 1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str_cmp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, “”) == 1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</a:rPr>
              <a:t>cmp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) == 0 // to </a:t>
            </a:r>
            <a:r>
              <a:rPr lang="en-US" dirty="0" err="1" smtClean="0">
                <a:latin typeface="Consolas" panose="020B0609020204030204" pitchFamily="49" charset="0"/>
              </a:rPr>
              <a:t>sam</a:t>
            </a:r>
            <a:r>
              <a:rPr lang="cs-CZ" dirty="0" smtClean="0">
                <a:latin typeface="Consolas" panose="020B0609020204030204" pitchFamily="49" charset="0"/>
              </a:rPr>
              <a:t>é i pro </a:t>
            </a:r>
            <a:r>
              <a:rPr lang="en-US" dirty="0" smtClean="0">
                <a:latin typeface="Consolas" panose="020B0609020204030204" pitchFamily="49" charset="0"/>
              </a:rPr>
              <a:t>“”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str_cmp</a:t>
            </a:r>
            <a:r>
              <a:rPr lang="en-US" dirty="0" smtClean="0">
                <a:latin typeface="Consolas" panose="020B0609020204030204" pitchFamily="49" charset="0"/>
              </a:rPr>
              <a:t>(“tri”, “tri”) == 0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2: Zobraz řetězec na displeji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Funkce, která umí zobrazit zadaný řetězec na displeji</a:t>
            </a:r>
          </a:p>
          <a:p>
            <a:r>
              <a:rPr lang="cs-CZ" dirty="0" smtClean="0"/>
              <a:t>Pokud se řetězec nevejde, zobrazí jen první 4 znaky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5521"/>
              </p:ext>
            </p:extLst>
          </p:nvPr>
        </p:nvGraphicFramePr>
        <p:xfrm>
          <a:off x="4208575" y="3635534"/>
          <a:ext cx="5948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0390954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08575" y="3635534"/>
            <a:ext cx="2974340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76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Úkol 3: Zobraz celý řetězec na displeji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85"/>
            <a:ext cx="10515600" cy="4351338"/>
          </a:xfrm>
        </p:spPr>
        <p:txBody>
          <a:bodyPr/>
          <a:lstStyle/>
          <a:p>
            <a:r>
              <a:rPr lang="cs-CZ" dirty="0" smtClean="0"/>
              <a:t>Funkce, která cyklicky zobrazuje </a:t>
            </a:r>
            <a:r>
              <a:rPr lang="cs-CZ" b="1" dirty="0" smtClean="0"/>
              <a:t>celý </a:t>
            </a:r>
            <a:r>
              <a:rPr lang="cs-CZ" dirty="0" smtClean="0"/>
              <a:t>řetězec na displeji</a:t>
            </a:r>
          </a:p>
          <a:p>
            <a:r>
              <a:rPr lang="cs-CZ" dirty="0" smtClean="0"/>
              <a:t>Pokud se řetězec nevejde, postupně se řetězec posouvá</a:t>
            </a:r>
          </a:p>
          <a:p>
            <a:r>
              <a:rPr lang="cs-CZ" dirty="0" smtClean="0"/>
              <a:t>Řetězec se nechá úplně zmizet a pak se začne zobrazovat znova</a:t>
            </a:r>
          </a:p>
          <a:p>
            <a:pPr lvl="1"/>
            <a:r>
              <a:rPr lang="cs-CZ" dirty="0" smtClean="0"/>
              <a:t>Řetězec utíká doleva</a:t>
            </a:r>
          </a:p>
          <a:p>
            <a:r>
              <a:rPr lang="cs-CZ" dirty="0" smtClean="0"/>
              <a:t>Funkce bere 2 parametry:</a:t>
            </a:r>
          </a:p>
          <a:p>
            <a:pPr lvl="1"/>
            <a:r>
              <a:rPr lang="cs-CZ" dirty="0" smtClean="0"/>
              <a:t>Řetězec</a:t>
            </a:r>
          </a:p>
          <a:p>
            <a:pPr lvl="1"/>
            <a:r>
              <a:rPr lang="cs-CZ" dirty="0" smtClean="0"/>
              <a:t>Délka zobrazení jednoho znaku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94181"/>
              </p:ext>
            </p:extLst>
          </p:nvPr>
        </p:nvGraphicFramePr>
        <p:xfrm>
          <a:off x="6581072" y="2770562"/>
          <a:ext cx="345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90954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81072" y="2770562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14805"/>
              </p:ext>
            </p:extLst>
          </p:nvPr>
        </p:nvGraphicFramePr>
        <p:xfrm>
          <a:off x="6581072" y="3271259"/>
          <a:ext cx="345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90954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01201" y="3273657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2612"/>
              </p:ext>
            </p:extLst>
          </p:nvPr>
        </p:nvGraphicFramePr>
        <p:xfrm>
          <a:off x="6581072" y="6215962"/>
          <a:ext cx="345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90954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03774" y="6215962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99257"/>
              </p:ext>
            </p:extLst>
          </p:nvPr>
        </p:nvGraphicFramePr>
        <p:xfrm>
          <a:off x="6581072" y="4363224"/>
          <a:ext cx="30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336577" y="4345685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83473"/>
              </p:ext>
            </p:extLst>
          </p:nvPr>
        </p:nvGraphicFramePr>
        <p:xfrm>
          <a:off x="6581072" y="4807002"/>
          <a:ext cx="30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63479" y="4827999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1234"/>
              </p:ext>
            </p:extLst>
          </p:nvPr>
        </p:nvGraphicFramePr>
        <p:xfrm>
          <a:off x="6581072" y="5292552"/>
          <a:ext cx="30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151870" y="5300381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4833"/>
              </p:ext>
            </p:extLst>
          </p:nvPr>
        </p:nvGraphicFramePr>
        <p:xfrm>
          <a:off x="6589556" y="5754257"/>
          <a:ext cx="302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9613556" y="5754257"/>
            <a:ext cx="1784452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Down Arrow 20"/>
          <p:cNvSpPr/>
          <p:nvPr/>
        </p:nvSpPr>
        <p:spPr>
          <a:xfrm>
            <a:off x="7880892" y="3717073"/>
            <a:ext cx="484632" cy="56813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0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Nahrád do SISu zdroják obsahující funkce pro úkoly </a:t>
            </a:r>
            <a:r>
              <a:rPr lang="cs-CZ" dirty="0" smtClean="0"/>
              <a:t>1 a 3</a:t>
            </a:r>
            <a:endParaRPr lang="en-US" dirty="0" smtClean="0"/>
          </a:p>
          <a:p>
            <a:r>
              <a:rPr lang="en-US" dirty="0" smtClean="0"/>
              <a:t>Do 14 </a:t>
            </a:r>
            <a:r>
              <a:rPr lang="en-US" dirty="0" err="1" smtClean="0"/>
              <a:t>dn</a:t>
            </a:r>
            <a:r>
              <a:rPr lang="cs-CZ" dirty="0" smtClean="0"/>
              <a:t>ů</a:t>
            </a:r>
            <a:endParaRPr lang="en-US" dirty="0" smtClean="0"/>
          </a:p>
          <a:p>
            <a:r>
              <a:rPr lang="cs-CZ" dirty="0"/>
              <a:t>Podmínky: </a:t>
            </a:r>
          </a:p>
          <a:p>
            <a:pPr lvl="1"/>
            <a:r>
              <a:rPr lang="cs-CZ" dirty="0" smtClean="0"/>
              <a:t>Funkční</a:t>
            </a:r>
          </a:p>
          <a:p>
            <a:pPr lvl="1"/>
            <a:r>
              <a:rPr lang="cs-CZ" b="1" dirty="0"/>
              <a:t>Zohlednit zpětnou vazbu z posledně</a:t>
            </a:r>
            <a:r>
              <a:rPr lang="cs-CZ" b="1" dirty="0" smtClean="0"/>
              <a:t>!</a:t>
            </a:r>
            <a:endParaRPr lang="cs-CZ" b="1" dirty="0"/>
          </a:p>
          <a:p>
            <a:pPr lvl="1"/>
            <a:r>
              <a:rPr lang="cs-CZ" dirty="0"/>
              <a:t>Rozdělené do funkcí</a:t>
            </a:r>
          </a:p>
          <a:p>
            <a:pPr lvl="1"/>
            <a:r>
              <a:rPr lang="cs-CZ" dirty="0"/>
              <a:t>Srozumitelně pojmenováné </a:t>
            </a:r>
            <a:r>
              <a:rPr lang="cs-CZ" dirty="0" smtClean="0"/>
              <a:t>konstanty/funkce</a:t>
            </a:r>
          </a:p>
          <a:p>
            <a:pPr lvl="1"/>
            <a:r>
              <a:rPr lang="cs-CZ" b="1" dirty="0" smtClean="0"/>
              <a:t>Objektový návrh</a:t>
            </a:r>
            <a:r>
              <a:rPr lang="cs-CZ" dirty="0" smtClean="0"/>
              <a:t> funkcí = funkce, které k sobě patří mají stejný </a:t>
            </a:r>
            <a:r>
              <a:rPr lang="cs-CZ" dirty="0" smtClean="0"/>
              <a:t>prefix</a:t>
            </a:r>
            <a:endParaRPr lang="cs-CZ" b="1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701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Ukazatele</a:t>
            </a:r>
            <a:r>
              <a:rPr lang="en-US" dirty="0" smtClean="0"/>
              <a:t> (pointers) v C </a:t>
            </a:r>
            <a:r>
              <a:rPr lang="cs-CZ" dirty="0" smtClean="0"/>
              <a:t>(1/2</a:t>
            </a:r>
            <a:r>
              <a:rPr lang="cs-CZ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6598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Jde o typ proměnných (podobně jako int, double, pole, ...)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typ </a:t>
            </a:r>
            <a:r>
              <a:rPr lang="en-US" b="1" dirty="0" smtClean="0"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latin typeface="Consolas" panose="020B0609020204030204" pitchFamily="49" charset="0"/>
              </a:rPr>
              <a:t>jmeno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</a:t>
            </a:r>
            <a:r>
              <a:rPr lang="cs-CZ" dirty="0" smtClean="0"/>
              <a:t>řekladač kontroluje/zná typ, na který se ukazatel odkazuje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cs-CZ" dirty="0" smtClean="0"/>
              <a:t>říklady: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*p1 = …;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ukazatel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p1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char *p2 = …;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ukazatel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p2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char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**p3 = …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ukazatel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ukazatel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endParaRPr lang="cs-CZ" b="1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Příklady použití:</a:t>
            </a:r>
          </a:p>
          <a:p>
            <a:pPr lvl="1"/>
            <a:r>
              <a:rPr lang="cs-CZ" dirty="0" smtClean="0"/>
              <a:t>při dynamické alokaci (ne v Arduinu)</a:t>
            </a:r>
          </a:p>
          <a:p>
            <a:pPr lvl="2"/>
            <a:r>
              <a:rPr lang="cs-CZ" dirty="0" smtClean="0"/>
              <a:t>malloc/new vrací ukazatele</a:t>
            </a:r>
          </a:p>
          <a:p>
            <a:pPr lvl="1"/>
            <a:r>
              <a:rPr lang="cs-CZ" dirty="0" smtClean="0"/>
              <a:t>práce s poli/řetězci</a:t>
            </a:r>
          </a:p>
          <a:p>
            <a:pPr lvl="2"/>
            <a:r>
              <a:rPr lang="cs-CZ" dirty="0"/>
              <a:t>p</a:t>
            </a:r>
            <a:r>
              <a:rPr lang="en-US" dirty="0" smtClean="0"/>
              <a:t>ole je </a:t>
            </a:r>
            <a:r>
              <a:rPr lang="en-US" dirty="0" err="1" smtClean="0"/>
              <a:t>vla</a:t>
            </a:r>
            <a:r>
              <a:rPr lang="cs-CZ" dirty="0" smtClean="0"/>
              <a:t>stně ukazatel na začátek</a:t>
            </a:r>
          </a:p>
          <a:p>
            <a:pPr lvl="1"/>
            <a:r>
              <a:rPr lang="cs-CZ" dirty="0" smtClean="0"/>
              <a:t>výstupní parameter z funkce</a:t>
            </a:r>
          </a:p>
          <a:p>
            <a:pPr lvl="2"/>
            <a:r>
              <a:rPr lang="cs-CZ" dirty="0"/>
              <a:t>v</a:t>
            </a:r>
            <a:r>
              <a:rPr lang="cs-CZ" dirty="0" smtClean="0"/>
              <a:t> C se všechny parametry předávají hodnotou</a:t>
            </a: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90086"/>
            <a:ext cx="10515600" cy="226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Ukazatele (pointers) v C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Speciální operátor </a:t>
            </a:r>
            <a:r>
              <a:rPr lang="cs-CZ" b="1" dirty="0" smtClean="0"/>
              <a:t>&amp;</a:t>
            </a:r>
            <a:r>
              <a:rPr lang="cs-CZ" dirty="0" smtClean="0"/>
              <a:t> vrací adresu proměnné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int x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 3;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= &amp;x; </a:t>
            </a:r>
            <a:endParaRPr lang="cs-CZ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p_x</a:t>
            </a:r>
            <a:r>
              <a:rPr lang="en-US" dirty="0" smtClean="0"/>
              <a:t> </a:t>
            </a:r>
            <a:r>
              <a:rPr lang="en-US" dirty="0" err="1" smtClean="0"/>
              <a:t>nyn</a:t>
            </a:r>
            <a:r>
              <a:rPr lang="cs-CZ" dirty="0" smtClean="0"/>
              <a:t>í obsahuje adresu proměnné x</a:t>
            </a:r>
          </a:p>
          <a:p>
            <a:pPr lvl="2"/>
            <a:r>
              <a:rPr lang="cs-CZ" dirty="0" smtClean="0"/>
              <a:t>jinak řečeno: </a:t>
            </a:r>
            <a:r>
              <a:rPr lang="cs-CZ" dirty="0" smtClean="0">
                <a:latin typeface="Consolas" panose="020B0609020204030204" pitchFamily="49" charset="0"/>
              </a:rPr>
              <a:t>p_x </a:t>
            </a:r>
            <a:r>
              <a:rPr lang="cs-CZ" dirty="0" smtClean="0"/>
              <a:t>„ukazuje“ na proměnnou x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Pozor</a:t>
            </a:r>
            <a:r>
              <a:rPr lang="cs-CZ" dirty="0" smtClean="0"/>
              <a:t> v C++ má &amp; i jinou funkci – reference</a:t>
            </a:r>
          </a:p>
          <a:p>
            <a:r>
              <a:rPr lang="cs-CZ" dirty="0"/>
              <a:t>S</a:t>
            </a:r>
            <a:r>
              <a:rPr lang="en-US" dirty="0" err="1"/>
              <a:t>peci</a:t>
            </a:r>
            <a:r>
              <a:rPr lang="cs-CZ" dirty="0"/>
              <a:t>ální hodnota </a:t>
            </a:r>
            <a:r>
              <a:rPr lang="cs-CZ" dirty="0">
                <a:latin typeface="Consolas" panose="020B0609020204030204" pitchFamily="49" charset="0"/>
              </a:rPr>
              <a:t>nullptr</a:t>
            </a:r>
            <a:r>
              <a:rPr lang="cs-CZ" dirty="0"/>
              <a:t>, když „neukazuji na nic“</a:t>
            </a:r>
          </a:p>
          <a:p>
            <a:pPr lvl="1"/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int *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px </a:t>
            </a:r>
            <a:r>
              <a:rPr lang="cs-CZ" dirty="0">
                <a:solidFill>
                  <a:schemeClr val="accent1"/>
                </a:solidFill>
                <a:latin typeface="Consolas" panose="020B0609020204030204" pitchFamily="49" charset="0"/>
              </a:rPr>
              <a:t>= nullptr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cs-CZ" dirty="0" smtClean="0">
              <a:solidFill>
                <a:schemeClr val="accent1"/>
              </a:solidFill>
            </a:endParaRPr>
          </a:p>
          <a:p>
            <a:r>
              <a:rPr lang="cs-CZ" dirty="0" smtClean="0"/>
              <a:t>Operátor *</a:t>
            </a:r>
          </a:p>
          <a:p>
            <a:pPr lvl="1"/>
            <a:r>
              <a:rPr lang="cs-CZ" dirty="0" smtClean="0"/>
              <a:t>Přistup na hodnotu uloženou na adrese, která je v pointeru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x = 3; </a:t>
            </a:r>
            <a:b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 </a:t>
            </a:r>
            <a:b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Serial.print(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px)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cs-CZ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endParaRPr lang="cs-CZ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69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cs-CZ" dirty="0" smtClean="0"/>
              <a:t>Ukazatele (pointers) v paměti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7215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accent1"/>
                </a:solidFill>
              </a:rPr>
              <a:t>int main</a:t>
            </a:r>
            <a:r>
              <a:rPr lang="en-US" dirty="0" smtClean="0">
                <a:solidFill>
                  <a:schemeClr val="accent1"/>
                </a:solidFill>
              </a:rPr>
              <a:t>() {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= 2;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*pi = &amp;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r>
              <a:rPr lang="cs-CZ" dirty="0" smtClean="0">
                <a:solidFill>
                  <a:schemeClr val="accent1"/>
                </a:solidFill>
              </a:rPr>
              <a:t>  </a:t>
            </a:r>
            <a:br>
              <a:rPr lang="cs-CZ" dirty="0" smtClean="0">
                <a:solidFill>
                  <a:schemeClr val="accent1"/>
                </a:solidFill>
              </a:rPr>
            </a:br>
            <a:r>
              <a:rPr lang="cs-CZ" dirty="0" smtClean="0">
                <a:solidFill>
                  <a:schemeClr val="accent1"/>
                </a:solidFill>
              </a:rPr>
              <a:t>  int </a:t>
            </a:r>
            <a:r>
              <a:rPr lang="en-US" dirty="0" smtClean="0">
                <a:solidFill>
                  <a:schemeClr val="accent1"/>
                </a:solidFill>
              </a:rPr>
              <a:t>**</a:t>
            </a:r>
            <a:r>
              <a:rPr lang="en-US" dirty="0" err="1" smtClean="0">
                <a:solidFill>
                  <a:schemeClr val="accent1"/>
                </a:solidFill>
              </a:rPr>
              <a:t>ppi</a:t>
            </a:r>
            <a:r>
              <a:rPr lang="en-US" dirty="0" smtClean="0">
                <a:solidFill>
                  <a:schemeClr val="accent1"/>
                </a:solidFill>
              </a:rPr>
              <a:t> = &amp;pi;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);  // 2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(pi); // 102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(*pi); // 2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ppi</a:t>
            </a:r>
            <a:r>
              <a:rPr lang="en-US" dirty="0" smtClean="0">
                <a:solidFill>
                  <a:schemeClr val="accent1"/>
                </a:solidFill>
              </a:rPr>
              <a:t>); // 104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(*</a:t>
            </a:r>
            <a:r>
              <a:rPr lang="en-US" dirty="0" err="1" smtClean="0">
                <a:solidFill>
                  <a:schemeClr val="accent1"/>
                </a:solidFill>
              </a:rPr>
              <a:t>ppi</a:t>
            </a:r>
            <a:r>
              <a:rPr lang="en-US" dirty="0" smtClean="0">
                <a:solidFill>
                  <a:schemeClr val="accent1"/>
                </a:solidFill>
              </a:rPr>
              <a:t>); // 102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</a:rPr>
              <a:t>(**</a:t>
            </a:r>
            <a:r>
              <a:rPr lang="en-US" dirty="0" err="1" smtClean="0">
                <a:solidFill>
                  <a:schemeClr val="accent1"/>
                </a:solidFill>
              </a:rPr>
              <a:t>ppi</a:t>
            </a:r>
            <a:r>
              <a:rPr lang="en-US" dirty="0" smtClean="0">
                <a:solidFill>
                  <a:schemeClr val="accent1"/>
                </a:solidFill>
              </a:rPr>
              <a:t>); // 2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</a:t>
            </a:r>
            <a:r>
              <a:rPr lang="cs-CZ" dirty="0" smtClean="0"/>
              <a:t>C</a:t>
            </a:r>
            <a:r>
              <a:rPr lang="en-US" dirty="0" smtClean="0"/>
              <a:t>o se </a:t>
            </a:r>
            <a:r>
              <a:rPr lang="en-US" dirty="0" err="1" smtClean="0"/>
              <a:t>stane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en-US" dirty="0" err="1" smtClean="0"/>
              <a:t>bychom</a:t>
            </a:r>
            <a:r>
              <a:rPr lang="en-US" dirty="0" smtClean="0"/>
              <a:t> </a:t>
            </a:r>
            <a:r>
              <a:rPr lang="en-US" dirty="0" err="1" smtClean="0"/>
              <a:t>zavolali</a:t>
            </a:r>
            <a:r>
              <a:rPr lang="en-US" dirty="0" smtClean="0"/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Serial.print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22155"/>
              </p:ext>
            </p:extLst>
          </p:nvPr>
        </p:nvGraphicFramePr>
        <p:xfrm>
          <a:off x="6240160" y="2281329"/>
          <a:ext cx="417452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08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508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508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Obsah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cs-CZ" dirty="0" smtClean="0"/>
                        <a:t>Proměnná</a:t>
                      </a:r>
                      <a:r>
                        <a:rPr lang="en-US" dirty="0" smtClean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ppi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4687" y="3402335"/>
            <a:ext cx="321690" cy="65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4687" y="4159234"/>
            <a:ext cx="321690" cy="65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4686" y="3039760"/>
            <a:ext cx="694037" cy="211006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8723" y="3928401"/>
            <a:ext cx="71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**</a:t>
            </a:r>
            <a:endParaRPr lang="cs-CZ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14685" y="3577034"/>
            <a:ext cx="71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cs-CZ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03359" y="4353562"/>
            <a:ext cx="71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cs-CZ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3359" y="22813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Oper</a:t>
            </a:r>
            <a:r>
              <a:rPr lang="cs-CZ" b="1" dirty="0" smtClean="0"/>
              <a:t>átor</a:t>
            </a:r>
            <a:r>
              <a:rPr lang="en-US" b="1" dirty="0" smtClean="0"/>
              <a:t> *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048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Q:</a:t>
            </a:r>
            <a:r>
              <a:rPr lang="en-US" dirty="0" smtClean="0"/>
              <a:t> </a:t>
            </a:r>
            <a:r>
              <a:rPr lang="en-US" dirty="0" err="1" smtClean="0"/>
              <a:t>Serial.print</a:t>
            </a:r>
            <a:r>
              <a:rPr lang="en-US" dirty="0" smtClean="0"/>
              <a:t>(*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80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= 2;</a:t>
            </a:r>
            <a:b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Serial.print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Program </a:t>
            </a:r>
            <a:r>
              <a:rPr lang="en-US" dirty="0" err="1" smtClean="0"/>
              <a:t>vr</a:t>
            </a:r>
            <a:r>
              <a:rPr lang="cs-CZ" dirty="0" smtClean="0"/>
              <a:t>átí hodnotu, která leží na adrese 2, kde může ležet cokoliv </a:t>
            </a:r>
            <a:r>
              <a:rPr lang="cs-CZ" dirty="0"/>
              <a:t>☠</a:t>
            </a:r>
            <a:endParaRPr lang="cs-CZ" dirty="0" smtClean="0"/>
          </a:p>
          <a:p>
            <a:r>
              <a:rPr lang="cs-CZ" dirty="0" smtClean="0"/>
              <a:t>Poznámka: překladáč vás to nenechá udělat, jelikož ví, že se jedná o číslo, na kterém nesmíte volat operátor *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5621"/>
              </p:ext>
            </p:extLst>
          </p:nvPr>
        </p:nvGraphicFramePr>
        <p:xfrm>
          <a:off x="6933576" y="1418840"/>
          <a:ext cx="4050954" cy="465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18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50318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50318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5792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Obsah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cs-CZ" dirty="0" smtClean="0"/>
                        <a:t>Proměnná</a:t>
                      </a:r>
                      <a:r>
                        <a:rPr lang="en-US" dirty="0" smtClean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1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???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cs-CZ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ppi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cs-CZ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73205" y="1422177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Oper</a:t>
            </a:r>
            <a:r>
              <a:rPr lang="cs-CZ" b="1" dirty="0" smtClean="0"/>
              <a:t>átor</a:t>
            </a:r>
            <a:r>
              <a:rPr lang="en-US" b="1" dirty="0" smtClean="0"/>
              <a:t> *</a:t>
            </a:r>
            <a:endParaRPr lang="cs-CZ" b="1" dirty="0"/>
          </a:p>
        </p:txBody>
      </p:sp>
      <p:sp>
        <p:nvSpPr>
          <p:cNvPr id="11" name="Curved Right Arrow 10"/>
          <p:cNvSpPr/>
          <p:nvPr/>
        </p:nvSpPr>
        <p:spPr>
          <a:xfrm rot="10800000">
            <a:off x="10961878" y="2842055"/>
            <a:ext cx="321690" cy="9840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84530" y="3217160"/>
            <a:ext cx="71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888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61"/>
            <a:ext cx="10515600" cy="1325563"/>
          </a:xfrm>
        </p:spPr>
        <p:txBody>
          <a:bodyPr/>
          <a:lstStyle/>
          <a:p>
            <a:r>
              <a:rPr lang="cs-CZ" dirty="0" smtClean="0"/>
              <a:t>Ukazatele (pointers) v </a:t>
            </a:r>
            <a:r>
              <a:rPr lang="cs-CZ" smtClean="0"/>
              <a:t>reálném světě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45" y="1330024"/>
            <a:ext cx="4846939" cy="48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Řetězce v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Pole</a:t>
            </a:r>
            <a:r>
              <a:rPr lang="cs-CZ" dirty="0" smtClean="0"/>
              <a:t> jsou (z pohledu překladače) jen </a:t>
            </a:r>
            <a:r>
              <a:rPr lang="en-US" dirty="0" err="1" smtClean="0"/>
              <a:t>zvl</a:t>
            </a:r>
            <a:r>
              <a:rPr lang="cs-CZ" dirty="0" smtClean="0"/>
              <a:t>áštní druh </a:t>
            </a:r>
            <a:r>
              <a:rPr lang="en-US" dirty="0" err="1" smtClean="0"/>
              <a:t>ukazatel</a:t>
            </a:r>
            <a:r>
              <a:rPr lang="cs-CZ" dirty="0" smtClean="0"/>
              <a:t>e, který ukazuje na první element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char </a:t>
            </a:r>
            <a:r>
              <a:rPr lang="cs-CZ" dirty="0" smtClean="0">
                <a:latin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~ </a:t>
            </a:r>
            <a:r>
              <a:rPr lang="en-US" dirty="0" smtClean="0">
                <a:latin typeface="Consolas" panose="020B0609020204030204" pitchFamily="49" charset="0"/>
              </a:rPr>
              <a:t>char *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[] = { 1, 2, 3 }; assert(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[0] == *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cs-CZ" dirty="0" smtClean="0"/>
              <a:t>řetěz</a:t>
            </a:r>
            <a:r>
              <a:rPr lang="en-US" dirty="0" err="1" smtClean="0"/>
              <a:t>ec</a:t>
            </a:r>
            <a:r>
              <a:rPr lang="cs-CZ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p</a:t>
            </a:r>
            <a:r>
              <a:rPr lang="cs-CZ" dirty="0" smtClean="0"/>
              <a:t>ole znaků </a:t>
            </a:r>
            <a:r>
              <a:rPr lang="en-US" dirty="0" smtClean="0">
                <a:latin typeface="Consolas" panose="020B0609020204030204" pitchFamily="49" charset="0"/>
              </a:rPr>
              <a:t>char[]</a:t>
            </a:r>
            <a:r>
              <a:rPr lang="en-US" dirty="0" smtClean="0"/>
              <a:t> </a:t>
            </a:r>
            <a:r>
              <a:rPr lang="cs-CZ" dirty="0" smtClean="0"/>
              <a:t>zakončené znakem </a:t>
            </a:r>
            <a:r>
              <a:rPr lang="en-US" dirty="0" smtClean="0">
                <a:latin typeface="Consolas" panose="020B0609020204030204" pitchFamily="49" charset="0"/>
              </a:rPr>
              <a:t>‘\0’</a:t>
            </a:r>
            <a:endParaRPr lang="en-US" dirty="0" smtClean="0"/>
          </a:p>
          <a:p>
            <a:pPr lvl="1"/>
            <a:r>
              <a:rPr lang="cs-CZ" dirty="0" smtClean="0"/>
              <a:t>Př.: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</a:t>
            </a:r>
            <a:r>
              <a:rPr lang="cs-CZ" dirty="0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*=“</a:t>
            </a:r>
            <a:r>
              <a:rPr lang="cs-CZ" dirty="0" smtClean="0">
                <a:latin typeface="Consolas" panose="020B0609020204030204" pitchFamily="49" charset="0"/>
              </a:rPr>
              <a:t>ARDUINO“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Pr</a:t>
            </a:r>
            <a:r>
              <a:rPr lang="cs-CZ" dirty="0" smtClean="0"/>
              <a:t>áce s řetězci pomocí ukazatelů</a:t>
            </a:r>
          </a:p>
          <a:p>
            <a:endParaRPr lang="en-US" dirty="0" smtClean="0"/>
          </a:p>
          <a:p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89703"/>
              </p:ext>
            </p:extLst>
          </p:nvPr>
        </p:nvGraphicFramePr>
        <p:xfrm>
          <a:off x="6479059" y="4001294"/>
          <a:ext cx="4677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15">
                  <a:extLst>
                    <a:ext uri="{9D8B030D-6E8A-4147-A177-3AD203B41FA5}">
                      <a16:colId xmlns:a16="http://schemas.microsoft.com/office/drawing/2014/main" val="2422679019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2746129808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2673764342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412236869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1021790699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1160614099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3577801075"/>
                    </a:ext>
                  </a:extLst>
                </a:gridCol>
                <a:gridCol w="584715">
                  <a:extLst>
                    <a:ext uri="{9D8B030D-6E8A-4147-A177-3AD203B41FA5}">
                      <a16:colId xmlns:a16="http://schemas.microsoft.com/office/drawing/2014/main" val="71659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6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cs-CZ" dirty="0" smtClean="0"/>
              <a:t>áce s ukazateli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Ukazatelová aritmetika </a:t>
            </a:r>
            <a:r>
              <a:rPr lang="en-US" dirty="0" smtClean="0"/>
              <a:t>(+, -, ++, --, …)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[0]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*(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+ 3) =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[3]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++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--, *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34654"/>
              </p:ext>
            </p:extLst>
          </p:nvPr>
        </p:nvGraphicFramePr>
        <p:xfrm>
          <a:off x="4826412" y="4485679"/>
          <a:ext cx="5948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>
                  <a:extLst>
                    <a:ext uri="{9D8B030D-6E8A-4147-A177-3AD203B41FA5}">
                      <a16:colId xmlns:a16="http://schemas.microsoft.com/office/drawing/2014/main" val="556666874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26378118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208331343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46411421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87056102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35465153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1066376176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30390954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4150"/>
                  </a:ext>
                </a:extLst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4967632" y="4834264"/>
            <a:ext cx="484632" cy="61024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906018" y="5444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arr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697877" y="4834264"/>
            <a:ext cx="484632" cy="61024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508582" y="5461687"/>
            <a:ext cx="8579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 smtClean="0">
                <a:latin typeface="Consolas" panose="020B0609020204030204" pitchFamily="49" charset="0"/>
              </a:rPr>
              <a:t>arr</a:t>
            </a:r>
            <a:r>
              <a:rPr lang="en-US" sz="1900" dirty="0" smtClean="0">
                <a:latin typeface="Consolas" panose="020B0609020204030204" pitchFamily="49" charset="0"/>
              </a:rPr>
              <a:t>++</a:t>
            </a:r>
            <a:endParaRPr lang="cs-CZ" sz="1900" dirty="0">
              <a:latin typeface="Consolas" panose="020B0609020204030204" pitchFamily="49" charset="0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089801" y="3669957"/>
            <a:ext cx="2521962" cy="807135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1818" y="3734305"/>
            <a:ext cx="8579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Consolas" panose="020B0609020204030204" pitchFamily="49" charset="0"/>
              </a:rPr>
              <a:t>arr+3</a:t>
            </a:r>
            <a:endParaRPr lang="cs-CZ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Počítání délky řetězce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len1(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while(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!= ‘\0’) {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len2(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 *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while(*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++) {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print(len1(“Arduino”), len2(“Arduino”)); // 7, 7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69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939</Words>
  <Application>Microsoft Office PowerPoint</Application>
  <PresentationFormat>Widescreen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NSWI170 – Počítačové systémy</vt:lpstr>
      <vt:lpstr>Ukazatele (pointers) v C (1/2)</vt:lpstr>
      <vt:lpstr>Ukazatele (pointers) v C (2/2)</vt:lpstr>
      <vt:lpstr>Ukazatele (pointers) v paměti</vt:lpstr>
      <vt:lpstr>Q: Serial.print(*i);</vt:lpstr>
      <vt:lpstr>Ukazatele (pointers) v reálném světě</vt:lpstr>
      <vt:lpstr>Řetězce v C</vt:lpstr>
      <vt:lpstr>Práce s ukazateli</vt:lpstr>
      <vt:lpstr>Počítání délky řetězce</vt:lpstr>
      <vt:lpstr>Úkol 1: funkce na porovnávání řetězců</vt:lpstr>
      <vt:lpstr>Úkol 2: Zobraz řetězec na displeji</vt:lpstr>
      <vt:lpstr>Úkol 3: Zobraz celý řetězec na displeji</vt:lpstr>
      <vt:lpstr>Domácí 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53</cp:revision>
  <dcterms:created xsi:type="dcterms:W3CDTF">2020-04-25T18:56:09Z</dcterms:created>
  <dcterms:modified xsi:type="dcterms:W3CDTF">2020-04-27T16:56:09Z</dcterms:modified>
</cp:coreProperties>
</file>