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9"/>
  </p:notesMasterIdLst>
  <p:handoutMasterIdLst>
    <p:handoutMasterId r:id="rId90"/>
  </p:handoutMasterIdLst>
  <p:sldIdLst>
    <p:sldId id="256" r:id="rId2"/>
    <p:sldId id="363" r:id="rId3"/>
    <p:sldId id="364" r:id="rId4"/>
    <p:sldId id="365" r:id="rId5"/>
    <p:sldId id="366" r:id="rId6"/>
    <p:sldId id="367" r:id="rId7"/>
    <p:sldId id="368" r:id="rId8"/>
    <p:sldId id="358" r:id="rId9"/>
    <p:sldId id="360" r:id="rId10"/>
    <p:sldId id="359" r:id="rId11"/>
    <p:sldId id="361" r:id="rId12"/>
    <p:sldId id="362" r:id="rId13"/>
    <p:sldId id="350" r:id="rId14"/>
    <p:sldId id="357" r:id="rId15"/>
    <p:sldId id="347" r:id="rId16"/>
    <p:sldId id="353" r:id="rId17"/>
    <p:sldId id="354" r:id="rId18"/>
    <p:sldId id="355" r:id="rId19"/>
    <p:sldId id="356" r:id="rId20"/>
    <p:sldId id="346" r:id="rId21"/>
    <p:sldId id="352" r:id="rId22"/>
    <p:sldId id="348" r:id="rId23"/>
    <p:sldId id="349" r:id="rId24"/>
    <p:sldId id="337" r:id="rId25"/>
    <p:sldId id="345" r:id="rId26"/>
    <p:sldId id="338" r:id="rId27"/>
    <p:sldId id="339" r:id="rId28"/>
    <p:sldId id="340" r:id="rId29"/>
    <p:sldId id="341" r:id="rId30"/>
    <p:sldId id="342" r:id="rId31"/>
    <p:sldId id="343" r:id="rId32"/>
    <p:sldId id="344" r:id="rId33"/>
    <p:sldId id="325" r:id="rId34"/>
    <p:sldId id="326" r:id="rId35"/>
    <p:sldId id="327" r:id="rId36"/>
    <p:sldId id="328" r:id="rId37"/>
    <p:sldId id="333" r:id="rId38"/>
    <p:sldId id="335" r:id="rId39"/>
    <p:sldId id="336" r:id="rId40"/>
    <p:sldId id="331" r:id="rId41"/>
    <p:sldId id="330" r:id="rId42"/>
    <p:sldId id="329" r:id="rId43"/>
    <p:sldId id="332" r:id="rId44"/>
    <p:sldId id="320" r:id="rId45"/>
    <p:sldId id="322" r:id="rId46"/>
    <p:sldId id="323" r:id="rId47"/>
    <p:sldId id="321" r:id="rId48"/>
    <p:sldId id="324" r:id="rId49"/>
    <p:sldId id="316" r:id="rId50"/>
    <p:sldId id="307" r:id="rId51"/>
    <p:sldId id="318" r:id="rId52"/>
    <p:sldId id="319" r:id="rId53"/>
    <p:sldId id="306" r:id="rId54"/>
    <p:sldId id="317" r:id="rId55"/>
    <p:sldId id="311" r:id="rId56"/>
    <p:sldId id="313" r:id="rId57"/>
    <p:sldId id="315" r:id="rId58"/>
    <p:sldId id="297" r:id="rId59"/>
    <p:sldId id="298" r:id="rId60"/>
    <p:sldId id="305" r:id="rId61"/>
    <p:sldId id="299" r:id="rId62"/>
    <p:sldId id="301" r:id="rId63"/>
    <p:sldId id="303" r:id="rId64"/>
    <p:sldId id="304" r:id="rId65"/>
    <p:sldId id="287" r:id="rId66"/>
    <p:sldId id="286" r:id="rId67"/>
    <p:sldId id="289" r:id="rId68"/>
    <p:sldId id="290" r:id="rId69"/>
    <p:sldId id="292" r:id="rId70"/>
    <p:sldId id="293" r:id="rId71"/>
    <p:sldId id="291" r:id="rId72"/>
    <p:sldId id="294" r:id="rId73"/>
    <p:sldId id="295" r:id="rId74"/>
    <p:sldId id="296" r:id="rId75"/>
    <p:sldId id="288" r:id="rId76"/>
    <p:sldId id="270" r:id="rId77"/>
    <p:sldId id="283" r:id="rId78"/>
    <p:sldId id="271" r:id="rId79"/>
    <p:sldId id="272" r:id="rId80"/>
    <p:sldId id="273" r:id="rId81"/>
    <p:sldId id="274" r:id="rId82"/>
    <p:sldId id="279" r:id="rId83"/>
    <p:sldId id="284" r:id="rId84"/>
    <p:sldId id="280" r:id="rId85"/>
    <p:sldId id="285" r:id="rId86"/>
    <p:sldId id="281" r:id="rId87"/>
    <p:sldId id="282" r:id="rId88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12" id="{F9A19A29-F4C9-41FA-889A-036A36D0DE85}">
          <p14:sldIdLst>
            <p14:sldId id="363"/>
            <p14:sldId id="364"/>
            <p14:sldId id="365"/>
            <p14:sldId id="366"/>
            <p14:sldId id="367"/>
            <p14:sldId id="368"/>
          </p14:sldIdLst>
        </p14:section>
        <p14:section name="ex11" id="{3E6127BD-944E-4A5F-A561-9594B88F5B12}">
          <p14:sldIdLst>
            <p14:sldId id="358"/>
            <p14:sldId id="360"/>
            <p14:sldId id="359"/>
            <p14:sldId id="361"/>
            <p14:sldId id="362"/>
          </p14:sldIdLst>
        </p14:section>
        <p14:section name="ex10" id="{8852AA1E-A7E0-4EB6-ABD7-9CE23D02E993}">
          <p14:sldIdLst>
            <p14:sldId id="350"/>
            <p14:sldId id="357"/>
            <p14:sldId id="347"/>
            <p14:sldId id="353"/>
            <p14:sldId id="354"/>
            <p14:sldId id="355"/>
            <p14:sldId id="356"/>
          </p14:sldIdLst>
        </p14:section>
        <p14:section name="ex09" id="{D7115755-66A8-4664-91EF-DB8D35C77B2E}">
          <p14:sldIdLst>
            <p14:sldId id="346"/>
            <p14:sldId id="352"/>
            <p14:sldId id="348"/>
            <p14:sldId id="349"/>
          </p14:sldIdLst>
        </p14:section>
        <p14:section name="ex08" id="{C6DDABA6-9CFB-4366-97A7-BE73061CFCFA}">
          <p14:sldIdLst>
            <p14:sldId id="337"/>
            <p14:sldId id="345"/>
            <p14:sldId id="338"/>
            <p14:sldId id="339"/>
            <p14:sldId id="340"/>
            <p14:sldId id="341"/>
            <p14:sldId id="342"/>
            <p14:sldId id="343"/>
            <p14:sldId id="344"/>
          </p14:sldIdLst>
        </p14:section>
        <p14:section name="ex07" id="{EAE680EC-13BD-4665-A4D7-C9688CBAD6A6}">
          <p14:sldIdLst>
            <p14:sldId id="325"/>
            <p14:sldId id="326"/>
            <p14:sldId id="327"/>
            <p14:sldId id="328"/>
            <p14:sldId id="333"/>
            <p14:sldId id="335"/>
            <p14:sldId id="336"/>
            <p14:sldId id="331"/>
            <p14:sldId id="330"/>
            <p14:sldId id="329"/>
            <p14:sldId id="332"/>
          </p14:sldIdLst>
        </p14:section>
        <p14:section name="ex06" id="{D31FE339-3BEA-4A15-AE6F-B38562F5C3C4}">
          <p14:sldIdLst>
            <p14:sldId id="320"/>
            <p14:sldId id="322"/>
            <p14:sldId id="323"/>
            <p14:sldId id="321"/>
            <p14:sldId id="324"/>
          </p14:sldIdLst>
        </p14:section>
        <p14:section name="ex05" id="{1E36A774-9ADB-47AD-AF14-4986B0F08B57}">
          <p14:sldIdLst>
            <p14:sldId id="316"/>
            <p14:sldId id="307"/>
            <p14:sldId id="318"/>
            <p14:sldId id="319"/>
          </p14:sldIdLst>
        </p14:section>
        <p14:section name="ex04" id="{2C43191E-F6EE-48C7-ADE1-5A371FB3129F}">
          <p14:sldIdLst>
            <p14:sldId id="306"/>
            <p14:sldId id="317"/>
            <p14:sldId id="311"/>
            <p14:sldId id="313"/>
            <p14:sldId id="315"/>
          </p14:sldIdLst>
        </p14:section>
        <p14:section name="ex03" id="{F9CE91CB-09C9-4EFC-83BB-76A3D93691C8}">
          <p14:sldIdLst>
            <p14:sldId id="297"/>
            <p14:sldId id="298"/>
            <p14:sldId id="305"/>
            <p14:sldId id="299"/>
            <p14:sldId id="301"/>
            <p14:sldId id="303"/>
            <p14:sldId id="304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37" autoAdjust="0"/>
    <p:restoredTop sz="94599" autoAdjust="0"/>
  </p:normalViewPr>
  <p:slideViewPr>
    <p:cSldViewPr>
      <p:cViewPr varScale="1">
        <p:scale>
          <a:sx n="114" d="100"/>
          <a:sy n="114" d="100"/>
        </p:scale>
        <p:origin x="108" y="606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handoutMaster" Target="handoutMasters/handout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1/6/2022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1/6/2022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1/6/2022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1/6/2022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1/6/2022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1/6/2022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1/6/2022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1/6/2022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language/operator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recodex.mff.cuni.cz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Data Aggregation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-5 points: missed deadline</a:t>
            </a:r>
          </a:p>
          <a:p>
            <a:r>
              <a:rPr lang="en-US" dirty="0" smtClean="0"/>
              <a:t>-2 points</a:t>
            </a:r>
          </a:p>
          <a:p>
            <a:pPr lvl="1"/>
            <a:r>
              <a:rPr lang="en-US" dirty="0" smtClean="0"/>
              <a:t>Not having virtual destructor with inheritance</a:t>
            </a:r>
          </a:p>
          <a:p>
            <a:pPr lvl="1"/>
            <a:r>
              <a:rPr lang="en-US" dirty="0"/>
              <a:t>Large tests not </a:t>
            </a:r>
            <a:r>
              <a:rPr lang="en-US" dirty="0" smtClean="0"/>
              <a:t>working</a:t>
            </a:r>
          </a:p>
          <a:p>
            <a:r>
              <a:rPr lang="en-US" dirty="0" smtClean="0"/>
              <a:t>-1 point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function for read only methods</a:t>
            </a:r>
          </a:p>
          <a:p>
            <a:pPr lvl="1"/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references for large objects </a:t>
            </a:r>
          </a:p>
          <a:p>
            <a:pPr lvl="1"/>
            <a:r>
              <a:rPr lang="en-US" dirty="0" smtClean="0"/>
              <a:t>Warnings</a:t>
            </a:r>
          </a:p>
          <a:p>
            <a:pPr lvl="1"/>
            <a:r>
              <a:rPr lang="en-US" dirty="0" smtClean="0"/>
              <a:t>Large functions </a:t>
            </a:r>
          </a:p>
          <a:p>
            <a:pPr lvl="1"/>
            <a:r>
              <a:rPr lang="en-US" dirty="0" smtClean="0"/>
              <a:t>procedural code </a:t>
            </a:r>
          </a:p>
          <a:p>
            <a:pPr lvl="1"/>
            <a:r>
              <a:rPr lang="en-US" dirty="0" smtClean="0"/>
              <a:t>no classes/objects</a:t>
            </a:r>
          </a:p>
        </p:txBody>
      </p:sp>
    </p:spTree>
    <p:extLst>
      <p:ext uri="{BB962C8B-B14F-4D97-AF65-F5344CB8AC3E}">
        <p14:creationId xmlns:p14="http://schemas.microsoft.com/office/powerpoint/2010/main" val="1222657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iostream</a:t>
            </a:r>
            <a:r>
              <a:rPr lang="en-US" dirty="0" smtClean="0">
                <a:latin typeface="+mj-lt"/>
              </a:rPr>
              <a:t>&gt;</a:t>
            </a:r>
          </a:p>
          <a:p>
            <a:pPr lvl="1"/>
            <a:r>
              <a:rPr lang="en-US" dirty="0" smtClean="0"/>
              <a:t>I/O</a:t>
            </a:r>
          </a:p>
          <a:p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fstream</a:t>
            </a:r>
            <a:r>
              <a:rPr lang="en-US" dirty="0" smtClean="0">
                <a:latin typeface="+mj-lt"/>
              </a:rPr>
              <a:t>&gt;</a:t>
            </a:r>
          </a:p>
          <a:p>
            <a:pPr lvl="1"/>
            <a:r>
              <a:rPr lang="en-US" dirty="0" smtClean="0"/>
              <a:t>Work with files</a:t>
            </a:r>
          </a:p>
          <a:p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sstream</a:t>
            </a:r>
            <a:r>
              <a:rPr lang="en-US" dirty="0" smtClean="0">
                <a:latin typeface="+mj-lt"/>
              </a:rPr>
              <a:t>&gt;</a:t>
            </a:r>
          </a:p>
          <a:p>
            <a:pPr lvl="1"/>
            <a:r>
              <a:rPr lang="en-US" dirty="0" smtClean="0"/>
              <a:t>Work with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::string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44923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Homework – A Simple Text Editor</a:t>
            </a:r>
            <a:endParaRPr lang="cs-CZ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Open/Edit/Save a file</a:t>
            </a:r>
          </a:p>
          <a:p>
            <a:r>
              <a:rPr lang="en-US" dirty="0" smtClean="0"/>
              <a:t>Print a directory</a:t>
            </a:r>
          </a:p>
          <a:p>
            <a:pPr lvl="1"/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filesystem</a:t>
            </a:r>
            <a:r>
              <a:rPr lang="en-US" dirty="0" smtClean="0">
                <a:latin typeface="+mj-lt"/>
              </a:rPr>
              <a:t>&gt;</a:t>
            </a:r>
          </a:p>
          <a:p>
            <a:pPr lvl="1"/>
            <a:endParaRPr lang="en-US" dirty="0" smtClean="0">
              <a:latin typeface="+mj-lt"/>
            </a:endParaRPr>
          </a:p>
          <a:p>
            <a:pPr lvl="1"/>
            <a:endParaRPr lang="en-US" dirty="0" smtClean="0">
              <a:latin typeface="+mj-lt"/>
            </a:endParaRP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1655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252519" cy="2667000"/>
          </a:xfrm>
        </p:spPr>
        <p:txBody>
          <a:bodyPr/>
          <a:lstStyle/>
          <a:p>
            <a:r>
              <a:rPr lang="en-US" sz="4800" dirty="0" smtClean="0"/>
              <a:t>Programming in C++ - lab 10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1035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</a:t>
            </a:r>
            <a:r>
              <a:rPr lang="en-US" smtClean="0"/>
              <a:t>Animal Database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5236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r>
              <a:rPr lang="en-US" baseline="30000" dirty="0" smtClean="0"/>
              <a:t>nd</a:t>
            </a:r>
            <a:r>
              <a:rPr lang="en-US" dirty="0" smtClean="0"/>
              <a:t> Large homework: Calculator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en-US" dirty="0" smtClean="0"/>
              <a:t>3/1/2022​ 03:59</a:t>
            </a:r>
          </a:p>
          <a:p>
            <a:r>
              <a:rPr lang="en-US" dirty="0" smtClean="0"/>
              <a:t>25 </a:t>
            </a:r>
            <a:r>
              <a:rPr lang="en-US" dirty="0"/>
              <a:t>points (</a:t>
            </a:r>
            <a:r>
              <a:rPr lang="en-US" dirty="0" smtClean="0"/>
              <a:t>17p </a:t>
            </a:r>
            <a:r>
              <a:rPr lang="en-US" dirty="0"/>
              <a:t>+ 8</a:t>
            </a:r>
            <a:r>
              <a:rPr lang="en-US" dirty="0" smtClean="0"/>
              <a:t>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Functionality: max </a:t>
            </a:r>
            <a:r>
              <a:rPr lang="en-US" dirty="0" smtClean="0"/>
              <a:t>17 </a:t>
            </a:r>
            <a:r>
              <a:rPr lang="en-US" dirty="0"/>
              <a:t>points</a:t>
            </a:r>
          </a:p>
          <a:p>
            <a:pPr lvl="1"/>
            <a:r>
              <a:rPr lang="en-US" dirty="0"/>
              <a:t>Code culture: max 8</a:t>
            </a:r>
            <a:r>
              <a:rPr lang="en-US" dirty="0" smtClean="0"/>
              <a:t> </a:t>
            </a:r>
            <a:r>
              <a:rPr lang="en-US" dirty="0"/>
              <a:t>points</a:t>
            </a:r>
          </a:p>
          <a:p>
            <a:pPr lvl="2"/>
            <a:r>
              <a:rPr lang="en-US" dirty="0"/>
              <a:t>~ </a:t>
            </a:r>
            <a:r>
              <a:rPr lang="en-US" dirty="0" err="1" smtClean="0"/>
              <a:t>points_for_functionality</a:t>
            </a:r>
            <a:r>
              <a:rPr lang="en-US" dirty="0" smtClean="0"/>
              <a:t>/2</a:t>
            </a:r>
          </a:p>
          <a:p>
            <a:r>
              <a:rPr lang="en-US" dirty="0"/>
              <a:t>-10 points per each week (even if partial)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6232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092" y="1905000"/>
            <a:ext cx="4611688" cy="449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8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Functions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765820" y="1732160"/>
            <a:ext cx="6092825" cy="507831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complex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endParaRPr lang="cs-CZ" dirty="0">
              <a:latin typeface="Consolas" panose="020B0609020204030204" pitchFamily="49" charset="0"/>
            </a:endParaRPr>
          </a:p>
          <a:p>
            <a:r>
              <a:rPr lang="cs-CZ" dirty="0">
                <a:latin typeface="Consolas" panose="020B0609020204030204" pitchFamily="49" charset="0"/>
              </a:rPr>
              <a:t>  </a:t>
            </a:r>
            <a:r>
              <a:rPr lang="cs-CZ" b="1" dirty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latin typeface="Consolas" panose="020B0609020204030204" pitchFamily="49" charset="0"/>
              </a:rPr>
              <a:t> real</a:t>
            </a:r>
            <a:r>
              <a:rPr lang="en-US" dirty="0">
                <a:latin typeface="Consolas" panose="020B0609020204030204" pitchFamily="49" charset="0"/>
              </a:rPr>
              <a:t>_;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_;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&amp;</a:t>
            </a:r>
            <a:r>
              <a:rPr lang="en-US" dirty="0">
                <a:latin typeface="Consolas" panose="020B0609020204030204" pitchFamily="49" charset="0"/>
              </a:rPr>
              <a:t>re() { return real_;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re()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{ return real_;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&amp;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() { return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{ return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endParaRPr lang="cs-CZ" dirty="0">
              <a:latin typeface="Consolas" panose="020B0609020204030204" pitchFamily="49" charset="0"/>
            </a:endParaRPr>
          </a:p>
          <a:p>
            <a:r>
              <a:rPr lang="cs-CZ" dirty="0">
                <a:latin typeface="Consolas" panose="020B0609020204030204" pitchFamily="49" charset="0"/>
              </a:rPr>
              <a:t>void print(int v)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print(double v) 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v; }</a:t>
            </a:r>
          </a:p>
          <a:p>
            <a:r>
              <a:rPr lang="en-US" dirty="0">
                <a:latin typeface="Consolas" panose="020B0609020204030204" pitchFamily="49" charset="0"/>
              </a:rPr>
              <a:t>void print(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string &amp;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) 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str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complex c;</a:t>
            </a:r>
          </a:p>
          <a:p>
            <a:r>
              <a:rPr lang="en-US" dirty="0">
                <a:latin typeface="Consolas" panose="020B0609020204030204" pitchFamily="49" charset="0"/>
              </a:rPr>
              <a:t>  print(c.re());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  <a:p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030516" y="1732160"/>
            <a:ext cx="6092825" cy="480131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b="1" dirty="0">
                <a:solidFill>
                  <a:srgbClr val="0070C0"/>
                </a:solidFill>
                <a:latin typeface="Consolas" panose="020B0609020204030204" pitchFamily="49" charset="0"/>
              </a:rPr>
              <a:t>template&lt;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cs-CZ" b="1" dirty="0">
                <a:solidFill>
                  <a:srgbClr val="0070C0"/>
                </a:solidFill>
                <a:latin typeface="Consolas" panose="020B0609020204030204" pitchFamily="49" charset="0"/>
              </a:rPr>
              <a:t> T&gt;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class </a:t>
            </a:r>
            <a:r>
              <a:rPr lang="en-US" dirty="0">
                <a:latin typeface="Consolas" panose="020B0609020204030204" pitchFamily="49" charset="0"/>
              </a:rPr>
              <a:t>complex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b="1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real_;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</a:rPr>
              <a:t>im</a:t>
            </a:r>
            <a:r>
              <a:rPr lang="en-US" b="1" dirty="0">
                <a:latin typeface="Consolas" panose="020B0609020204030204" pitchFamily="49" charset="0"/>
              </a:rPr>
              <a:t>_;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 &amp;</a:t>
            </a:r>
            <a:r>
              <a:rPr lang="en-US" dirty="0">
                <a:latin typeface="Consolas" panose="020B0609020204030204" pitchFamily="49" charset="0"/>
              </a:rPr>
              <a:t>re() { return real_;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re()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{ return real_;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 &amp;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() { return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 err="1">
                <a:latin typeface="Consolas" panose="020B0609020204030204" pitchFamily="49" charset="0"/>
              </a:rPr>
              <a:t>const</a:t>
            </a:r>
            <a:r>
              <a:rPr lang="en-US" dirty="0">
                <a:latin typeface="Consolas" panose="020B0609020204030204" pitchFamily="49" charset="0"/>
              </a:rPr>
              <a:t> { return </a:t>
            </a:r>
            <a:r>
              <a:rPr lang="en-US" dirty="0" err="1">
                <a:latin typeface="Consolas" panose="020B0609020204030204" pitchFamily="49" charset="0"/>
              </a:rPr>
              <a:t>im</a:t>
            </a:r>
            <a:r>
              <a:rPr lang="en-US" dirty="0">
                <a:latin typeface="Consolas" panose="020B0609020204030204" pitchFamily="49" charset="0"/>
              </a:rPr>
              <a:t>_; 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template&lt;class T&gt;</a:t>
            </a:r>
          </a:p>
          <a:p>
            <a:r>
              <a:rPr lang="cs-CZ" dirty="0">
                <a:latin typeface="Consolas" panose="020B0609020204030204" pitchFamily="49" charset="0"/>
              </a:rPr>
              <a:t>void print(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T &amp;</a:t>
            </a:r>
            <a:r>
              <a:rPr lang="cs-CZ" b="1" dirty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cs-CZ" dirty="0">
                <a:latin typeface="Consolas" panose="020B0609020204030204" pitchFamily="49" charset="0"/>
              </a:rPr>
              <a:t>) </a:t>
            </a:r>
            <a:r>
              <a:rPr lang="en-US" dirty="0">
                <a:latin typeface="Consolas" panose="020B0609020204030204" pitchFamily="49" charset="0"/>
              </a:rPr>
              <a:t>{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v;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complex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</a:rPr>
              <a:t> c;</a:t>
            </a:r>
          </a:p>
          <a:p>
            <a:r>
              <a:rPr lang="en-US" dirty="0">
                <a:latin typeface="Consolas" panose="020B0609020204030204" pitchFamily="49" charset="0"/>
              </a:rPr>
              <a:t>  print(c.re());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548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Template Classes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1488593" y="1556792"/>
            <a:ext cx="964907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template&lt;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class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600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container_wrapper</a:t>
            </a:r>
            <a:r>
              <a:rPr lang="en-US" sz="1600" dirty="0">
                <a:latin typeface="Consolas" panose="020B0609020204030204" pitchFamily="49" charset="0"/>
              </a:rPr>
              <a:t>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1" dirty="0">
                <a:latin typeface="Consolas" panose="020B0609020204030204" pitchFamily="49" charset="0"/>
              </a:rPr>
              <a:t> 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600" b="1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</a:rPr>
              <a:t>cont</a:t>
            </a:r>
            <a:r>
              <a:rPr lang="en-US" sz="1600" b="1" dirty="0">
                <a:latin typeface="Consolas" panose="020B0609020204030204" pitchFamily="49" charset="0"/>
              </a:rPr>
              <a:t>;</a:t>
            </a:r>
            <a:br>
              <a:rPr lang="en-US" sz="1600" b="1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public: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void </a:t>
            </a:r>
            <a:r>
              <a:rPr lang="en-US" sz="1600" dirty="0" err="1">
                <a:latin typeface="Consolas" panose="020B0609020204030204" pitchFamily="49" charset="0"/>
              </a:rPr>
              <a:t>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value_type</a:t>
            </a:r>
            <a:r>
              <a:rPr lang="en-US" sz="1600" dirty="0">
                <a:latin typeface="Consolas" panose="020B0609020204030204" pitchFamily="49" charset="0"/>
              </a:rPr>
              <a:t>&amp; </a:t>
            </a:r>
            <a:r>
              <a:rPr lang="en-US" sz="1600" dirty="0" err="1">
                <a:latin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cont.push_back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val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void </a:t>
            </a:r>
            <a:r>
              <a:rPr lang="en-US" sz="1600" dirty="0" err="1">
                <a:latin typeface="Consolas" panose="020B0609020204030204" pitchFamily="49" charset="0"/>
              </a:rPr>
              <a:t>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value_type</a:t>
            </a:r>
            <a:r>
              <a:rPr lang="en-US" sz="1600" b="1" dirty="0">
                <a:latin typeface="Consolas" panose="020B0609020204030204" pitchFamily="49" charset="0"/>
              </a:rPr>
              <a:t> &amp;&amp;</a:t>
            </a:r>
            <a:r>
              <a:rPr lang="en-US" sz="1600" dirty="0" err="1">
                <a:latin typeface="Consolas" panose="020B0609020204030204" pitchFamily="49" charset="0"/>
              </a:rPr>
              <a:t>rval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cont.push_back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</a:rPr>
              <a:t>std</a:t>
            </a:r>
            <a:r>
              <a:rPr lang="en-US" sz="1600" b="1" dirty="0">
                <a:latin typeface="Consolas" panose="020B0609020204030204" pitchFamily="49" charset="0"/>
              </a:rPr>
              <a:t>::move(</a:t>
            </a:r>
            <a:r>
              <a:rPr lang="en-US" sz="1600" b="1" dirty="0" err="1">
                <a:latin typeface="Consolas" panose="020B0609020204030204" pitchFamily="49" charset="0"/>
              </a:rPr>
              <a:t>rval</a:t>
            </a:r>
            <a:r>
              <a:rPr lang="en-US" sz="1600" b="1" dirty="0">
                <a:latin typeface="Consolas" panose="020B0609020204030204" pitchFamily="49" charset="0"/>
              </a:rPr>
              <a:t>)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}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template&lt;class </a:t>
            </a:r>
            <a:r>
              <a:rPr lang="en-US" sz="16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600" dirty="0">
                <a:latin typeface="Consolas" panose="020B0609020204030204" pitchFamily="49" charset="0"/>
              </a:rPr>
              <a:t/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auto </a:t>
            </a:r>
            <a:r>
              <a:rPr lang="en-US" sz="1600" dirty="0" err="1">
                <a:latin typeface="Consolas" panose="020B0609020204030204" pitchFamily="49" charset="0"/>
              </a:rPr>
              <a:t>make_wrapper</a:t>
            </a:r>
            <a:r>
              <a:rPr lang="en-US" sz="1600" dirty="0">
                <a:latin typeface="Consolas" panose="020B0609020204030204" pitchFamily="49" charset="0"/>
              </a:rPr>
              <a:t>() {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 return </a:t>
            </a:r>
            <a:r>
              <a:rPr lang="en-US" sz="1600" dirty="0" err="1">
                <a:latin typeface="Consolas" panose="020B0609020204030204" pitchFamily="49" charset="0"/>
              </a:rPr>
              <a:t>container_holder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Cont</a:t>
            </a:r>
            <a:r>
              <a:rPr lang="en-US" sz="1600" dirty="0">
                <a:latin typeface="Consolas" panose="020B0609020204030204" pitchFamily="49" charset="0"/>
              </a:rPr>
              <a:t>&gt;();</a:t>
            </a:r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auto </a:t>
            </a:r>
            <a:r>
              <a:rPr lang="en-US" sz="1600" dirty="0" err="1">
                <a:latin typeface="Consolas" panose="020B0609020204030204" pitchFamily="49" charset="0"/>
              </a:rPr>
              <a:t>vector_wrapper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make_wrapper</a:t>
            </a:r>
            <a:r>
              <a:rPr lang="en-US" sz="1600" dirty="0">
                <a:latin typeface="Consolas" panose="020B0609020204030204" pitchFamily="49" charset="0"/>
              </a:rPr>
              <a:t>&lt;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&gt;&gt;();</a:t>
            </a:r>
          </a:p>
          <a:p>
            <a:r>
              <a:rPr lang="en-US" sz="1600" dirty="0" err="1">
                <a:latin typeface="Consolas" panose="020B0609020204030204" pitchFamily="49" charset="0"/>
              </a:rPr>
              <a:t>vector_wrapper.push_back</a:t>
            </a:r>
            <a:r>
              <a:rPr lang="en-US" sz="1600" dirty="0">
                <a:latin typeface="Consolas" panose="020B0609020204030204" pitchFamily="49" charset="0"/>
              </a:rPr>
              <a:t>(3);</a:t>
            </a:r>
            <a:endParaRPr lang="cs-CZ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812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– vector&lt;T&gt;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Generic vector</a:t>
            </a:r>
          </a:p>
          <a:p>
            <a:r>
              <a:rPr lang="en-US" dirty="0"/>
              <a:t>Mandatory operations</a:t>
            </a:r>
          </a:p>
          <a:p>
            <a:pPr lvl="1"/>
            <a:r>
              <a:rPr lang="en-US" dirty="0"/>
              <a:t>default </a:t>
            </a:r>
            <a:r>
              <a:rPr lang="en-US" dirty="0" err="1"/>
              <a:t>ctor</a:t>
            </a:r>
            <a:r>
              <a:rPr lang="en-US" dirty="0"/>
              <a:t>, </a:t>
            </a:r>
            <a:r>
              <a:rPr lang="en-US" dirty="0" err="1"/>
              <a:t>ctor</a:t>
            </a:r>
            <a:r>
              <a:rPr lang="en-US" dirty="0"/>
              <a:t>(</a:t>
            </a:r>
            <a:r>
              <a:rPr lang="en-US" dirty="0" err="1"/>
              <a:t>size_t</a:t>
            </a:r>
            <a:r>
              <a:rPr lang="en-US" dirty="0"/>
              <a:t>, </a:t>
            </a:r>
            <a:r>
              <a:rPr lang="en-US" dirty="0" err="1"/>
              <a:t>value_type</a:t>
            </a:r>
            <a:r>
              <a:rPr lang="en-US" dirty="0"/>
              <a:t>), copy/move </a:t>
            </a:r>
            <a:r>
              <a:rPr lang="en-US" dirty="0" err="1"/>
              <a:t>ctor</a:t>
            </a:r>
            <a:r>
              <a:rPr lang="en-US" dirty="0"/>
              <a:t>/assignment</a:t>
            </a:r>
          </a:p>
          <a:p>
            <a:pPr lvl="1"/>
            <a:r>
              <a:rPr lang="en-US" dirty="0"/>
              <a:t>size(), capacity(), reserve(), </a:t>
            </a:r>
            <a:r>
              <a:rPr lang="en-US" dirty="0" err="1"/>
              <a:t>push_back</a:t>
            </a:r>
            <a:r>
              <a:rPr lang="en-US" dirty="0"/>
              <a:t>(), operator[]()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0240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252519" cy="2667000"/>
          </a:xfrm>
        </p:spPr>
        <p:txBody>
          <a:bodyPr/>
          <a:lstStyle/>
          <a:p>
            <a:r>
              <a:rPr lang="en-US" sz="4800" dirty="0" smtClean="0"/>
              <a:t>Programming in C++ - lab 12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730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9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06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large homework: Data </a:t>
            </a:r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en-US" dirty="0" smtClean="0"/>
              <a:t>9/12/2021​ 04:59</a:t>
            </a:r>
          </a:p>
          <a:p>
            <a:r>
              <a:rPr lang="en-US" dirty="0" smtClean="0"/>
              <a:t>The second large homework</a:t>
            </a:r>
          </a:p>
          <a:p>
            <a:pPr lvl="1"/>
            <a:r>
              <a:rPr lang="en-US" dirty="0"/>
              <a:t>Deadline: </a:t>
            </a:r>
            <a:r>
              <a:rPr lang="en-US" dirty="0" smtClean="0"/>
              <a:t>2/1/2022​ 23:59</a:t>
            </a:r>
          </a:p>
          <a:p>
            <a:r>
              <a:rPr lang="en-US" dirty="0" smtClean="0"/>
              <a:t>Pick a software project</a:t>
            </a:r>
          </a:p>
          <a:p>
            <a:pPr lvl="1"/>
            <a:r>
              <a:rPr lang="en-US" dirty="0" smtClean="0"/>
              <a:t>Topic </a:t>
            </a:r>
            <a:r>
              <a:rPr lang="en-US" dirty="0"/>
              <a:t>must be approved </a:t>
            </a:r>
            <a:r>
              <a:rPr lang="en-US" dirty="0">
                <a:solidFill>
                  <a:srgbClr val="FF0000"/>
                </a:solidFill>
              </a:rPr>
              <a:t>by </a:t>
            </a:r>
            <a:r>
              <a:rPr lang="en-US" dirty="0" smtClean="0">
                <a:solidFill>
                  <a:srgbClr val="FF0000"/>
                </a:solidFill>
              </a:rPr>
              <a:t>9/12/2021</a:t>
            </a:r>
          </a:p>
          <a:p>
            <a:pPr lvl="2"/>
            <a:r>
              <a:rPr lang="en-US" dirty="0"/>
              <a:t>Send a specification via mail </a:t>
            </a:r>
            <a:r>
              <a:rPr lang="en-US" b="1" dirty="0"/>
              <a:t>for </a:t>
            </a:r>
            <a:r>
              <a:rPr lang="en-US" b="1" dirty="0" smtClean="0"/>
              <a:t>approval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65332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comments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Think about the API</a:t>
            </a:r>
          </a:p>
          <a:p>
            <a:r>
              <a:rPr lang="en-US" dirty="0" smtClean="0"/>
              <a:t>Hide type specific things inside methods/functions</a:t>
            </a:r>
          </a:p>
          <a:p>
            <a:r>
              <a:rPr lang="en-US" dirty="0" smtClean="0">
                <a:latin typeface="+mj-lt"/>
              </a:rPr>
              <a:t>if-else</a:t>
            </a:r>
            <a:r>
              <a:rPr lang="en-US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 bad design</a:t>
            </a:r>
          </a:p>
        </p:txBody>
      </p:sp>
    </p:spTree>
    <p:extLst>
      <p:ext uri="{BB962C8B-B14F-4D97-AF65-F5344CB8AC3E}">
        <p14:creationId xmlns:p14="http://schemas.microsoft.com/office/powerpoint/2010/main" val="1550279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Animal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Try to reuse + fix people database (from </a:t>
            </a:r>
            <a:r>
              <a:rPr lang="en-US" dirty="0" err="1" smtClean="0"/>
              <a:t>ReCodex</a:t>
            </a:r>
            <a:r>
              <a:rPr lang="en-US" dirty="0" smtClean="0"/>
              <a:t>)</a:t>
            </a:r>
          </a:p>
          <a:p>
            <a:r>
              <a:rPr lang="en-US" dirty="0" smtClean="0"/>
              <a:t>Nice OOP architecture first</a:t>
            </a:r>
          </a:p>
          <a:p>
            <a:pPr lvl="1"/>
            <a:r>
              <a:rPr lang="en-US" dirty="0" smtClean="0"/>
              <a:t>Make a sketch (~UML style)</a:t>
            </a:r>
          </a:p>
          <a:p>
            <a:r>
              <a:rPr lang="en-US" dirty="0"/>
              <a:t>At least 5 </a:t>
            </a:r>
            <a:r>
              <a:rPr lang="en-US" dirty="0" smtClean="0"/>
              <a:t>types of animals</a:t>
            </a:r>
          </a:p>
          <a:p>
            <a:pPr lvl="1"/>
            <a:r>
              <a:rPr lang="en-US" dirty="0" smtClean="0"/>
              <a:t>&gt;= 2 common attributes</a:t>
            </a:r>
          </a:p>
          <a:p>
            <a:pPr lvl="1"/>
            <a:r>
              <a:rPr lang="en-US" dirty="0" smtClean="0"/>
              <a:t>&gt;= 1 unique attribute</a:t>
            </a:r>
          </a:p>
          <a:p>
            <a:pPr lvl="1"/>
            <a:r>
              <a:rPr lang="en-US" dirty="0" smtClean="0"/>
              <a:t>Family relations: parent (children)</a:t>
            </a:r>
          </a:p>
          <a:p>
            <a:r>
              <a:rPr lang="en-US" dirty="0" smtClean="0"/>
              <a:t>Operations</a:t>
            </a:r>
          </a:p>
          <a:p>
            <a:pPr lvl="1"/>
            <a:r>
              <a:rPr lang="en-US" dirty="0" smtClean="0"/>
              <a:t>print(), </a:t>
            </a:r>
            <a:r>
              <a:rPr lang="en-US" dirty="0" err="1" smtClean="0"/>
              <a:t>print_all</a:t>
            </a:r>
            <a:r>
              <a:rPr lang="en-US" dirty="0" smtClean="0"/>
              <a:t>(), insert, </a:t>
            </a:r>
            <a:r>
              <a:rPr lang="en-US" dirty="0" err="1" smtClean="0"/>
              <a:t>sort_by_name</a:t>
            </a:r>
            <a:r>
              <a:rPr lang="en-US" dirty="0" smtClean="0"/>
              <a:t>/age</a:t>
            </a:r>
            <a:r>
              <a:rPr lang="en-US" dirty="0" smtClean="0">
                <a:solidFill>
                  <a:srgbClr val="00B0F0"/>
                </a:solidFill>
              </a:rPr>
              <a:t>/type</a:t>
            </a:r>
            <a:r>
              <a:rPr lang="en-US" dirty="0" smtClean="0"/>
              <a:t>, </a:t>
            </a:r>
            <a:r>
              <a:rPr lang="en-US" dirty="0" err="1" smtClean="0"/>
              <a:t>remove_by_name</a:t>
            </a:r>
            <a:r>
              <a:rPr lang="en-US" dirty="0" smtClean="0"/>
              <a:t>/age</a:t>
            </a:r>
            <a:r>
              <a:rPr lang="en-US" dirty="0" smtClean="0">
                <a:solidFill>
                  <a:srgbClr val="00B0F0"/>
                </a:solidFill>
              </a:rPr>
              <a:t>/type</a:t>
            </a:r>
          </a:p>
          <a:p>
            <a:pPr lvl="1"/>
            <a:r>
              <a:rPr lang="en-US" dirty="0" err="1" smtClean="0"/>
              <a:t>print_family_tree</a:t>
            </a:r>
            <a:r>
              <a:rPr lang="en-US" dirty="0" smtClean="0"/>
              <a:t>(animal *), </a:t>
            </a:r>
            <a:r>
              <a:rPr lang="en-US" dirty="0" err="1" smtClean="0"/>
              <a:t>set_parent</a:t>
            </a:r>
            <a:r>
              <a:rPr lang="en-US" dirty="0" smtClean="0"/>
              <a:t>(), </a:t>
            </a:r>
            <a:r>
              <a:rPr lang="en-US" dirty="0" err="1" smtClean="0"/>
              <a:t>set_child</a:t>
            </a:r>
            <a:r>
              <a:rPr lang="en-US" dirty="0" smtClean="0"/>
              <a:t>, </a:t>
            </a:r>
            <a:r>
              <a:rPr lang="en-US" dirty="0" err="1" smtClean="0"/>
              <a:t>get_parents</a:t>
            </a:r>
            <a:r>
              <a:rPr lang="en-US" dirty="0" smtClean="0"/>
              <a:t>(), </a:t>
            </a:r>
            <a:r>
              <a:rPr lang="en-US" dirty="0" err="1" smtClean="0"/>
              <a:t>get_children</a:t>
            </a:r>
            <a:r>
              <a:rPr lang="en-US" dirty="0" smtClean="0"/>
              <a:t>(), </a:t>
            </a:r>
            <a:r>
              <a:rPr lang="en-US" dirty="0" err="1" smtClean="0"/>
              <a:t>get_siblings</a:t>
            </a:r>
            <a:r>
              <a:rPr lang="en-US" dirty="0" smtClean="0"/>
              <a:t>()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93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8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1066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Reminders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large homework: Data </a:t>
            </a:r>
            <a:r>
              <a:rPr lang="en-US" dirty="0" smtClean="0"/>
              <a:t>aggregation</a:t>
            </a:r>
          </a:p>
          <a:p>
            <a:pPr lvl="1"/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en-US" dirty="0" smtClean="0"/>
              <a:t>9/12/2021​ 04:59</a:t>
            </a:r>
          </a:p>
          <a:p>
            <a:r>
              <a:rPr lang="en-US" dirty="0" smtClean="0"/>
              <a:t>Pick a software project</a:t>
            </a:r>
          </a:p>
          <a:p>
            <a:pPr lvl="1"/>
            <a:r>
              <a:rPr lang="en-US" dirty="0" smtClean="0"/>
              <a:t>Topic </a:t>
            </a:r>
            <a:r>
              <a:rPr lang="en-US" dirty="0"/>
              <a:t>must be approved </a:t>
            </a:r>
            <a:r>
              <a:rPr lang="en-US" dirty="0">
                <a:solidFill>
                  <a:srgbClr val="FF0000"/>
                </a:solidFill>
              </a:rPr>
              <a:t>by </a:t>
            </a:r>
            <a:r>
              <a:rPr lang="en-US" dirty="0" smtClean="0">
                <a:solidFill>
                  <a:srgbClr val="FF0000"/>
                </a:solidFill>
              </a:rPr>
              <a:t>28/11/2021</a:t>
            </a:r>
          </a:p>
          <a:p>
            <a:pPr lvl="2"/>
            <a:r>
              <a:rPr lang="en-US" dirty="0"/>
              <a:t>Send a specification via mail </a:t>
            </a:r>
            <a:r>
              <a:rPr lang="en-US" b="1" dirty="0"/>
              <a:t>for </a:t>
            </a:r>
            <a:r>
              <a:rPr lang="en-US" b="1" dirty="0" smtClean="0"/>
              <a:t>approval</a:t>
            </a:r>
            <a:endParaRPr lang="en-US" dirty="0" smtClean="0"/>
          </a:p>
          <a:p>
            <a:pPr lvl="2"/>
            <a:r>
              <a:rPr lang="en-US" dirty="0" smtClean="0"/>
              <a:t>Extended </a:t>
            </a:r>
            <a:r>
              <a:rPr lang="en-US" smtClean="0"/>
              <a:t>to 9/12/2021</a:t>
            </a:r>
            <a:endParaRPr lang="en-US" dirty="0" smtClean="0"/>
          </a:p>
          <a:p>
            <a:pPr lvl="1"/>
            <a:r>
              <a:rPr lang="en-US" dirty="0"/>
              <a:t>First submission: 24/4/2022</a:t>
            </a:r>
          </a:p>
          <a:p>
            <a:pPr lvl="1"/>
            <a:r>
              <a:rPr lang="en-US" dirty="0"/>
              <a:t>Final submission: </a:t>
            </a:r>
            <a:r>
              <a:rPr lang="en-US" dirty="0" smtClean="0"/>
              <a:t>22/5/2022</a:t>
            </a:r>
          </a:p>
        </p:txBody>
      </p:sp>
    </p:spTree>
    <p:extLst>
      <p:ext uri="{BB962C8B-B14F-4D97-AF65-F5344CB8AC3E}">
        <p14:creationId xmlns:p14="http://schemas.microsoft.com/office/powerpoint/2010/main" val="49010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 use delete with smart pointers</a:t>
            </a:r>
            <a:r>
              <a:rPr lang="en-US" dirty="0" smtClean="0"/>
              <a:t>!</a:t>
            </a:r>
          </a:p>
          <a:p>
            <a:r>
              <a:rPr lang="en-US" dirty="0"/>
              <a:t>Prefer </a:t>
            </a:r>
            <a:r>
              <a:rPr lang="en-US" dirty="0">
                <a:latin typeface="+mj-lt"/>
              </a:rPr>
              <a:t>-&gt;</a:t>
            </a:r>
            <a:r>
              <a:rPr lang="en-US" dirty="0"/>
              <a:t> to </a:t>
            </a:r>
            <a:r>
              <a:rPr lang="en-US" dirty="0" smtClean="0">
                <a:latin typeface="+mj-lt"/>
              </a:rPr>
              <a:t>(*).</a:t>
            </a:r>
          </a:p>
          <a:p>
            <a:r>
              <a:rPr lang="en-US" dirty="0" smtClean="0"/>
              <a:t>Use </a:t>
            </a:r>
            <a:r>
              <a:rPr lang="en-US" dirty="0" smtClean="0">
                <a:latin typeface="+mj-lt"/>
              </a:rPr>
              <a:t>`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` </a:t>
            </a:r>
            <a:r>
              <a:rPr lang="en-US" dirty="0" smtClean="0"/>
              <a:t>functions</a:t>
            </a:r>
          </a:p>
          <a:p>
            <a:pPr lvl="1"/>
            <a:r>
              <a:rPr lang="en-US" dirty="0" smtClean="0"/>
              <a:t>For read only things</a:t>
            </a:r>
          </a:p>
          <a:p>
            <a:r>
              <a:rPr lang="cs-CZ" dirty="0" smtClean="0">
                <a:latin typeface="+mj-lt"/>
              </a:rPr>
              <a:t>const </a:t>
            </a:r>
            <a:r>
              <a:rPr lang="cs-CZ" dirty="0">
                <a:latin typeface="+mj-lt"/>
              </a:rPr>
              <a:t>void print() </a:t>
            </a:r>
            <a:r>
              <a:rPr lang="cs-CZ" dirty="0" smtClean="0">
                <a:latin typeface="+mj-lt"/>
              </a:rPr>
              <a:t>const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`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void` </a:t>
            </a:r>
            <a:r>
              <a:rPr lang="en-US" dirty="0" smtClean="0"/>
              <a:t>doesn’t make sense</a:t>
            </a:r>
          </a:p>
          <a:p>
            <a:r>
              <a:rPr lang="cs-CZ" dirty="0">
                <a:latin typeface="+mj-lt"/>
              </a:rPr>
              <a:t>head = </a:t>
            </a:r>
            <a:r>
              <a:rPr lang="cs-CZ" dirty="0" smtClean="0">
                <a:latin typeface="+mj-lt"/>
              </a:rPr>
              <a:t>NULL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smtClean="0">
                <a:latin typeface="+mj-lt"/>
              </a:rPr>
              <a:t>Use </a:t>
            </a:r>
            <a:r>
              <a:rPr lang="en-US" dirty="0" err="1" smtClean="0">
                <a:latin typeface="+mj-lt"/>
              </a:rPr>
              <a:t>nullptr</a:t>
            </a:r>
            <a:r>
              <a:rPr lang="en-US" dirty="0" smtClean="0">
                <a:latin typeface="+mj-lt"/>
              </a:rPr>
              <a:t> instead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38967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aggregation - Hints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Download example </a:t>
            </a:r>
            <a:r>
              <a:rPr lang="en-US" dirty="0" err="1" smtClean="0"/>
              <a:t>input+output</a:t>
            </a:r>
            <a:r>
              <a:rPr lang="en-US" dirty="0" smtClean="0"/>
              <a:t> and debug locally</a:t>
            </a:r>
          </a:p>
          <a:p>
            <a:pPr lvl="1"/>
            <a:r>
              <a:rPr lang="en-US" dirty="0" smtClean="0">
                <a:latin typeface="+mj-lt"/>
              </a:rPr>
              <a:t>PRG.exe &lt; input_file.txt &gt; output_file.txt</a:t>
            </a:r>
          </a:p>
          <a:p>
            <a:r>
              <a:rPr lang="en-US" dirty="0" smtClean="0"/>
              <a:t>Check </a:t>
            </a:r>
            <a:r>
              <a:rPr lang="en-US" dirty="0"/>
              <a:t>logs </a:t>
            </a:r>
            <a:r>
              <a:rPr lang="en-US" dirty="0" smtClean="0"/>
              <a:t>what’s wrong</a:t>
            </a:r>
          </a:p>
          <a:p>
            <a:r>
              <a:rPr lang="en-US" dirty="0" smtClean="0"/>
              <a:t>Write your own tests!</a:t>
            </a:r>
          </a:p>
          <a:p>
            <a:pPr lvl="1"/>
            <a:r>
              <a:rPr lang="en-US" dirty="0" smtClean="0"/>
              <a:t>(get inspired by </a:t>
            </a:r>
            <a:r>
              <a:rPr lang="en-US" dirty="0" err="1" smtClean="0"/>
              <a:t>ReCodex’s</a:t>
            </a:r>
            <a:r>
              <a:rPr lang="en-US" dirty="0" smtClean="0"/>
              <a:t> tests)</a:t>
            </a:r>
          </a:p>
          <a:p>
            <a:r>
              <a:rPr lang="en-US" dirty="0" smtClean="0"/>
              <a:t>Time &amp; memory limits</a:t>
            </a:r>
          </a:p>
          <a:p>
            <a:pPr lvl="1"/>
            <a:r>
              <a:rPr lang="en-US" dirty="0" smtClean="0"/>
              <a:t>Store necessary things once</a:t>
            </a:r>
          </a:p>
          <a:p>
            <a:pPr lvl="2"/>
            <a:r>
              <a:rPr lang="en-US" dirty="0" smtClean="0"/>
              <a:t>Use observers (pointers, references) instead</a:t>
            </a:r>
          </a:p>
          <a:p>
            <a:pPr lvl="1"/>
            <a:r>
              <a:rPr lang="en-US" dirty="0" smtClean="0"/>
              <a:t>Use proper types</a:t>
            </a:r>
          </a:p>
          <a:p>
            <a:pPr lvl="2"/>
            <a:r>
              <a:rPr lang="en-US" dirty="0" smtClean="0"/>
              <a:t>Don’t store numbers as string</a:t>
            </a:r>
          </a:p>
          <a:p>
            <a:pPr lvl="1"/>
            <a:r>
              <a:rPr lang="en-US" dirty="0" smtClean="0"/>
              <a:t>Avoid copying –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&amp;</a:t>
            </a:r>
          </a:p>
        </p:txBody>
      </p:sp>
    </p:spTree>
    <p:extLst>
      <p:ext uri="{BB962C8B-B14F-4D97-AF65-F5344CB8AC3E}">
        <p14:creationId xmlns:p14="http://schemas.microsoft.com/office/powerpoint/2010/main" val="72441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inherit (=use) attributes and methods of the ancestor class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4274" y="2408505"/>
            <a:ext cx="5121915" cy="42780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container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using </a:t>
            </a:r>
            <a:r>
              <a:rPr lang="en-US" sz="1600" dirty="0" err="1">
                <a:latin typeface="Consolas" panose="020B0609020204030204" pitchFamily="49" charset="0"/>
              </a:rPr>
              <a:t>size_type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size()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return size_;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protected: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  <a:endParaRPr lang="en-US" sz="1600" dirty="0">
              <a:solidFill>
                <a:schemeClr val="tx1">
                  <a:lumMod val="8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vector_int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600" dirty="0">
                <a:latin typeface="Consolas" panose="020B0609020204030204" pitchFamily="49" charset="0"/>
              </a:rPr>
              <a:t>{ ... };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latin typeface="Consolas" panose="020B0609020204030204" pitchFamily="49" charset="0"/>
              </a:rPr>
              <a:t>list_int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B0F0"/>
                </a:solidFill>
                <a:latin typeface="Consolas" panose="020B0609020204030204" pitchFamily="49" charset="0"/>
              </a:rPr>
              <a:t>: </a:t>
            </a:r>
            <a:r>
              <a:rPr lang="en-US" sz="1600" b="1" dirty="0">
                <a:solidFill>
                  <a:srgbClr val="00B0F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600" dirty="0">
                <a:latin typeface="Consolas" panose="020B0609020204030204" pitchFamily="49" charset="0"/>
              </a:rPr>
              <a:t>{ ... 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vector_int</a:t>
            </a:r>
            <a:r>
              <a:rPr lang="en-US" sz="1600" dirty="0">
                <a:latin typeface="Consolas" panose="020B0609020204030204" pitchFamily="49" charset="0"/>
              </a:rPr>
              <a:t> vi;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latin typeface="Consolas" panose="020B0609020204030204" pitchFamily="49" charset="0"/>
              </a:rPr>
              <a:t>vi.size</a:t>
            </a:r>
            <a:r>
              <a:rPr lang="en-US" sz="16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69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Examples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538209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class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volvo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skoda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animal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dog : public animal {};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cat : public animal {};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employee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accountant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public employee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binary : public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plus : public binary {};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object {}; // JAVA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XYZ : public object {};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9333" y="270892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expression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8552619" y="3740057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binary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7119559" y="3749395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unary</a:t>
            </a:r>
            <a:endParaRPr lang="cs-CZ" sz="1200" dirty="0"/>
          </a:p>
        </p:txBody>
      </p:sp>
      <p:sp>
        <p:nvSpPr>
          <p:cNvPr id="8" name="Rectangle 7"/>
          <p:cNvSpPr/>
          <p:nvPr/>
        </p:nvSpPr>
        <p:spPr>
          <a:xfrm>
            <a:off x="9985679" y="3740057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value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7119559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8157443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8906971" y="4748705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plus</a:t>
            </a:r>
            <a:endParaRPr lang="cs-CZ" sz="1200" dirty="0"/>
          </a:p>
        </p:txBody>
      </p:sp>
      <p:cxnSp>
        <p:nvCxnSpPr>
          <p:cNvPr id="12" name="Straight Arrow Connector 11"/>
          <p:cNvCxnSpPr>
            <a:stCxn id="9" idx="0"/>
            <a:endCxn id="7" idx="2"/>
          </p:cNvCxnSpPr>
          <p:nvPr/>
        </p:nvCxnSpPr>
        <p:spPr>
          <a:xfrm flipV="1">
            <a:off x="7429237" y="4182373"/>
            <a:ext cx="22337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10" idx="0"/>
          </p:cNvCxnSpPr>
          <p:nvPr/>
        </p:nvCxnSpPr>
        <p:spPr>
          <a:xfrm flipV="1">
            <a:off x="8467121" y="4182373"/>
            <a:ext cx="439850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1" idx="0"/>
          </p:cNvCxnSpPr>
          <p:nvPr/>
        </p:nvCxnSpPr>
        <p:spPr>
          <a:xfrm flipH="1" flipV="1">
            <a:off x="8906971" y="4182373"/>
            <a:ext cx="309678" cy="56633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0"/>
            <a:endCxn id="5" idx="2"/>
          </p:cNvCxnSpPr>
          <p:nvPr/>
        </p:nvCxnSpPr>
        <p:spPr>
          <a:xfrm flipV="1">
            <a:off x="7451574" y="3141898"/>
            <a:ext cx="1427617" cy="60749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5" idx="2"/>
          </p:cNvCxnSpPr>
          <p:nvPr/>
        </p:nvCxnSpPr>
        <p:spPr>
          <a:xfrm flipH="1" flipV="1">
            <a:off x="8879191" y="3141898"/>
            <a:ext cx="27780" cy="598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8" idx="0"/>
          </p:cNvCxnSpPr>
          <p:nvPr/>
        </p:nvCxnSpPr>
        <p:spPr>
          <a:xfrm flipH="1" flipV="1">
            <a:off x="8906971" y="3141898"/>
            <a:ext cx="1410723" cy="59815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42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2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80239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Inheritance vs. Composition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Inheritance – logical hierarchy</a:t>
            </a:r>
          </a:p>
          <a:p>
            <a:r>
              <a:rPr lang="en-US" dirty="0" smtClean="0"/>
              <a:t>Composition – no logical hierarchy</a:t>
            </a:r>
          </a:p>
          <a:p>
            <a:pPr lvl="1"/>
            <a:r>
              <a:rPr lang="en-US" dirty="0" smtClean="0"/>
              <a:t>Can be implemented through inheritance</a:t>
            </a:r>
          </a:p>
          <a:p>
            <a:pPr lvl="1"/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7364677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car</a:t>
            </a:r>
            <a:endParaRPr lang="cs-CZ" sz="1200" dirty="0"/>
          </a:p>
        </p:txBody>
      </p:sp>
      <p:sp>
        <p:nvSpPr>
          <p:cNvPr id="5" name="Rectangle 4"/>
          <p:cNvSpPr/>
          <p:nvPr/>
        </p:nvSpPr>
        <p:spPr>
          <a:xfrm>
            <a:off x="6740902" y="468545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volvo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8042313" y="4685450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skoda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9190756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wheel</a:t>
            </a:r>
            <a:endParaRPr lang="cs-CZ" sz="1200" dirty="0"/>
          </a:p>
        </p:txBody>
      </p:sp>
      <p:cxnSp>
        <p:nvCxnSpPr>
          <p:cNvPr id="8" name="Straight Arrow Connector 7"/>
          <p:cNvCxnSpPr>
            <a:stCxn id="5" idx="0"/>
            <a:endCxn id="4" idx="2"/>
          </p:cNvCxnSpPr>
          <p:nvPr/>
        </p:nvCxnSpPr>
        <p:spPr>
          <a:xfrm flipV="1">
            <a:off x="7230760" y="3986240"/>
            <a:ext cx="623775" cy="69921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endCxn id="4" idx="2"/>
          </p:cNvCxnSpPr>
          <p:nvPr/>
        </p:nvCxnSpPr>
        <p:spPr>
          <a:xfrm flipH="1" flipV="1">
            <a:off x="7854535" y="3986240"/>
            <a:ext cx="728778" cy="69921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1"/>
            <a:endCxn id="4" idx="3"/>
          </p:cNvCxnSpPr>
          <p:nvPr/>
        </p:nvCxnSpPr>
        <p:spPr>
          <a:xfrm flipH="1">
            <a:off x="8344392" y="3769751"/>
            <a:ext cx="84636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0855759" y="3553262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bike</a:t>
            </a:r>
            <a:endParaRPr lang="cs-CZ" sz="1200" dirty="0"/>
          </a:p>
        </p:txBody>
      </p:sp>
      <p:cxnSp>
        <p:nvCxnSpPr>
          <p:cNvPr id="12" name="Straight Arrow Connector 11"/>
          <p:cNvCxnSpPr>
            <a:stCxn id="7" idx="3"/>
            <a:endCxn id="11" idx="1"/>
          </p:cNvCxnSpPr>
          <p:nvPr/>
        </p:nvCxnSpPr>
        <p:spPr>
          <a:xfrm>
            <a:off x="10170471" y="3769751"/>
            <a:ext cx="68528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190756" y="2420888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vehicle</a:t>
            </a:r>
            <a:endParaRPr lang="cs-CZ" sz="1200" dirty="0"/>
          </a:p>
        </p:txBody>
      </p:sp>
      <p:cxnSp>
        <p:nvCxnSpPr>
          <p:cNvPr id="14" name="Straight Arrow Connector 13"/>
          <p:cNvCxnSpPr>
            <a:stCxn id="11" idx="0"/>
            <a:endCxn id="13" idx="2"/>
          </p:cNvCxnSpPr>
          <p:nvPr/>
        </p:nvCxnSpPr>
        <p:spPr>
          <a:xfrm flipH="1" flipV="1">
            <a:off x="9680614" y="2853866"/>
            <a:ext cx="1665003" cy="6993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4" idx="0"/>
          </p:cNvCxnSpPr>
          <p:nvPr/>
        </p:nvCxnSpPr>
        <p:spPr>
          <a:xfrm flipV="1">
            <a:off x="7854535" y="2853866"/>
            <a:ext cx="1826078" cy="6993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48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628800"/>
            <a:ext cx="9144000" cy="4267200"/>
          </a:xfrm>
        </p:spPr>
        <p:txBody>
          <a:bodyPr/>
          <a:lstStyle/>
          <a:p>
            <a:r>
              <a:rPr lang="en-US" dirty="0" smtClean="0"/>
              <a:t>Base class acts(=works) as the (internally stored) derived class</a:t>
            </a:r>
          </a:p>
          <a:p>
            <a:r>
              <a:rPr lang="en-US" dirty="0" smtClean="0"/>
              <a:t>Function must be </a:t>
            </a:r>
            <a:r>
              <a:rPr lang="en-US" dirty="0" smtClean="0">
                <a:solidFill>
                  <a:srgbClr val="FF0000"/>
                </a:solidFill>
              </a:rPr>
              <a:t>virtual</a:t>
            </a:r>
            <a:r>
              <a:rPr lang="en-US" dirty="0" smtClean="0"/>
              <a:t> and gets </a:t>
            </a:r>
            <a:r>
              <a:rPr lang="en-US" dirty="0" smtClean="0">
                <a:solidFill>
                  <a:srgbClr val="FF0000"/>
                </a:solidFill>
              </a:rPr>
              <a:t>called via reference/pointer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414" y="2777920"/>
            <a:ext cx="4560864" cy="4062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class base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protected: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value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 ~base() </a:t>
            </a:r>
            <a:r>
              <a:rPr lang="en-US" sz="1600" dirty="0">
                <a:latin typeface="Consolas" panose="020B0609020204030204" pitchFamily="49" charset="0"/>
              </a:rPr>
              <a:t>= default;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600" dirty="0">
                <a:latin typeface="Consolas" panose="020B0609020204030204" pitchFamily="49" charset="0"/>
              </a:rPr>
              <a:t> void print()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{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"base: " &lt;&lt; value;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class derived : public base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void print() 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{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 smtClean="0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"derived: " &lt;&lt; value;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}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18548" y="2777920"/>
            <a:ext cx="4110421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main() {</a:t>
            </a:r>
          </a:p>
          <a:p>
            <a:r>
              <a:rPr lang="en-US" dirty="0">
                <a:latin typeface="Consolas" panose="020B0609020204030204" pitchFamily="49" charset="0"/>
              </a:rPr>
              <a:t>  derived 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d.print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&amp;</a:t>
            </a:r>
            <a:r>
              <a:rPr lang="en-US" dirty="0">
                <a:latin typeface="Consolas" panose="020B0609020204030204" pitchFamily="49" charset="0"/>
              </a:rPr>
              <a:t>b = 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b.print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*</a:t>
            </a:r>
            <a:r>
              <a:rPr lang="en-US" dirty="0" err="1">
                <a:latin typeface="Consolas" panose="020B0609020204030204" pitchFamily="49" charset="0"/>
              </a:rPr>
              <a:t>b_ptr</a:t>
            </a:r>
            <a:r>
              <a:rPr lang="en-US" dirty="0">
                <a:latin typeface="Consolas" panose="020B0609020204030204" pitchFamily="49" charset="0"/>
              </a:rPr>
              <a:t> = &amp;d;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b_ptr</a:t>
            </a:r>
            <a:r>
              <a:rPr lang="en-US" dirty="0">
                <a:latin typeface="Consolas" panose="020B0609020204030204" pitchFamily="49" charset="0"/>
              </a:rPr>
              <a:t>-&gt;print();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derived: 0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base </a:t>
            </a:r>
            <a:r>
              <a:rPr lang="en-US" dirty="0">
                <a:latin typeface="Consolas" panose="020B0609020204030204" pitchFamily="49" charset="0"/>
              </a:rPr>
              <a:t>b2</a:t>
            </a:r>
            <a:r>
              <a:rPr lang="en-US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d; </a:t>
            </a:r>
          </a:p>
          <a:p>
            <a:r>
              <a:rPr lang="en-US" dirty="0">
                <a:latin typeface="Consolas" panose="020B0609020204030204" pitchFamily="49" charset="0"/>
              </a:rPr>
              <a:t>  b2.print();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// base: 0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821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Polymorphic Vector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vector which can store different types</a:t>
            </a:r>
          </a:p>
          <a:p>
            <a:pPr lvl="1"/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double, string</a:t>
            </a:r>
          </a:p>
          <a:p>
            <a:r>
              <a:rPr lang="en-US" dirty="0" smtClean="0"/>
              <a:t>Use inheritance (no union, variant, …)</a:t>
            </a:r>
          </a:p>
          <a:p>
            <a:pPr lvl="1"/>
            <a:r>
              <a:rPr lang="en-US" dirty="0" smtClean="0"/>
              <a:t>Dynamic allocation</a:t>
            </a:r>
          </a:p>
          <a:p>
            <a:pPr lvl="1"/>
            <a:endParaRPr lang="en-US" dirty="0" smtClean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2414" y="4081279"/>
            <a:ext cx="89154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Consolas" panose="020B0609020204030204" pitchFamily="49" charset="0"/>
              </a:rPr>
              <a:t>// API</a:t>
            </a:r>
          </a:p>
          <a:p>
            <a:endParaRPr lang="en-US" sz="2000" dirty="0" smtClean="0">
              <a:latin typeface="Consolas" panose="020B0609020204030204" pitchFamily="49" charset="0"/>
            </a:endParaRPr>
          </a:p>
          <a:p>
            <a:r>
              <a:rPr lang="en-US" sz="2000" i="1" dirty="0">
                <a:latin typeface="Consolas" panose="020B0609020204030204" pitchFamily="49" charset="0"/>
              </a:rPr>
              <a:t>// insert a value</a:t>
            </a:r>
            <a:endParaRPr lang="en-US" sz="2000" i="1" dirty="0" smtClean="0">
              <a:latin typeface="Consolas" panose="020B0609020204030204" pitchFamily="49" charset="0"/>
            </a:endParaRPr>
          </a:p>
          <a:p>
            <a:r>
              <a:rPr lang="cs-CZ" sz="2000" dirty="0" smtClean="0">
                <a:latin typeface="Consolas" panose="020B0609020204030204" pitchFamily="49" charset="0"/>
              </a:rPr>
              <a:t>push_back(</a:t>
            </a:r>
            <a:r>
              <a:rPr lang="en-US" sz="2000" dirty="0" smtClean="0">
                <a:latin typeface="Consolas" panose="020B0609020204030204" pitchFamily="49" charset="0"/>
              </a:rPr>
              <a:t>value</a:t>
            </a:r>
            <a:r>
              <a:rPr lang="cs-CZ" sz="2000" dirty="0" smtClean="0">
                <a:latin typeface="Consolas" panose="020B0609020204030204" pitchFamily="49" charset="0"/>
              </a:rPr>
              <a:t>);</a:t>
            </a:r>
            <a:r>
              <a:rPr lang="en-US" sz="2000" dirty="0">
                <a:latin typeface="Consolas" panose="020B0609020204030204" pitchFamily="49" charset="0"/>
              </a:rPr>
              <a:t/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i="1" dirty="0">
                <a:latin typeface="Consolas" panose="020B0609020204030204" pitchFamily="49" charset="0"/>
              </a:rPr>
              <a:t>// print the value of </a:t>
            </a:r>
            <a:r>
              <a:rPr lang="en-US" sz="2000" i="1" dirty="0" err="1">
                <a:latin typeface="Consolas" panose="020B0609020204030204" pitchFamily="49" charset="0"/>
              </a:rPr>
              <a:t>i-th</a:t>
            </a:r>
            <a:r>
              <a:rPr lang="en-US" sz="2000" i="1" dirty="0"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latin typeface="Consolas" panose="020B0609020204030204" pitchFamily="49" charset="0"/>
              </a:rPr>
              <a:t>element</a:t>
            </a:r>
          </a:p>
          <a:p>
            <a:r>
              <a:rPr lang="en-US" sz="2000" dirty="0" smtClean="0">
                <a:latin typeface="Consolas" panose="020B0609020204030204" pitchFamily="49" charset="0"/>
              </a:rPr>
              <a:t>print(</a:t>
            </a:r>
            <a:r>
              <a:rPr lang="en-US" sz="2000" dirty="0" err="1" smtClean="0">
                <a:latin typeface="Consolas" panose="020B0609020204030204" pitchFamily="49" charset="0"/>
              </a:rPr>
              <a:t>size_type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i</a:t>
            </a:r>
            <a:r>
              <a:rPr lang="en-US" sz="2000" dirty="0" smtClean="0">
                <a:latin typeface="Consolas" panose="020B0609020204030204" pitchFamily="49" charset="0"/>
              </a:rPr>
              <a:t>); </a:t>
            </a:r>
          </a:p>
          <a:p>
            <a:r>
              <a:rPr lang="en-US" sz="2000" i="1" dirty="0">
                <a:latin typeface="Consolas" panose="020B0609020204030204" pitchFamily="49" charset="0"/>
              </a:rPr>
              <a:t>// print all values inside the </a:t>
            </a:r>
            <a:r>
              <a:rPr lang="en-US" sz="2000" i="1" dirty="0" smtClean="0">
                <a:latin typeface="Consolas" panose="020B0609020204030204" pitchFamily="49" charset="0"/>
              </a:rPr>
              <a:t>array</a:t>
            </a:r>
            <a:r>
              <a:rPr lang="en-US" sz="2000" dirty="0" smtClean="0">
                <a:latin typeface="Consolas" panose="020B0609020204030204" pitchFamily="49" charset="0"/>
              </a:rPr>
              <a:t/>
            </a:r>
            <a:br>
              <a:rPr lang="en-US" sz="2000" dirty="0" smtClean="0">
                <a:latin typeface="Consolas" panose="020B0609020204030204" pitchFamily="49" charset="0"/>
              </a:rPr>
            </a:br>
            <a:r>
              <a:rPr lang="en-US" sz="2000" dirty="0" err="1" smtClean="0">
                <a:latin typeface="Consolas" panose="020B0609020204030204" pitchFamily="49" charset="0"/>
              </a:rPr>
              <a:t>print_all</a:t>
            </a:r>
            <a:r>
              <a:rPr lang="en-US" sz="2000" dirty="0" smtClean="0">
                <a:latin typeface="Consolas" panose="020B0609020204030204" pitchFamily="49" charset="0"/>
              </a:rPr>
              <a:t>();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74532" y="4085719"/>
            <a:ext cx="89154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my_vec</a:t>
            </a:r>
            <a:r>
              <a:rPr lang="en-US" dirty="0" smtClean="0">
                <a:latin typeface="Consolas" panose="020B0609020204030204" pitchFamily="49" charset="0"/>
              </a:rPr>
              <a:t> v;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(1);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(2.3);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 smtClean="0">
                <a:latin typeface="Consolas" panose="020B0609020204030204" pitchFamily="49" charset="0"/>
              </a:rPr>
              <a:t>v.push_back</a:t>
            </a:r>
            <a:r>
              <a:rPr lang="en-US" dirty="0" smtClean="0">
                <a:latin typeface="Consolas" panose="020B0609020204030204" pitchFamily="49" charset="0"/>
              </a:rPr>
              <a:t>(“four”);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</a:t>
            </a:r>
            <a:r>
              <a:rPr lang="en-US" dirty="0" smtClean="0">
                <a:latin typeface="Consolas" panose="020B0609020204030204" pitchFamily="49" charset="0"/>
              </a:rPr>
              <a:t>(0); // </a:t>
            </a:r>
            <a:r>
              <a:rPr lang="cs-CZ" dirty="0">
                <a:latin typeface="Consolas" panose="020B0609020204030204" pitchFamily="49" charset="0"/>
              </a:rPr>
              <a:t>1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</a:t>
            </a:r>
            <a:r>
              <a:rPr lang="en-US" dirty="0" smtClean="0">
                <a:latin typeface="Consolas" panose="020B0609020204030204" pitchFamily="49" charset="0"/>
              </a:rPr>
              <a:t>(2); // “four”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v.print_all</a:t>
            </a:r>
            <a:r>
              <a:rPr lang="en-US" dirty="0" smtClean="0">
                <a:latin typeface="Consolas" panose="020B0609020204030204" pitchFamily="49" charset="0"/>
              </a:rPr>
              <a:t>(); // [1, 2.3, “four”]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71754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7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64867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Great work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r>
              <a:rPr lang="en-US" dirty="0" smtClean="0"/>
              <a:t>Automated translation</a:t>
            </a:r>
          </a:p>
          <a:p>
            <a:pPr lvl="1"/>
            <a:r>
              <a:rPr lang="en-US" dirty="0" smtClean="0"/>
              <a:t>Try all translation/languages</a:t>
            </a:r>
          </a:p>
          <a:p>
            <a:pPr lvl="1"/>
            <a:r>
              <a:rPr lang="en-US" dirty="0" smtClean="0"/>
              <a:t>Take a word, find the language and translate the rest</a:t>
            </a:r>
          </a:p>
        </p:txBody>
      </p:sp>
    </p:spTree>
    <p:extLst>
      <p:ext uri="{BB962C8B-B14F-4D97-AF65-F5344CB8AC3E}">
        <p14:creationId xmlns:p14="http://schemas.microsoft.com/office/powerpoint/2010/main" val="413484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Large homework – Data Aggregation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</a:t>
            </a:r>
            <a:r>
              <a:rPr lang="en-US" dirty="0" err="1" smtClean="0"/>
              <a:t>ReCodex</a:t>
            </a:r>
            <a:endParaRPr lang="en-US" dirty="0" smtClean="0"/>
          </a:p>
          <a:p>
            <a:r>
              <a:rPr lang="en-US" dirty="0" smtClean="0"/>
              <a:t>Deadline</a:t>
            </a:r>
            <a:r>
              <a:rPr lang="en-US" dirty="0"/>
              <a:t>: </a:t>
            </a:r>
            <a:r>
              <a:rPr lang="cs-CZ" dirty="0"/>
              <a:t>12/9/2021​</a:t>
            </a:r>
            <a:r>
              <a:rPr lang="en-US" dirty="0"/>
              <a:t> </a:t>
            </a:r>
            <a:r>
              <a:rPr lang="en-US" dirty="0" smtClean="0"/>
              <a:t>(Thursday) </a:t>
            </a:r>
            <a:r>
              <a:rPr lang="cs-CZ" dirty="0" smtClean="0"/>
              <a:t>4:59</a:t>
            </a:r>
            <a:endParaRPr lang="en-US" dirty="0" smtClean="0"/>
          </a:p>
          <a:p>
            <a:r>
              <a:rPr lang="en-US" dirty="0" smtClean="0"/>
              <a:t>15 points (10p + 5p)</a:t>
            </a:r>
          </a:p>
          <a:p>
            <a:pPr lvl="1"/>
            <a:r>
              <a:rPr lang="en-US" dirty="0" smtClean="0"/>
              <a:t>Functionality: max 10 points</a:t>
            </a:r>
          </a:p>
          <a:p>
            <a:pPr lvl="1"/>
            <a:r>
              <a:rPr lang="en-US" dirty="0" smtClean="0"/>
              <a:t>Code culture: max 5 points</a:t>
            </a:r>
          </a:p>
          <a:p>
            <a:pPr lvl="2"/>
            <a:r>
              <a:rPr lang="en-US" dirty="0" smtClean="0"/>
              <a:t>~ </a:t>
            </a:r>
            <a:r>
              <a:rPr lang="en-US" dirty="0" err="1" smtClean="0">
                <a:latin typeface="+mj-lt"/>
              </a:rPr>
              <a:t>points_for_functionality</a:t>
            </a:r>
            <a:r>
              <a:rPr lang="en-US" dirty="0" smtClean="0">
                <a:latin typeface="+mj-lt"/>
              </a:rPr>
              <a:t>/2</a:t>
            </a:r>
          </a:p>
        </p:txBody>
      </p:sp>
    </p:spTree>
    <p:extLst>
      <p:ext uri="{BB962C8B-B14F-4D97-AF65-F5344CB8AC3E}">
        <p14:creationId xmlns:p14="http://schemas.microsoft.com/office/powerpoint/2010/main" val="41182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smart pointers (no raw </a:t>
            </a:r>
            <a:r>
              <a:rPr lang="en-US" dirty="0" smtClean="0">
                <a:latin typeface="+mj-lt"/>
              </a:rPr>
              <a:t>T* </a:t>
            </a:r>
            <a:r>
              <a:rPr lang="en-US" dirty="0" smtClean="0"/>
              <a:t>pointers, i.e., </a:t>
            </a:r>
            <a:r>
              <a:rPr lang="en-US" b="1" dirty="0" smtClean="0">
                <a:solidFill>
                  <a:srgbClr val="FF0000"/>
                </a:solidFill>
              </a:rPr>
              <a:t>no </a:t>
            </a:r>
            <a:r>
              <a:rPr lang="en-US" b="1" dirty="0" smtClean="0">
                <a:solidFill>
                  <a:srgbClr val="FF0000"/>
                </a:solidFill>
                <a:latin typeface="+mj-lt"/>
              </a:rPr>
              <a:t>new/new[]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Single owner</a:t>
            </a:r>
          </a:p>
          <a:p>
            <a:pPr lvl="1"/>
            <a:r>
              <a:rPr lang="en-US" dirty="0" smtClean="0"/>
              <a:t>Most common case</a:t>
            </a:r>
          </a:p>
          <a:p>
            <a:pPr lvl="1"/>
            <a:r>
              <a:rPr lang="en-US" dirty="0" smtClean="0"/>
              <a:t>Passing the ownership - move only, no copy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unique_ptr</a:t>
            </a:r>
            <a:r>
              <a:rPr lang="en-US" dirty="0" smtClean="0">
                <a:latin typeface="+mj-lt"/>
              </a:rPr>
              <a:t>&lt;T&gt;</a:t>
            </a:r>
          </a:p>
          <a:p>
            <a:r>
              <a:rPr lang="en-US" dirty="0" smtClean="0"/>
              <a:t>Shared ownership (multiple owners)</a:t>
            </a:r>
            <a:endParaRPr lang="en-US" dirty="0" smtClean="0">
              <a:latin typeface="+mj-lt"/>
            </a:endParaRPr>
          </a:p>
          <a:p>
            <a:pPr lvl="1"/>
            <a:r>
              <a:rPr lang="en-US" dirty="0" err="1" smtClean="0">
                <a:latin typeface="+mj-lt"/>
              </a:rPr>
              <a:t>shared_ptr</a:t>
            </a:r>
            <a:r>
              <a:rPr lang="en-US" dirty="0" smtClean="0">
                <a:latin typeface="+mj-lt"/>
              </a:rPr>
              <a:t>&lt;T&gt;</a:t>
            </a:r>
          </a:p>
          <a:p>
            <a:pPr lvl="1"/>
            <a:r>
              <a:rPr lang="en-US" dirty="0" err="1" smtClean="0">
                <a:latin typeface="+mj-lt"/>
              </a:rPr>
              <a:t>weak_ptr</a:t>
            </a:r>
            <a:r>
              <a:rPr lang="en-US" dirty="0" smtClean="0">
                <a:latin typeface="+mj-lt"/>
              </a:rPr>
              <a:t>&lt;T&gt; // to break the cycle</a:t>
            </a:r>
          </a:p>
          <a:p>
            <a:r>
              <a:rPr lang="en-US" dirty="0" smtClean="0"/>
              <a:t>Creation: </a:t>
            </a:r>
            <a:r>
              <a:rPr lang="en-US" dirty="0" err="1" smtClean="0"/>
              <a:t>make_unique</a:t>
            </a:r>
            <a:r>
              <a:rPr lang="en-US" dirty="0" smtClean="0"/>
              <a:t>&lt;T&gt;, </a:t>
            </a:r>
            <a:r>
              <a:rPr lang="en-US" dirty="0" err="1" smtClean="0"/>
              <a:t>make_shared</a:t>
            </a:r>
            <a:r>
              <a:rPr lang="en-US" dirty="0" smtClean="0"/>
              <a:t>&lt;T&gt;</a:t>
            </a:r>
          </a:p>
          <a:p>
            <a:r>
              <a:rPr lang="en-US" dirty="0" smtClean="0"/>
              <a:t>Allocation of consecutive memory (~array)</a:t>
            </a:r>
          </a:p>
          <a:p>
            <a:pPr lvl="1"/>
            <a:r>
              <a:rPr lang="en-US" dirty="0" err="1" smtClean="0">
                <a:latin typeface="+mj-lt"/>
              </a:rPr>
              <a:t>make_unique</a:t>
            </a:r>
            <a:r>
              <a:rPr lang="en-US" dirty="0" smtClean="0">
                <a:latin typeface="+mj-lt"/>
              </a:rPr>
              <a:t>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[10]&gt;()</a:t>
            </a:r>
          </a:p>
          <a:p>
            <a:pPr lvl="1"/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051058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Observers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6588222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Working with the pointer with </a:t>
            </a:r>
            <a:r>
              <a:rPr lang="en-US" b="1" dirty="0" smtClean="0"/>
              <a:t>no changes to ownership</a:t>
            </a:r>
          </a:p>
          <a:p>
            <a:r>
              <a:rPr lang="en-US" dirty="0" smtClean="0"/>
              <a:t>Returned </a:t>
            </a:r>
            <a:r>
              <a:rPr lang="en-US" dirty="0"/>
              <a:t>type is a </a:t>
            </a:r>
            <a:r>
              <a:rPr lang="en-US" dirty="0" smtClean="0"/>
              <a:t>(</a:t>
            </a:r>
            <a:r>
              <a:rPr lang="en-US" dirty="0" err="1" smtClean="0"/>
              <a:t>const</a:t>
            </a:r>
            <a:r>
              <a:rPr lang="en-US" dirty="0" smtClean="0"/>
              <a:t>) pointer</a:t>
            </a:r>
          </a:p>
          <a:p>
            <a:r>
              <a:rPr lang="en-US" dirty="0" smtClean="0"/>
              <a:t>Getting an address of an object</a:t>
            </a:r>
          </a:p>
          <a:p>
            <a:pPr lvl="1"/>
            <a:r>
              <a:rPr lang="en-US" dirty="0" smtClean="0">
                <a:latin typeface="+mj-lt"/>
              </a:rPr>
              <a:t>&amp;x</a:t>
            </a:r>
          </a:p>
          <a:p>
            <a:r>
              <a:rPr lang="en-US" dirty="0" smtClean="0"/>
              <a:t>Smart pointers</a:t>
            </a:r>
          </a:p>
          <a:p>
            <a:pPr lvl="1"/>
            <a:r>
              <a:rPr lang="en-US" dirty="0" smtClean="0">
                <a:latin typeface="+mj-lt"/>
              </a:rPr>
              <a:t>get()</a:t>
            </a:r>
          </a:p>
          <a:p>
            <a:r>
              <a:rPr lang="en-US" dirty="0" smtClean="0"/>
              <a:t>To access the values through a pointer</a:t>
            </a:r>
          </a:p>
          <a:p>
            <a:pPr lvl="1"/>
            <a:r>
              <a:rPr lang="en-US" dirty="0" smtClean="0"/>
              <a:t>operator*, operator-&gt;</a:t>
            </a:r>
            <a:endParaRPr lang="en-US" dirty="0"/>
          </a:p>
          <a:p>
            <a:pPr lvl="1"/>
            <a:endParaRPr lang="cs-CZ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644" y="1909275"/>
            <a:ext cx="3544093" cy="354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69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1826042"/>
            <a:ext cx="10984354" cy="50310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smtClean="0">
                <a:latin typeface="+mj-lt"/>
              </a:rPr>
              <a:t>int main</a:t>
            </a:r>
            <a:r>
              <a:rPr lang="en-US" dirty="0" smtClean="0">
                <a:latin typeface="+mj-lt"/>
              </a:rPr>
              <a:t>() {</a:t>
            </a:r>
            <a:r>
              <a:rPr lang="en-US" dirty="0">
                <a:latin typeface="+mj-lt"/>
              </a:rPr>
              <a:t/>
            </a:r>
            <a:br>
              <a:rPr lang="en-US" dirty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 = 2;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*pi = &amp;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;</a:t>
            </a:r>
            <a:r>
              <a:rPr lang="cs-CZ" dirty="0" smtClean="0">
                <a:latin typeface="+mj-lt"/>
              </a:rPr>
              <a:t>  </a:t>
            </a:r>
            <a:br>
              <a:rPr lang="cs-CZ" dirty="0" smtClean="0">
                <a:latin typeface="+mj-lt"/>
              </a:rPr>
            </a:br>
            <a:r>
              <a:rPr lang="cs-CZ" dirty="0" smtClean="0">
                <a:latin typeface="+mj-lt"/>
              </a:rPr>
              <a:t>  int </a:t>
            </a:r>
            <a:r>
              <a:rPr lang="en-US" dirty="0" smtClean="0">
                <a:latin typeface="+mj-lt"/>
              </a:rPr>
              <a:t>**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 = &amp;pi;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; 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pi; // 102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*pi;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; // 104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 smtClean="0">
                <a:latin typeface="+mj-lt"/>
              </a:rPr>
              <a:t>; // 102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**</a:t>
            </a:r>
            <a:r>
              <a:rPr lang="en-US" dirty="0" err="1" smtClean="0">
                <a:latin typeface="+mj-lt"/>
              </a:rPr>
              <a:t>ppi</a:t>
            </a:r>
            <a:r>
              <a:rPr lang="en-US" dirty="0">
                <a:latin typeface="+mj-lt"/>
              </a:rPr>
              <a:t>;</a:t>
            </a:r>
            <a:r>
              <a:rPr lang="en-US" dirty="0" smtClean="0">
                <a:latin typeface="+mj-lt"/>
              </a:rPr>
              <a:t> // 2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</a:p>
          <a:p>
            <a:pPr marL="0" indent="0">
              <a:buNone/>
            </a:pPr>
            <a:r>
              <a:rPr lang="en-US" b="1" dirty="0" smtClean="0"/>
              <a:t>Q:</a:t>
            </a:r>
            <a:r>
              <a:rPr lang="en-US" dirty="0" smtClean="0"/>
              <a:t> What if we call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>
                <a:latin typeface="+mj-lt"/>
              </a:rPr>
              <a:t> &lt;&lt; *</a:t>
            </a:r>
            <a:r>
              <a:rPr lang="en-US" dirty="0" err="1" smtClean="0">
                <a:latin typeface="+mj-lt"/>
              </a:rPr>
              <a:t>i</a:t>
            </a:r>
            <a:r>
              <a:rPr lang="en-US" dirty="0" smtClean="0">
                <a:latin typeface="+mj-lt"/>
              </a:rPr>
              <a:t>?</a:t>
            </a:r>
            <a:endParaRPr lang="en-US" dirty="0">
              <a:latin typeface="+mj-lt"/>
            </a:endParaRPr>
          </a:p>
          <a:p>
            <a:pPr marL="0" indent="0">
              <a:buNone/>
            </a:pPr>
            <a:endParaRPr lang="cs-CZ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655844"/>
              </p:ext>
            </p:extLst>
          </p:nvPr>
        </p:nvGraphicFramePr>
        <p:xfrm>
          <a:off x="6238534" y="2281628"/>
          <a:ext cx="4173438" cy="333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146">
                  <a:extLst>
                    <a:ext uri="{9D8B030D-6E8A-4147-A177-3AD203B41FA5}">
                      <a16:colId xmlns:a16="http://schemas.microsoft.com/office/drawing/2014/main" val="1212132177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394811182"/>
                    </a:ext>
                  </a:extLst>
                </a:gridCol>
                <a:gridCol w="1391146">
                  <a:extLst>
                    <a:ext uri="{9D8B030D-6E8A-4147-A177-3AD203B41FA5}">
                      <a16:colId xmlns:a16="http://schemas.microsoft.com/office/drawing/2014/main" val="2938115387"/>
                    </a:ext>
                  </a:extLst>
                </a:gridCol>
              </a:tblGrid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Address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Value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(Variable)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120641928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4071840190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93781488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101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3681717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100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1584468843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103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483979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104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102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cs-CZ" sz="1800" dirty="0" smtClean="0"/>
                        <a:t>ppi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extLst>
                  <a:ext uri="{0D108BD9-81ED-4DB2-BD59-A6C34878D82A}">
                    <a16:rowId xmlns:a16="http://schemas.microsoft.com/office/drawing/2014/main" val="221272962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105</a:t>
                      </a:r>
                      <a:endParaRPr lang="cs-CZ" sz="1800" dirty="0"/>
                    </a:p>
                  </a:txBody>
                  <a:tcPr marL="91416" marR="91416" marT="45708" marB="45708" anchor="ctr"/>
                </a:tc>
                <a:tc vMerge="1"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cs-CZ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4255158"/>
                  </a:ext>
                </a:extLst>
              </a:tr>
              <a:tr h="37074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….</a:t>
                      </a:r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tc>
                  <a:txBody>
                    <a:bodyPr/>
                    <a:lstStyle/>
                    <a:p>
                      <a:endParaRPr lang="cs-CZ" sz="1800" dirty="0"/>
                    </a:p>
                  </a:txBody>
                  <a:tcPr marL="91416" marR="91416" marT="45708" marB="45708"/>
                </a:tc>
                <a:extLst>
                  <a:ext uri="{0D108BD9-81ED-4DB2-BD59-A6C34878D82A}">
                    <a16:rowId xmlns:a16="http://schemas.microsoft.com/office/drawing/2014/main" val="2775547789"/>
                  </a:ext>
                </a:extLst>
              </a:tr>
            </a:tbl>
          </a:graphicData>
        </a:graphic>
      </p:graphicFrame>
      <p:sp>
        <p:nvSpPr>
          <p:cNvPr id="15" name="Curved Right Arrow 14"/>
          <p:cNvSpPr/>
          <p:nvPr/>
        </p:nvSpPr>
        <p:spPr>
          <a:xfrm rot="10800000">
            <a:off x="10411974" y="3402342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7" name="Curved Right Arrow 16"/>
          <p:cNvSpPr/>
          <p:nvPr/>
        </p:nvSpPr>
        <p:spPr>
          <a:xfrm rot="10800000">
            <a:off x="10411974" y="4159044"/>
            <a:ext cx="321606" cy="65582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8" name="Curved Right Arrow 17"/>
          <p:cNvSpPr/>
          <p:nvPr/>
        </p:nvSpPr>
        <p:spPr>
          <a:xfrm rot="10800000">
            <a:off x="10411974" y="3039862"/>
            <a:ext cx="693856" cy="2109516"/>
          </a:xfrm>
          <a:prstGeom prst="curv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 sz="1799">
              <a:solidFill>
                <a:schemeClr val="tx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1105830" y="3928271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**</a:t>
            </a:r>
            <a:endParaRPr lang="cs-CZ" sz="2399" dirty="0"/>
          </a:p>
        </p:txBody>
      </p:sp>
      <p:sp>
        <p:nvSpPr>
          <p:cNvPr id="20" name="TextBox 19"/>
          <p:cNvSpPr txBox="1"/>
          <p:nvPr/>
        </p:nvSpPr>
        <p:spPr>
          <a:xfrm>
            <a:off x="10411973" y="3576996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1" name="TextBox 20"/>
          <p:cNvSpPr txBox="1"/>
          <p:nvPr/>
        </p:nvSpPr>
        <p:spPr>
          <a:xfrm>
            <a:off x="10400649" y="4353322"/>
            <a:ext cx="71650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99" dirty="0"/>
              <a:t>*</a:t>
            </a:r>
            <a:endParaRPr lang="cs-CZ" sz="2399" dirty="0"/>
          </a:p>
        </p:txBody>
      </p:sp>
      <p:sp>
        <p:nvSpPr>
          <p:cNvPr id="22" name="TextBox 21"/>
          <p:cNvSpPr txBox="1"/>
          <p:nvPr/>
        </p:nvSpPr>
        <p:spPr>
          <a:xfrm>
            <a:off x="10400649" y="2281628"/>
            <a:ext cx="1175322" cy="3692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b="1" dirty="0" smtClean="0"/>
              <a:t>operator*</a:t>
            </a:r>
            <a:endParaRPr lang="cs-CZ" sz="1799" b="1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dirty="0" smtClean="0"/>
              <a:t>Pointers in Memory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05539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 on Dynamic Allocation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Prefer static/automatic storage</a:t>
            </a:r>
          </a:p>
          <a:p>
            <a:r>
              <a:rPr lang="en-US" dirty="0" smtClean="0"/>
              <a:t>Dynamic allocation is slow</a:t>
            </a:r>
          </a:p>
          <a:p>
            <a:r>
              <a:rPr lang="en-US" dirty="0" smtClean="0"/>
              <a:t>Use only when necessary</a:t>
            </a:r>
          </a:p>
          <a:p>
            <a:pPr lvl="1"/>
            <a:r>
              <a:rPr lang="en-US" dirty="0" smtClean="0"/>
              <a:t>Object lifetime doesn’t correspond to function invocations</a:t>
            </a:r>
          </a:p>
          <a:p>
            <a:pPr lvl="1"/>
            <a:r>
              <a:rPr lang="en-US" dirty="0" smtClean="0"/>
              <a:t>Polymorphism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92406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n-lt"/>
              </a:rPr>
              <a:t>What is </a:t>
            </a:r>
            <a:r>
              <a:rPr lang="en-US" dirty="0" err="1" smtClean="0"/>
              <a:t>int</a:t>
            </a:r>
            <a:r>
              <a:rPr lang="en-US" dirty="0" smtClean="0"/>
              <a:t>(double)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::function&lt;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(double)&gt; </a:t>
            </a:r>
            <a:r>
              <a:rPr lang="en-US" dirty="0" err="1" smtClean="0">
                <a:latin typeface="+mj-lt"/>
              </a:rPr>
              <a:t>fn</a:t>
            </a:r>
            <a:r>
              <a:rPr lang="en-US" dirty="0" smtClean="0">
                <a:latin typeface="+mj-lt"/>
              </a:rPr>
              <a:t>;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03144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List Example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347665" cy="40811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struct node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next;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int value;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node(int value, unique_ptr&lt;node&gt;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&amp;&amp;</a:t>
            </a:r>
            <a:r>
              <a:rPr lang="cs-CZ" sz="1200" dirty="0">
                <a:latin typeface="+mj-lt"/>
              </a:rPr>
              <a:t>next) :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value(value), next(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std::move(next)) </a:t>
            </a:r>
            <a:r>
              <a:rPr lang="cs-CZ" sz="1200" dirty="0">
                <a:latin typeface="+mj-lt"/>
              </a:rPr>
              <a:t>{}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};</a:t>
            </a:r>
          </a:p>
          <a:p>
            <a:pPr>
              <a:lnSpc>
                <a:spcPct val="90000"/>
              </a:lnSpc>
            </a:pP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class linked_list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unique_ptr&lt;node&gt; first_node;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public: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node *front()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const node *back() const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node *</a:t>
            </a:r>
            <a:r>
              <a:rPr lang="cs-CZ" sz="1200" dirty="0">
                <a:latin typeface="+mj-lt"/>
              </a:rPr>
              <a:t>ptr = first_node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.get()</a:t>
            </a:r>
            <a:r>
              <a:rPr lang="cs-CZ" sz="1200" dirty="0">
                <a:latin typeface="+mj-lt"/>
              </a:rPr>
              <a:t>; // Observer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if (ptr != nullptr)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while (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ptr-&gt;next </a:t>
            </a:r>
            <a:r>
              <a:rPr lang="cs-CZ" sz="1200" dirty="0">
                <a:latin typeface="+mj-lt"/>
              </a:rPr>
              <a:t>!=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nullptr</a:t>
            </a:r>
            <a:r>
              <a:rPr lang="cs-CZ" sz="1200" dirty="0">
                <a:latin typeface="+mj-lt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  ptr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(*ptr).</a:t>
            </a:r>
            <a:r>
              <a:rPr lang="cs-CZ" sz="1200" dirty="0">
                <a:latin typeface="+mj-lt"/>
              </a:rPr>
              <a:t>next.get(); // </a:t>
            </a:r>
            <a:r>
              <a:rPr lang="cs-CZ" sz="1200" dirty="0" smtClean="0">
                <a:latin typeface="+mj-lt"/>
              </a:rPr>
              <a:t>Equivalent</a:t>
            </a:r>
            <a:r>
              <a:rPr lang="en-US" sz="1200" dirty="0" smtClean="0">
                <a:latin typeface="+mj-lt"/>
              </a:rPr>
              <a:t> </a:t>
            </a:r>
            <a:r>
              <a:rPr lang="cs-CZ" sz="1200" dirty="0" smtClean="0">
                <a:latin typeface="+mj-lt"/>
              </a:rPr>
              <a:t>-&gt;</a:t>
            </a:r>
            <a:endParaRPr lang="cs-CZ" sz="1200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return ptr;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70079" y="2060848"/>
            <a:ext cx="6386685" cy="15881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latin typeface="+mj-lt"/>
              </a:rPr>
              <a:t>  </a:t>
            </a:r>
            <a:r>
              <a:rPr lang="cs-CZ" sz="1200" dirty="0" smtClean="0">
                <a:latin typeface="+mj-lt"/>
              </a:rPr>
              <a:t>void </a:t>
            </a:r>
            <a:r>
              <a:rPr lang="cs-CZ" sz="1200" dirty="0">
                <a:latin typeface="+mj-lt"/>
              </a:rPr>
              <a:t>push_front(int value)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new_node = </a:t>
            </a:r>
            <a:r>
              <a:rPr lang="cs-CZ" sz="1200" b="1" dirty="0">
                <a:solidFill>
                  <a:srgbClr val="00B0F0"/>
                </a:solidFill>
                <a:latin typeface="+mj-lt"/>
              </a:rPr>
              <a:t>std::make_unique&lt;node&gt;(value, std::move(first_node));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std::move(new_node);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void pop_front() {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auto first = std::move(first_node);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  first_node = std::move(first-&gt;next);</a:t>
            </a:r>
          </a:p>
          <a:p>
            <a:pPr>
              <a:lnSpc>
                <a:spcPct val="90000"/>
              </a:lnSpc>
            </a:pPr>
            <a:r>
              <a:rPr lang="cs-CZ" sz="1200" dirty="0">
                <a:latin typeface="+mj-lt"/>
              </a:rPr>
              <a:t>  } // automatic deallocation of first</a:t>
            </a:r>
          </a:p>
        </p:txBody>
      </p:sp>
    </p:spTree>
    <p:extLst>
      <p:ext uri="{BB962C8B-B14F-4D97-AF65-F5344CB8AC3E}">
        <p14:creationId xmlns:p14="http://schemas.microsoft.com/office/powerpoint/2010/main" val="1802443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 overloading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operators</a:t>
            </a:r>
          </a:p>
          <a:p>
            <a:pPr lvl="1"/>
            <a:r>
              <a:rPr lang="en-US" dirty="0" smtClean="0"/>
              <a:t>+, -, -&gt;, /, [], …</a:t>
            </a:r>
          </a:p>
          <a:p>
            <a:r>
              <a:rPr lang="en-US" dirty="0" smtClean="0"/>
              <a:t>Keep the semantic!</a:t>
            </a:r>
            <a:endParaRPr lang="en-US" dirty="0"/>
          </a:p>
          <a:p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en.cppreference.com/w/cpp/language/operators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488740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Finish the LL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size(), print(), </a:t>
            </a:r>
            <a:r>
              <a:rPr lang="en-US" dirty="0" err="1">
                <a:latin typeface="+mj-lt"/>
              </a:rPr>
              <a:t>push_back</a:t>
            </a:r>
            <a:r>
              <a:rPr lang="en-US" dirty="0">
                <a:latin typeface="+mj-lt"/>
              </a:rPr>
              <a:t>(), </a:t>
            </a:r>
            <a:r>
              <a:rPr lang="en-US" dirty="0" err="1">
                <a:latin typeface="+mj-lt"/>
              </a:rPr>
              <a:t>pop_back</a:t>
            </a:r>
            <a:r>
              <a:rPr lang="en-US" dirty="0" smtClean="0">
                <a:latin typeface="+mj-lt"/>
              </a:rPr>
              <a:t>()</a:t>
            </a:r>
          </a:p>
          <a:p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ctor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init_size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default_value</a:t>
            </a:r>
            <a:r>
              <a:rPr lang="en-US" dirty="0" smtClean="0">
                <a:latin typeface="+mj-lt"/>
              </a:rPr>
              <a:t>), </a:t>
            </a:r>
            <a:r>
              <a:rPr lang="en-US" dirty="0" err="1" smtClean="0">
                <a:latin typeface="+mj-lt"/>
              </a:rPr>
              <a:t>dtor</a:t>
            </a:r>
            <a:endParaRPr lang="en-US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operator[]</a:t>
            </a:r>
          </a:p>
        </p:txBody>
      </p:sp>
    </p:spTree>
    <p:extLst>
      <p:ext uri="{BB962C8B-B14F-4D97-AF65-F5344CB8AC3E}">
        <p14:creationId xmlns:p14="http://schemas.microsoft.com/office/powerpoint/2010/main" val="264699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</a:t>
            </a:r>
            <a:r>
              <a:rPr lang="en-US" dirty="0" err="1" smtClean="0"/>
              <a:t>int</a:t>
            </a:r>
            <a:r>
              <a:rPr lang="en-US" dirty="0" smtClean="0"/>
              <a:t> vector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Implement your own integer vector</a:t>
            </a:r>
          </a:p>
          <a:p>
            <a:r>
              <a:rPr lang="en-US" dirty="0" smtClean="0"/>
              <a:t>Mandatory operations</a:t>
            </a:r>
          </a:p>
          <a:p>
            <a:pPr lvl="1"/>
            <a:r>
              <a:rPr lang="en-US" dirty="0" smtClean="0"/>
              <a:t>default </a:t>
            </a:r>
            <a:r>
              <a:rPr lang="en-US" dirty="0" err="1" smtClean="0"/>
              <a:t>ctor</a:t>
            </a:r>
            <a:r>
              <a:rPr lang="en-US" dirty="0" smtClean="0"/>
              <a:t>, </a:t>
            </a:r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copy/move </a:t>
            </a:r>
            <a:r>
              <a:rPr lang="en-US" dirty="0" err="1" smtClean="0"/>
              <a:t>ctor</a:t>
            </a:r>
            <a:r>
              <a:rPr lang="en-US" dirty="0" smtClean="0"/>
              <a:t>/assignment</a:t>
            </a:r>
          </a:p>
          <a:p>
            <a:pPr lvl="1"/>
            <a:r>
              <a:rPr lang="en-US" dirty="0" smtClean="0"/>
              <a:t>size(), capacity(), reserve(),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  <a:p>
            <a:r>
              <a:rPr lang="en-US" dirty="0" smtClean="0"/>
              <a:t>Use allocations of arrays, no LL</a:t>
            </a:r>
          </a:p>
          <a:p>
            <a:r>
              <a:rPr lang="en-US" b="1" dirty="0" smtClean="0"/>
              <a:t>Q:</a:t>
            </a:r>
            <a:r>
              <a:rPr lang="en-US" dirty="0" smtClean="0"/>
              <a:t> How many owners does it need?</a:t>
            </a:r>
          </a:p>
        </p:txBody>
      </p:sp>
    </p:spTree>
    <p:extLst>
      <p:ext uri="{BB962C8B-B14F-4D97-AF65-F5344CB8AC3E}">
        <p14:creationId xmlns:p14="http://schemas.microsoft.com/office/powerpoint/2010/main" val="1323677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8873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Plagiarism</a:t>
            </a:r>
          </a:p>
          <a:p>
            <a:r>
              <a:rPr lang="en-US" dirty="0" smtClean="0"/>
              <a:t>Passing large objects by (</a:t>
            </a:r>
            <a:r>
              <a:rPr lang="en-US" dirty="0" err="1" smtClean="0"/>
              <a:t>const</a:t>
            </a:r>
            <a:r>
              <a:rPr lang="en-US" dirty="0" smtClean="0"/>
              <a:t>-) reference</a:t>
            </a:r>
          </a:p>
          <a:p>
            <a:r>
              <a:rPr lang="en-US" dirty="0" smtClean="0"/>
              <a:t>Using </a:t>
            </a:r>
            <a:r>
              <a:rPr lang="en-US" dirty="0" err="1" smtClean="0"/>
              <a:t>const</a:t>
            </a:r>
            <a:r>
              <a:rPr lang="en-US" dirty="0" smtClean="0"/>
              <a:t> functions</a:t>
            </a:r>
          </a:p>
          <a:p>
            <a:r>
              <a:rPr lang="en-US" dirty="0"/>
              <a:t>Warnings/cannot compile with another </a:t>
            </a:r>
            <a:r>
              <a:rPr lang="en-US" dirty="0" smtClean="0"/>
              <a:t>compiler</a:t>
            </a:r>
          </a:p>
          <a:p>
            <a:r>
              <a:rPr lang="en-US" dirty="0" smtClean="0"/>
              <a:t>Using named constants instead of any number</a:t>
            </a:r>
          </a:p>
          <a:p>
            <a:r>
              <a:rPr lang="en-US" dirty="0" smtClean="0"/>
              <a:t>Function decomposition</a:t>
            </a:r>
          </a:p>
          <a:p>
            <a:r>
              <a:rPr lang="en-US" dirty="0" smtClean="0"/>
              <a:t>“Too complex solution”</a:t>
            </a:r>
          </a:p>
          <a:p>
            <a:pPr lvl="1"/>
            <a:r>
              <a:rPr lang="en-US" dirty="0" smtClean="0">
                <a:latin typeface="+mj-lt"/>
              </a:rPr>
              <a:t>vector&lt;vector&lt;string&gt;&gt;</a:t>
            </a:r>
          </a:p>
          <a:p>
            <a:pPr lvl="1"/>
            <a:r>
              <a:rPr lang="en-US" dirty="0" smtClean="0">
                <a:latin typeface="+mj-lt"/>
              </a:rPr>
              <a:t>map&lt;string, tuple&lt;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&gt;&gt;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35870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Containers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::vector&lt;Type&gt;</a:t>
            </a:r>
            <a:r>
              <a:rPr lang="en-US" dirty="0" smtClean="0">
                <a:latin typeface="+mj-lt"/>
              </a:rPr>
              <a:t> - dynamic array</a:t>
            </a:r>
          </a:p>
          <a:p>
            <a:pPr lvl="1"/>
            <a:r>
              <a:rPr lang="en-US" dirty="0" err="1" smtClean="0">
                <a:latin typeface="+mj-lt"/>
              </a:rPr>
              <a:t>my_vec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</a:t>
            </a:r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::array&lt;</a:t>
            </a:r>
            <a:r>
              <a:rPr lang="en-US" b="1" dirty="0" err="1" smtClean="0">
                <a:latin typeface="+mj-lt"/>
              </a:rPr>
              <a:t>Type,Size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 - fixed size array</a:t>
            </a:r>
          </a:p>
          <a:p>
            <a:pPr lvl="1"/>
            <a:r>
              <a:rPr lang="en-US" dirty="0" err="1" smtClean="0">
                <a:latin typeface="+mj-lt"/>
              </a:rPr>
              <a:t>my_array</a:t>
            </a:r>
            <a:r>
              <a:rPr lang="en-US" dirty="0" smtClean="0">
                <a:latin typeface="+mj-lt"/>
              </a:rPr>
              <a:t>[</a:t>
            </a:r>
            <a:r>
              <a:rPr lang="en-US" dirty="0" err="1" smtClean="0">
                <a:latin typeface="+mj-lt"/>
              </a:rPr>
              <a:t>idx</a:t>
            </a:r>
            <a:r>
              <a:rPr lang="en-US" dirty="0" smtClean="0">
                <a:latin typeface="+mj-lt"/>
              </a:rPr>
              <a:t>] = value,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deque</a:t>
            </a:r>
            <a:r>
              <a:rPr lang="en-US" b="1" dirty="0" smtClean="0">
                <a:latin typeface="+mj-lt"/>
              </a:rPr>
              <a:t>&lt;Type&gt;</a:t>
            </a:r>
            <a:r>
              <a:rPr lang="en-US" dirty="0" smtClean="0">
                <a:latin typeface="+mj-lt"/>
              </a:rPr>
              <a:t> - double ended dynamic queue/array</a:t>
            </a:r>
          </a:p>
          <a:p>
            <a:pPr lvl="1"/>
            <a:r>
              <a:rPr lang="en-US" dirty="0" err="1" smtClean="0">
                <a:latin typeface="+mj-lt"/>
              </a:rPr>
              <a:t>push_back</a:t>
            </a:r>
            <a:r>
              <a:rPr lang="en-US" dirty="0" smtClean="0">
                <a:latin typeface="+mj-lt"/>
              </a:rPr>
              <a:t>(), </a:t>
            </a:r>
            <a:r>
              <a:rPr lang="en-US" dirty="0" err="1" smtClean="0">
                <a:latin typeface="+mj-lt"/>
              </a:rPr>
              <a:t>push_front</a:t>
            </a:r>
            <a:r>
              <a:rPr lang="en-US" dirty="0" smtClean="0">
                <a:latin typeface="+mj-lt"/>
              </a:rPr>
              <a:t>(), back(), front(),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::list&lt;Type&gt;</a:t>
            </a:r>
            <a:r>
              <a:rPr lang="en-US" dirty="0" smtClean="0">
                <a:latin typeface="+mj-lt"/>
              </a:rPr>
              <a:t> - linked list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::map&lt;</a:t>
            </a:r>
            <a:r>
              <a:rPr lang="en-US" b="1" dirty="0" err="1" smtClean="0">
                <a:latin typeface="+mj-lt"/>
              </a:rPr>
              <a:t>Key,Value</a:t>
            </a:r>
            <a:r>
              <a:rPr lang="en-US" b="1" dirty="0" smtClean="0">
                <a:latin typeface="+mj-lt"/>
              </a:rPr>
              <a:t>&gt;</a:t>
            </a:r>
            <a:r>
              <a:rPr lang="en-US" dirty="0" smtClean="0">
                <a:latin typeface="+mj-lt"/>
              </a:rPr>
              <a:t>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unordered_map</a:t>
            </a:r>
            <a:r>
              <a:rPr lang="en-US" b="1" dirty="0" smtClean="0">
                <a:latin typeface="+mj-lt"/>
              </a:rPr>
              <a:t>&lt;Key, Value&gt; </a:t>
            </a:r>
            <a:r>
              <a:rPr lang="en-US" dirty="0" smtClean="0">
                <a:latin typeface="+mj-lt"/>
              </a:rPr>
              <a:t>- map</a:t>
            </a:r>
          </a:p>
          <a:p>
            <a:pPr lvl="1"/>
            <a:r>
              <a:rPr lang="en-US" dirty="0" err="1" smtClean="0">
                <a:latin typeface="+mj-lt"/>
              </a:rPr>
              <a:t>my_map</a:t>
            </a:r>
            <a:r>
              <a:rPr lang="en-US" dirty="0" smtClean="0">
                <a:latin typeface="+mj-lt"/>
              </a:rPr>
              <a:t>[key] = value, find(), insert(), …</a:t>
            </a:r>
          </a:p>
          <a:p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::set&lt;Key&gt;, </a:t>
            </a:r>
            <a:r>
              <a:rPr lang="en-US" b="1" dirty="0" err="1" smtClean="0">
                <a:latin typeface="+mj-lt"/>
              </a:rPr>
              <a:t>std</a:t>
            </a:r>
            <a:r>
              <a:rPr lang="en-US" b="1" dirty="0" smtClean="0">
                <a:latin typeface="+mj-lt"/>
              </a:rPr>
              <a:t>::</a:t>
            </a:r>
            <a:r>
              <a:rPr lang="en-US" b="1" dirty="0" err="1" smtClean="0">
                <a:latin typeface="+mj-lt"/>
              </a:rPr>
              <a:t>unordered_set</a:t>
            </a:r>
            <a:r>
              <a:rPr lang="en-US" b="1" dirty="0" smtClean="0">
                <a:latin typeface="+mj-lt"/>
              </a:rPr>
              <a:t>&lt;Key&gt;</a:t>
            </a:r>
            <a:r>
              <a:rPr lang="en-US" dirty="0" smtClean="0">
                <a:latin typeface="+mj-lt"/>
              </a:rPr>
              <a:t> - set</a:t>
            </a:r>
          </a:p>
          <a:p>
            <a:pPr lvl="1"/>
            <a:r>
              <a:rPr lang="en-US" dirty="0" smtClean="0">
                <a:latin typeface="+mj-lt"/>
              </a:rPr>
              <a:t>contains(), insert(), find(), …</a:t>
            </a:r>
          </a:p>
        </p:txBody>
      </p:sp>
    </p:spTree>
    <p:extLst>
      <p:ext uri="{BB962C8B-B14F-4D97-AF65-F5344CB8AC3E}">
        <p14:creationId xmlns:p14="http://schemas.microsoft.com/office/powerpoint/2010/main" val="1603641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1. Dictionary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498213" y="1891680"/>
            <a:ext cx="10188622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// An example of API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class Dictionary {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// Insert a new language and returns its </a:t>
            </a:r>
            <a:r>
              <a:rPr lang="en-US" dirty="0" smtClean="0">
                <a:latin typeface="+mj-lt"/>
              </a:rPr>
              <a:t>ID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add_language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&amp;name);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Insert new words into a dictionary</a:t>
            </a: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bool 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add_vocabulary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words1_language_id,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&amp;word1,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words2_language_id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string &amp;</a:t>
            </a:r>
            <a:r>
              <a:rPr lang="en-US" dirty="0" smtClean="0">
                <a:latin typeface="+mj-lt"/>
              </a:rPr>
              <a:t>word2);</a:t>
            </a:r>
          </a:p>
          <a:p>
            <a:pPr>
              <a:lnSpc>
                <a:spcPct val="90000"/>
              </a:lnSpc>
            </a:pP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+mj-lt"/>
              </a:rPr>
              <a:t> </a:t>
            </a:r>
            <a:r>
              <a:rPr lang="en-US" dirty="0" smtClean="0">
                <a:latin typeface="+mj-lt"/>
              </a:rPr>
              <a:t> // Translate a given text with the given language into the output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string </a:t>
            </a:r>
            <a:r>
              <a:rPr lang="en-US" b="1" dirty="0" smtClean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input_language_id</a:t>
            </a:r>
            <a:r>
              <a:rPr lang="en-US" dirty="0" smtClean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string &amp;text, 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    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output_language_id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endParaRPr lang="en-US" dirty="0"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endParaRPr lang="en-US" dirty="0">
              <a:solidFill>
                <a:prstClr val="white"/>
              </a:solidFill>
              <a:latin typeface="+mj-lt"/>
            </a:endParaRP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// Automatically translate a given text into a given language</a:t>
            </a:r>
          </a:p>
          <a:p>
            <a:pPr lvl="0">
              <a:lnSpc>
                <a:spcPct val="90000"/>
              </a:lnSpc>
            </a:pPr>
            <a:r>
              <a:rPr lang="en-US" dirty="0">
                <a:solidFill>
                  <a:prstClr val="white"/>
                </a:solidFill>
                <a:latin typeface="+mj-lt"/>
              </a:rPr>
              <a:t>  string </a:t>
            </a:r>
            <a:r>
              <a:rPr lang="en-US" b="1" dirty="0">
                <a:solidFill>
                  <a:srgbClr val="00B050"/>
                </a:solidFill>
                <a:latin typeface="+mj-lt"/>
              </a:rPr>
              <a:t>translate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(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const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string &amp;text,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size_t</a:t>
            </a:r>
            <a:r>
              <a:rPr lang="en-US" dirty="0">
                <a:solidFill>
                  <a:prstClr val="white"/>
                </a:solidFill>
                <a:latin typeface="+mj-lt"/>
              </a:rPr>
              <a:t> </a:t>
            </a:r>
            <a:r>
              <a:rPr lang="en-US" dirty="0" err="1">
                <a:solidFill>
                  <a:prstClr val="white"/>
                </a:solidFill>
                <a:latin typeface="+mj-lt"/>
              </a:rPr>
              <a:t>output_language_id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solidFill>
                  <a:prstClr val="white"/>
                </a:solidFill>
                <a:latin typeface="+mj-lt"/>
              </a:rPr>
              <a:t>;</a:t>
            </a:r>
            <a:endParaRPr lang="en-US" dirty="0" smtClean="0">
              <a:latin typeface="+mj-lt"/>
            </a:endParaRPr>
          </a:p>
          <a:p>
            <a:pPr>
              <a:lnSpc>
                <a:spcPct val="90000"/>
              </a:lnSpc>
            </a:pPr>
            <a:endParaRPr lang="en-US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// Return all vocabularies for a given language</a:t>
            </a:r>
          </a:p>
          <a:p>
            <a:pPr>
              <a:lnSpc>
                <a:spcPct val="90000"/>
              </a:lnSpc>
            </a:pPr>
            <a:r>
              <a:rPr lang="en-US" dirty="0" smtClean="0">
                <a:latin typeface="+mj-lt"/>
              </a:rPr>
              <a:t>  </a:t>
            </a:r>
            <a:r>
              <a:rPr lang="en-US" dirty="0" err="1" smtClean="0"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 vector&lt;string&gt; &amp;</a:t>
            </a:r>
            <a:r>
              <a:rPr lang="en-US" b="1" dirty="0" err="1" smtClean="0">
                <a:solidFill>
                  <a:srgbClr val="00B050"/>
                </a:solidFill>
                <a:latin typeface="+mj-lt"/>
              </a:rPr>
              <a:t>all_vocabulary</a:t>
            </a: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size_t</a:t>
            </a:r>
            <a:r>
              <a:rPr lang="en-US" dirty="0" smtClean="0">
                <a:latin typeface="+mj-lt"/>
              </a:rPr>
              <a:t> </a:t>
            </a:r>
            <a:r>
              <a:rPr lang="en-US" dirty="0" err="1" smtClean="0">
                <a:latin typeface="+mj-lt"/>
              </a:rPr>
              <a:t>language_id</a:t>
            </a:r>
            <a:r>
              <a:rPr lang="en-US" dirty="0" smtClean="0">
                <a:latin typeface="+mj-lt"/>
              </a:rPr>
              <a:t>) </a:t>
            </a:r>
            <a:r>
              <a:rPr lang="en-US" dirty="0" err="1" smtClean="0">
                <a:solidFill>
                  <a:srgbClr val="FF0000"/>
                </a:solidFill>
                <a:latin typeface="+mj-lt"/>
              </a:rPr>
              <a:t>const</a:t>
            </a:r>
            <a:r>
              <a:rPr lang="en-US" dirty="0" smtClean="0">
                <a:latin typeface="+mj-lt"/>
              </a:rPr>
              <a:t>;</a:t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58541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r>
              <a:rPr lang="en-US" dirty="0" smtClean="0"/>
              <a:t>: 2. Simple People Database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A simple people database</a:t>
            </a:r>
          </a:p>
          <a:p>
            <a:pPr lvl="1"/>
            <a:r>
              <a:rPr lang="en-US" sz="1800" dirty="0"/>
              <a:t>In </a:t>
            </a:r>
            <a:r>
              <a:rPr lang="en-US" sz="1800" dirty="0" err="1"/>
              <a:t>Recodex</a:t>
            </a:r>
            <a:r>
              <a:rPr lang="en-US" sz="1800" dirty="0"/>
              <a:t>: </a:t>
            </a:r>
            <a:r>
              <a:rPr lang="en-US" sz="1800" dirty="0">
                <a:hlinkClick r:id="rId2"/>
              </a:rPr>
              <a:t>https://recodex.mff.cuni.cz</a:t>
            </a:r>
            <a:r>
              <a:rPr lang="en-US" sz="1800" dirty="0" smtClean="0">
                <a:hlinkClick r:id="rId2"/>
              </a:rPr>
              <a:t>/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3525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5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17775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Variadic</a:t>
            </a:r>
            <a:r>
              <a:rPr lang="en-US" dirty="0" smtClean="0"/>
              <a:t> templates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Advanced Programming in C++</a:t>
            </a:r>
          </a:p>
        </p:txBody>
      </p:sp>
    </p:spTree>
    <p:extLst>
      <p:ext uri="{BB962C8B-B14F-4D97-AF65-F5344CB8AC3E}">
        <p14:creationId xmlns:p14="http://schemas.microsoft.com/office/powerpoint/2010/main" val="383068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Lack of responsibility </a:t>
            </a:r>
            <a:r>
              <a:rPr lang="en-US" dirty="0" smtClean="0">
                <a:sym typeface="Wingdings" panose="05000000000000000000" pitchFamily="2" charset="2"/>
              </a:rPr>
              <a:t></a:t>
            </a:r>
            <a:endParaRPr lang="en-US" dirty="0" smtClean="0"/>
          </a:p>
          <a:p>
            <a:pPr lvl="1"/>
            <a:r>
              <a:rPr lang="en-US" dirty="0" smtClean="0"/>
              <a:t>Lots of missed deadlines</a:t>
            </a:r>
          </a:p>
          <a:p>
            <a:pPr lvl="1"/>
            <a:r>
              <a:rPr lang="en-US" dirty="0" smtClean="0"/>
              <a:t>Not working </a:t>
            </a:r>
            <a:r>
              <a:rPr lang="en-US" dirty="0" err="1" smtClean="0"/>
              <a:t>homeworks</a:t>
            </a:r>
            <a:endParaRPr lang="en-US" dirty="0" smtClean="0"/>
          </a:p>
          <a:p>
            <a:pPr lvl="1"/>
            <a:r>
              <a:rPr lang="en-US" dirty="0" smtClean="0"/>
              <a:t>No communication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Summing program</a:t>
            </a:r>
          </a:p>
          <a:p>
            <a:pPr lvl="1"/>
            <a:r>
              <a:rPr lang="en-US" dirty="0" smtClean="0"/>
              <a:t>Used forbidden functions/constructs</a:t>
            </a:r>
          </a:p>
          <a:p>
            <a:r>
              <a:rPr lang="en-US" dirty="0" smtClean="0"/>
              <a:t>Integer matrix</a:t>
            </a:r>
          </a:p>
          <a:p>
            <a:pPr lvl="1"/>
            <a:r>
              <a:rPr lang="en-US" dirty="0" err="1" smtClean="0">
                <a:latin typeface="+mj-lt"/>
              </a:rPr>
              <a:t>const</a:t>
            </a:r>
            <a:r>
              <a:rPr lang="en-US" dirty="0" smtClean="0"/>
              <a:t> functions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76664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Declaration/definition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4644006" cy="42672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my_class.hpp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#define MY_CLASS_HPP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public: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private: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double d;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static </a:t>
            </a: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67695" y="1905000"/>
            <a:ext cx="4644006" cy="426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SzPct val="100000"/>
              <a:buFont typeface="Arial" pitchFamily="34" charset="0"/>
              <a:buChar char="▪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8640" indent="-27432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77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344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4630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916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202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Consolas" pitchFamily="49" charset="0"/>
              <a:buChar char="–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14884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100000"/>
              <a:buFont typeface="Arial" pitchFamily="34" charset="0"/>
              <a:buChar char="▪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</a:rPr>
              <a:t>// file: my_class.cpp</a:t>
            </a:r>
            <a:br>
              <a:rPr lang="en-US" b="1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= 0;</a:t>
            </a:r>
          </a:p>
        </p:txBody>
      </p:sp>
    </p:spTree>
    <p:extLst>
      <p:ext uri="{BB962C8B-B14F-4D97-AF65-F5344CB8AC3E}">
        <p14:creationId xmlns:p14="http://schemas.microsoft.com/office/powerpoint/2010/main" val="161905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</a:t>
            </a:r>
            <a:r>
              <a:rPr lang="en-US" dirty="0" err="1" smtClean="0"/>
              <a:t>TicTacToe</a:t>
            </a:r>
            <a:r>
              <a:rPr lang="en-US" dirty="0" smtClean="0"/>
              <a:t> for 2 players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2 players only</a:t>
            </a:r>
          </a:p>
          <a:p>
            <a:pPr lvl="1"/>
            <a:r>
              <a:rPr lang="en-US" dirty="0" smtClean="0"/>
              <a:t>Set the names at the beginning</a:t>
            </a:r>
          </a:p>
          <a:p>
            <a:r>
              <a:rPr lang="en-US" dirty="0"/>
              <a:t>Game ends when one of the player has 5 in a </a:t>
            </a:r>
            <a:r>
              <a:rPr lang="en-US" dirty="0" smtClean="0"/>
              <a:t>row</a:t>
            </a:r>
          </a:p>
          <a:p>
            <a:pPr lvl="1"/>
            <a:r>
              <a:rPr lang="en-US" dirty="0" smtClean="0"/>
              <a:t>Write who is the winner</a:t>
            </a:r>
          </a:p>
          <a:p>
            <a:r>
              <a:rPr lang="en-US" dirty="0" smtClean="0"/>
              <a:t>Validate user inputs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63239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4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8467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74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</a:t>
            </a:r>
            <a:r>
              <a:rPr lang="en-US" dirty="0" err="1" smtClean="0"/>
              <a:t>onst</a:t>
            </a:r>
            <a:r>
              <a:rPr lang="en-US" dirty="0" smtClean="0">
                <a:latin typeface="+mn-lt"/>
              </a:rPr>
              <a:t> with Classes</a:t>
            </a:r>
            <a:endParaRPr lang="cs-CZ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0246" y="1628800"/>
            <a:ext cx="968673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class Person {</a:t>
            </a:r>
          </a:p>
          <a:p>
            <a:r>
              <a:rPr lang="en-US" sz="1600" dirty="0" smtClean="0">
                <a:latin typeface="+mj-lt"/>
              </a:rPr>
              <a:t>  </a:t>
            </a:r>
            <a:r>
              <a:rPr lang="en-US" sz="1600" b="1" dirty="0" err="1" smtClean="0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 smtClean="0">
                <a:latin typeface="+mj-lt"/>
              </a:rPr>
              <a:t> string </a:t>
            </a:r>
            <a:r>
              <a:rPr lang="en-US" sz="1600" dirty="0">
                <a:latin typeface="+mj-lt"/>
              </a:rPr>
              <a:t>name;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dirty="0" smtClean="0">
                <a:latin typeface="+mj-lt"/>
              </a:rPr>
              <a:t>uint8_t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public:</a:t>
            </a:r>
          </a:p>
          <a:p>
            <a:r>
              <a:rPr lang="en-US" sz="1600" dirty="0">
                <a:latin typeface="+mj-lt"/>
              </a:rPr>
              <a:t>  Person(</a:t>
            </a:r>
            <a:r>
              <a:rPr lang="en-US" sz="1600" dirty="0" err="1"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string &amp;name, uint8_t age) </a:t>
            </a:r>
            <a:r>
              <a:rPr lang="en-US" sz="1600" b="1" dirty="0" smtClean="0">
                <a:solidFill>
                  <a:srgbClr val="00B0F0"/>
                </a:solidFill>
                <a:latin typeface="+mj-lt"/>
              </a:rPr>
              <a:t>: name(name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), age(age)</a:t>
            </a:r>
            <a:r>
              <a:rPr lang="en-US" sz="1600" dirty="0">
                <a:latin typeface="+mj-lt"/>
              </a:rPr>
              <a:t> {}</a:t>
            </a:r>
          </a:p>
          <a:p>
            <a:r>
              <a:rPr lang="en-US" sz="1600" dirty="0">
                <a:latin typeface="+mj-lt"/>
              </a:rPr>
              <a:t>	</a:t>
            </a:r>
          </a:p>
          <a:p>
            <a:r>
              <a:rPr lang="en-US" sz="1600" dirty="0">
                <a:latin typeface="+mj-lt"/>
              </a:rPr>
              <a:t>  void </a:t>
            </a:r>
            <a:r>
              <a:rPr lang="en-US" sz="1600" dirty="0" err="1">
                <a:latin typeface="+mj-lt"/>
              </a:rPr>
              <a:t>inc_age</a:t>
            </a:r>
            <a:r>
              <a:rPr lang="en-US" sz="1600" dirty="0">
                <a:latin typeface="+mj-lt"/>
              </a:rPr>
              <a:t>() {</a:t>
            </a:r>
          </a:p>
          <a:p>
            <a:r>
              <a:rPr lang="en-US" sz="1600" dirty="0">
                <a:latin typeface="+mj-lt"/>
              </a:rPr>
              <a:t>    ++age;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uint8_t </a:t>
            </a:r>
            <a:r>
              <a:rPr lang="en-US" sz="1600" dirty="0" err="1">
                <a:latin typeface="+mj-lt"/>
              </a:rPr>
              <a:t>get_age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</a:t>
            </a:r>
            <a:r>
              <a:rPr lang="en-US" sz="1600" dirty="0" smtClean="0">
                <a:latin typeface="+mj-lt"/>
              </a:rPr>
              <a:t>   return </a:t>
            </a:r>
            <a:r>
              <a:rPr lang="en-US" sz="1600" dirty="0">
                <a:latin typeface="+mj-lt"/>
              </a:rPr>
              <a:t>age;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  </a:t>
            </a:r>
          </a:p>
          <a:p>
            <a:r>
              <a:rPr lang="en-US" sz="1600" dirty="0">
                <a:latin typeface="+mj-lt"/>
              </a:rPr>
              <a:t> 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 </a:t>
            </a:r>
            <a:r>
              <a:rPr lang="en-US" sz="1600" dirty="0">
                <a:latin typeface="+mj-lt"/>
              </a:rPr>
              <a:t>string </a:t>
            </a:r>
            <a:r>
              <a:rPr lang="en-US" sz="1600" b="1" dirty="0">
                <a:solidFill>
                  <a:srgbClr val="00B0F0"/>
                </a:solidFill>
                <a:latin typeface="+mj-lt"/>
              </a:rPr>
              <a:t>&amp;</a:t>
            </a:r>
            <a:r>
              <a:rPr lang="en-US" sz="1600" dirty="0" err="1">
                <a:latin typeface="+mj-lt"/>
              </a:rPr>
              <a:t>get_name</a:t>
            </a:r>
            <a:r>
              <a:rPr lang="en-US" sz="1600" dirty="0">
                <a:latin typeface="+mj-lt"/>
              </a:rPr>
              <a:t>() </a:t>
            </a:r>
            <a:r>
              <a:rPr lang="en-US" sz="1600" b="1" dirty="0" err="1">
                <a:solidFill>
                  <a:srgbClr val="00B0F0"/>
                </a:solidFill>
                <a:latin typeface="+mj-lt"/>
              </a:rPr>
              <a:t>const</a:t>
            </a:r>
            <a:r>
              <a:rPr lang="en-US" sz="1600" dirty="0">
                <a:latin typeface="+mj-lt"/>
              </a:rPr>
              <a:t> {</a:t>
            </a:r>
          </a:p>
          <a:p>
            <a:r>
              <a:rPr lang="en-US" sz="1600" dirty="0">
                <a:latin typeface="+mj-lt"/>
              </a:rPr>
              <a:t>    return name;</a:t>
            </a:r>
          </a:p>
          <a:p>
            <a:r>
              <a:rPr lang="en-US" sz="1600" dirty="0">
                <a:latin typeface="+mj-lt"/>
              </a:rPr>
              <a:t>  }</a:t>
            </a:r>
          </a:p>
          <a:p>
            <a:r>
              <a:rPr lang="en-US" sz="1600" dirty="0">
                <a:latin typeface="+mj-lt"/>
              </a:rPr>
              <a:t>};</a:t>
            </a:r>
            <a:endParaRPr lang="cs-CZ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8503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 smtClean="0"/>
              <a:t>Homeworks</a:t>
            </a:r>
            <a:endParaRPr lang="cs-CZ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Create a verbose class C and show its usage</a:t>
            </a:r>
          </a:p>
          <a:p>
            <a:pPr lvl="1"/>
            <a:r>
              <a:rPr lang="en-US" dirty="0" smtClean="0"/>
              <a:t>Prints identifier on each call to a class special method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Use the verbose class in another verbose class and show its usage</a:t>
            </a:r>
          </a:p>
          <a:p>
            <a:pPr lvl="1"/>
            <a:r>
              <a:rPr lang="en-US" dirty="0" smtClean="0"/>
              <a:t>Usage: </a:t>
            </a:r>
          </a:p>
          <a:p>
            <a:pPr lvl="2"/>
            <a:r>
              <a:rPr lang="en-US" dirty="0" smtClean="0"/>
              <a:t>a single C </a:t>
            </a:r>
          </a:p>
          <a:p>
            <a:pPr lvl="2"/>
            <a:r>
              <a:rPr lang="en-US" dirty="0" smtClean="0"/>
              <a:t>a vector of Cs</a:t>
            </a:r>
          </a:p>
          <a:p>
            <a:pPr lvl="3"/>
            <a:r>
              <a:rPr lang="en-US" dirty="0" smtClean="0"/>
              <a:t>Show usage – insert things into it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 the summing program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Finish/Fix Matrix for Integers</a:t>
            </a:r>
          </a:p>
        </p:txBody>
      </p:sp>
    </p:spTree>
    <p:extLst>
      <p:ext uri="{BB962C8B-B14F-4D97-AF65-F5344CB8AC3E}">
        <p14:creationId xmlns:p14="http://schemas.microsoft.com/office/powerpoint/2010/main" val="5216189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Summing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5076054" cy="4267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Implement only special functions </a:t>
            </a:r>
          </a:p>
          <a:p>
            <a:pPr lvl="1"/>
            <a:r>
              <a:rPr lang="en-US" sz="1800" dirty="0" err="1" smtClean="0"/>
              <a:t>ctors</a:t>
            </a:r>
            <a:r>
              <a:rPr lang="en-US" sz="1800" dirty="0" smtClean="0"/>
              <a:t>, </a:t>
            </a:r>
            <a:r>
              <a:rPr lang="en-US" sz="1800" dirty="0" err="1" smtClean="0"/>
              <a:t>dtor</a:t>
            </a:r>
            <a:r>
              <a:rPr lang="en-US" sz="1800" dirty="0" smtClean="0"/>
              <a:t>, operators</a:t>
            </a:r>
          </a:p>
          <a:p>
            <a:r>
              <a:rPr lang="en-US" sz="2000" dirty="0" smtClean="0"/>
              <a:t>You can add O(1) attributes into C</a:t>
            </a:r>
          </a:p>
          <a:p>
            <a:pPr lvl="1"/>
            <a:r>
              <a:rPr lang="en-US" sz="1600" dirty="0" smtClean="0"/>
              <a:t>E.g., cannot add a vector</a:t>
            </a:r>
          </a:p>
          <a:p>
            <a:r>
              <a:rPr lang="en-US" sz="2000" dirty="0" smtClean="0"/>
              <a:t>Use </a:t>
            </a:r>
            <a:r>
              <a:rPr lang="en-US" sz="2000" dirty="0" smtClean="0">
                <a:latin typeface="+mj-lt"/>
              </a:rPr>
              <a:t>print() </a:t>
            </a:r>
            <a:r>
              <a:rPr lang="en-US" sz="2000" dirty="0" smtClean="0"/>
              <a:t>for printing</a:t>
            </a:r>
          </a:p>
          <a:p>
            <a:pPr lvl="1"/>
            <a:r>
              <a:rPr lang="en-US" sz="1800" dirty="0" smtClean="0"/>
              <a:t>Cannot use anything else for printing</a:t>
            </a:r>
          </a:p>
          <a:p>
            <a:r>
              <a:rPr lang="en-US" sz="2000" dirty="0" smtClean="0"/>
              <a:t>Example</a:t>
            </a:r>
          </a:p>
          <a:p>
            <a:pPr lvl="1"/>
            <a:r>
              <a:rPr lang="en-US" sz="1800" dirty="0" smtClean="0"/>
              <a:t>Input:        </a:t>
            </a:r>
            <a:r>
              <a:rPr lang="en-US" sz="1400" dirty="0" smtClean="0">
                <a:latin typeface="+mj-lt"/>
              </a:rPr>
              <a:t>5 7</a:t>
            </a:r>
            <a:endParaRPr lang="en-US" sz="1800" dirty="0" smtClean="0">
              <a:latin typeface="+mj-lt"/>
            </a:endParaRPr>
          </a:p>
          <a:p>
            <a:pPr lvl="1"/>
            <a:r>
              <a:rPr lang="en-US" sz="1800" dirty="0" smtClean="0"/>
              <a:t>Output: </a:t>
            </a:r>
          </a:p>
          <a:p>
            <a:pPr lvl="2"/>
            <a:endParaRPr lang="en-US" sz="1600" dirty="0" smtClean="0"/>
          </a:p>
          <a:p>
            <a:pPr lvl="1"/>
            <a:endParaRPr lang="cs-CZ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6238428" y="1628800"/>
            <a:ext cx="6120680" cy="5001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j-lt"/>
              </a:rPr>
              <a:t>class C {</a:t>
            </a:r>
          </a:p>
          <a:p>
            <a:r>
              <a:rPr lang="en-US" sz="1100" dirty="0">
                <a:latin typeface="+mj-lt"/>
              </a:rPr>
              <a:t>    /* CAN ADD MORE ATTRIBUTES */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value;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    void print() </a:t>
            </a:r>
            <a:r>
              <a:rPr lang="en-US" sz="1100" dirty="0" err="1">
                <a:latin typeface="+mj-lt"/>
              </a:rPr>
              <a:t>const</a:t>
            </a:r>
            <a:r>
              <a:rPr lang="en-US" sz="1100" dirty="0">
                <a:latin typeface="+mj-lt"/>
              </a:rPr>
              <a:t> {</a:t>
            </a:r>
          </a:p>
          <a:p>
            <a:r>
              <a:rPr lang="en-US" sz="1100" dirty="0">
                <a:latin typeface="+mj-lt"/>
              </a:rPr>
              <a:t>    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value &lt;&lt; "\n";</a:t>
            </a:r>
          </a:p>
          <a:p>
            <a:r>
              <a:rPr lang="en-US" sz="1100" dirty="0">
                <a:latin typeface="+mj-lt"/>
              </a:rPr>
              <a:t>    }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class D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std</a:t>
            </a:r>
            <a:r>
              <a:rPr lang="en-US" sz="1100" dirty="0">
                <a:latin typeface="+mj-lt"/>
              </a:rPr>
              <a:t>::vector&lt;C&gt; </a:t>
            </a:r>
            <a:r>
              <a:rPr lang="en-US" sz="1100" dirty="0" err="1">
                <a:latin typeface="+mj-lt"/>
              </a:rPr>
              <a:t>cs</a:t>
            </a:r>
            <a:r>
              <a:rPr lang="en-US" sz="1100" dirty="0">
                <a:latin typeface="+mj-lt"/>
              </a:rPr>
              <a:t>;</a:t>
            </a:r>
          </a:p>
          <a:p>
            <a:r>
              <a:rPr lang="en-US" sz="1100" dirty="0">
                <a:latin typeface="+mj-lt"/>
              </a:rPr>
              <a:t>    /* CANNOT ADD MORE ATTRIBUTES */</a:t>
            </a:r>
          </a:p>
          <a:p>
            <a:r>
              <a:rPr lang="en-US" sz="1100" dirty="0">
                <a:latin typeface="+mj-lt"/>
              </a:rPr>
              <a:t>public:</a:t>
            </a:r>
          </a:p>
          <a:p>
            <a:r>
              <a:rPr lang="en-US" sz="1100" dirty="0">
                <a:latin typeface="+mj-lt"/>
              </a:rPr>
              <a:t>    /* IMPLEMENT SPECIAL FUNCTIONS */</a:t>
            </a:r>
          </a:p>
          <a:p>
            <a:r>
              <a:rPr lang="en-US" sz="1100" dirty="0">
                <a:latin typeface="+mj-lt"/>
              </a:rPr>
              <a:t>};</a:t>
            </a:r>
          </a:p>
          <a:p>
            <a:endParaRPr lang="en-US" sz="1100" dirty="0">
              <a:latin typeface="+mj-lt"/>
            </a:endParaRPr>
          </a:p>
          <a:p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main(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argc</a:t>
            </a:r>
            <a:r>
              <a:rPr lang="en-US" sz="1100" dirty="0">
                <a:latin typeface="+mj-lt"/>
              </a:rPr>
              <a:t>, char *</a:t>
            </a:r>
            <a:r>
              <a:rPr lang="en-US" sz="1100" dirty="0" err="1">
                <a:latin typeface="+mj-lt"/>
              </a:rPr>
              <a:t>argv</a:t>
            </a:r>
            <a:r>
              <a:rPr lang="en-US" sz="1100" dirty="0">
                <a:latin typeface="+mj-lt"/>
              </a:rPr>
              <a:t>[]) {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int</a:t>
            </a:r>
            <a:r>
              <a:rPr lang="en-US" sz="1100" dirty="0">
                <a:latin typeface="+mj-lt"/>
              </a:rPr>
              <a:t> first,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cin</a:t>
            </a:r>
            <a:r>
              <a:rPr lang="en-US" sz="1100" dirty="0">
                <a:latin typeface="+mj-lt"/>
              </a:rPr>
              <a:t> &gt;&gt; first &gt;&gt; last;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"Numbers:\n";</a:t>
            </a:r>
          </a:p>
          <a:p>
            <a:r>
              <a:rPr lang="en-US" sz="1100" dirty="0">
                <a:latin typeface="+mj-lt"/>
              </a:rPr>
              <a:t>    D d(first, last); // prints number first, first+1, ..., last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"Preparing...\n";</a:t>
            </a:r>
          </a:p>
          <a:p>
            <a:r>
              <a:rPr lang="en-US" sz="1100" dirty="0">
                <a:latin typeface="+mj-lt"/>
              </a:rPr>
              <a:t>    D d2 = d;</a:t>
            </a:r>
          </a:p>
          <a:p>
            <a:r>
              <a:rPr lang="en-US" sz="1100" dirty="0">
                <a:latin typeface="+mj-lt"/>
              </a:rPr>
              <a:t>    </a:t>
            </a:r>
            <a:r>
              <a:rPr lang="en-US" sz="1100" dirty="0" err="1">
                <a:latin typeface="+mj-lt"/>
              </a:rPr>
              <a:t>cout</a:t>
            </a:r>
            <a:r>
              <a:rPr lang="en-US" sz="1100" dirty="0">
                <a:latin typeface="+mj-lt"/>
              </a:rPr>
              <a:t> &lt;&lt; "Sum of the numbers:\n";</a:t>
            </a:r>
          </a:p>
          <a:p>
            <a:r>
              <a:rPr lang="en-US" sz="1100" dirty="0">
                <a:latin typeface="+mj-lt"/>
              </a:rPr>
              <a:t>    d2 = d; // prints sum of numbers </a:t>
            </a:r>
            <a:r>
              <a:rPr lang="en-US" sz="1100" dirty="0" err="1">
                <a:latin typeface="+mj-lt"/>
              </a:rPr>
              <a:t>first..last</a:t>
            </a:r>
            <a:endParaRPr lang="en-US" sz="1100" dirty="0">
              <a:latin typeface="+mj-lt"/>
            </a:endParaRPr>
          </a:p>
          <a:p>
            <a:r>
              <a:rPr lang="en-US" sz="1100" dirty="0">
                <a:latin typeface="+mj-lt"/>
              </a:rPr>
              <a:t>}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998068" y="5085184"/>
            <a:ext cx="2520280" cy="14496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Numbers: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5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6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7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Preparing...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+mj-lt"/>
              </a:rPr>
              <a:t>Sum of the numbers:</a:t>
            </a:r>
          </a:p>
          <a:p>
            <a:pPr>
              <a:lnSpc>
                <a:spcPct val="90000"/>
              </a:lnSpc>
            </a:pPr>
            <a:r>
              <a:rPr lang="en-US" sz="1400" dirty="0" smtClean="0">
                <a:latin typeface="+mj-lt"/>
              </a:rPr>
              <a:t>18</a:t>
            </a:r>
            <a:endParaRPr lang="cs-CZ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8183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3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304266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 to operator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4743606" cy="18374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void op_downto(int x)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    while (x --&gt; 0) {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	cout &lt;&lt; x;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	}</a:t>
            </a: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}</a:t>
            </a:r>
          </a:p>
          <a:p>
            <a:pPr>
              <a:lnSpc>
                <a:spcPct val="90000"/>
              </a:lnSpc>
            </a:pPr>
            <a:endParaRPr lang="cs-CZ" dirty="0">
              <a:latin typeface="+mj-lt"/>
            </a:endParaRPr>
          </a:p>
          <a:p>
            <a:pPr>
              <a:lnSpc>
                <a:spcPct val="90000"/>
              </a:lnSpc>
            </a:pPr>
            <a:r>
              <a:rPr lang="cs-CZ" dirty="0">
                <a:latin typeface="+mj-lt"/>
              </a:rPr>
              <a:t>op_downto(10); // prints 9,8,7,…,1,0</a:t>
            </a:r>
          </a:p>
        </p:txBody>
      </p:sp>
    </p:spTree>
    <p:extLst>
      <p:ext uri="{BB962C8B-B14F-4D97-AF65-F5344CB8AC3E}">
        <p14:creationId xmlns:p14="http://schemas.microsoft.com/office/powerpoint/2010/main" val="2324695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Compilation flags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Linke</a:t>
            </a:r>
            <a:r>
              <a:rPr lang="en-US" dirty="0" smtClean="0">
                <a:sym typeface="Wingdings" panose="05000000000000000000" pitchFamily="2" charset="2"/>
              </a:rPr>
              <a:t>d list vs. vector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High Performance Software Development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84729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Enable warnings</a:t>
            </a:r>
          </a:p>
        </p:txBody>
      </p:sp>
    </p:spTree>
    <p:extLst>
      <p:ext uri="{BB962C8B-B14F-4D97-AF65-F5344CB8AC3E}">
        <p14:creationId xmlns:p14="http://schemas.microsoft.com/office/powerpoint/2010/main" val="392827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 in Classes</a:t>
            </a:r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1485900" y="1625798"/>
            <a:ext cx="4499990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Verbose {</a:t>
            </a:r>
          </a:p>
          <a:p>
            <a:r>
              <a:rPr lang="cs-CZ" sz="1200" dirty="0">
                <a:latin typeface="+mj-lt"/>
              </a:rPr>
              <a:t>    int x;</a:t>
            </a: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Verbose() { </a:t>
            </a:r>
          </a:p>
          <a:p>
            <a:r>
              <a:rPr lang="cs-CZ" sz="1200" dirty="0">
                <a:latin typeface="+mj-lt"/>
              </a:rPr>
              <a:t>        cout &lt;&lt; "default ctor\n";</a:t>
            </a:r>
          </a:p>
          <a:p>
            <a:r>
              <a:rPr lang="cs-CZ" sz="1200" dirty="0">
                <a:latin typeface="+mj-lt"/>
              </a:rPr>
              <a:t>        this-&gt;x = 1;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Verbose(const Verbose &amp;v) { </a:t>
            </a:r>
          </a:p>
          <a:p>
            <a:r>
              <a:rPr lang="cs-CZ" sz="1200" dirty="0">
                <a:latin typeface="+mj-lt"/>
              </a:rPr>
              <a:t>        cout &lt;&lt; "copy ctor\n"; </a:t>
            </a:r>
          </a:p>
          <a:p>
            <a:r>
              <a:rPr lang="cs-CZ" sz="1200" dirty="0">
                <a:latin typeface="+mj-lt"/>
              </a:rPr>
              <a:t>        this-&gt;x = v.x;      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Verbose(Verbose &amp;&amp;v) { </a:t>
            </a:r>
          </a:p>
          <a:p>
            <a:r>
              <a:rPr lang="cs-CZ" sz="1200" dirty="0">
                <a:latin typeface="+mj-lt"/>
              </a:rPr>
              <a:t>        cout &lt;&lt; "move ctor\n"; </a:t>
            </a:r>
          </a:p>
          <a:p>
            <a:r>
              <a:rPr lang="cs-CZ" sz="1200" dirty="0">
                <a:latin typeface="+mj-lt"/>
              </a:rPr>
              <a:t>        this-&gt;x = v.x;</a:t>
            </a:r>
          </a:p>
          <a:p>
            <a:r>
              <a:rPr lang="cs-CZ" sz="1200" dirty="0">
                <a:latin typeface="+mj-lt"/>
              </a:rPr>
              <a:t>        v.x = 0;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r>
              <a:rPr lang="cs-CZ" sz="1200" dirty="0">
                <a:latin typeface="+mj-lt"/>
              </a:rPr>
              <a:t>    </a:t>
            </a:r>
          </a:p>
          <a:p>
            <a:r>
              <a:rPr lang="cs-CZ" sz="1200" dirty="0">
                <a:latin typeface="+mj-lt"/>
              </a:rPr>
              <a:t>    ~Verbose() { </a:t>
            </a:r>
          </a:p>
          <a:p>
            <a:r>
              <a:rPr lang="cs-CZ" sz="1200" dirty="0">
                <a:latin typeface="+mj-lt"/>
              </a:rPr>
              <a:t>        cout &lt;&lt; "dtor\n";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  <a:p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    Verbose(int x) { </a:t>
            </a:r>
          </a:p>
          <a:p>
            <a:r>
              <a:rPr lang="cs-CZ" sz="1200" dirty="0">
                <a:latin typeface="+mj-lt"/>
              </a:rPr>
              <a:t>        cout &lt;&lt; "user ctor\n";</a:t>
            </a:r>
          </a:p>
          <a:p>
            <a:r>
              <a:rPr lang="cs-CZ" sz="1200" dirty="0">
                <a:latin typeface="+mj-lt"/>
              </a:rPr>
              <a:t>        this-&gt;x = x;  </a:t>
            </a:r>
          </a:p>
          <a:p>
            <a:r>
              <a:rPr lang="cs-CZ" sz="1200" dirty="0">
                <a:latin typeface="+mj-lt"/>
              </a:rPr>
              <a:t>    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54452" y="1625798"/>
            <a:ext cx="7776864" cy="433965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&amp;operator=(const Verbose 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"copy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Verbose &amp;operator=(Verbose &amp;&amp;v) {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cout &lt;&lt; "move assignment\n";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this-&gt;x = v.x;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    return *this; 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    }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};</a:t>
            </a:r>
          </a:p>
          <a:p>
            <a:endParaRPr lang="cs-CZ" sz="1200" dirty="0">
              <a:solidFill>
                <a:schemeClr val="tx1"/>
              </a:solidFill>
              <a:latin typeface="+mj-lt"/>
            </a:endParaRP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{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v1; // default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v2(2);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v3{3}; // </a:t>
            </a:r>
            <a:r>
              <a:rPr lang="en-US" sz="1200" dirty="0" smtClean="0">
                <a:solidFill>
                  <a:schemeClr val="tx1"/>
                </a:solidFill>
                <a:latin typeface="+mj-lt"/>
              </a:rPr>
              <a:t>user </a:t>
            </a:r>
            <a:r>
              <a:rPr lang="cs-CZ" sz="12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cs-CZ" sz="1200" dirty="0">
                <a:solidFill>
                  <a:schemeClr val="tx1"/>
                </a:solidFill>
                <a:latin typeface="+mj-lt"/>
              </a:rPr>
              <a:t>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v4(v2);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v5 = v3; // copy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v6(std::move(v1));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Verbose v7 = std::move(v4); // move ctor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v1 = v2; // copy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    v2 = std::move(v3); // move assignment</a:t>
            </a:r>
          </a:p>
          <a:p>
            <a:r>
              <a:rPr lang="cs-CZ" sz="1200" dirty="0">
                <a:solidFill>
                  <a:schemeClr val="tx1"/>
                </a:solidFill>
                <a:latin typeface="+mj-lt"/>
              </a:rPr>
              <a:t>} // Calls destructors</a:t>
            </a:r>
          </a:p>
        </p:txBody>
      </p:sp>
    </p:spTree>
    <p:extLst>
      <p:ext uri="{BB962C8B-B14F-4D97-AF65-F5344CB8AC3E}">
        <p14:creationId xmlns:p14="http://schemas.microsoft.com/office/powerpoint/2010/main" val="3649317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with Classes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1522414" y="1905000"/>
            <a:ext cx="572412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class CountingClass {</a:t>
            </a:r>
          </a:p>
          <a:p>
            <a:r>
              <a:rPr lang="cs-CZ" sz="1200" dirty="0">
                <a:latin typeface="+mj-lt"/>
              </a:rPr>
              <a:t>    static size_t num_instances;</a:t>
            </a: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static void inc_num_instances()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++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static void dec_num_instances()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--</a:t>
            </a:r>
            <a:r>
              <a:rPr lang="cs-CZ" sz="1200" dirty="0">
                <a:latin typeface="+mj-lt"/>
              </a:rPr>
              <a:t>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public:</a:t>
            </a:r>
          </a:p>
          <a:p>
            <a:r>
              <a:rPr lang="cs-CZ" sz="1200" dirty="0">
                <a:latin typeface="+mj-lt"/>
              </a:rPr>
              <a:t>    static bool has_instance()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 &gt; 0;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>
                <a:solidFill>
                  <a:schemeClr val="accent1"/>
                </a:solidFill>
                <a:latin typeface="+mj-lt"/>
              </a:rPr>
              <a:t>static</a:t>
            </a:r>
            <a:r>
              <a:rPr lang="cs-CZ" sz="1200" dirty="0">
                <a:latin typeface="+mj-lt"/>
              </a:rPr>
              <a:t> size_t get_num_instances()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return</a:t>
            </a:r>
            <a:r>
              <a:rPr lang="cs-CZ" sz="1200" dirty="0">
                <a:latin typeface="+mj-lt"/>
              </a:rPr>
              <a:t> num_instances;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/>
            </a:r>
            <a:br>
              <a:rPr lang="cs-CZ" sz="1200" dirty="0">
                <a:latin typeface="+mj-lt"/>
              </a:rPr>
            </a:br>
            <a:r>
              <a:rPr lang="cs-CZ" sz="1200" dirty="0">
                <a:latin typeface="+mj-lt"/>
              </a:rPr>
              <a:t>    CountingClass() { 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}</a:t>
            </a:r>
          </a:p>
          <a:p>
            <a:r>
              <a:rPr lang="cs-CZ" sz="1200" dirty="0">
                <a:latin typeface="+mj-lt"/>
              </a:rPr>
              <a:t>    CountingClass(const CountingClass &amp;) {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    </a:t>
            </a:r>
            <a:r>
              <a:rPr lang="cs-CZ" sz="1200" dirty="0" smtClean="0">
                <a:latin typeface="+mj-lt"/>
              </a:rPr>
              <a:t>inc_num_instances</a:t>
            </a:r>
            <a:r>
              <a:rPr lang="cs-CZ" sz="1200" dirty="0">
                <a:latin typeface="+mj-lt"/>
              </a:rPr>
              <a:t>(); 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>    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~CountingClass() { </a:t>
            </a:r>
            <a:r>
              <a:rPr lang="cs-CZ" sz="1200" dirty="0" smtClean="0">
                <a:latin typeface="+mj-lt"/>
              </a:rPr>
              <a:t>dec_num_instances</a:t>
            </a:r>
            <a:r>
              <a:rPr lang="cs-CZ" sz="1200" dirty="0">
                <a:latin typeface="+mj-lt"/>
              </a:rPr>
              <a:t>();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 smtClean="0">
                <a:latin typeface="+mj-lt"/>
              </a:rPr>
              <a:t>};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>
                <a:latin typeface="+mj-lt"/>
              </a:rPr>
              <a:t>size_t CountingClass::num_instances = 0</a:t>
            </a:r>
            <a:r>
              <a:rPr lang="cs-CZ" sz="1200" dirty="0" smtClean="0">
                <a:latin typeface="+mj-lt"/>
              </a:rPr>
              <a:t>;</a:t>
            </a:r>
            <a:r>
              <a:rPr lang="en-US" sz="1200" dirty="0" smtClean="0">
                <a:latin typeface="+mj-lt"/>
              </a:rPr>
              <a:t> </a:t>
            </a:r>
            <a:r>
              <a:rPr lang="en-US" sz="1200" b="1" dirty="0" smtClean="0">
                <a:solidFill>
                  <a:schemeClr val="accent1"/>
                </a:solidFill>
                <a:latin typeface="+mj-lt"/>
              </a:rPr>
              <a:t>// initialization</a:t>
            </a:r>
            <a:endParaRPr lang="cs-CZ" sz="1200" b="1" dirty="0">
              <a:solidFill>
                <a:schemeClr val="accent1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38428" y="1905000"/>
            <a:ext cx="56886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200" dirty="0">
                <a:latin typeface="+mj-lt"/>
              </a:rPr>
              <a:t>assert(!CountingClass::has_instance() &amp;&amp; "No instance</a:t>
            </a:r>
            <a:r>
              <a:rPr lang="en-US" sz="1200" dirty="0">
                <a:latin typeface="+mj-lt"/>
              </a:rPr>
              <a:t>s</a:t>
            </a:r>
            <a:r>
              <a:rPr lang="cs-CZ" sz="1200" dirty="0" smtClean="0">
                <a:latin typeface="+mj-lt"/>
              </a:rPr>
              <a:t>");</a:t>
            </a:r>
            <a:r>
              <a:rPr lang="en-US" sz="1200" dirty="0" smtClean="0">
                <a:latin typeface="+mj-lt"/>
              </a:rPr>
              <a:t/>
            </a:r>
            <a:br>
              <a:rPr lang="en-US" sz="1200" dirty="0" smtClean="0">
                <a:latin typeface="+mj-lt"/>
              </a:rPr>
            </a:b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CountingClass</a:t>
            </a:r>
            <a:r>
              <a:rPr lang="cs-CZ" sz="1200" dirty="0">
                <a:latin typeface="+mj-lt"/>
              </a:rPr>
              <a:t> cc1;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{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    CountingClass cc2 = cc1;</a:t>
            </a:r>
          </a:p>
          <a:p>
            <a:r>
              <a:rPr lang="cs-CZ" sz="1200" dirty="0">
                <a:latin typeface="+mj-lt"/>
              </a:rPr>
              <a:t>        assert(CountingClass::get_num_instances() == 2);</a:t>
            </a: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  <a:p>
            <a:r>
              <a:rPr lang="cs-CZ" sz="1200" dirty="0">
                <a:latin typeface="+mj-lt"/>
              </a:rPr>
              <a:t>    </a:t>
            </a:r>
            <a:r>
              <a:rPr lang="cs-CZ" sz="1200" dirty="0" smtClean="0">
                <a:latin typeface="+mj-lt"/>
              </a:rPr>
              <a:t>assert(CountingClass</a:t>
            </a:r>
            <a:r>
              <a:rPr lang="cs-CZ" sz="1200" dirty="0">
                <a:latin typeface="+mj-lt"/>
              </a:rPr>
              <a:t>::get_num_instances() == 1);</a:t>
            </a:r>
          </a:p>
          <a:p>
            <a:r>
              <a:rPr lang="cs-CZ" sz="1200" dirty="0" smtClean="0">
                <a:latin typeface="+mj-lt"/>
              </a:rPr>
              <a:t>}</a:t>
            </a:r>
            <a:endParaRPr lang="cs-CZ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7455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Homework1</a:t>
            </a:r>
            <a:r>
              <a:rPr lang="en-US" dirty="0" smtClean="0"/>
              <a:t>: Implement class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touch only class C</a:t>
            </a:r>
          </a:p>
          <a:p>
            <a:r>
              <a:rPr lang="en-US" dirty="0" smtClean="0"/>
              <a:t>Don’t use </a:t>
            </a:r>
            <a:r>
              <a:rPr lang="en-US" dirty="0" smtClean="0">
                <a:latin typeface="+mj-lt"/>
              </a:rPr>
              <a:t>exit()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break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goto</a:t>
            </a:r>
            <a:r>
              <a:rPr lang="en-US" dirty="0" smtClean="0"/>
              <a:t>, …</a:t>
            </a:r>
          </a:p>
          <a:p>
            <a:r>
              <a:rPr lang="en-US" dirty="0" smtClean="0"/>
              <a:t>Program writes: </a:t>
            </a:r>
            <a:r>
              <a:rPr lang="en-US" dirty="0" smtClean="0">
                <a:latin typeface="+mj-lt"/>
              </a:rPr>
              <a:t>1,2,3,…,12</a:t>
            </a:r>
            <a:endParaRPr lang="cs-CZ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58508" y="1700808"/>
            <a:ext cx="6092825" cy="504753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latin typeface="+mj-lt"/>
              </a:rPr>
              <a:t>class C { /* implement me */ };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>
                <a:latin typeface="+mj-lt"/>
              </a:rPr>
              <a:t>// Don’t touch anything below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const</a:t>
            </a:r>
            <a:r>
              <a:rPr lang="en-US" sz="1400" dirty="0">
                <a:latin typeface="+mj-lt"/>
              </a:rPr>
              <a:t> C&amp;) {}</a:t>
            </a:r>
          </a:p>
          <a:p>
            <a:r>
              <a:rPr lang="en-US" sz="1400" dirty="0">
                <a:latin typeface="+mj-lt"/>
              </a:rPr>
              <a:t>void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(C&amp;&amp;) {}</a:t>
            </a:r>
          </a:p>
          <a:p>
            <a:endParaRPr lang="en-US" sz="1400" dirty="0">
              <a:latin typeface="+mj-lt"/>
            </a:endParaRPr>
          </a:p>
          <a:p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main(</a:t>
            </a:r>
            <a:r>
              <a:rPr lang="en-US" sz="1400" dirty="0" err="1">
                <a:latin typeface="+mj-lt"/>
              </a:rPr>
              <a:t>int</a:t>
            </a:r>
            <a:r>
              <a:rPr lang="en-US" sz="1400" dirty="0">
                <a:latin typeface="+mj-lt"/>
              </a:rPr>
              <a:t> </a:t>
            </a:r>
            <a:r>
              <a:rPr lang="en-US" sz="1400" dirty="0" err="1">
                <a:latin typeface="+mj-lt"/>
              </a:rPr>
              <a:t>argc</a:t>
            </a:r>
            <a:r>
              <a:rPr lang="en-US" sz="1400" dirty="0">
                <a:latin typeface="+mj-lt"/>
              </a:rPr>
              <a:t>, char* </a:t>
            </a:r>
            <a:r>
              <a:rPr lang="en-US" sz="1400" dirty="0" err="1">
                <a:latin typeface="+mj-lt"/>
              </a:rPr>
              <a:t>argv</a:t>
            </a:r>
            <a:r>
              <a:rPr lang="en-US" sz="1400" dirty="0">
                <a:latin typeface="+mj-lt"/>
              </a:rPr>
              <a:t>[])</a:t>
            </a:r>
          </a:p>
          <a:p>
            <a:r>
              <a:rPr lang="en-US" sz="1400" dirty="0">
                <a:latin typeface="+mj-lt"/>
              </a:rPr>
              <a:t>{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"1\n";</a:t>
            </a:r>
          </a:p>
          <a:p>
            <a:r>
              <a:rPr lang="en-US" sz="1400" dirty="0">
                <a:latin typeface="+mj-lt"/>
              </a:rPr>
              <a:t>    C c1;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"3\n";</a:t>
            </a:r>
          </a:p>
          <a:p>
            <a:r>
              <a:rPr lang="en-US" sz="1400" dirty="0">
                <a:latin typeface="+mj-lt"/>
              </a:rPr>
              <a:t>    C c2(c1);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"5\n";</a:t>
            </a:r>
          </a:p>
          <a:p>
            <a:r>
              <a:rPr lang="en-US" sz="1400" dirty="0">
                <a:latin typeface="+mj-lt"/>
              </a:rPr>
              <a:t>    C c3 = c2;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"7\n";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"9\n";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fn_cref</a:t>
            </a:r>
            <a:r>
              <a:rPr lang="en-US" sz="1400" dirty="0">
                <a:latin typeface="+mj-lt"/>
              </a:rPr>
              <a:t>(c1);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fn_copy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::move(c1));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fn_rref</a:t>
            </a:r>
            <a:r>
              <a:rPr lang="en-US" sz="1400" dirty="0">
                <a:latin typeface="+mj-lt"/>
              </a:rPr>
              <a:t>(</a:t>
            </a:r>
            <a:r>
              <a:rPr lang="en-US" sz="1400" dirty="0" err="1">
                <a:latin typeface="+mj-lt"/>
              </a:rPr>
              <a:t>std</a:t>
            </a:r>
            <a:r>
              <a:rPr lang="en-US" sz="1400" dirty="0">
                <a:latin typeface="+mj-lt"/>
              </a:rPr>
              <a:t>::move(c2));</a:t>
            </a:r>
          </a:p>
          <a:p>
            <a:r>
              <a:rPr lang="en-US" sz="1400" dirty="0">
                <a:latin typeface="+mj-lt"/>
              </a:rPr>
              <a:t>    </a:t>
            </a:r>
            <a:r>
              <a:rPr lang="en-US" sz="1400" dirty="0" err="1">
                <a:latin typeface="+mj-lt"/>
              </a:rPr>
              <a:t>cout</a:t>
            </a:r>
            <a:r>
              <a:rPr lang="en-US" sz="1400" dirty="0">
                <a:latin typeface="+mj-lt"/>
              </a:rPr>
              <a:t> &lt;&lt; "11\n";</a:t>
            </a:r>
          </a:p>
          <a:p>
            <a:r>
              <a:rPr lang="en-US" sz="1400" dirty="0">
                <a:latin typeface="+mj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246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/>
              <a:t>Voluntary Homework2: </a:t>
            </a:r>
            <a:r>
              <a:rPr lang="en-US" sz="2400" dirty="0" smtClean="0"/>
              <a:t>Finish Matrix for Integers</a:t>
            </a:r>
            <a:endParaRPr lang="cs-CZ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Correct all issues in the previous HW</a:t>
            </a:r>
          </a:p>
          <a:p>
            <a:r>
              <a:rPr lang="en-US" dirty="0" smtClean="0"/>
              <a:t>Implement correctly all special methods</a:t>
            </a:r>
          </a:p>
          <a:p>
            <a:r>
              <a:rPr lang="en-US" dirty="0" smtClean="0"/>
              <a:t>Show usage/test all the methods with assertions</a:t>
            </a:r>
          </a:p>
          <a:p>
            <a:r>
              <a:rPr lang="en-US" b="1" dirty="0" smtClean="0"/>
              <a:t>Not needed for the next week</a:t>
            </a:r>
            <a:endParaRPr lang="cs-CZ" b="1" dirty="0"/>
          </a:p>
        </p:txBody>
      </p:sp>
    </p:spTree>
    <p:extLst>
      <p:ext uri="{BB962C8B-B14F-4D97-AF65-F5344CB8AC3E}">
        <p14:creationId xmlns:p14="http://schemas.microsoft.com/office/powerpoint/2010/main" val="1926271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Parallel Programming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Wingdings" panose="05000000000000000000" pitchFamily="2" charset="2"/>
              </a:rPr>
              <a:t>Parallel Summation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False-sharing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cs-CZ" dirty="0" smtClean="0"/>
              <a:t>Programming </a:t>
            </a:r>
            <a:r>
              <a:rPr lang="cs-CZ" dirty="0"/>
              <a:t>in Parallel Environment</a:t>
            </a:r>
          </a:p>
        </p:txBody>
      </p:sp>
    </p:spTree>
    <p:extLst>
      <p:ext uri="{BB962C8B-B14F-4D97-AF65-F5344CB8AC3E}">
        <p14:creationId xmlns:p14="http://schemas.microsoft.com/office/powerpoint/2010/main" val="1907373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Homework: Matrix 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2" y="1905000"/>
            <a:ext cx="9252519" cy="2667000"/>
          </a:xfrm>
        </p:spPr>
        <p:txBody>
          <a:bodyPr/>
          <a:lstStyle/>
          <a:p>
            <a:r>
              <a:rPr lang="en-US" sz="4800" dirty="0" smtClean="0"/>
              <a:t>Programming in C++ - lab 11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1384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Feedback: Generic Vector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90346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3063</TotalTime>
  <Words>5322</Words>
  <Application>Microsoft Office PowerPoint</Application>
  <PresentationFormat>Custom</PresentationFormat>
  <Paragraphs>806</Paragraphs>
  <Slides>87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12</vt:lpstr>
      <vt:lpstr>Homework 2 Feedback</vt:lpstr>
      <vt:lpstr>What is int(double)</vt:lpstr>
      <vt:lpstr>Variadic templates</vt:lpstr>
      <vt:lpstr>Performance</vt:lpstr>
      <vt:lpstr>Parallel Programming</vt:lpstr>
      <vt:lpstr>Programming in C++ - lab 11</vt:lpstr>
      <vt:lpstr>Feedback: Generic Vector</vt:lpstr>
      <vt:lpstr>Feedback: Data Aggregation</vt:lpstr>
      <vt:lpstr>Streams</vt:lpstr>
      <vt:lpstr>Homework – A Simple Text Editor</vt:lpstr>
      <vt:lpstr>Programming in C++ - lab 10</vt:lpstr>
      <vt:lpstr>Feedback: Animal Database</vt:lpstr>
      <vt:lpstr>2nd Large homework: Calculator</vt:lpstr>
      <vt:lpstr>Templates</vt:lpstr>
      <vt:lpstr>Template Functions</vt:lpstr>
      <vt:lpstr>Template Classes</vt:lpstr>
      <vt:lpstr>Homework – vector&lt;T&gt;</vt:lpstr>
      <vt:lpstr>Programming in C++ - lab 9</vt:lpstr>
      <vt:lpstr>Reminders</vt:lpstr>
      <vt:lpstr>Inheritance comments</vt:lpstr>
      <vt:lpstr>Homework: Animal Database</vt:lpstr>
      <vt:lpstr>Programming in C++ - lab 8</vt:lpstr>
      <vt:lpstr>Reminders</vt:lpstr>
      <vt:lpstr>Homework Feedback</vt:lpstr>
      <vt:lpstr>Data aggregation - Hints</vt:lpstr>
      <vt:lpstr>Inheritance</vt:lpstr>
      <vt:lpstr>Inheritance Examples</vt:lpstr>
      <vt:lpstr>Inheritance vs. Composition</vt:lpstr>
      <vt:lpstr>Polymorphism</vt:lpstr>
      <vt:lpstr>Homework: Polymorphic Vector</vt:lpstr>
      <vt:lpstr>Programming in C++ - lab 7</vt:lpstr>
      <vt:lpstr>Homework feedback</vt:lpstr>
      <vt:lpstr>Large homework – Data Aggregation</vt:lpstr>
      <vt:lpstr>Dynamic allocation</vt:lpstr>
      <vt:lpstr>Observers</vt:lpstr>
      <vt:lpstr>Pointers in Memory</vt:lpstr>
      <vt:lpstr>Notes on Dynamic Allocation</vt:lpstr>
      <vt:lpstr>Linked List Example</vt:lpstr>
      <vt:lpstr>Operator overloading</vt:lpstr>
      <vt:lpstr>Homeworks: 1. Finish the LL</vt:lpstr>
      <vt:lpstr>Homeworks: 2. int vector </vt:lpstr>
      <vt:lpstr>Programming in C++ - lab 6</vt:lpstr>
      <vt:lpstr>Homework feedback</vt:lpstr>
      <vt:lpstr>Containers</vt:lpstr>
      <vt:lpstr>Homeworks: 1. Dictionary</vt:lpstr>
      <vt:lpstr>Homeworks: 2. Simple People Database</vt:lpstr>
      <vt:lpstr>Programming in C++ - lab 5</vt:lpstr>
      <vt:lpstr>Homework feedback</vt:lpstr>
      <vt:lpstr>Declaration/definition</vt:lpstr>
      <vt:lpstr>Homework: TicTacToe for 2 players</vt:lpstr>
      <vt:lpstr>Programming in C++ - lab 4</vt:lpstr>
      <vt:lpstr>Homework feedback</vt:lpstr>
      <vt:lpstr>const with Classes</vt:lpstr>
      <vt:lpstr>Homeworks</vt:lpstr>
      <vt:lpstr>Summing Program</vt:lpstr>
      <vt:lpstr>Programming in C++ - lab 3</vt:lpstr>
      <vt:lpstr>Down to operator</vt:lpstr>
      <vt:lpstr>Homework feedback</vt:lpstr>
      <vt:lpstr>Special Methods in Classes</vt:lpstr>
      <vt:lpstr>Static with Classes</vt:lpstr>
      <vt:lpstr>Homework1: Implement class C</vt:lpstr>
      <vt:lpstr>Voluntary Homework2: Finish Matrix for Integers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Homework: 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182</cp:revision>
  <dcterms:created xsi:type="dcterms:W3CDTF">2021-09-30T06:52:15Z</dcterms:created>
  <dcterms:modified xsi:type="dcterms:W3CDTF">2022-01-06T10:43:22Z</dcterms:modified>
</cp:coreProperties>
</file>