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6" r:id="rId2"/>
    <p:sldId id="287" r:id="rId3"/>
    <p:sldId id="297" r:id="rId4"/>
    <p:sldId id="286" r:id="rId5"/>
    <p:sldId id="299" r:id="rId6"/>
    <p:sldId id="298" r:id="rId7"/>
    <p:sldId id="294" r:id="rId8"/>
    <p:sldId id="295" r:id="rId9"/>
    <p:sldId id="296" r:id="rId10"/>
    <p:sldId id="300" r:id="rId11"/>
    <p:sldId id="288" r:id="rId12"/>
    <p:sldId id="270" r:id="rId13"/>
    <p:sldId id="283" r:id="rId14"/>
    <p:sldId id="271" r:id="rId15"/>
    <p:sldId id="272" r:id="rId16"/>
    <p:sldId id="273" r:id="rId17"/>
    <p:sldId id="274" r:id="rId18"/>
    <p:sldId id="279" r:id="rId19"/>
    <p:sldId id="284" r:id="rId20"/>
    <p:sldId id="280" r:id="rId21"/>
    <p:sldId id="285" r:id="rId22"/>
    <p:sldId id="281" r:id="rId23"/>
    <p:sldId id="282" r:id="rId24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2" id="{3C576902-880E-4BFC-B629-EE6303F2673B}">
          <p14:sldIdLst>
            <p14:sldId id="287"/>
            <p14:sldId id="297"/>
            <p14:sldId id="286"/>
            <p14:sldId id="299"/>
            <p14:sldId id="298"/>
            <p14:sldId id="294"/>
            <p14:sldId id="295"/>
            <p14:sldId id="296"/>
            <p14:sldId id="300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06" autoAdjust="0"/>
    <p:restoredTop sz="94599" autoAdjust="0"/>
  </p:normalViewPr>
  <p:slideViewPr>
    <p:cSldViewPr>
      <p:cViewPr varScale="1">
        <p:scale>
          <a:sx n="121" d="100"/>
          <a:sy n="121" d="100"/>
        </p:scale>
        <p:origin x="176" y="48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10/11/22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10/11/22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10/11/22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10/11/22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D9D13-B609-9989-3572-26E1A19F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3D Matrix for Integers - 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8D189-CF59-651D-3A47-888B02B0F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Z" dirty="0"/>
              <a:t>Think about the desing</a:t>
            </a:r>
          </a:p>
          <a:p>
            <a:pPr lvl="1"/>
            <a:r>
              <a:rPr lang="en-CZ" dirty="0"/>
              <a:t>array </a:t>
            </a:r>
            <a:r>
              <a:rPr lang="en-CZ" dirty="0">
                <a:sym typeface="Wingdings" pitchFamily="2" charset="2"/>
              </a:rPr>
              <a:t> matrix  3D matrix  4D matrix  …  XD matrix</a:t>
            </a:r>
          </a:p>
          <a:p>
            <a:pPr lvl="1"/>
            <a:r>
              <a:rPr lang="en-GB" dirty="0">
                <a:sym typeface="Wingdings" pitchFamily="2" charset="2"/>
              </a:rPr>
              <a:t>D</a:t>
            </a:r>
            <a:r>
              <a:rPr lang="en-CZ" dirty="0">
                <a:sym typeface="Wingdings" pitchFamily="2" charset="2"/>
              </a:rPr>
              <a:t>esign simple first, then continue to the next level</a:t>
            </a:r>
          </a:p>
          <a:p>
            <a:r>
              <a:rPr lang="en-CZ" dirty="0">
                <a:sym typeface="Wingdings" pitchFamily="2" charset="2"/>
              </a:rPr>
              <a:t>No need to focus too much on performance yet</a:t>
            </a:r>
          </a:p>
          <a:p>
            <a:r>
              <a:rPr lang="en-CZ" dirty="0"/>
              <a:t>Focus:</a:t>
            </a:r>
          </a:p>
          <a:p>
            <a:pPr lvl="1"/>
            <a:r>
              <a:rPr lang="en-GB" dirty="0"/>
              <a:t>P</a:t>
            </a:r>
            <a:r>
              <a:rPr lang="en-CZ" dirty="0"/>
              <a:t>assing arguments: const-references, references, …</a:t>
            </a:r>
          </a:p>
          <a:p>
            <a:pPr lvl="1"/>
            <a:r>
              <a:rPr lang="en-CZ" dirty="0"/>
              <a:t>const functions</a:t>
            </a:r>
          </a:p>
          <a:p>
            <a:pPr lvl="1"/>
            <a:r>
              <a:rPr lang="en-CZ" dirty="0"/>
              <a:t>class design</a:t>
            </a:r>
          </a:p>
          <a:p>
            <a:pPr lvl="2"/>
            <a:r>
              <a:rPr lang="en-GB" dirty="0"/>
              <a:t>Decomposition into functions</a:t>
            </a:r>
          </a:p>
          <a:p>
            <a:pPr lvl="2"/>
            <a:r>
              <a:rPr lang="en-GB" dirty="0"/>
              <a:t>Function reusing</a:t>
            </a:r>
          </a:p>
          <a:p>
            <a:pPr lvl="2"/>
            <a:r>
              <a:rPr lang="en-CZ" dirty="0"/>
              <a:t>private/public</a:t>
            </a:r>
          </a:p>
        </p:txBody>
      </p:sp>
    </p:spTree>
    <p:extLst>
      <p:ext uri="{BB962C8B-B14F-4D97-AF65-F5344CB8AC3E}">
        <p14:creationId xmlns:p14="http://schemas.microsoft.com/office/powerpoint/2010/main" val="346245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  <a:p>
            <a:r>
              <a:rPr lang="en-US" dirty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https://cuni-cz.zoom.us/j/94350923737</a:t>
            </a:r>
            <a:endParaRPr lang="en-US" dirty="0"/>
          </a:p>
          <a:p>
            <a:pPr lvl="1"/>
            <a:r>
              <a:rPr lang="en-US" dirty="0"/>
              <a:t>Credentials in SIS/mail</a:t>
            </a:r>
          </a:p>
          <a:p>
            <a:r>
              <a:rPr lang="en-US" dirty="0" err="1"/>
              <a:t>Mattermost</a:t>
            </a:r>
            <a:endParaRPr lang="en-US" dirty="0"/>
          </a:p>
          <a:p>
            <a:pPr lvl="1"/>
            <a:r>
              <a:rPr lang="en-US" dirty="0"/>
              <a:t>Invite link: </a:t>
            </a:r>
            <a:r>
              <a:rPr lang="cs-CZ" dirty="0">
                <a:hlinkClick r:id="rId4"/>
              </a:rPr>
              <a:t>https://ulita.ms.mff.cuni.cz/mattermost/signup_user_complete/?id=z1knw5ag6p8nipop1i7iciga6a</a:t>
            </a:r>
            <a:endParaRPr lang="en-US" dirty="0"/>
          </a:p>
          <a:p>
            <a:pPr lvl="2"/>
            <a:r>
              <a:rPr lang="en-US" dirty="0"/>
              <a:t>Use ASAP, might expire eventually</a:t>
            </a:r>
          </a:p>
          <a:p>
            <a:pPr lvl="1"/>
            <a:r>
              <a:rPr lang="en-US" dirty="0"/>
              <a:t>Channel: `</a:t>
            </a:r>
            <a:r>
              <a:rPr lang="cs-CZ" dirty="0"/>
              <a:t>nprg041-cpp-english</a:t>
            </a:r>
            <a:r>
              <a:rPr lang="en-US" dirty="0"/>
              <a:t>`</a:t>
            </a:r>
          </a:p>
          <a:p>
            <a:r>
              <a:rPr lang="en-US" dirty="0" err="1"/>
              <a:t>Gitlab</a:t>
            </a:r>
            <a:endParaRPr lang="en-US" dirty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>
              <a:hlinkClick r:id="rId6"/>
            </a:endParaRPr>
          </a:p>
          <a:p>
            <a:pPr lvl="1"/>
            <a:r>
              <a:rPr lang="en-US" dirty="0">
                <a:hlinkClick r:id="rId6"/>
              </a:rPr>
              <a:t>https://gitlab.mff.cuni.cz/teaching/nprg041/2021-22/eng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be afraid to ask</a:t>
            </a:r>
          </a:p>
          <a:p>
            <a:pPr lvl="1"/>
            <a:r>
              <a:rPr lang="en-US" dirty="0"/>
              <a:t>via email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Mattermost</a:t>
            </a:r>
            <a:r>
              <a:rPr lang="en-US" dirty="0"/>
              <a:t> (instant)</a:t>
            </a:r>
          </a:p>
          <a:p>
            <a:pPr lvl="2"/>
            <a:r>
              <a:rPr lang="en-US" dirty="0"/>
              <a:t>DM if related to you only</a:t>
            </a:r>
          </a:p>
          <a:p>
            <a:pPr lvl="2"/>
            <a:r>
              <a:rPr lang="en-US" dirty="0"/>
              <a:t>Into a channel if others can benefit from it</a:t>
            </a:r>
          </a:p>
          <a:p>
            <a:r>
              <a:rPr lang="en-US" dirty="0"/>
              <a:t>If you struggle with something</a:t>
            </a:r>
          </a:p>
          <a:p>
            <a:r>
              <a:rPr lang="en-US" dirty="0"/>
              <a:t>If you feel like you might miss a deadline</a:t>
            </a:r>
          </a:p>
          <a:p>
            <a:r>
              <a:rPr lang="en-US" dirty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Submitted </a:t>
            </a:r>
            <a:r>
              <a:rPr lang="en-US" dirty="0" err="1"/>
              <a:t>homeworks</a:t>
            </a:r>
            <a:r>
              <a:rPr lang="en-US" dirty="0"/>
              <a:t> before Monday midnight (to </a:t>
            </a:r>
            <a:r>
              <a:rPr lang="en-US" dirty="0" err="1"/>
              <a:t>Gitlab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Even if not attending! </a:t>
            </a:r>
          </a:p>
          <a:p>
            <a:pPr lvl="1"/>
            <a:r>
              <a:rPr lang="en-US" dirty="0"/>
              <a:t>Won’t be graded, for a feedback</a:t>
            </a:r>
          </a:p>
          <a:p>
            <a:r>
              <a:rPr lang="en-US" dirty="0"/>
              <a:t>Two large </a:t>
            </a:r>
            <a:r>
              <a:rPr lang="en-US" dirty="0" err="1"/>
              <a:t>homeworks</a:t>
            </a:r>
            <a:r>
              <a:rPr lang="en-US" dirty="0"/>
              <a:t> in </a:t>
            </a:r>
            <a:r>
              <a:rPr lang="en-US" dirty="0" err="1"/>
              <a:t>ReCodex</a:t>
            </a:r>
            <a:r>
              <a:rPr lang="en-US" dirty="0"/>
              <a:t> (40 points)</a:t>
            </a:r>
          </a:p>
          <a:p>
            <a:pPr lvl="1"/>
            <a:r>
              <a:rPr lang="en-US" dirty="0"/>
              <a:t>Points are included in the final score from the course</a:t>
            </a:r>
          </a:p>
          <a:p>
            <a:pPr lvl="1"/>
            <a:r>
              <a:rPr lang="en-US" dirty="0"/>
              <a:t>Smaller HW – 15 points, ~November</a:t>
            </a:r>
          </a:p>
          <a:p>
            <a:pPr lvl="1"/>
            <a:r>
              <a:rPr lang="en-US" dirty="0"/>
              <a:t>Larger HW – 25 points, ~December</a:t>
            </a:r>
          </a:p>
          <a:p>
            <a:r>
              <a:rPr lang="en-US" dirty="0"/>
              <a:t>Software project</a:t>
            </a:r>
          </a:p>
          <a:p>
            <a:pPr lvl="1"/>
            <a:r>
              <a:rPr lang="en-US" dirty="0"/>
              <a:t>Topic must be approved by 28/11/2021</a:t>
            </a:r>
          </a:p>
          <a:p>
            <a:pPr lvl="1"/>
            <a:r>
              <a:rPr lang="en-US" dirty="0"/>
              <a:t>First submission: 24/4/2022</a:t>
            </a:r>
          </a:p>
          <a:p>
            <a:pPr lvl="1"/>
            <a:r>
              <a:rPr lang="en-US" dirty="0"/>
              <a:t>Final submission: 22/5/2022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Consistency</a:t>
            </a:r>
          </a:p>
          <a:p>
            <a:pPr lvl="1"/>
            <a:r>
              <a:rPr lang="en-US" dirty="0"/>
              <a:t>Be consistent within the code – keep a single code style</a:t>
            </a:r>
          </a:p>
          <a:p>
            <a:r>
              <a:rPr lang="en-US" dirty="0"/>
              <a:t>Cleanness, readability</a:t>
            </a:r>
          </a:p>
          <a:p>
            <a:pPr lvl="1"/>
            <a:r>
              <a:rPr lang="en-US" dirty="0"/>
              <a:t>Code doesn’t contain commented/dead parts</a:t>
            </a:r>
          </a:p>
          <a:p>
            <a:pPr lvl="1"/>
            <a:r>
              <a:rPr lang="en-US" dirty="0"/>
              <a:t>Code should be readable on its own</a:t>
            </a:r>
          </a:p>
          <a:p>
            <a:r>
              <a:rPr lang="en-US" dirty="0"/>
              <a:t>Safe, modern</a:t>
            </a:r>
          </a:p>
          <a:p>
            <a:pPr lvl="1"/>
            <a:r>
              <a:rPr lang="en-US" dirty="0"/>
              <a:t>E.g., prefer `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::vector&lt;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&gt;</a:t>
            </a:r>
            <a:r>
              <a:rPr lang="en-US" dirty="0"/>
              <a:t>` to `</a:t>
            </a:r>
            <a:r>
              <a:rPr lang="en-US" dirty="0">
                <a:latin typeface="+mj-lt"/>
              </a:rPr>
              <a:t>new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[]</a:t>
            </a:r>
            <a:r>
              <a:rPr lang="en-US" dirty="0"/>
              <a:t>`</a:t>
            </a:r>
          </a:p>
          <a:p>
            <a:r>
              <a:rPr lang="en-US" dirty="0"/>
              <a:t>Working</a:t>
            </a:r>
          </a:p>
          <a:p>
            <a:pPr lvl="1"/>
            <a:r>
              <a:rPr lang="en-US" dirty="0"/>
              <a:t>OFC, if the code is not working, all the above points are  not that important, but they will help you with debugging at least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“C makes it easy to shoot yourself in the foot. C++ makes it harder, but when you do, it blows away your whole leg.”</a:t>
            </a:r>
            <a:br>
              <a:rPr lang="en-US" dirty="0"/>
            </a:br>
            <a:r>
              <a:rPr lang="en-US" dirty="0"/>
              <a:t>-- Bjarne </a:t>
            </a:r>
            <a:r>
              <a:rPr lang="en-US" dirty="0" err="1"/>
              <a:t>Stroustrup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“It was only supposed to be a joke, I never thought people would take the book seriously. Anyone with half a brain can see that object-oriented programming is counter-intuitive, illogical and inefficient.”</a:t>
            </a:r>
            <a:br>
              <a:rPr lang="en-US" dirty="0"/>
            </a:br>
            <a:r>
              <a:rPr lang="en-US" dirty="0"/>
              <a:t>-- </a:t>
            </a:r>
            <a:r>
              <a:rPr lang="en-US" dirty="0" err="1"/>
              <a:t>Stroustrup</a:t>
            </a:r>
            <a:r>
              <a:rPr lang="en-US" dirty="0"/>
              <a:t> C++ ‘interview’ (</a:t>
            </a:r>
            <a:r>
              <a:rPr lang="en-US" dirty="0">
                <a:hlinkClick r:id="rId2"/>
              </a:rPr>
              <a:t>https://www-users.cs.york.ac.uk/susan/joke/cpp.htm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anything you like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r>
              <a:rPr lang="en-US" dirty="0"/>
              <a:t>IDEs</a:t>
            </a:r>
          </a:p>
          <a:p>
            <a:pPr lvl="1"/>
            <a:r>
              <a:rPr lang="en-US" dirty="0"/>
              <a:t>Visual Studio</a:t>
            </a:r>
          </a:p>
          <a:p>
            <a:pPr lvl="2"/>
            <a:r>
              <a:rPr lang="en-US" dirty="0"/>
              <a:t>License for students at </a:t>
            </a:r>
            <a:r>
              <a:rPr lang="cs-CZ" dirty="0">
                <a:hlinkClick r:id="rId2"/>
              </a:rPr>
              <a:t>https://portal.azure.com/...</a:t>
            </a:r>
            <a:endParaRPr lang="en-US" dirty="0"/>
          </a:p>
          <a:p>
            <a:pPr lvl="1"/>
            <a:r>
              <a:rPr lang="en-US" dirty="0"/>
              <a:t>VS Code</a:t>
            </a:r>
          </a:p>
          <a:p>
            <a:pPr lvl="1"/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Code::Blocks</a:t>
            </a:r>
          </a:p>
          <a:p>
            <a:pPr lvl="1"/>
            <a:r>
              <a:rPr lang="en-US" dirty="0"/>
              <a:t>Eclipse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Compilers</a:t>
            </a:r>
          </a:p>
          <a:p>
            <a:pPr lvl="1"/>
            <a:r>
              <a:rPr lang="en-US" dirty="0"/>
              <a:t>MSVC, GCC, </a:t>
            </a:r>
            <a:r>
              <a:rPr lang="en-US" dirty="0" err="1"/>
              <a:t>Clang+LLVM</a:t>
            </a:r>
            <a:r>
              <a:rPr lang="en-US" dirty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https://en.cppreference.com/w/</a:t>
            </a:r>
            <a:endParaRPr lang="en-US" dirty="0"/>
          </a:p>
          <a:p>
            <a:r>
              <a:rPr lang="en-US" dirty="0">
                <a:hlinkClick r:id="rId3"/>
              </a:rPr>
              <a:t>http://www.cplusplus.com/</a:t>
            </a:r>
            <a:endParaRPr lang="en-US" dirty="0"/>
          </a:p>
          <a:p>
            <a:r>
              <a:rPr lang="en-US" dirty="0">
                <a:hlinkClick r:id="rId4"/>
              </a:rPr>
              <a:t>http://isocpp.github.io/CppCoreGuidelines/CppCoreGuidelines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https://gcc.godbolt.org/</a:t>
            </a:r>
            <a:endParaRPr lang="cs-CZ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Programming in C++ - lab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>
                <a:hlinkClick r:id="rId2"/>
              </a:rPr>
              <a:t>tomas.faltin@matfyz.cuni.cz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libraries which implements the used STL constructs (</a:t>
            </a:r>
            <a:r>
              <a:rPr lang="en-US" dirty="0">
                <a:latin typeface="+mj-lt"/>
              </a:rPr>
              <a:t>string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cin</a:t>
            </a:r>
            <a:r>
              <a:rPr lang="en-US" dirty="0"/>
              <a:t>, </a:t>
            </a:r>
            <a:r>
              <a:rPr lang="en-US" dirty="0" err="1">
                <a:latin typeface="+mj-lt"/>
              </a:rPr>
              <a:t>cout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the STL constructs live inside `</a:t>
            </a:r>
            <a:r>
              <a:rPr lang="en-US" dirty="0" err="1"/>
              <a:t>std</a:t>
            </a:r>
            <a:r>
              <a:rPr lang="en-US" dirty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br>
              <a:rPr lang="cs-CZ" dirty="0">
                <a:latin typeface="+mj-lt"/>
              </a:rPr>
            </a:b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}</a:t>
            </a: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Include the whole </a:t>
            </a:r>
            <a:r>
              <a:rPr lang="en-US" dirty="0" err="1">
                <a:latin typeface="+mj-lt"/>
              </a:rPr>
              <a:t>std</a:t>
            </a:r>
            <a:r>
              <a:rPr lang="en-US" dirty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Passing the argument by (</a:t>
            </a:r>
            <a:r>
              <a:rPr lang="en-US" dirty="0" err="1"/>
              <a:t>const</a:t>
            </a:r>
            <a:r>
              <a:rPr lang="en-US" dirty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 greeting program (use names from arguments)</a:t>
            </a:r>
          </a:p>
          <a:p>
            <a:pPr lvl="1"/>
            <a:r>
              <a:rPr lang="en-US" dirty="0"/>
              <a:t>`hello.exe Adam Eve` </a:t>
            </a:r>
            <a:r>
              <a:rPr lang="en-US" dirty="0">
                <a:sym typeface="Wingdings" panose="05000000000000000000" pitchFamily="2" charset="2"/>
              </a:rPr>
              <a:t> `Hello to Adam and Eve`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What is inside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[0]?</a:t>
            </a:r>
            <a:endParaRPr lang="en-US" dirty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Summation of numbers from arguments</a:t>
            </a:r>
          </a:p>
          <a:p>
            <a:pPr lvl="1"/>
            <a:r>
              <a:rPr lang="en-US" dirty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`15`</a:t>
            </a:r>
          </a:p>
          <a:p>
            <a:pPr lvl="1"/>
            <a:r>
              <a:rPr lang="en-US" dirty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Functions for transformation from </a:t>
            </a:r>
            <a:r>
              <a:rPr lang="en-US" b="1" dirty="0">
                <a:sym typeface="Wingdings" panose="05000000000000000000" pitchFamily="2" charset="2"/>
              </a:rPr>
              <a:t>s</a:t>
            </a:r>
            <a:r>
              <a:rPr lang="en-US" dirty="0">
                <a:sym typeface="Wingdings" panose="05000000000000000000" pitchFamily="2" charset="2"/>
              </a:rPr>
              <a:t>tring </a:t>
            </a:r>
            <a:r>
              <a:rPr lang="en-US" b="1" dirty="0">
                <a:sym typeface="Wingdings" panose="05000000000000000000" pitchFamily="2" charset="2"/>
              </a:rPr>
              <a:t>to </a:t>
            </a:r>
            <a:r>
              <a:rPr lang="en-US" dirty="0">
                <a:sym typeface="Wingdings" panose="05000000000000000000" pitchFamily="2" charset="2"/>
              </a:rPr>
              <a:t>&lt;something&gt;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`2`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to </a:t>
            </a:r>
            <a:r>
              <a:rPr lang="en-US" dirty="0" err="1">
                <a:sym typeface="Wingdings" panose="05000000000000000000" pitchFamily="2" charset="2"/>
              </a:rPr>
              <a:t>Gitlab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61021-5257-50A5-920D-3C30B8008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2FB6D-BE40-D1CB-F13B-1D99D3D43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Z"/>
          </a:p>
        </p:txBody>
      </p:sp>
    </p:spTree>
    <p:extLst>
      <p:ext uri="{BB962C8B-B14F-4D97-AF65-F5344CB8AC3E}">
        <p14:creationId xmlns:p14="http://schemas.microsoft.com/office/powerpoint/2010/main" val="199469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Example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BAEA-CC97-9EBD-3138-251328D8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Class/Struct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0B84E-1684-E8DA-5033-BC579F26C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Z" dirty="0"/>
              <a:t>Put all related things (data, functions) together</a:t>
            </a:r>
          </a:p>
          <a:p>
            <a:pPr lvl="1"/>
            <a:r>
              <a:rPr lang="en-GB" dirty="0"/>
              <a:t>R</a:t>
            </a:r>
            <a:r>
              <a:rPr lang="en-CZ" dirty="0"/>
              <a:t>epresents objects in OOP</a:t>
            </a:r>
          </a:p>
          <a:p>
            <a:pPr lvl="1"/>
            <a:r>
              <a:rPr lang="en-CZ" dirty="0"/>
              <a:t>almost everything should belong to a class</a:t>
            </a:r>
          </a:p>
          <a:p>
            <a:r>
              <a:rPr lang="en-CZ" dirty="0"/>
              <a:t>No real difference except for default visibility, inheritance, …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c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lass </a:t>
            </a:r>
            <a:r>
              <a:rPr lang="en-CZ" dirty="0">
                <a:sym typeface="Wingdings" pitchFamily="2" charset="2"/>
              </a:rPr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  <a:sym typeface="Wingdings" pitchFamily="2" charset="2"/>
              </a:rPr>
              <a:t>private</a:t>
            </a:r>
          </a:p>
          <a:p>
            <a:pPr lvl="1"/>
            <a:r>
              <a:rPr lang="en-GB" dirty="0">
                <a:solidFill>
                  <a:schemeClr val="accent1"/>
                </a:solidFill>
                <a:latin typeface="+mj-lt"/>
              </a:rPr>
              <a:t>s</a:t>
            </a:r>
            <a:r>
              <a:rPr lang="en-CZ" dirty="0">
                <a:solidFill>
                  <a:schemeClr val="accent1"/>
                </a:solidFill>
                <a:latin typeface="+mj-lt"/>
              </a:rPr>
              <a:t>truct </a:t>
            </a:r>
            <a:r>
              <a:rPr lang="en-CZ" dirty="0"/>
              <a:t>– by default everything </a:t>
            </a:r>
            <a:r>
              <a:rPr lang="en-CZ" dirty="0">
                <a:solidFill>
                  <a:schemeClr val="accent5"/>
                </a:solidFill>
                <a:latin typeface="+mj-lt"/>
              </a:rPr>
              <a:t>public</a:t>
            </a:r>
          </a:p>
          <a:p>
            <a:r>
              <a:rPr lang="en-CZ" dirty="0"/>
              <a:t>Internal things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private</a:t>
            </a:r>
          </a:p>
          <a:p>
            <a:pPr lvl="1"/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protected</a:t>
            </a:r>
            <a:r>
              <a:rPr lang="en-CZ" dirty="0">
                <a:sym typeface="Wingdings" pitchFamily="2" charset="2"/>
              </a:rPr>
              <a:t> if need access from a child</a:t>
            </a:r>
            <a:endParaRPr lang="en-CZ" dirty="0"/>
          </a:p>
          <a:p>
            <a:r>
              <a:rPr lang="en-CZ" dirty="0"/>
              <a:t>Read-only functions </a:t>
            </a:r>
            <a:r>
              <a:rPr lang="en-CZ" dirty="0">
                <a:sym typeface="Wingdings" pitchFamily="2" charset="2"/>
              </a:rPr>
              <a:t> </a:t>
            </a:r>
            <a:r>
              <a:rPr lang="en-CZ" dirty="0">
                <a:solidFill>
                  <a:schemeClr val="accent5"/>
                </a:solidFill>
                <a:sym typeface="Wingdings" pitchFamily="2" charset="2"/>
              </a:rPr>
              <a:t>const</a:t>
            </a:r>
          </a:p>
          <a:p>
            <a:pPr lvl="1"/>
            <a:r>
              <a:rPr lang="en-GB" dirty="0">
                <a:sym typeface="Wingdings" pitchFamily="2" charset="2"/>
              </a:rPr>
              <a:t>c</a:t>
            </a:r>
            <a:r>
              <a:rPr lang="en-CZ" dirty="0">
                <a:sym typeface="Wingdings" pitchFamily="2" charset="2"/>
              </a:rPr>
              <a:t>onst-correctness</a:t>
            </a:r>
          </a:p>
          <a:p>
            <a:r>
              <a:rPr lang="en-CZ" dirty="0">
                <a:sym typeface="Wingdings" pitchFamily="2" charset="2"/>
              </a:rPr>
              <a:t>Special methods (</a:t>
            </a:r>
            <a:r>
              <a:rPr lang="en-CZ" b="1" dirty="0">
                <a:sym typeface="Wingdings" pitchFamily="2" charset="2"/>
              </a:rPr>
              <a:t>constructor</a:t>
            </a:r>
            <a:r>
              <a:rPr lang="en-CZ" dirty="0">
                <a:sym typeface="Wingdings" pitchFamily="2" charset="2"/>
              </a:rPr>
              <a:t>, destructor, …)</a:t>
            </a:r>
          </a:p>
          <a:p>
            <a:pPr marL="0" indent="0">
              <a:buNone/>
            </a:pPr>
            <a:endParaRPr lang="en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7F9696-55BE-7EF0-94DF-ED2807263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700" y="3501008"/>
            <a:ext cx="2736135" cy="273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583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9124-86E8-A334-98D1-21E542F3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Z" dirty="0"/>
              <a:t>Class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36328-46F2-690F-21C0-E4268FAE11C8}"/>
              </a:ext>
            </a:extLst>
          </p:cNvPr>
          <p:cNvSpPr txBox="1"/>
          <p:nvPr/>
        </p:nvSpPr>
        <p:spPr>
          <a:xfrm>
            <a:off x="765820" y="1603663"/>
            <a:ext cx="524534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class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calculator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 // by default everything is private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sum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substract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public: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calculator() {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/* 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*/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calculator(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str)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() {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 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/*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*/</a:t>
            </a:r>
            <a:endParaRPr lang="en-GB" sz="1600" b="0" dirty="0">
              <a:solidFill>
                <a:srgbClr val="C8C8C8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&amp;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str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print_result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</a:t>
            </a:r>
            <a:r>
              <a:rPr lang="en-GB" sz="16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const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private: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multiply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protected: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void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init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569CD6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private: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C1FA9E-8A42-F451-48E5-DB260E989E0B}"/>
              </a:ext>
            </a:extLst>
          </p:cNvPr>
          <p:cNvSpPr txBox="1"/>
          <p:nvPr/>
        </p:nvSpPr>
        <p:spPr>
          <a:xfrm>
            <a:off x="7030516" y="2060848"/>
            <a:ext cx="4257897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calculator c;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no need for new!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calc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"1+2-3"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c.print_result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calling non-default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calculator c2(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"1+2-3"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dirty="0" err="1">
                <a:solidFill>
                  <a:srgbClr val="D4D4D4"/>
                </a:solidFill>
                <a:latin typeface="Menlo" panose="020B0609030804020204" pitchFamily="49" charset="0"/>
              </a:rPr>
              <a:t>c.print_result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();</a:t>
            </a:r>
          </a:p>
          <a:p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// creating a vector</a:t>
            </a:r>
            <a:endParaRPr lang="en-GB" sz="1600" dirty="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std::vector&lt;calculator&gt; calcs;</a:t>
            </a:r>
          </a:p>
        </p:txBody>
      </p:sp>
      <p:sp>
        <p:nvSpPr>
          <p:cNvPr id="7" name="Oval Callout 6">
            <a:extLst>
              <a:ext uri="{FF2B5EF4-FFF2-40B4-BE49-F238E27FC236}">
                <a16:creationId xmlns:a16="http://schemas.microsoft.com/office/drawing/2014/main" id="{66763FB2-20BF-E681-42B2-63BFE6ABE9FD}"/>
              </a:ext>
            </a:extLst>
          </p:cNvPr>
          <p:cNvSpPr/>
          <p:nvPr/>
        </p:nvSpPr>
        <p:spPr>
          <a:xfrm>
            <a:off x="2998068" y="5893673"/>
            <a:ext cx="1305028" cy="720080"/>
          </a:xfrm>
          <a:prstGeom prst="wedgeEllipseCallout">
            <a:avLst>
              <a:gd name="adj1" fmla="val -191860"/>
              <a:gd name="adj2" fmla="val 53143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semicolon at the end!</a:t>
            </a:r>
            <a:endParaRPr lang="cs-CZ" sz="1200" dirty="0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6B78F9CF-29DD-8193-6A3D-1E3A5B7C3A3D}"/>
              </a:ext>
            </a:extLst>
          </p:cNvPr>
          <p:cNvSpPr/>
          <p:nvPr/>
        </p:nvSpPr>
        <p:spPr>
          <a:xfrm>
            <a:off x="3650582" y="4797152"/>
            <a:ext cx="1305028" cy="720080"/>
          </a:xfrm>
          <a:prstGeom prst="wedgeEllipseCallout">
            <a:avLst>
              <a:gd name="adj1" fmla="val -185417"/>
              <a:gd name="adj2" fmla="val -3297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 be used multiple times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043877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Class vs. </a:t>
            </a:r>
            <a:r>
              <a:rPr lang="en-US" dirty="0" err="1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B21C47-1968-3E42-3F65-C211426CA4F2}"/>
              </a:ext>
            </a:extLst>
          </p:cNvPr>
          <p:cNvSpPr txBox="1"/>
          <p:nvPr/>
        </p:nvSpPr>
        <p:spPr>
          <a:xfrm>
            <a:off x="1551407" y="2996952"/>
            <a:ext cx="450475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x;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y;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z;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600" dirty="0">
                <a:solidFill>
                  <a:srgbClr val="C8C8C8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coordinate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 </a:t>
            </a:r>
          </a:p>
          <a:p>
            <a:r>
              <a:rPr lang="en-GB" sz="1600" dirty="0">
                <a:solidFill>
                  <a:srgbClr val="569CD6"/>
                </a:solidFill>
                <a:latin typeface="Menlo" panose="020B0609030804020204" pitchFamily="49" charset="0"/>
              </a:rPr>
              <a:t> 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set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x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y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7F7F7F"/>
                </a:solidFill>
                <a:effectLst/>
                <a:latin typeface="Menlo" panose="020B0609030804020204" pitchFamily="49" charset="0"/>
              </a:rPr>
              <a:t>z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Array - std::vector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3666" y="1628800"/>
            <a:ext cx="9144000" cy="4267200"/>
          </a:xfrm>
        </p:spPr>
        <p:txBody>
          <a:bodyPr>
            <a:normAutofit/>
          </a:bodyPr>
          <a:lstStyle/>
          <a:p>
            <a:r>
              <a:rPr lang="en-US" dirty="0"/>
              <a:t>Beware of time complexity</a:t>
            </a:r>
          </a:p>
          <a:p>
            <a:r>
              <a:rPr lang="en-US" dirty="0">
                <a:latin typeface="+mj-lt"/>
              </a:rPr>
              <a:t>vector&lt;bool&gt; </a:t>
            </a:r>
            <a:r>
              <a:rPr lang="en-US" dirty="0"/>
              <a:t>optimization</a:t>
            </a:r>
            <a:endParaRPr 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28E86-B793-E87C-B9DB-C97AB93C5D2E}"/>
              </a:ext>
            </a:extLst>
          </p:cNvPr>
          <p:cNvSpPr txBox="1"/>
          <p:nvPr/>
        </p:nvSpPr>
        <p:spPr>
          <a:xfrm>
            <a:off x="1553666" y="2597527"/>
            <a:ext cx="9975808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0" dirty="0">
                <a:solidFill>
                  <a:srgbClr val="9B9B9B"/>
                </a:solidFill>
                <a:effectLst/>
                <a:latin typeface="Menlo" panose="020B0609030804020204" pitchFamily="49" charset="0"/>
              </a:rPr>
              <a:t>#include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D69D85"/>
                </a:solidFill>
                <a:effectLst/>
                <a:latin typeface="Menlo" panose="020B0609030804020204" pitchFamily="49" charset="0"/>
              </a:rPr>
              <a:t>&lt;vector&gt;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main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 {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vi{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[1, 2, 3, 4, 5, 6]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::vector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sz="16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float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&gt;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[0.0, 0.0, 0.0, 0.0, 0.0]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“ “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endl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access the 4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!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std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::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cout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&lt;&lt;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vi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at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 </a:t>
            </a:r>
            <a:r>
              <a:rPr lang="en-GB" sz="1600" b="0" dirty="0">
                <a:solidFill>
                  <a:srgbClr val="B4B4B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600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access the 4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and 7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th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push_back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at the end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create </a:t>
            </a:r>
            <a:r>
              <a:rPr lang="en-GB" sz="1600" dirty="0">
                <a:solidFill>
                  <a:srgbClr val="57A64A"/>
                </a:solidFill>
                <a:latin typeface="Menlo" panose="020B0609030804020204" pitchFamily="49" charset="0"/>
              </a:rPr>
              <a:t>element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at the end</a:t>
            </a:r>
            <a:endParaRPr lang="en-GB" sz="1600" dirty="0">
              <a:solidFill>
                <a:srgbClr val="C8C8C8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at the specific place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emplace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300.0f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</a:t>
            </a:r>
            <a:r>
              <a:rPr lang="en-GB" sz="1600" b="1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create 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element at the specific place</a:t>
            </a:r>
            <a:endParaRPr lang="en-GB" sz="1600" dirty="0">
              <a:solidFill>
                <a:srgbClr val="C8C8C8"/>
              </a:solidFill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pop_back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erase the last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vf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erase</a:t>
            </a:r>
            <a:r>
              <a:rPr lang="en-GB" sz="1600" dirty="0">
                <a:solidFill>
                  <a:srgbClr val="D4D4D4"/>
                </a:solidFill>
                <a:latin typeface="Menlo" panose="020B0609030804020204" pitchFamily="49" charset="0"/>
              </a:rPr>
              <a:t>(</a:t>
            </a:r>
            <a:r>
              <a:rPr lang="en-GB" sz="1600" dirty="0">
                <a:solidFill>
                  <a:srgbClr val="B5CEA8"/>
                </a:solidFill>
                <a:latin typeface="Menlo" panose="020B0609030804020204" pitchFamily="49" charset="0"/>
              </a:rPr>
              <a:t>2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erase the 3</a:t>
            </a:r>
            <a:r>
              <a:rPr lang="en-GB" sz="1600" b="0" baseline="3000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rd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element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clear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clear whole container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reserve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reserve space(=memory) for 10 elements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vi</a:t>
            </a:r>
            <a:r>
              <a:rPr lang="en-GB" sz="1600" b="0" dirty="0" err="1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sz="1600" b="0" dirty="0" err="1">
                <a:solidFill>
                  <a:srgbClr val="C8C8C8"/>
                </a:solidFill>
                <a:effectLst/>
                <a:latin typeface="Menlo" panose="020B0609030804020204" pitchFamily="49" charset="0"/>
              </a:rPr>
              <a:t>resize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sz="16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</a:t>
            </a:r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);</a:t>
            </a:r>
            <a:r>
              <a:rPr lang="en-GB" sz="1600" b="0" dirty="0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 // actually create 10 elements using default </a:t>
            </a:r>
            <a:r>
              <a:rPr lang="en-GB" sz="1600" b="0" dirty="0" err="1">
                <a:solidFill>
                  <a:srgbClr val="57A64A"/>
                </a:solidFill>
                <a:effectLst/>
                <a:latin typeface="Menlo" panose="020B0609030804020204" pitchFamily="49" charset="0"/>
              </a:rPr>
              <a:t>ctor</a:t>
            </a:r>
            <a:endParaRPr lang="en-GB" sz="16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GB" sz="16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Matrix for Integers – minimal API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>
                <a:latin typeface="+mj-lt"/>
              </a:rPr>
              <a:t>set(x, y, z, </a:t>
            </a:r>
            <a:r>
              <a:rPr lang="cs-CZ" dirty="0" err="1">
                <a:latin typeface="+mj-lt"/>
              </a:rPr>
              <a:t>value</a:t>
            </a:r>
            <a:r>
              <a:rPr lang="cs-CZ" dirty="0">
                <a:latin typeface="+mj-lt"/>
              </a:rPr>
              <a:t>), get(x,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print()</a:t>
            </a:r>
          </a:p>
          <a:p>
            <a:r>
              <a:rPr lang="cs-CZ" dirty="0">
                <a:latin typeface="+mj-lt"/>
              </a:rPr>
              <a:t>set_width(), </a:t>
            </a:r>
            <a:r>
              <a:rPr lang="cs-CZ" dirty="0" err="1">
                <a:latin typeface="+mj-lt"/>
              </a:rPr>
              <a:t>set_length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set_heigth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get_width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get_length</a:t>
            </a:r>
            <a:r>
              <a:rPr lang="cs-CZ" dirty="0">
                <a:latin typeface="+mj-lt"/>
              </a:rPr>
              <a:t>(), </a:t>
            </a:r>
            <a:r>
              <a:rPr lang="cs-CZ" dirty="0" err="1">
                <a:latin typeface="+mj-lt"/>
              </a:rPr>
              <a:t>get_height</a:t>
            </a:r>
            <a:r>
              <a:rPr lang="cs-CZ" dirty="0">
                <a:latin typeface="+mj-lt"/>
              </a:rPr>
              <a:t>()</a:t>
            </a:r>
          </a:p>
          <a:p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get_matrix</a:t>
            </a:r>
            <a:r>
              <a:rPr lang="cs-CZ" dirty="0">
                <a:latin typeface="+mj-lt"/>
              </a:rPr>
              <a:t>(z)</a:t>
            </a:r>
          </a:p>
          <a:p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y</a:t>
            </a:r>
            <a:r>
              <a:rPr lang="cs-CZ" dirty="0">
                <a:latin typeface="+mj-lt"/>
              </a:rPr>
              <a:t>, z), </a:t>
            </a:r>
            <a:r>
              <a:rPr lang="cs-CZ" dirty="0" err="1">
                <a:latin typeface="+mj-lt"/>
              </a:rPr>
              <a:t>get_vector</a:t>
            </a:r>
            <a:r>
              <a:rPr lang="cs-CZ" dirty="0">
                <a:latin typeface="+mj-lt"/>
              </a:rPr>
              <a:t>(</a:t>
            </a:r>
            <a:r>
              <a:rPr lang="cs-CZ" dirty="0" err="1">
                <a:latin typeface="+mj-lt"/>
              </a:rPr>
              <a:t>x</a:t>
            </a:r>
            <a:r>
              <a:rPr lang="cs-CZ" dirty="0">
                <a:latin typeface="+mj-lt"/>
              </a:rPr>
              <a:t>, z)</a:t>
            </a:r>
          </a:p>
          <a:p>
            <a:r>
              <a:rPr lang="cs-CZ" dirty="0" err="1">
                <a:latin typeface="+mj-lt"/>
              </a:rPr>
              <a:t>clear</a:t>
            </a:r>
            <a:r>
              <a:rPr lang="cs-CZ" dirty="0">
                <a:latin typeface="+mj-lt"/>
              </a:rPr>
              <a:t>() – </a:t>
            </a:r>
            <a:r>
              <a:rPr lang="en-US" dirty="0">
                <a:latin typeface="+mj-lt"/>
              </a:rPr>
              <a:t>set all values to 0 (zero)</a:t>
            </a:r>
            <a:endParaRPr lang="cs-CZ" dirty="0">
              <a:latin typeface="+mj-lt"/>
            </a:endParaRPr>
          </a:p>
          <a:p>
            <a:r>
              <a:rPr lang="cs-CZ" dirty="0">
                <a:latin typeface="+mj-lt"/>
              </a:rPr>
              <a:t>fill_with_value(value) – </a:t>
            </a:r>
            <a:r>
              <a:rPr lang="en-US" dirty="0">
                <a:latin typeface="+mj-lt"/>
              </a:rPr>
              <a:t>set all values to a given value</a:t>
            </a:r>
            <a:endParaRPr lang="cs-CZ" dirty="0">
              <a:latin typeface="+mj-lt"/>
            </a:endParaRPr>
          </a:p>
          <a:p>
            <a:r>
              <a:rPr lang="en-US" dirty="0" err="1">
                <a:latin typeface="+mj-lt"/>
              </a:rPr>
              <a:t>num_zeros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num_negatives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num_positives</a:t>
            </a:r>
            <a:r>
              <a:rPr lang="en-US" dirty="0">
                <a:latin typeface="+mj-lt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668</TotalTime>
  <Words>2056</Words>
  <Application>Microsoft Macintosh PowerPoint</Application>
  <PresentationFormat>Custom</PresentationFormat>
  <Paragraphs>213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Consolas</vt:lpstr>
      <vt:lpstr>Corbel</vt:lpstr>
      <vt:lpstr>Menlo</vt:lpstr>
      <vt:lpstr>Chalkboard 16x9</vt:lpstr>
      <vt:lpstr>Programming in C++</vt:lpstr>
      <vt:lpstr>Programming in C++ - lab 2</vt:lpstr>
      <vt:lpstr>Recap</vt:lpstr>
      <vt:lpstr>Homework Example</vt:lpstr>
      <vt:lpstr>Class/Struct</vt:lpstr>
      <vt:lpstr>Class Example</vt:lpstr>
      <vt:lpstr> Class vs. Struct</vt:lpstr>
      <vt:lpstr>Dynamic Array - std::vector&lt;T&gt;</vt:lpstr>
      <vt:lpstr>3D Matrix for Integers – minimal API</vt:lpstr>
      <vt:lpstr>3D Matrix for Integers - Hints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74</cp:revision>
  <dcterms:created xsi:type="dcterms:W3CDTF">2021-09-30T06:52:15Z</dcterms:created>
  <dcterms:modified xsi:type="dcterms:W3CDTF">2022-10-11T12:40:13Z</dcterms:modified>
</cp:coreProperties>
</file>