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303" r:id="rId3"/>
    <p:sldId id="287" r:id="rId4"/>
    <p:sldId id="288" r:id="rId5"/>
    <p:sldId id="305" r:id="rId6"/>
    <p:sldId id="292" r:id="rId7"/>
    <p:sldId id="294" r:id="rId8"/>
    <p:sldId id="290" r:id="rId9"/>
    <p:sldId id="296" r:id="rId10"/>
    <p:sldId id="298" r:id="rId11"/>
    <p:sldId id="299" r:id="rId12"/>
    <p:sldId id="302" r:id="rId13"/>
    <p:sldId id="286" r:id="rId14"/>
    <p:sldId id="275" r:id="rId15"/>
    <p:sldId id="276" r:id="rId16"/>
    <p:sldId id="277" r:id="rId17"/>
    <p:sldId id="278" r:id="rId18"/>
    <p:sldId id="282" r:id="rId19"/>
    <p:sldId id="281" r:id="rId20"/>
    <p:sldId id="279" r:id="rId21"/>
    <p:sldId id="280" r:id="rId22"/>
    <p:sldId id="272" r:id="rId23"/>
    <p:sldId id="257" r:id="rId24"/>
    <p:sldId id="258" r:id="rId25"/>
    <p:sldId id="260" r:id="rId26"/>
    <p:sldId id="273" r:id="rId27"/>
    <p:sldId id="261" r:id="rId28"/>
    <p:sldId id="263" r:id="rId29"/>
    <p:sldId id="264" r:id="rId30"/>
    <p:sldId id="265" r:id="rId31"/>
    <p:sldId id="267" r:id="rId32"/>
    <p:sldId id="268" r:id="rId3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A60690-2F03-479F-B1DB-312B486FAE0D}">
          <p14:sldIdLst>
            <p14:sldId id="256"/>
          </p14:sldIdLst>
        </p14:section>
        <p14:section name="ex03" id="{2F8862AD-E95C-4A11-9E11-C169A5673C0F}">
          <p14:sldIdLst>
            <p14:sldId id="303"/>
            <p14:sldId id="287"/>
            <p14:sldId id="288"/>
            <p14:sldId id="305"/>
            <p14:sldId id="292"/>
            <p14:sldId id="294"/>
            <p14:sldId id="290"/>
            <p14:sldId id="296"/>
            <p14:sldId id="298"/>
            <p14:sldId id="299"/>
            <p14:sldId id="302"/>
            <p14:sldId id="286"/>
          </p14:sldIdLst>
        </p14:section>
        <p14:section name="ex02" id="{DF6FC865-10B5-4B52-8A47-8BFE1FF2F35B}">
          <p14:sldIdLst>
            <p14:sldId id="275"/>
            <p14:sldId id="276"/>
            <p14:sldId id="277"/>
            <p14:sldId id="278"/>
            <p14:sldId id="282"/>
            <p14:sldId id="281"/>
            <p14:sldId id="279"/>
            <p14:sldId id="280"/>
          </p14:sldIdLst>
        </p14:section>
        <p14:section name="ex01" id="{46663426-B5FD-4696-8D93-64DC7A284E7A}">
          <p14:sldIdLst>
            <p14:sldId id="272"/>
            <p14:sldId id="257"/>
            <p14:sldId id="258"/>
            <p14:sldId id="260"/>
            <p14:sldId id="273"/>
            <p14:sldId id="261"/>
            <p14:sldId id="263"/>
            <p14:sldId id="264"/>
            <p14:sldId id="265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9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6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5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73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96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7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0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5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6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C408-B707-4AD1-9019-CBC7A56463C9}" type="datetimeFigureOut">
              <a:rPr lang="cs-CZ" smtClean="0"/>
              <a:t>19.04.2021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19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digital-io/digitalrea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si.mff.cuni.cz/teaching/nswi170-web/#@tab_link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si.mff.cuni.cz/teaching/nswi170-web/" TargetMode="External"/><Relationship Id="rId2" Type="http://schemas.openxmlformats.org/officeDocument/2006/relationships/hyperlink" Target="https://fan1x.github.io/computer_systems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NSWI170 – </a:t>
            </a:r>
            <a:r>
              <a:rPr lang="cs-CZ" sz="6000" dirty="0" smtClean="0"/>
              <a:t>Počítačové systémy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4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pojmenování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</a:t>
            </a:r>
            <a:r>
              <a:rPr lang="cs-CZ" dirty="0">
                <a:latin typeface="Consolas" panose="020B0609020204030204" pitchFamily="49" charset="0"/>
              </a:rPr>
              <a:t>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079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typy proměnných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2070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jméno funkce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sum_array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[], 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array_length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cs-CZ" dirty="0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cs-CZ" dirty="0" smtClean="0">
                <a:latin typeface="Consolas" panose="020B0609020204030204" pitchFamily="49" charset="0"/>
              </a:rPr>
              <a:t>array_length; ++i)</a:t>
            </a:r>
            <a:r>
              <a:rPr lang="en-US" dirty="0" smtClean="0">
                <a:latin typeface="Consolas" panose="020B0609020204030204" pitchFamily="49" charset="0"/>
              </a:rPr>
              <a:t>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sum</a:t>
            </a:r>
            <a:r>
              <a:rPr lang="en-US" dirty="0" smtClean="0">
                <a:latin typeface="Consolas" panose="020B0609020204030204" pitchFamily="49" charset="0"/>
              </a:rPr>
              <a:t> += a</a:t>
            </a:r>
            <a:r>
              <a:rPr lang="cs-CZ" dirty="0" smtClean="0">
                <a:latin typeface="Consolas" panose="020B0609020204030204" pitchFamily="49" charset="0"/>
              </a:rPr>
              <a:t>rray</a:t>
            </a:r>
            <a:r>
              <a:rPr lang="en-US" dirty="0" smtClean="0"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b="1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b="1" dirty="0" smtClean="0">
                <a:latin typeface="Consolas" panose="020B0609020204030204" pitchFamily="49" charset="0"/>
              </a:rPr>
              <a:t/>
            </a:r>
            <a:br>
              <a:rPr lang="cs-CZ" b="1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return sum;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8283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Tlačítka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pinMode(button1_pin, INPUT); </a:t>
            </a:r>
            <a:endParaRPr lang="cs-CZ" dirty="0">
              <a:latin typeface="Consolas" panose="020B0609020204030204" pitchFamily="49" charset="0"/>
            </a:endParaRPr>
          </a:p>
          <a:p>
            <a:pPr lvl="1"/>
            <a:r>
              <a:rPr lang="cs-CZ" dirty="0" smtClean="0"/>
              <a:t>inicializace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value = </a:t>
            </a:r>
            <a:r>
              <a:rPr lang="en-US" dirty="0" err="1" smtClean="0">
                <a:latin typeface="Consolas" panose="020B0609020204030204" pitchFamily="49" charset="0"/>
              </a:rPr>
              <a:t>digitalRead</a:t>
            </a:r>
            <a:r>
              <a:rPr lang="en-US" dirty="0" smtClean="0">
                <a:latin typeface="Consolas" panose="020B0609020204030204" pitchFamily="49" charset="0"/>
              </a:rPr>
              <a:t>(button1_pin); </a:t>
            </a:r>
            <a:endParaRPr lang="cs-CZ" dirty="0" smtClean="0">
              <a:latin typeface="Consolas" panose="020B0609020204030204" pitchFamily="49" charset="0"/>
            </a:endParaRP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if (!value) { ... } </a:t>
            </a:r>
            <a:r>
              <a:rPr lang="en-US" dirty="0" smtClean="0"/>
              <a:t> // </a:t>
            </a:r>
            <a:r>
              <a:rPr lang="cs-CZ" dirty="0" smtClean="0">
                <a:latin typeface="Consolas" panose="020B0609020204030204" pitchFamily="49" charset="0"/>
              </a:rPr>
              <a:t>tlačítko je zmačknuto</a:t>
            </a:r>
          </a:p>
          <a:p>
            <a:r>
              <a:rPr lang="cs-CZ" dirty="0" smtClean="0"/>
              <a:t>Odkazy:</a:t>
            </a:r>
          </a:p>
          <a:p>
            <a:pPr lvl="1"/>
            <a:r>
              <a:rPr lang="cs-CZ" dirty="0" smtClean="0">
                <a:hlinkClick r:id="rId2"/>
              </a:rPr>
              <a:t>https://www.arduino.cc/reference/en/language/functions/digital-io/digitalread/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0508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Open-source HW SW projekt</a:t>
            </a:r>
          </a:p>
          <a:p>
            <a:r>
              <a:rPr lang="cs-CZ" dirty="0" smtClean="0"/>
              <a:t>Arduino board </a:t>
            </a:r>
            <a:r>
              <a:rPr lang="en-US" dirty="0" smtClean="0"/>
              <a:t>+ expansion board (shield)</a:t>
            </a:r>
          </a:p>
          <a:p>
            <a:r>
              <a:rPr lang="en-US" dirty="0" smtClean="0"/>
              <a:t>Arduino IDE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15435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HW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96216" y="1430206"/>
            <a:ext cx="4557584" cy="5078023"/>
          </a:xfrm>
        </p:spPr>
        <p:txBody>
          <a:bodyPr>
            <a:normAutofit/>
          </a:bodyPr>
          <a:lstStyle/>
          <a:p>
            <a:r>
              <a:rPr lang="cs-CZ" dirty="0" smtClean="0"/>
              <a:t>(</a:t>
            </a:r>
            <a:r>
              <a:rPr lang="en-US" dirty="0" smtClean="0"/>
              <a:t>1) </a:t>
            </a:r>
            <a:r>
              <a:rPr lang="en-US" dirty="0" err="1" smtClean="0"/>
              <a:t>Konektor</a:t>
            </a:r>
            <a:r>
              <a:rPr lang="en-US" dirty="0" smtClean="0"/>
              <a:t> pro Bluetooth</a:t>
            </a:r>
          </a:p>
          <a:p>
            <a:r>
              <a:rPr lang="en-US" dirty="0" smtClean="0"/>
              <a:t>(2) LED </a:t>
            </a:r>
          </a:p>
          <a:p>
            <a:r>
              <a:rPr lang="en-US" dirty="0" smtClean="0"/>
              <a:t>(3) Reset</a:t>
            </a:r>
          </a:p>
          <a:p>
            <a:r>
              <a:rPr lang="en-US" dirty="0" smtClean="0"/>
              <a:t>(4) </a:t>
            </a:r>
            <a:r>
              <a:rPr lang="en-US" dirty="0" err="1" smtClean="0"/>
              <a:t>Signaliza</a:t>
            </a:r>
            <a:r>
              <a:rPr lang="cs-CZ" dirty="0" smtClean="0"/>
              <a:t>ční LED</a:t>
            </a:r>
          </a:p>
          <a:p>
            <a:r>
              <a:rPr lang="en-US" dirty="0" smtClean="0"/>
              <a:t>(5) </a:t>
            </a:r>
            <a:r>
              <a:rPr lang="cs-CZ" dirty="0" smtClean="0"/>
              <a:t>Piezo-bzučák</a:t>
            </a:r>
          </a:p>
          <a:p>
            <a:r>
              <a:rPr lang="en-US" dirty="0" smtClean="0"/>
              <a:t>(6), (9) </a:t>
            </a:r>
            <a:r>
              <a:rPr lang="cs-CZ" dirty="0" smtClean="0"/>
              <a:t>Propojka</a:t>
            </a:r>
          </a:p>
          <a:p>
            <a:r>
              <a:rPr lang="en-US" dirty="0" smtClean="0"/>
              <a:t>(7) </a:t>
            </a:r>
            <a:r>
              <a:rPr lang="cs-CZ" dirty="0" smtClean="0"/>
              <a:t>Konektor pro IR</a:t>
            </a:r>
            <a:endParaRPr lang="en-US" dirty="0" smtClean="0"/>
          </a:p>
          <a:p>
            <a:r>
              <a:rPr lang="en-US" dirty="0" smtClean="0"/>
              <a:t>(8) </a:t>
            </a:r>
            <a:r>
              <a:rPr lang="cs-CZ" dirty="0" smtClean="0"/>
              <a:t>Potenciometr</a:t>
            </a:r>
          </a:p>
          <a:p>
            <a:r>
              <a:rPr lang="en-US" dirty="0" smtClean="0"/>
              <a:t>(10) </a:t>
            </a:r>
            <a:r>
              <a:rPr lang="en-US" dirty="0" err="1" smtClean="0"/>
              <a:t>Konektor</a:t>
            </a:r>
            <a:r>
              <a:rPr lang="en-US" dirty="0" smtClean="0"/>
              <a:t> pro </a:t>
            </a:r>
            <a:r>
              <a:rPr lang="cs-CZ" dirty="0" smtClean="0"/>
              <a:t>čidla</a:t>
            </a:r>
          </a:p>
          <a:p>
            <a:r>
              <a:rPr lang="cs-CZ" dirty="0" smtClean="0"/>
              <a:t>(11) Vstupní tlačítka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4" y="1430206"/>
            <a:ext cx="4289855" cy="522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118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Kompilace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Rectangle 3"/>
          <p:cNvSpPr>
            <a:spLocks noChangeAspect="1"/>
          </p:cNvSpPr>
          <p:nvPr/>
        </p:nvSpPr>
        <p:spPr>
          <a:xfrm>
            <a:off x="838199" y="1825624"/>
            <a:ext cx="4351339" cy="43513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800" dirty="0" smtClean="0"/>
              <a:t>Host</a:t>
            </a:r>
            <a:endParaRPr lang="cs-CZ" sz="2800" dirty="0"/>
          </a:p>
        </p:txBody>
      </p:sp>
      <p:sp>
        <p:nvSpPr>
          <p:cNvPr id="5" name="Rectangle 4"/>
          <p:cNvSpPr>
            <a:spLocks noChangeAspect="1"/>
          </p:cNvSpPr>
          <p:nvPr/>
        </p:nvSpPr>
        <p:spPr>
          <a:xfrm>
            <a:off x="7002461" y="1825624"/>
            <a:ext cx="4351339" cy="4351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dirty="0" smtClean="0"/>
              <a:t>Arduino</a:t>
            </a:r>
            <a:endParaRPr lang="cs-CZ" sz="2400" dirty="0"/>
          </a:p>
        </p:txBody>
      </p:sp>
      <p:sp>
        <p:nvSpPr>
          <p:cNvPr id="6" name="Rectangle 5"/>
          <p:cNvSpPr/>
          <p:nvPr/>
        </p:nvSpPr>
        <p:spPr>
          <a:xfrm>
            <a:off x="10021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Sketch *.c</a:t>
            </a:r>
            <a:endParaRPr lang="cs-CZ" sz="2000" dirty="0"/>
          </a:p>
        </p:txBody>
      </p:sp>
      <p:sp>
        <p:nvSpPr>
          <p:cNvPr id="7" name="Rectangle 6"/>
          <p:cNvSpPr/>
          <p:nvPr/>
        </p:nvSpPr>
        <p:spPr>
          <a:xfrm>
            <a:off x="10021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binary code</a:t>
            </a:r>
            <a:endParaRPr lang="cs-CZ" sz="2000" dirty="0"/>
          </a:p>
        </p:txBody>
      </p:sp>
      <p:sp>
        <p:nvSpPr>
          <p:cNvPr id="8" name="Rectangle 7"/>
          <p:cNvSpPr/>
          <p:nvPr/>
        </p:nvSpPr>
        <p:spPr>
          <a:xfrm>
            <a:off x="7174388" y="287353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Bootloader</a:t>
            </a:r>
            <a:endParaRPr lang="cs-CZ" sz="2000" dirty="0"/>
          </a:p>
        </p:txBody>
      </p:sp>
      <p:sp>
        <p:nvSpPr>
          <p:cNvPr id="9" name="Rectangle 8"/>
          <p:cNvSpPr/>
          <p:nvPr/>
        </p:nvSpPr>
        <p:spPr>
          <a:xfrm>
            <a:off x="7174388" y="5023722"/>
            <a:ext cx="4023360" cy="7688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Flash memory</a:t>
            </a:r>
            <a:endParaRPr lang="cs-CZ" sz="2000" dirty="0"/>
          </a:p>
        </p:txBody>
      </p:sp>
      <p:sp>
        <p:nvSpPr>
          <p:cNvPr id="10" name="Down Arrow 9"/>
          <p:cNvSpPr/>
          <p:nvPr/>
        </p:nvSpPr>
        <p:spPr>
          <a:xfrm>
            <a:off x="2771551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1" name="TextBox 10"/>
          <p:cNvSpPr txBox="1"/>
          <p:nvPr/>
        </p:nvSpPr>
        <p:spPr>
          <a:xfrm>
            <a:off x="3256183" y="3843836"/>
            <a:ext cx="1175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compile</a:t>
            </a:r>
            <a:endParaRPr lang="cs-CZ" sz="2400" dirty="0"/>
          </a:p>
        </p:txBody>
      </p:sp>
      <p:sp>
        <p:nvSpPr>
          <p:cNvPr id="13" name="Down Arrow 12"/>
          <p:cNvSpPr/>
          <p:nvPr/>
        </p:nvSpPr>
        <p:spPr>
          <a:xfrm>
            <a:off x="8943752" y="3843837"/>
            <a:ext cx="484632" cy="978408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9428384" y="3843836"/>
            <a:ext cx="835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write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2639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Arduino 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0948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setup()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setup code here, to run once: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void </a:t>
            </a:r>
            <a:r>
              <a:rPr lang="en-US" sz="2000" b="1" dirty="0" smtClean="0">
                <a:latin typeface="Consolas" panose="020B0609020204030204" pitchFamily="49" charset="0"/>
              </a:rPr>
              <a:t>loop()</a:t>
            </a:r>
            <a:r>
              <a:rPr lang="en-US" sz="2000" dirty="0" smtClean="0">
                <a:latin typeface="Consolas" panose="020B0609020204030204" pitchFamily="49" charset="0"/>
              </a:rPr>
              <a:t> {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  // put your main code here, to run repeatedly: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cs-CZ" sz="2000" dirty="0" smtClean="0">
                <a:latin typeface="Consolas" panose="020B0609020204030204" pitchFamily="49" charset="0"/>
              </a:rPr>
              <a:t>  </a:t>
            </a:r>
            <a:r>
              <a:rPr lang="en-US" sz="2000" dirty="0" smtClean="0">
                <a:latin typeface="Consolas" panose="020B0609020204030204" pitchFamily="49" charset="0"/>
              </a:rPr>
              <a:t>// called ~1000/s</a:t>
            </a:r>
            <a:r>
              <a:rPr lang="cs-CZ" sz="2000" dirty="0" smtClean="0">
                <a:latin typeface="Consolas" panose="020B0609020204030204" pitchFamily="49" charset="0"/>
              </a:rPr>
              <a:t/>
            </a:r>
            <a:br>
              <a:rPr lang="cs-CZ" sz="2000" dirty="0" smtClean="0">
                <a:latin typeface="Consolas" panose="020B0609020204030204" pitchFamily="49" charset="0"/>
              </a:rPr>
            </a:br>
            <a:r>
              <a:rPr lang="en-US" sz="2000" dirty="0" smtClean="0">
                <a:latin typeface="Consolas" panose="020B0609020204030204" pitchFamily="49" charset="0"/>
              </a:rPr>
              <a:t>}</a:t>
            </a:r>
            <a:endParaRPr lang="cs-CZ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11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026" name="Picture 2" descr="High Quality Scooby doo mask reveal Blank Meme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0753" y="365125"/>
            <a:ext cx="4465852" cy="5954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051223" y="850216"/>
            <a:ext cx="1952368" cy="181588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setup()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</a:t>
            </a:r>
            <a:r>
              <a:rPr lang="en-US" sz="1600" dirty="0" err="1" smtClean="0">
                <a:latin typeface="Consolas" panose="020B0609020204030204" pitchFamily="49" charset="0"/>
              </a:rPr>
              <a:t>init</a:t>
            </a:r>
            <a:r>
              <a:rPr lang="en-US" sz="1600" dirty="0" smtClean="0">
                <a:latin typeface="Consolas" panose="020B0609020204030204" pitchFamily="49" charset="0"/>
              </a:rPr>
              <a:t>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b="1" dirty="0">
                <a:latin typeface="Consolas" panose="020B0609020204030204" pitchFamily="49" charset="0"/>
              </a:rPr>
              <a:t>loop()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// main code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223" y="4036421"/>
            <a:ext cx="1952368" cy="156966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setup();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while(true)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loop();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2320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Dobré </a:t>
            </a:r>
            <a:r>
              <a:rPr lang="en-US" dirty="0" smtClean="0"/>
              <a:t>p</a:t>
            </a:r>
            <a:r>
              <a:rPr lang="cs-CZ" dirty="0" smtClean="0"/>
              <a:t>rogramátorské </a:t>
            </a:r>
            <a:r>
              <a:rPr lang="en-US" dirty="0" smtClean="0"/>
              <a:t>z</a:t>
            </a:r>
            <a:r>
              <a:rPr lang="cs-CZ" dirty="0" smtClean="0"/>
              <a:t>vyky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Zapnout warnings</a:t>
            </a:r>
            <a:r>
              <a:rPr lang="en-US" dirty="0" smtClean="0"/>
              <a:t> p</a:t>
            </a:r>
            <a:r>
              <a:rPr lang="cs-CZ" dirty="0" smtClean="0"/>
              <a:t>řekladače</a:t>
            </a:r>
            <a:endParaRPr lang="en-US" dirty="0" smtClean="0"/>
          </a:p>
          <a:p>
            <a:r>
              <a:rPr lang="cs-CZ" dirty="0" smtClean="0"/>
              <a:t>Nepoužívat copy&amp;paste</a:t>
            </a:r>
          </a:p>
          <a:p>
            <a:pPr lvl="1"/>
            <a:r>
              <a:rPr lang="cs-CZ" dirty="0" smtClean="0"/>
              <a:t>Funkce, pole, ...</a:t>
            </a:r>
          </a:p>
          <a:p>
            <a:r>
              <a:rPr lang="cs-CZ" dirty="0" smtClean="0"/>
              <a:t>Používat konstanty</a:t>
            </a:r>
          </a:p>
          <a:p>
            <a:pPr lvl="1"/>
            <a:r>
              <a:rPr lang="cs-CZ" dirty="0">
                <a:latin typeface="Consolas" panose="020B0609020204030204" pitchFamily="49" charset="0"/>
              </a:rPr>
              <a:t>#include </a:t>
            </a:r>
            <a:r>
              <a:rPr lang="en-US" dirty="0">
                <a:latin typeface="Consolas" panose="020B0609020204030204" pitchFamily="49" charset="0"/>
              </a:rPr>
              <a:t>“</a:t>
            </a:r>
            <a:r>
              <a:rPr lang="cs-CZ" dirty="0">
                <a:latin typeface="Consolas" panose="020B0609020204030204" pitchFamily="49" charset="0"/>
              </a:rPr>
              <a:t>funshield.h</a:t>
            </a:r>
            <a:r>
              <a:rPr lang="en-US" dirty="0" smtClean="0">
                <a:latin typeface="Consolas" panose="020B0609020204030204" pitchFamily="49" charset="0"/>
              </a:rPr>
              <a:t>”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811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DU1 &amp; DU2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35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Inicializovat LEDky</a:t>
            </a:r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pinMode(pin, OUTPUT</a:t>
            </a:r>
            <a:r>
              <a:rPr lang="en-US" dirty="0" smtClean="0">
                <a:latin typeface="Consolas" panose="020B0609020204030204" pitchFamily="49" charset="0"/>
              </a:rPr>
              <a:t>/INPUT)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vybranou LEDkou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digitalWrite</a:t>
            </a:r>
            <a:r>
              <a:rPr lang="en-US" dirty="0" smtClean="0">
                <a:latin typeface="Consolas" panose="020B0609020204030204" pitchFamily="49" charset="0"/>
              </a:rPr>
              <a:t>(pin, HIGH/LOW)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delay(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  <a:endParaRPr lang="cs-CZ" dirty="0" smtClean="0">
              <a:latin typeface="Consolas" panose="020B06090202040302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cs-CZ" dirty="0"/>
              <a:t>Blikat všemi </a:t>
            </a:r>
            <a:r>
              <a:rPr lang="cs-CZ" dirty="0" smtClean="0"/>
              <a:t>ledkami najednou</a:t>
            </a:r>
          </a:p>
          <a:p>
            <a:pPr lvl="1"/>
            <a:r>
              <a:rPr lang="cs-CZ" dirty="0" smtClean="0"/>
              <a:t>ne C&amp;P (co kdyby LEDek bylo 1M)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Blikat bez delay</a:t>
            </a:r>
            <a:endParaRPr lang="en-US" dirty="0" smtClean="0"/>
          </a:p>
          <a:p>
            <a:pPr lvl="1"/>
            <a:r>
              <a:rPr lang="en-US" dirty="0" err="1" smtClean="0">
                <a:latin typeface="Consolas" panose="020B0609020204030204" pitchFamily="49" charset="0"/>
              </a:rPr>
              <a:t>millis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ms</a:t>
            </a:r>
            <a:r>
              <a:rPr lang="en-US" dirty="0" smtClean="0">
                <a:latin typeface="Consolas" panose="020B0609020204030204" pitchFamily="49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</a:t>
            </a:r>
            <a:r>
              <a:rPr lang="cs-CZ" dirty="0" smtClean="0"/>
              <a:t>ad délky</a:t>
            </a:r>
            <a:r>
              <a:rPr lang="en-US" dirty="0" smtClean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Had </a:t>
            </a:r>
            <a:r>
              <a:rPr lang="en-US" dirty="0" err="1" smtClean="0"/>
              <a:t>libovoln</a:t>
            </a:r>
            <a:r>
              <a:rPr lang="cs-CZ" dirty="0" smtClean="0"/>
              <a:t>é délky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642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Odkazy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hlinkClick r:id="rId2"/>
              </a:rPr>
              <a:t>https://www.ksi.mff.cuni.cz/teaching/nswi170-web/#@tab_links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000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Komunikace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/>
          </a:bodyPr>
          <a:lstStyle/>
          <a:p>
            <a:r>
              <a:rPr lang="en-US" dirty="0" smtClean="0"/>
              <a:t>Bu</a:t>
            </a:r>
            <a:r>
              <a:rPr lang="cs-CZ" dirty="0" smtClean="0"/>
              <a:t>ďte proaktivní</a:t>
            </a:r>
            <a:endParaRPr lang="en-US" dirty="0" smtClean="0"/>
          </a:p>
          <a:p>
            <a:r>
              <a:rPr lang="cs-CZ" dirty="0" smtClean="0"/>
              <a:t>Web</a:t>
            </a:r>
          </a:p>
          <a:p>
            <a:pPr lvl="1"/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fan1x.github.io/computer_systems.html</a:t>
            </a:r>
            <a:endParaRPr lang="cs-CZ" dirty="0" smtClean="0"/>
          </a:p>
          <a:p>
            <a:pPr lvl="1"/>
            <a:r>
              <a:rPr lang="cs-CZ" dirty="0">
                <a:hlinkClick r:id="rId3"/>
              </a:rPr>
              <a:t>https://www.ksi.mff.cuni.cz/teaching/nswi170-web</a:t>
            </a:r>
            <a:r>
              <a:rPr lang="cs-CZ" dirty="0" smtClean="0">
                <a:hlinkClick r:id="rId3"/>
              </a:rPr>
              <a:t>/</a:t>
            </a:r>
            <a:endParaRPr lang="cs-CZ" dirty="0"/>
          </a:p>
          <a:p>
            <a:r>
              <a:rPr lang="cs-CZ" dirty="0" smtClean="0"/>
              <a:t>Mattermost</a:t>
            </a:r>
          </a:p>
          <a:p>
            <a:r>
              <a:rPr lang="cs-CZ" dirty="0" smtClean="0"/>
              <a:t>Mail</a:t>
            </a:r>
          </a:p>
          <a:p>
            <a:r>
              <a:rPr lang="cs-CZ" dirty="0" smtClean="0"/>
              <a:t>Zoom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9438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Průběh cvičení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Účel předmětu NSWI170 – Počítačové systémy</a:t>
            </a:r>
          </a:p>
          <a:p>
            <a:pPr lvl="1"/>
            <a:r>
              <a:rPr lang="cs-CZ" dirty="0"/>
              <a:t>Vysvětlit, co informatik potřebuje vědět o hardware a systémovém software</a:t>
            </a:r>
          </a:p>
          <a:p>
            <a:pPr lvl="1"/>
            <a:r>
              <a:rPr lang="cs-CZ" dirty="0"/>
              <a:t>Seznámit se s jazykem, který je pravým opakem Pythonu</a:t>
            </a:r>
          </a:p>
          <a:p>
            <a:pPr lvl="1"/>
            <a:r>
              <a:rPr lang="cs-CZ" dirty="0"/>
              <a:t>Vyzkoušet si programování v těsném kontaktu s hardware</a:t>
            </a:r>
          </a:p>
          <a:p>
            <a:r>
              <a:rPr lang="cs-CZ" dirty="0"/>
              <a:t>Obsah přednášky (</a:t>
            </a:r>
            <a:r>
              <a:rPr lang="en-US" dirty="0"/>
              <a:t>Jakub </a:t>
            </a:r>
            <a:r>
              <a:rPr lang="en-US" dirty="0" err="1"/>
              <a:t>Yaghob</a:t>
            </a:r>
            <a:r>
              <a:rPr lang="cs-CZ" dirty="0"/>
              <a:t> nebo Lubomír Bulej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cs-CZ" dirty="0"/>
              <a:t>1..2 – základy jazyka C</a:t>
            </a:r>
          </a:p>
          <a:p>
            <a:pPr lvl="1"/>
            <a:r>
              <a:rPr lang="cs-CZ" dirty="0"/>
              <a:t>3..14 – operační systémy, překladače, ...</a:t>
            </a:r>
          </a:p>
          <a:p>
            <a:r>
              <a:rPr lang="cs-CZ" dirty="0"/>
              <a:t>Obsah cvičení</a:t>
            </a:r>
          </a:p>
          <a:p>
            <a:pPr lvl="1"/>
            <a:r>
              <a:rPr lang="cs-CZ" dirty="0"/>
              <a:t>Předmět je sice 2/2, ale cvičení je pouze jednou za 14 dní</a:t>
            </a:r>
          </a:p>
          <a:p>
            <a:pPr lvl="2"/>
            <a:r>
              <a:rPr lang="cs-CZ" dirty="0"/>
              <a:t>Druhou dvouhodinu strávíte u domácích úkolů (a vaši učitelé při jejich kontrole)</a:t>
            </a:r>
          </a:p>
          <a:p>
            <a:pPr lvl="1"/>
            <a:r>
              <a:rPr lang="cs-CZ" dirty="0"/>
              <a:t>1 – první kroky v </a:t>
            </a:r>
            <a:r>
              <a:rPr lang="cs-CZ" dirty="0" smtClean="0"/>
              <a:t>C</a:t>
            </a:r>
            <a:r>
              <a:rPr lang="en-US" dirty="0" smtClean="0"/>
              <a:t>++</a:t>
            </a:r>
            <a:endParaRPr lang="cs-CZ" dirty="0"/>
          </a:p>
          <a:p>
            <a:pPr lvl="1"/>
            <a:r>
              <a:rPr lang="cs-CZ" dirty="0"/>
              <a:t>2..6 – programování pro Arduino</a:t>
            </a:r>
          </a:p>
          <a:p>
            <a:r>
              <a:rPr lang="cs-CZ" dirty="0"/>
              <a:t>Od třetího týdne přednáška se cvičením nesouvisí</a:t>
            </a:r>
          </a:p>
          <a:p>
            <a:pPr lvl="1"/>
            <a:r>
              <a:rPr lang="cs-CZ" dirty="0"/>
              <a:t>Ani zápočet se zkouškou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0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Zápočet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r>
              <a:rPr lang="en-US" dirty="0" smtClean="0"/>
              <a:t>P</a:t>
            </a:r>
            <a:r>
              <a:rPr lang="cs-CZ" dirty="0" smtClean="0"/>
              <a:t>řed druhým cvičením (</a:t>
            </a:r>
            <a:r>
              <a:rPr lang="en-US" dirty="0" smtClean="0"/>
              <a:t>22</a:t>
            </a:r>
            <a:r>
              <a:rPr lang="cs-CZ" dirty="0" smtClean="0"/>
              <a:t>.3.) si zajistěte prostředí k práci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Arduino (v knihovně nebo koupit on-line)</a:t>
            </a:r>
          </a:p>
          <a:p>
            <a:pPr lvl="1"/>
            <a:r>
              <a:rPr lang="cs-CZ" dirty="0" smtClean="0"/>
              <a:t>Nainstalujte si na vašem počítači </a:t>
            </a:r>
            <a:r>
              <a:rPr lang="cs-CZ" dirty="0" smtClean="0">
                <a:solidFill>
                  <a:srgbClr val="FF0000"/>
                </a:solidFill>
              </a:rPr>
              <a:t>Arduino IDE </a:t>
            </a:r>
            <a:r>
              <a:rPr lang="cs-CZ" dirty="0" smtClean="0"/>
              <a:t>(pro řešení domácích úkolů)</a:t>
            </a:r>
          </a:p>
          <a:p>
            <a:r>
              <a:rPr lang="cs-CZ" dirty="0" smtClean="0"/>
              <a:t>Na cvičení budou zadávány úlohy</a:t>
            </a:r>
          </a:p>
          <a:p>
            <a:pPr lvl="1"/>
            <a:r>
              <a:rPr lang="cs-CZ" dirty="0" smtClean="0"/>
              <a:t>Odevzdání do ReCodexu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1 týden na řešení</a:t>
            </a:r>
          </a:p>
          <a:p>
            <a:pPr lvl="1"/>
            <a:r>
              <a:rPr lang="cs-CZ" dirty="0" smtClean="0"/>
              <a:t>Arduinovské úlohy na sebe navazují, řešení tedy budete sami potřebovat</a:t>
            </a:r>
          </a:p>
          <a:p>
            <a:r>
              <a:rPr lang="cs-CZ" dirty="0" smtClean="0"/>
              <a:t>Na šestém cvičení bude zadána hlavní domácí úloha</a:t>
            </a:r>
            <a:endParaRPr lang="cs-CZ" dirty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8188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92500" lnSpcReduction="10000"/>
          </a:bodyPr>
          <a:lstStyle/>
          <a:p>
            <a:r>
              <a:rPr lang="cs-CZ" dirty="0" smtClean="0"/>
              <a:t>V čem tedy budete programovat?</a:t>
            </a:r>
          </a:p>
          <a:p>
            <a:pPr lvl="1"/>
            <a:r>
              <a:rPr lang="cs-CZ" dirty="0" smtClean="0"/>
              <a:t>Technicky to bude C++</a:t>
            </a:r>
          </a:p>
          <a:p>
            <a:pPr lvl="2"/>
            <a:r>
              <a:rPr lang="cs-CZ" dirty="0" smtClean="0"/>
              <a:t>C++ je (téměř) nadmnožina C</a:t>
            </a:r>
          </a:p>
          <a:p>
            <a:pPr lvl="3"/>
            <a:r>
              <a:rPr lang="cs-CZ" dirty="0" smtClean="0"/>
              <a:t>U některých C-konstrukcí má C++ o něco přísnější pravidla, tím včas odhalíte některé chyby</a:t>
            </a:r>
          </a:p>
          <a:p>
            <a:pPr lvl="2"/>
            <a:r>
              <a:rPr lang="cs-CZ" dirty="0" smtClean="0"/>
              <a:t>Půjčíme si z C++ několik drobností usnadňujících život</a:t>
            </a:r>
          </a:p>
          <a:p>
            <a:pPr lvl="3"/>
            <a:r>
              <a:rPr lang="cs-CZ" dirty="0" smtClean="0"/>
              <a:t>Parametry předávané odkazem, prázdné závorky v deklaraci funkce bez parametrů, ...</a:t>
            </a:r>
          </a:p>
          <a:p>
            <a:pPr lvl="2"/>
            <a:r>
              <a:rPr lang="en-US" dirty="0" err="1" smtClean="0"/>
              <a:t>Slo</a:t>
            </a:r>
            <a:r>
              <a:rPr lang="cs-CZ" dirty="0" smtClean="0"/>
              <a:t>žitější vlastnosti C++ nejsou v nízkoúrovňovém prostředí příliš užitečné </a:t>
            </a:r>
          </a:p>
          <a:p>
            <a:pPr lvl="3"/>
            <a:r>
              <a:rPr lang="cs-CZ" dirty="0" smtClean="0"/>
              <a:t>Často ani nejsou dostupné kvůli omezené kapacitě hardware</a:t>
            </a:r>
          </a:p>
          <a:p>
            <a:r>
              <a:rPr lang="cs-CZ" dirty="0" smtClean="0"/>
              <a:t>Kde?</a:t>
            </a:r>
          </a:p>
          <a:p>
            <a:pPr lvl="1"/>
            <a:r>
              <a:rPr lang="cs-CZ" dirty="0" smtClean="0"/>
              <a:t>1. cvičení: </a:t>
            </a:r>
            <a:r>
              <a:rPr lang="cs-CZ" dirty="0" smtClean="0">
                <a:hlinkClick r:id="rId2"/>
              </a:rPr>
              <a:t>coliru.stacked-crooked.com</a:t>
            </a:r>
            <a:endParaRPr lang="cs-CZ" dirty="0" smtClean="0"/>
          </a:p>
          <a:p>
            <a:pPr lvl="2"/>
            <a:r>
              <a:rPr lang="cs-CZ" dirty="0" smtClean="0"/>
              <a:t>Webový editor schopný zkompilovat a spustit jednoduchý program v C++</a:t>
            </a:r>
          </a:p>
          <a:p>
            <a:pPr lvl="2"/>
            <a:r>
              <a:rPr lang="cs-CZ" dirty="0" smtClean="0"/>
              <a:t>Kdo to umí, může používat jakýkoliv jiný editor a překladač C++</a:t>
            </a:r>
          </a:p>
          <a:p>
            <a:pPr lvl="1"/>
            <a:r>
              <a:rPr lang="cs-CZ" dirty="0" smtClean="0"/>
              <a:t>Zbytek cvičení: Arduino IDE - </a:t>
            </a:r>
            <a:r>
              <a:rPr lang="en-US" dirty="0" smtClean="0">
                <a:hlinkClick r:id="rId3"/>
              </a:rPr>
              <a:t>www.arduino.cc/en/main/software</a:t>
            </a:r>
            <a:endParaRPr lang="cs-CZ" dirty="0" smtClean="0"/>
          </a:p>
          <a:p>
            <a:pPr lvl="2"/>
            <a:r>
              <a:rPr lang="cs-CZ" dirty="0" smtClean="0"/>
              <a:t>Aplikace pro Windows/Linux/MacOS</a:t>
            </a:r>
          </a:p>
          <a:p>
            <a:pPr lvl="2"/>
            <a:r>
              <a:rPr lang="cs-CZ" dirty="0" smtClean="0"/>
              <a:t>Editor, překladač, dálkový (USB) ovladač Arduina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Čas na hraní </a:t>
            </a:r>
            <a:r>
              <a:rPr lang="cs-CZ" smtClean="0">
                <a:sym typeface="Wingdings" panose="05000000000000000000" pitchFamily="2" charset="2"/>
              </a:rPr>
              <a:t>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327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cs-CZ" dirty="0" smtClean="0">
                <a:latin typeface="Consolas" panose="020B0609020204030204" pitchFamily="49" charset="0"/>
              </a:rPr>
              <a:t>c</a:t>
            </a:r>
            <a:r>
              <a:rPr lang="en-US" dirty="0" err="1" smtClean="0">
                <a:latin typeface="Consolas" panose="020B0609020204030204" pitchFamily="49" charset="0"/>
              </a:rPr>
              <a:t>stdio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("Hello World :)\n");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1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&lt;cstdio&gt;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fn1(int array[], int length)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res += array[i];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res;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fn1(array, 9);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err="1" smtClean="0"/>
              <a:t>Tajemn</a:t>
            </a:r>
            <a:r>
              <a:rPr lang="cs-CZ" dirty="0"/>
              <a:t>á</a:t>
            </a:r>
            <a:r>
              <a:rPr lang="cs-CZ" dirty="0" smtClean="0"/>
              <a:t> funkce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fn2(int array[], int length, int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i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while(i &lt; length &amp;&amp; array[i] !=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++i;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i;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  static constexpr int SIZE = 10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fn2(array, SIZE, 4);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7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Základní typy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cs-CZ" dirty="0" smtClean="0"/>
              <a:t>říznaky – </a:t>
            </a:r>
            <a:r>
              <a:rPr lang="cs-CZ" dirty="0" smtClean="0">
                <a:latin typeface="Consolas" panose="020B0609020204030204" pitchFamily="49" charset="0"/>
              </a:rPr>
              <a:t>bool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cs-CZ" dirty="0" smtClean="0"/>
              <a:t>Čísla</a:t>
            </a:r>
          </a:p>
          <a:p>
            <a:pPr lvl="1"/>
            <a:r>
              <a:rPr lang="cs-CZ" dirty="0" smtClean="0"/>
              <a:t>Znaménková – </a:t>
            </a:r>
            <a:r>
              <a:rPr lang="cs-CZ" dirty="0" smtClean="0">
                <a:latin typeface="Consolas" panose="020B0609020204030204" pitchFamily="49" charset="0"/>
              </a:rPr>
              <a:t>int, float, double</a:t>
            </a:r>
          </a:p>
          <a:p>
            <a:pPr lvl="1"/>
            <a:r>
              <a:rPr lang="cs-CZ" dirty="0" smtClean="0"/>
              <a:t>Nezáporná – </a:t>
            </a:r>
            <a:r>
              <a:rPr lang="cs-CZ" dirty="0" smtClean="0">
                <a:latin typeface="Consolas" panose="020B0609020204030204" pitchFamily="49" charset="0"/>
              </a:rPr>
              <a:t>unsigned (int), size_t</a:t>
            </a:r>
          </a:p>
          <a:p>
            <a:r>
              <a:rPr lang="cs-CZ" dirty="0" smtClean="0"/>
              <a:t>Znaky – </a:t>
            </a:r>
            <a:r>
              <a:rPr lang="cs-CZ" dirty="0" smtClean="0">
                <a:latin typeface="Consolas" panose="020B0609020204030204" pitchFamily="49" charset="0"/>
              </a:rPr>
              <a:t>char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V</a:t>
            </a:r>
            <a:r>
              <a:rPr lang="cs-CZ" dirty="0" smtClean="0"/>
              <a:t>ýčtové typy</a:t>
            </a:r>
            <a:r>
              <a:rPr lang="en-US" dirty="0" smtClean="0"/>
              <a:t> – </a:t>
            </a:r>
            <a:r>
              <a:rPr lang="en-US" dirty="0" err="1" smtClean="0">
                <a:latin typeface="Consolas" panose="020B0609020204030204" pitchFamily="49" charset="0"/>
              </a:rPr>
              <a:t>enum</a:t>
            </a:r>
            <a:r>
              <a:rPr lang="en-US" dirty="0" smtClean="0">
                <a:latin typeface="Consolas" panose="020B0609020204030204" pitchFamily="49" charset="0"/>
              </a:rPr>
              <a:t> class </a:t>
            </a:r>
            <a:r>
              <a:rPr lang="en-US" dirty="0" smtClean="0"/>
              <a:t>(</a:t>
            </a:r>
            <a:r>
              <a:rPr lang="cs-CZ" dirty="0" smtClean="0"/>
              <a:t>jindy)</a:t>
            </a:r>
            <a:endParaRPr lang="en-US" dirty="0" smtClean="0"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cs-CZ" dirty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98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fn3(int array[], int length)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j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k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if (array[i] % 2 == 0)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++j;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 else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++k;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if (j &gt; k)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j;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if (k &gt; j)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-k;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static constexpr int SIZE = </a:t>
            </a:r>
            <a:r>
              <a:rPr lang="en-US" dirty="0" smtClean="0">
                <a:latin typeface="Consolas" panose="020B0609020204030204" pitchFamily="49" charset="0"/>
              </a:rPr>
              <a:t>9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r>
              <a:rPr lang="cs-CZ" dirty="0" smtClean="0">
                <a:latin typeface="Consolas" panose="020B0609020204030204" pitchFamily="49" charset="0"/>
              </a:rPr>
              <a:t>(array, SIZE);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 smtClean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count_and_compare_odd_even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array[],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length)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length;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if (array[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% 2 == 0)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if (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if (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-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trojúhelník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vánoční stromeček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průměr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graf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klouzavý průměr hodnot v poli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Pro fixní N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Obecně pro N po sobě jdoucích hodnot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Histogram</a:t>
            </a:r>
            <a:endParaRPr lang="cs-CZ" dirty="0" smtClean="0"/>
          </a:p>
          <a:p>
            <a:pPr marL="971550" lvl="1" indent="-514350">
              <a:buFont typeface="+mj-lt"/>
              <a:buAutoNum type="alphaLcParenR"/>
            </a:pPr>
            <a:endParaRPr lang="cs-CZ" dirty="0"/>
          </a:p>
        </p:txBody>
      </p:sp>
      <p:sp>
        <p:nvSpPr>
          <p:cNvPr id="4" name="TextBox 4"/>
          <p:cNvSpPr txBox="1"/>
          <p:nvPr/>
        </p:nvSpPr>
        <p:spPr>
          <a:xfrm>
            <a:off x="8894398" y="1818083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21591" y="1217919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s://upload.wikimedia.org/wikipedia/commons/f/fe/Moving_average-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06" y="3227015"/>
            <a:ext cx="4224767" cy="268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Pole v</a:t>
            </a:r>
            <a:r>
              <a:rPr lang="cs-CZ" dirty="0" smtClean="0"/>
              <a:t>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leds</a:t>
            </a:r>
            <a:r>
              <a:rPr lang="en-US" sz="2400" dirty="0">
                <a:latin typeface="Consolas" panose="020B0609020204030204" pitchFamily="49" charset="0"/>
              </a:rPr>
              <a:t>[] = { led1, led2,</a:t>
            </a:r>
            <a:r>
              <a:rPr lang="cs-CZ" sz="2400" dirty="0">
                <a:latin typeface="Consolas" panose="020B0609020204030204" pitchFamily="49" charset="0"/>
              </a:rPr>
              <a:t> led3, led4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2400" dirty="0" err="1" smtClean="0">
                <a:latin typeface="Consolas" panose="020B0609020204030204" pitchFamily="49" charset="0"/>
              </a:rPr>
              <a:t>constexpr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leds_size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) / </a:t>
            </a:r>
            <a:r>
              <a:rPr lang="en-US" sz="2400" dirty="0" err="1" smtClean="0">
                <a:latin typeface="Consolas" panose="020B0609020204030204" pitchFamily="49" charset="0"/>
              </a:rPr>
              <a:t>sizeof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leds</a:t>
            </a:r>
            <a:r>
              <a:rPr lang="en-US" sz="2400" dirty="0" smtClean="0">
                <a:latin typeface="Consolas" panose="020B0609020204030204" pitchFamily="49" charset="0"/>
              </a:rPr>
              <a:t>[0]);</a:t>
            </a:r>
          </a:p>
          <a:p>
            <a:pPr marL="0" indent="0">
              <a:buNone/>
            </a:pPr>
            <a:endParaRPr lang="en-US" sz="24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 panose="020B0609020204030204" pitchFamily="49" charset="0"/>
              </a:rPr>
              <a:t>void print(</a:t>
            </a:r>
            <a:r>
              <a:rPr lang="en-US" sz="2400" dirty="0" err="1" smtClean="0">
                <a:latin typeface="Consolas" panose="020B0609020204030204" pitchFamily="49" charset="0"/>
              </a:rPr>
              <a:t>const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latin typeface="Consolas" panose="020B0609020204030204" pitchFamily="49" charset="0"/>
              </a:rPr>
              <a:t> array[], 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for(</a:t>
            </a:r>
            <a:r>
              <a:rPr lang="en-US" sz="2400" dirty="0" err="1" smtClean="0">
                <a:latin typeface="Consolas" panose="020B0609020204030204" pitchFamily="49" charset="0"/>
              </a:rPr>
              <a:t>size_t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= 0; 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 &lt; </a:t>
            </a:r>
            <a:r>
              <a:rPr lang="en-US" sz="2400" dirty="0" err="1" smtClean="0">
                <a:latin typeface="Consolas" panose="020B0609020204030204" pitchFamily="49" charset="0"/>
              </a:rPr>
              <a:t>array_length</a:t>
            </a:r>
            <a:r>
              <a:rPr lang="en-US" sz="2400" dirty="0" smtClean="0">
                <a:latin typeface="Consolas" panose="020B0609020204030204" pitchFamily="49" charset="0"/>
              </a:rPr>
              <a:t>; ++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  </a:t>
            </a:r>
            <a:r>
              <a:rPr lang="en-US" sz="2400" dirty="0" err="1" smtClean="0">
                <a:latin typeface="Consolas" panose="020B0609020204030204" pitchFamily="49" charset="0"/>
              </a:rPr>
              <a:t>printf</a:t>
            </a:r>
            <a:r>
              <a:rPr lang="en-US" sz="2400" dirty="0" smtClean="0">
                <a:latin typeface="Consolas" panose="020B0609020204030204" pitchFamily="49" charset="0"/>
              </a:rPr>
              <a:t>(“ %d”, array[</a:t>
            </a:r>
            <a:r>
              <a:rPr lang="en-US" sz="2400" dirty="0" err="1" smtClean="0"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latin typeface="Consolas" panose="020B0609020204030204" pitchFamily="49" charset="0"/>
              </a:rPr>
              <a:t>]);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  <a:endParaRPr lang="en-US" sz="24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cs-CZ" sz="1800" b="1" dirty="0" smtClean="0">
                <a:latin typeface="Consolas" panose="020B0609020204030204" pitchFamily="49" charset="0"/>
              </a:rPr>
              <a:t>struct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S</a:t>
            </a:r>
            <a:r>
              <a:rPr lang="cs-CZ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value;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</a:t>
            </a:r>
            <a:r>
              <a:rPr lang="en-US" sz="1800" dirty="0">
                <a:latin typeface="Consolas" panose="020B0609020204030204" pitchFamily="49" charset="0"/>
              </a:rPr>
              <a:t>() { // </a:t>
            </a:r>
            <a:r>
              <a:rPr lang="en-US" sz="1800" dirty="0" err="1">
                <a:latin typeface="Consolas" panose="020B0609020204030204" pitchFamily="49" charset="0"/>
              </a:rPr>
              <a:t>ctor</a:t>
            </a:r>
            <a:r>
              <a:rPr lang="en-US" sz="1800" dirty="0">
                <a:latin typeface="Consolas" panose="020B0609020204030204" pitchFamily="49" charset="0"/>
              </a:rPr>
              <a:t> - </a:t>
            </a:r>
            <a:r>
              <a:rPr lang="en-US" sz="1800" b="1" dirty="0">
                <a:latin typeface="Consolas" panose="020B0609020204030204" pitchFamily="49" charset="0"/>
              </a:rPr>
              <a:t>simple </a:t>
            </a:r>
            <a:r>
              <a:rPr lang="en-US" sz="1800" dirty="0" err="1">
                <a:latin typeface="Consolas" panose="020B0609020204030204" pitchFamily="49" charset="0"/>
              </a:rPr>
              <a:t>init</a:t>
            </a:r>
            <a:r>
              <a:rPr lang="en-US" sz="1800" dirty="0">
                <a:latin typeface="Consolas" panose="020B0609020204030204" pitchFamily="49" charset="0"/>
              </a:rPr>
              <a:t> of </a:t>
            </a:r>
            <a:r>
              <a:rPr lang="en-US" sz="1800" b="1" dirty="0">
                <a:latin typeface="Consolas" panose="020B0609020204030204" pitchFamily="49" charset="0"/>
              </a:rPr>
              <a:t>all </a:t>
            </a:r>
            <a:r>
              <a:rPr lang="en-US" sz="1800" dirty="0">
                <a:latin typeface="Consolas" panose="020B0609020204030204" pitchFamily="49" charset="0"/>
              </a:rPr>
              <a:t>attributes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  value </a:t>
            </a:r>
            <a:r>
              <a:rPr lang="en-US" sz="1800" dirty="0">
                <a:latin typeface="Consolas" panose="020B0609020204030204" pitchFamily="49" charset="0"/>
              </a:rPr>
              <a:t>= 0;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 }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S(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value_init</a:t>
            </a:r>
            <a:r>
              <a:rPr lang="en-US" sz="1800" dirty="0">
                <a:latin typeface="Consolas" panose="020B0609020204030204" pitchFamily="49" charset="0"/>
              </a:rPr>
              <a:t>) </a:t>
            </a:r>
            <a:r>
              <a:rPr lang="en-US" sz="1800" dirty="0" smtClean="0">
                <a:latin typeface="Consolas" panose="020B0609020204030204" pitchFamily="49" charset="0"/>
              </a:rPr>
              <a:t>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  value </a:t>
            </a:r>
            <a:r>
              <a:rPr lang="en-US" sz="1800" dirty="0">
                <a:latin typeface="Consolas" panose="020B0609020204030204" pitchFamily="49" charset="0"/>
              </a:rPr>
              <a:t>= </a:t>
            </a:r>
            <a:r>
              <a:rPr lang="en-US" sz="1800" dirty="0" err="1">
                <a:latin typeface="Consolas" panose="020B0609020204030204" pitchFamily="49" charset="0"/>
              </a:rPr>
              <a:t>value_init</a:t>
            </a:r>
            <a:r>
              <a:rPr lang="en-US" sz="1800" dirty="0" smtClean="0">
                <a:latin typeface="Consolas" panose="020B0609020204030204" pitchFamily="49" charset="0"/>
              </a:rPr>
              <a:t>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}</a:t>
            </a:r>
            <a:r>
              <a:rPr lang="en-US" sz="1800" dirty="0">
                <a:latin typeface="Consolas" panose="020B0609020204030204" pitchFamily="49" charset="0"/>
              </a:rPr>
              <a:t/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int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 err="1" smtClean="0">
                <a:latin typeface="Consolas" panose="020B0609020204030204" pitchFamily="49" charset="0"/>
              </a:rPr>
              <a:t>get_value</a:t>
            </a:r>
            <a:r>
              <a:rPr lang="en-US" sz="1800" dirty="0" smtClean="0">
                <a:latin typeface="Consolas" panose="020B0609020204030204" pitchFamily="49" charset="0"/>
              </a:rPr>
              <a:t>() { return value; }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latin typeface="Consolas" panose="020B0609020204030204" pitchFamily="49" charset="0"/>
              </a:rPr>
              <a:t> void 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 s1; S s2(10);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s1.attribute = 10;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err="1" smtClean="0">
                <a:latin typeface="Consolas" panose="020B0609020204030204" pitchFamily="49" charset="0"/>
              </a:rPr>
              <a:t>s.get_value</a:t>
            </a:r>
            <a:r>
              <a:rPr lang="en-US" sz="1800" dirty="0" smtClean="0">
                <a:latin typeface="Consolas" panose="020B0609020204030204" pitchFamily="49" charset="0"/>
              </a:rPr>
              <a:t>();</a:t>
            </a:r>
            <a:endParaRPr lang="cs-CZ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779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cs-CZ" dirty="0" smtClean="0"/>
              <a:t>Struktury v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5562"/>
            <a:ext cx="5006546" cy="55324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err="1">
                <a:latin typeface="Consolas" panose="020B0609020204030204" pitchFamily="49" charset="0"/>
              </a:rPr>
              <a:t>struct</a:t>
            </a:r>
            <a:r>
              <a:rPr lang="en-US" sz="1200" dirty="0">
                <a:latin typeface="Consolas" panose="020B0609020204030204" pitchFamily="49" charset="0"/>
              </a:rPr>
              <a:t> Led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turn_on_time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bool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; 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Led(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>
                <a:latin typeface="Consolas" panose="020B0609020204030204" pitchFamily="49" charset="0"/>
              </a:rPr>
              <a:t>) { // </a:t>
            </a:r>
            <a:r>
              <a:rPr lang="en-US" sz="1200" dirty="0" err="1">
                <a:latin typeface="Consolas" panose="020B0609020204030204" pitchFamily="49" charset="0"/>
              </a:rPr>
              <a:t>ctor</a:t>
            </a:r>
            <a:r>
              <a:rPr lang="en-US" sz="1200" dirty="0">
                <a:latin typeface="Consolas" panose="020B0609020204030204" pitchFamily="49" charset="0"/>
              </a:rPr>
              <a:t> – simple </a:t>
            </a:r>
            <a:r>
              <a:rPr lang="en-US" sz="1200" dirty="0" err="1">
                <a:latin typeface="Consolas" panose="020B0609020204030204" pitchFamily="49" charset="0"/>
              </a:rPr>
              <a:t>init</a:t>
            </a:r>
            <a:r>
              <a:rPr lang="en-US" sz="1200" dirty="0">
                <a:latin typeface="Consolas" panose="020B0609020204030204" pitchFamily="49" charset="0"/>
              </a:rPr>
              <a:t> of data </a:t>
            </a:r>
            <a:r>
              <a:rPr lang="en-US" sz="1200" dirty="0" smtClean="0">
                <a:latin typeface="Consolas" panose="020B0609020204030204" pitchFamily="49" charset="0"/>
              </a:rPr>
              <a:t>props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pin = </a:t>
            </a:r>
            <a:r>
              <a:rPr lang="en-US" sz="1200" dirty="0" err="1">
                <a:latin typeface="Consolas" panose="020B0609020204030204" pitchFamily="49" charset="0"/>
              </a:rPr>
              <a:t>led_pin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0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setup()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pinMode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leds</a:t>
            </a:r>
            <a:r>
              <a:rPr lang="en-US" sz="1200" dirty="0">
                <a:latin typeface="Consolas" panose="020B0609020204030204" pitchFamily="49" charset="0"/>
              </a:rPr>
              <a:t>[</a:t>
            </a:r>
            <a:r>
              <a:rPr lang="en-US" sz="1200" dirty="0" err="1">
                <a:latin typeface="Consolas" panose="020B0609020204030204" pitchFamily="49" charset="0"/>
              </a:rPr>
              <a:t>i</a:t>
            </a:r>
            <a:r>
              <a:rPr lang="en-US" sz="1200" dirty="0">
                <a:latin typeface="Consolas" panose="020B0609020204030204" pitchFamily="49" charset="0"/>
              </a:rPr>
              <a:t>], OUTPUT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(!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ON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true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turn_on_time</a:t>
            </a:r>
            <a:r>
              <a:rPr lang="en-US" sz="1200" dirty="0">
                <a:latin typeface="Consolas" panose="020B0609020204030204" pitchFamily="49" charset="0"/>
              </a:rPr>
              <a:t> = now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>
                <a:latin typeface="Consolas" panose="020B0609020204030204" pitchFamily="49" charset="0"/>
              </a:rPr>
              <a:t>void </a:t>
            </a:r>
            <a:r>
              <a:rPr lang="en-US" sz="1200" dirty="0" err="1">
                <a:latin typeface="Consolas" panose="020B0609020204030204" pitchFamily="49" charset="0"/>
              </a:rPr>
              <a:t>turn_off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>
                <a:latin typeface="Consolas" panose="020B0609020204030204" pitchFamily="49" charset="0"/>
              </a:rPr>
              <a:t>if (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digitalWrite</a:t>
            </a:r>
            <a:r>
              <a:rPr lang="en-US" sz="1200" dirty="0">
                <a:latin typeface="Consolas" panose="020B0609020204030204" pitchFamily="49" charset="0"/>
              </a:rPr>
              <a:t>(pin, OFF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>
                <a:latin typeface="Consolas" panose="020B0609020204030204" pitchFamily="49" charset="0"/>
              </a:rPr>
              <a:t>is_on</a:t>
            </a:r>
            <a:r>
              <a:rPr lang="en-US" sz="1200" dirty="0">
                <a:latin typeface="Consolas" panose="020B0609020204030204" pitchFamily="49" charset="0"/>
              </a:rPr>
              <a:t> = false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endParaRPr lang="cs-CZ" sz="12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598508" y="295467"/>
            <a:ext cx="5006546" cy="64513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 err="1" smtClean="0">
                <a:latin typeface="Consolas" panose="020B0609020204030204" pitchFamily="49" charset="0"/>
              </a:rPr>
              <a:t>struct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Led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[] </a:t>
            </a:r>
            <a:r>
              <a:rPr lang="en-US" sz="1200" dirty="0">
                <a:latin typeface="Consolas" panose="020B0609020204030204" pitchFamily="49" charset="0"/>
              </a:rPr>
              <a:t>= {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Led(led1_pin),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Led(led2_pin),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Led(led3_pin</a:t>
            </a:r>
            <a:r>
              <a:rPr lang="en-US" sz="1200" dirty="0">
                <a:latin typeface="Consolas" panose="020B0609020204030204" pitchFamily="49" charset="0"/>
              </a:rPr>
              <a:t>),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Led(led4_pin),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};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size()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return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) / </a:t>
            </a:r>
            <a:r>
              <a:rPr lang="en-US" sz="1200" dirty="0" err="1" smtClean="0">
                <a:latin typeface="Consolas" panose="020B0609020204030204" pitchFamily="49" charset="0"/>
              </a:rPr>
              <a:t>sizeof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[0]);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for(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= 0; 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 &lt; size(); ++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[</a:t>
            </a:r>
            <a:r>
              <a:rPr lang="en-US" sz="1200" dirty="0" err="1" smtClean="0">
                <a:latin typeface="Consolas" panose="020B0609020204030204" pitchFamily="49" charset="0"/>
              </a:rPr>
              <a:t>i</a:t>
            </a:r>
            <a:r>
              <a:rPr lang="en-US" sz="1200" dirty="0" smtClean="0">
                <a:latin typeface="Consolas" panose="020B0609020204030204" pitchFamily="49" charset="0"/>
              </a:rPr>
              <a:t>].setup();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turn_on_next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turn_on_all</a:t>
            </a:r>
            <a:r>
              <a:rPr lang="en-US" sz="1200" dirty="0" smtClean="0">
                <a:latin typeface="Consolas" panose="020B0609020204030204" pitchFamily="49" charset="0"/>
              </a:rPr>
              <a:t>()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void </a:t>
            </a:r>
            <a:r>
              <a:rPr lang="en-US" sz="1200" dirty="0" err="1" smtClean="0">
                <a:latin typeface="Consolas" panose="020B0609020204030204" pitchFamily="49" charset="0"/>
              </a:rPr>
              <a:t>show_binary_number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number) { ...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leds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r>
              <a:rPr lang="cs-CZ" sz="1200" dirty="0" smtClean="0">
                <a:latin typeface="Consolas" panose="020B0609020204030204" pitchFamily="49" charset="0"/>
              </a:rPr>
              <a:t/>
            </a:r>
            <a:br>
              <a:rPr lang="cs-CZ" sz="1200" dirty="0" smtClean="0">
                <a:latin typeface="Consolas" panose="020B0609020204030204" pitchFamily="49" charset="0"/>
              </a:rPr>
            </a:br>
            <a:r>
              <a:rPr lang="cs-CZ" sz="1200" dirty="0" smtClean="0">
                <a:latin typeface="Consolas" panose="020B0609020204030204" pitchFamily="49" charset="0"/>
              </a:rPr>
              <a:t>constexpr siz</a:t>
            </a:r>
            <a:r>
              <a:rPr lang="en-US" sz="1200" dirty="0" err="1" smtClean="0">
                <a:latin typeface="Consolas" panose="020B0609020204030204" pitchFamily="49" charset="0"/>
              </a:rPr>
              <a:t>e_t</a:t>
            </a:r>
            <a:r>
              <a:rPr lang="en-US" sz="1200" dirty="0" smtClean="0">
                <a:latin typeface="Consolas" panose="020B0609020204030204" pitchFamily="49" charset="0"/>
              </a:rPr>
              <a:t> TIMEOUT_MS = 1000;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err="1" smtClean="0">
                <a:latin typeface="Consolas" panose="020B0609020204030204" pitchFamily="49" charset="0"/>
              </a:rPr>
              <a:t>size_t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setup()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leds.setup</a:t>
            </a:r>
            <a:r>
              <a:rPr lang="en-US" sz="1200" dirty="0" smtClean="0">
                <a:latin typeface="Consolas" panose="020B0609020204030204" pitchFamily="49" charset="0"/>
              </a:rPr>
              <a:t>();  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void loop()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if (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+ TIMEOUT_MS &gt;= now()) {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leds.turn_on_next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err="1" smtClean="0">
                <a:latin typeface="Consolas" panose="020B0609020204030204" pitchFamily="49" charset="0"/>
              </a:rPr>
              <a:t>last_turn_on</a:t>
            </a:r>
            <a:r>
              <a:rPr lang="en-US" sz="1200" dirty="0" smtClean="0">
                <a:latin typeface="Consolas" panose="020B0609020204030204" pitchFamily="49" charset="0"/>
              </a:rPr>
              <a:t> = now();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}</a:t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}</a:t>
            </a:r>
            <a:endParaRPr lang="cs-CZ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9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Funkce</a:t>
            </a:r>
            <a:r>
              <a:rPr lang="en-US" dirty="0" smtClean="0"/>
              <a:t> - v</a:t>
            </a:r>
            <a:r>
              <a:rPr lang="cs-CZ" dirty="0" smtClean="0"/>
              <a:t>ýstupní parametry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1773" y="1688500"/>
            <a:ext cx="6450227" cy="47733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assert(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&gt; 0);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max = array[0];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for(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smtClean="0">
                <a:latin typeface="Consolas" panose="020B0609020204030204" pitchFamily="49" charset="0"/>
              </a:rPr>
              <a:t>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if (array[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 &gt; max)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  max = array[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}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get_max_index</a:t>
            </a:r>
            <a:r>
              <a:rPr lang="en-US" sz="1600" dirty="0" smtClean="0">
                <a:latin typeface="Consolas" panose="020B0609020204030204" pitchFamily="49" charset="0"/>
              </a:rPr>
              <a:t>(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array[],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int</a:t>
            </a:r>
            <a:r>
              <a:rPr lang="en-US" sz="1600" dirty="0" smtClean="0">
                <a:latin typeface="Consolas" panose="020B0609020204030204" pitchFamily="49" charset="0"/>
              </a:rPr>
              <a:t> &amp;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if (</a:t>
            </a:r>
            <a:r>
              <a:rPr lang="en-US" sz="1600" dirty="0" err="1" smtClean="0">
                <a:latin typeface="Consolas" panose="020B0609020204030204" pitchFamily="49" charset="0"/>
              </a:rPr>
              <a:t>array_length</a:t>
            </a:r>
            <a:r>
              <a:rPr lang="en-US" sz="1600" dirty="0" smtClean="0">
                <a:latin typeface="Consolas" panose="020B0609020204030204" pitchFamily="49" charset="0"/>
              </a:rPr>
              <a:t> == 0) 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0;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for(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1;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</a:t>
            </a:r>
            <a:r>
              <a:rPr lang="en-US" sz="1600" dirty="0" err="1">
                <a:latin typeface="Consolas" panose="020B0609020204030204" pitchFamily="49" charset="0"/>
              </a:rPr>
              <a:t>array_length</a:t>
            </a:r>
            <a:r>
              <a:rPr lang="en-US" sz="1600" dirty="0">
                <a:latin typeface="Consolas" panose="020B0609020204030204" pitchFamily="49" charset="0"/>
              </a:rPr>
              <a:t>; ++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if (array[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&gt; </a:t>
            </a:r>
            <a:r>
              <a:rPr lang="en-US" sz="1600" dirty="0" smtClean="0">
                <a:latin typeface="Consolas" panose="020B0609020204030204" pitchFamily="49" charset="0"/>
              </a:rPr>
              <a:t>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]) 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 =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;      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found_max_value</a:t>
            </a:r>
            <a:r>
              <a:rPr lang="en-US" sz="1600" dirty="0" smtClean="0">
                <a:latin typeface="Consolas" panose="020B0609020204030204" pitchFamily="49" charset="0"/>
              </a:rPr>
              <a:t> = array[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];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return </a:t>
            </a:r>
            <a:r>
              <a:rPr lang="en-US" sz="1600" dirty="0" err="1" smtClean="0">
                <a:latin typeface="Consolas" panose="020B0609020204030204" pitchFamily="49" charset="0"/>
              </a:rPr>
              <a:t>max_index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cs-CZ" sz="1600" dirty="0" smtClean="0"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90600" y="1978025"/>
            <a:ext cx="43104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2400" dirty="0" smtClean="0"/>
              <a:t>žádný – </a:t>
            </a:r>
            <a:r>
              <a:rPr lang="cs-CZ" sz="2400" dirty="0" smtClean="0">
                <a:latin typeface="Consolas" panose="020B0609020204030204" pitchFamily="49" charset="0"/>
              </a:rPr>
              <a:t>void</a:t>
            </a:r>
          </a:p>
          <a:p>
            <a:r>
              <a:rPr lang="cs-CZ" sz="2400" dirty="0" smtClean="0"/>
              <a:t>jeden – </a:t>
            </a:r>
            <a:r>
              <a:rPr lang="cs-CZ" sz="2400" dirty="0" smtClean="0">
                <a:latin typeface="Consolas" panose="020B0609020204030204" pitchFamily="49" charset="0"/>
              </a:rPr>
              <a:t>return XYZ</a:t>
            </a:r>
          </a:p>
          <a:p>
            <a:r>
              <a:rPr lang="cs-CZ" sz="2400" dirty="0" smtClean="0"/>
              <a:t>více - </a:t>
            </a:r>
            <a:r>
              <a:rPr lang="cs-CZ" sz="2400" dirty="0" smtClean="0">
                <a:latin typeface="Consolas" panose="020B0609020204030204" pitchFamily="49" charset="0"/>
              </a:rPr>
              <a:t>&amp;</a:t>
            </a:r>
            <a:r>
              <a:rPr lang="cs-CZ" sz="2400" dirty="0" smtClean="0"/>
              <a:t> (reference)</a:t>
            </a:r>
          </a:p>
          <a:p>
            <a:pPr lvl="1"/>
            <a:r>
              <a:rPr lang="cs-CZ" sz="2000" dirty="0" smtClean="0"/>
              <a:t>Nedělá funkce víc věcí najednou?</a:t>
            </a:r>
            <a:endParaRPr lang="en-US" sz="2000" dirty="0" smtClean="0"/>
          </a:p>
          <a:p>
            <a:pPr lvl="2"/>
            <a:r>
              <a:rPr lang="en-US" sz="1600" strike="sngStrike" dirty="0" err="1" smtClean="0">
                <a:latin typeface="Consolas" panose="020B0609020204030204" pitchFamily="49" charset="0"/>
              </a:rPr>
              <a:t>get_max_and_min</a:t>
            </a:r>
            <a:r>
              <a:rPr lang="en-US" sz="1600" strike="sngStrike" dirty="0" smtClean="0">
                <a:latin typeface="Consolas" panose="020B0609020204030204" pitchFamily="49" charset="0"/>
              </a:rPr>
              <a:t>()</a:t>
            </a:r>
            <a:endParaRPr lang="cs-CZ" sz="1600" strike="sngStrike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 smtClean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8960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opravu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return </a:t>
            </a:r>
            <a:r>
              <a:rPr lang="cs-CZ" dirty="0">
                <a:latin typeface="Consolas" panose="020B0609020204030204" pitchFamily="49" charset="0"/>
              </a:rPr>
              <a:t>sum;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9826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 smtClean="0"/>
              <a:t>opravu</a:t>
            </a:r>
            <a:r>
              <a:rPr lang="en-US" dirty="0" smtClean="0"/>
              <a:t>: </a:t>
            </a:r>
            <a:r>
              <a:rPr lang="cs-CZ" dirty="0" smtClean="0"/>
              <a:t>odsazení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f(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b) 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x = 0;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</a:t>
            </a:r>
            <a:r>
              <a:rPr lang="en-US" dirty="0">
                <a:latin typeface="Consolas" panose="020B0609020204030204" pitchFamily="49" charset="0"/>
              </a:rPr>
              <a:t>b</a:t>
            </a:r>
            <a:r>
              <a:rPr lang="cs-CZ" dirty="0" smtClean="0">
                <a:latin typeface="Consolas" panose="020B0609020204030204" pitchFamily="49" charset="0"/>
              </a:rPr>
              <a:t>; ++i)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x += a[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</a:t>
            </a:r>
            <a:r>
              <a:rPr lang="cs-CZ" dirty="0">
                <a:latin typeface="Consolas" panose="020B0609020204030204" pitchFamily="49" charset="0"/>
              </a:rPr>
              <a:t>return </a:t>
            </a:r>
            <a:r>
              <a:rPr lang="cs-CZ" dirty="0" smtClean="0">
                <a:latin typeface="Consolas" panose="020B0609020204030204" pitchFamily="49" charset="0"/>
              </a:rPr>
              <a:t>x;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332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1926</TotalTime>
  <Words>2144</Words>
  <Application>Microsoft Office PowerPoint</Application>
  <PresentationFormat>Widescreen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NSWI170 – Počítačové systémy</vt:lpstr>
      <vt:lpstr>Příklad DU1 &amp; DU2</vt:lpstr>
      <vt:lpstr>Základní typy v C++</vt:lpstr>
      <vt:lpstr>Pole v C++</vt:lpstr>
      <vt:lpstr>Struktury v C++</vt:lpstr>
      <vt:lpstr>Struktury v C++</vt:lpstr>
      <vt:lpstr>Funkce - výstupní parametry</vt:lpstr>
      <vt:lpstr>Příklad na opravu</vt:lpstr>
      <vt:lpstr>Příklad na opravu: odsazení</vt:lpstr>
      <vt:lpstr>Příklad na opravu: pojmenování proměnných</vt:lpstr>
      <vt:lpstr>Příklad na opravu: typy proměnných</vt:lpstr>
      <vt:lpstr>Příklad na opravu: jméno funkce</vt:lpstr>
      <vt:lpstr>Tlačítka</vt:lpstr>
      <vt:lpstr>Arduino</vt:lpstr>
      <vt:lpstr>Arduino HW</vt:lpstr>
      <vt:lpstr>Kompilace</vt:lpstr>
      <vt:lpstr>Arduino IDE</vt:lpstr>
      <vt:lpstr>PowerPoint Presentation</vt:lpstr>
      <vt:lpstr>Dobré programátorské zvyky</vt:lpstr>
      <vt:lpstr>Úkoly</vt:lpstr>
      <vt:lpstr>Odkazy</vt:lpstr>
      <vt:lpstr>Komunikace</vt:lpstr>
      <vt:lpstr>Průběh cvičení</vt:lpstr>
      <vt:lpstr>Zápočet</vt:lpstr>
      <vt:lpstr>IDE</vt:lpstr>
      <vt:lpstr>Čas na hraní </vt:lpstr>
      <vt:lpstr>Hello World </vt:lpstr>
      <vt:lpstr>Tajemná funkce 1 </vt:lpstr>
      <vt:lpstr>Tajemná funkce 2</vt:lpstr>
      <vt:lpstr>Tajemná funkce 3 (1/2)</vt:lpstr>
      <vt:lpstr>Tajemná funkce 3 (2/2)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191</cp:revision>
  <dcterms:created xsi:type="dcterms:W3CDTF">2020-02-24T09:50:47Z</dcterms:created>
  <dcterms:modified xsi:type="dcterms:W3CDTF">2021-04-19T12:03:08Z</dcterms:modified>
</cp:coreProperties>
</file>