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49"/>
  </p:notesMasterIdLst>
  <p:sldIdLst>
    <p:sldId id="256" r:id="rId2"/>
    <p:sldId id="308" r:id="rId3"/>
    <p:sldId id="329" r:id="rId4"/>
    <p:sldId id="324" r:id="rId5"/>
    <p:sldId id="319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23" r:id="rId14"/>
    <p:sldId id="307" r:id="rId15"/>
    <p:sldId id="303" r:id="rId16"/>
    <p:sldId id="287" r:id="rId17"/>
    <p:sldId id="288" r:id="rId18"/>
    <p:sldId id="305" r:id="rId19"/>
    <p:sldId id="292" r:id="rId20"/>
    <p:sldId id="294" r:id="rId21"/>
    <p:sldId id="290" r:id="rId22"/>
    <p:sldId id="296" r:id="rId23"/>
    <p:sldId id="298" r:id="rId24"/>
    <p:sldId id="299" r:id="rId25"/>
    <p:sldId id="302" r:id="rId26"/>
    <p:sldId id="286" r:id="rId27"/>
    <p:sldId id="326" r:id="rId28"/>
    <p:sldId id="275" r:id="rId29"/>
    <p:sldId id="276" r:id="rId30"/>
    <p:sldId id="277" r:id="rId31"/>
    <p:sldId id="278" r:id="rId32"/>
    <p:sldId id="282" r:id="rId33"/>
    <p:sldId id="281" r:id="rId34"/>
    <p:sldId id="279" r:id="rId35"/>
    <p:sldId id="280" r:id="rId36"/>
    <p:sldId id="327" r:id="rId37"/>
    <p:sldId id="272" r:id="rId38"/>
    <p:sldId id="257" r:id="rId39"/>
    <p:sldId id="258" r:id="rId40"/>
    <p:sldId id="260" r:id="rId41"/>
    <p:sldId id="273" r:id="rId42"/>
    <p:sldId id="261" r:id="rId43"/>
    <p:sldId id="263" r:id="rId44"/>
    <p:sldId id="264" r:id="rId45"/>
    <p:sldId id="265" r:id="rId46"/>
    <p:sldId id="267" r:id="rId47"/>
    <p:sldId id="268" r:id="rId4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A60690-2F03-479F-B1DB-312B486FAE0D}">
          <p14:sldIdLst>
            <p14:sldId id="256"/>
          </p14:sldIdLst>
        </p14:section>
        <p14:section name="ex04" id="{198455E1-EE61-4FB6-9475-1CC9B5583D78}">
          <p14:sldIdLst>
            <p14:sldId id="308"/>
            <p14:sldId id="329"/>
            <p14:sldId id="324"/>
            <p14:sldId id="319"/>
            <p14:sldId id="311"/>
            <p14:sldId id="312"/>
            <p14:sldId id="313"/>
            <p14:sldId id="314"/>
            <p14:sldId id="315"/>
            <p14:sldId id="316"/>
            <p14:sldId id="317"/>
            <p14:sldId id="323"/>
          </p14:sldIdLst>
        </p14:section>
        <p14:section name="ex03" id="{2F8862AD-E95C-4A11-9E11-C169A5673C0F}">
          <p14:sldIdLst>
            <p14:sldId id="307"/>
            <p14:sldId id="303"/>
            <p14:sldId id="287"/>
            <p14:sldId id="288"/>
            <p14:sldId id="305"/>
            <p14:sldId id="292"/>
            <p14:sldId id="294"/>
            <p14:sldId id="290"/>
            <p14:sldId id="296"/>
            <p14:sldId id="298"/>
            <p14:sldId id="299"/>
            <p14:sldId id="302"/>
            <p14:sldId id="286"/>
          </p14:sldIdLst>
        </p14:section>
        <p14:section name="ex02" id="{DF6FC865-10B5-4B52-8A47-8BFE1FF2F35B}">
          <p14:sldIdLst>
            <p14:sldId id="326"/>
            <p14:sldId id="275"/>
            <p14:sldId id="276"/>
            <p14:sldId id="277"/>
            <p14:sldId id="278"/>
            <p14:sldId id="282"/>
            <p14:sldId id="281"/>
            <p14:sldId id="279"/>
            <p14:sldId id="280"/>
          </p14:sldIdLst>
        </p14:section>
        <p14:section name="ex01" id="{46663426-B5FD-4696-8D93-64DC7A284E7A}">
          <p14:sldIdLst>
            <p14:sldId id="327"/>
            <p14:sldId id="272"/>
            <p14:sldId id="257"/>
            <p14:sldId id="258"/>
            <p14:sldId id="260"/>
            <p14:sldId id="273"/>
            <p14:sldId id="261"/>
            <p14:sldId id="263"/>
            <p14:sldId id="264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BFCDA-ACD7-44DF-8B9E-E8BBD267BC15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E4451-21CF-4810-89F4-283BF787FF6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996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D07892-8F34-4E95-8799-6E441455CF3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568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964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72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550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9734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519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969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379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000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568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956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268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FC408-B707-4AD1-9019-CBC7A56463C9}" type="datetimeFigureOut">
              <a:rPr lang="cs-CZ" smtClean="0"/>
              <a:t>03.05.2021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19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reference/en/language/functions/advanced-io/shiftou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en/language/functions/bits-and-bytes/bitclear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en/language/functions/digital-io/digitalread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bin.com/8nAjXrs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si.mff.cuni.cz/teaching/nswi170-web/#@tab_link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si.mff.cuni.cz/teaching/nswi170-web/" TargetMode="External"/><Relationship Id="rId2" Type="http://schemas.openxmlformats.org/officeDocument/2006/relationships/hyperlink" Target="https://fan1x.github.io/computer_systems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2" Type="http://schemas.openxmlformats.org/officeDocument/2006/relationships/hyperlink" Target="http://coliru.stacked-crooked.com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en/language/functions/communication/seria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NSWI170 – </a:t>
            </a:r>
            <a:r>
              <a:rPr lang="cs-CZ" sz="6000" dirty="0" smtClean="0"/>
              <a:t>Počítačové systémy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Tomáš Faltín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45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Programování displeje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Pomocí posuvného registru</a:t>
            </a:r>
          </a:p>
          <a:p>
            <a:r>
              <a:rPr lang="cs-CZ" dirty="0" smtClean="0"/>
              <a:t>K ovládání slouží 3 piny</a:t>
            </a:r>
          </a:p>
          <a:p>
            <a:pPr lvl="1"/>
            <a:r>
              <a:rPr lang="cs-CZ" dirty="0" smtClean="0"/>
              <a:t>latch</a:t>
            </a:r>
            <a:r>
              <a:rPr lang="en-US" dirty="0" smtClean="0"/>
              <a:t>_pin: </a:t>
            </a:r>
            <a:r>
              <a:rPr lang="cs-CZ" dirty="0" smtClean="0"/>
              <a:t>signalizace začátku/konce</a:t>
            </a:r>
          </a:p>
          <a:p>
            <a:pPr lvl="1"/>
            <a:r>
              <a:rPr lang="cs-CZ" dirty="0" smtClean="0"/>
              <a:t>clock</a:t>
            </a:r>
            <a:r>
              <a:rPr lang="en-US" dirty="0" smtClean="0"/>
              <a:t>_pin, </a:t>
            </a:r>
            <a:r>
              <a:rPr lang="en-US" dirty="0" err="1" smtClean="0"/>
              <a:t>data_pin</a:t>
            </a:r>
            <a:r>
              <a:rPr lang="en-US" dirty="0" smtClean="0"/>
              <a:t>: </a:t>
            </a:r>
            <a:r>
              <a:rPr lang="cs-CZ" dirty="0" smtClean="0"/>
              <a:t>použity k posílání</a:t>
            </a:r>
          </a:p>
          <a:p>
            <a:r>
              <a:rPr lang="en-US" dirty="0" err="1" smtClean="0"/>
              <a:t>Inicializace</a:t>
            </a:r>
            <a:endParaRPr lang="cs-CZ" dirty="0" smtClean="0"/>
          </a:p>
          <a:p>
            <a:pPr lvl="1"/>
            <a:r>
              <a:rPr lang="cs-CZ" dirty="0" smtClean="0">
                <a:latin typeface="Consolas" panose="020B0609020204030204" pitchFamily="49" charset="0"/>
              </a:rPr>
              <a:t>pinMode(</a:t>
            </a:r>
            <a:r>
              <a:rPr lang="en-US" dirty="0" smtClean="0">
                <a:latin typeface="Consolas" panose="020B0609020204030204" pitchFamily="49" charset="0"/>
              </a:rPr>
              <a:t>*_pin, OUTPUT)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4631560"/>
            <a:ext cx="4921847" cy="16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Programování displeje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void </a:t>
            </a:r>
            <a:r>
              <a:rPr lang="en-US" sz="1800" dirty="0" err="1" smtClean="0">
                <a:latin typeface="Consolas" panose="020B0609020204030204" pitchFamily="49" charset="0"/>
              </a:rPr>
              <a:t>write_glyph</a:t>
            </a:r>
            <a:r>
              <a:rPr lang="en-US" sz="1800" dirty="0" smtClean="0">
                <a:latin typeface="Consolas" panose="020B0609020204030204" pitchFamily="49" charset="0"/>
              </a:rPr>
              <a:t>(byte glyph, byte position) {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digitalWrite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latch_pin</a:t>
            </a:r>
            <a:r>
              <a:rPr lang="en-US" sz="1800" dirty="0" smtClean="0">
                <a:latin typeface="Consolas" panose="020B0609020204030204" pitchFamily="49" charset="0"/>
              </a:rPr>
              <a:t>, LOW); // </a:t>
            </a:r>
            <a:r>
              <a:rPr lang="cs-CZ" sz="1800" dirty="0" smtClean="0">
                <a:latin typeface="Consolas" panose="020B0609020204030204" pitchFamily="49" charset="0"/>
              </a:rPr>
              <a:t>zavřít - začátek zápisu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shiftOut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data_pin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clock_pin</a:t>
            </a:r>
            <a:r>
              <a:rPr lang="en-US" sz="1800" dirty="0">
                <a:latin typeface="Consolas" panose="020B0609020204030204" pitchFamily="49" charset="0"/>
              </a:rPr>
              <a:t>, MSBFIRST, glyph</a:t>
            </a:r>
            <a:r>
              <a:rPr lang="en-US" sz="1800" dirty="0" smtClean="0">
                <a:latin typeface="Consolas" panose="020B0609020204030204" pitchFamily="49" charset="0"/>
              </a:rPr>
              <a:t>); // </a:t>
            </a:r>
            <a:r>
              <a:rPr lang="cs-CZ" sz="1800" dirty="0" smtClean="0">
                <a:latin typeface="Consolas" panose="020B0609020204030204" pitchFamily="49" charset="0"/>
              </a:rPr>
              <a:t>pošli glyph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shiftOut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data_pin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clock_pin</a:t>
            </a:r>
            <a:r>
              <a:rPr lang="en-US" sz="1800" dirty="0">
                <a:latin typeface="Consolas" panose="020B0609020204030204" pitchFamily="49" charset="0"/>
              </a:rPr>
              <a:t>, MSBFIRST, position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r>
              <a:rPr lang="cs-CZ" sz="1800" dirty="0" smtClean="0">
                <a:latin typeface="Consolas" panose="020B0609020204030204" pitchFamily="49" charset="0"/>
              </a:rPr>
              <a:t> // pošli pozice znaků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digitalWrite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latch_pin</a:t>
            </a:r>
            <a:r>
              <a:rPr lang="en-US" sz="1800" dirty="0">
                <a:latin typeface="Consolas" panose="020B0609020204030204" pitchFamily="49" charset="0"/>
              </a:rPr>
              <a:t>, HIGH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r>
              <a:rPr lang="cs-CZ" sz="1800" dirty="0" smtClean="0">
                <a:latin typeface="Consolas" panose="020B0609020204030204" pitchFamily="49" charset="0"/>
              </a:rPr>
              <a:t> // otevřít - konec zápisu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}</a:t>
            </a:r>
            <a:endParaRPr lang="cs-CZ" sz="1800" dirty="0" smtClean="0">
              <a:latin typeface="Consolas" panose="020B0609020204030204" pitchFamily="49" charset="0"/>
            </a:endParaRPr>
          </a:p>
          <a:p>
            <a:r>
              <a:rPr lang="cs-CZ" sz="2400" dirty="0" smtClean="0">
                <a:latin typeface="Consolas" panose="020B0609020204030204" pitchFamily="49" charset="0"/>
              </a:rPr>
              <a:t>shiftOut(dataPin</a:t>
            </a:r>
            <a:r>
              <a:rPr lang="cs-CZ" sz="2400" dirty="0">
                <a:latin typeface="Consolas" panose="020B0609020204030204" pitchFamily="49" charset="0"/>
              </a:rPr>
              <a:t>, clockPin, bitOrder, </a:t>
            </a:r>
            <a:r>
              <a:rPr lang="cs-CZ" sz="2400" dirty="0" smtClean="0">
                <a:latin typeface="Consolas" panose="020B0609020204030204" pitchFamily="49" charset="0"/>
              </a:rPr>
              <a:t>value)</a:t>
            </a:r>
          </a:p>
          <a:p>
            <a:pPr lvl="1"/>
            <a:r>
              <a:rPr lang="cs-CZ" sz="2000" dirty="0">
                <a:hlinkClick r:id="rId2"/>
              </a:rPr>
              <a:t>https://www.arduino.cc/reference/en/language/functions/advanced-io/shiftout</a:t>
            </a:r>
            <a:r>
              <a:rPr lang="cs-CZ" sz="2000" dirty="0" smtClean="0">
                <a:hlinkClick r:id="rId2"/>
              </a:rPr>
              <a:t>/</a:t>
            </a:r>
            <a:endParaRPr lang="cs-CZ" sz="2000" dirty="0" smtClean="0"/>
          </a:p>
          <a:p>
            <a:pPr lvl="1"/>
            <a:r>
              <a:rPr lang="cs-CZ" sz="2000" dirty="0" smtClean="0"/>
              <a:t>bitOrder</a:t>
            </a:r>
            <a:r>
              <a:rPr lang="cs-CZ" sz="1800" dirty="0" smtClean="0"/>
              <a:t>:</a:t>
            </a:r>
            <a:r>
              <a:rPr lang="cs-CZ" sz="1800" dirty="0" smtClean="0">
                <a:latin typeface="Consolas" panose="020B0609020204030204" pitchFamily="49" charset="0"/>
              </a:rPr>
              <a:t> </a:t>
            </a:r>
            <a:r>
              <a:rPr lang="cs-CZ" sz="2000" dirty="0">
                <a:latin typeface="Consolas" panose="020B0609020204030204" pitchFamily="49" charset="0"/>
              </a:rPr>
              <a:t>MSBFIRST/LSBFIRST </a:t>
            </a:r>
            <a:r>
              <a:rPr lang="cs-CZ" sz="2000" dirty="0"/>
              <a:t>(most/least significant bit first</a:t>
            </a:r>
            <a:r>
              <a:rPr lang="cs-CZ" sz="2000" dirty="0" smtClean="0"/>
              <a:t>)</a:t>
            </a:r>
          </a:p>
          <a:p>
            <a:pPr lvl="1"/>
            <a:r>
              <a:rPr lang="cs-CZ" sz="2000" dirty="0" smtClean="0"/>
              <a:t>Přiklad:</a:t>
            </a:r>
            <a:endParaRPr lang="cs-CZ" sz="1600" dirty="0"/>
          </a:p>
          <a:p>
            <a:pPr lvl="1"/>
            <a:endParaRPr lang="cs-CZ" sz="2000" dirty="0" smtClean="0"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20219" y="5482926"/>
            <a:ext cx="1905000" cy="7572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0b11001010</a:t>
            </a:r>
            <a:endParaRPr lang="cs-CZ" sz="2400" dirty="0"/>
          </a:p>
        </p:txBody>
      </p:sp>
      <p:sp>
        <p:nvSpPr>
          <p:cNvPr id="8" name="Oval Callout 7"/>
          <p:cNvSpPr/>
          <p:nvPr/>
        </p:nvSpPr>
        <p:spPr>
          <a:xfrm>
            <a:off x="1612319" y="4870278"/>
            <a:ext cx="914400" cy="612648"/>
          </a:xfrm>
          <a:prstGeom prst="wedgeEllipseCallout">
            <a:avLst>
              <a:gd name="adj1" fmla="val -19444"/>
              <a:gd name="adj2" fmla="val 8115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MSB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2691819" y="4870278"/>
            <a:ext cx="914400" cy="612648"/>
          </a:xfrm>
          <a:prstGeom prst="wedgeEllipseCallout">
            <a:avLst>
              <a:gd name="adj1" fmla="val -19444"/>
              <a:gd name="adj2" fmla="val 8115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LSB</a:t>
            </a:r>
            <a:endParaRPr lang="cs-CZ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46094"/>
            <a:ext cx="4000552" cy="136580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741879" y="4863134"/>
            <a:ext cx="2125379" cy="830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01010011</a:t>
            </a:r>
            <a:endParaRPr lang="cs-CZ" dirty="0"/>
          </a:p>
        </p:txBody>
      </p:sp>
      <p:sp>
        <p:nvSpPr>
          <p:cNvPr id="13" name="Right Arrow 12"/>
          <p:cNvSpPr/>
          <p:nvPr/>
        </p:nvSpPr>
        <p:spPr>
          <a:xfrm>
            <a:off x="3741880" y="5760244"/>
            <a:ext cx="2125379" cy="830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11001010</a:t>
            </a:r>
            <a:endParaRPr lang="cs-CZ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5637149"/>
            <a:ext cx="101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LSBFIRST</a:t>
            </a:r>
            <a:endParaRPr lang="cs-CZ" dirty="0"/>
          </a:p>
        </p:txBody>
      </p:sp>
      <p:sp>
        <p:nvSpPr>
          <p:cNvPr id="16" name="TextBox 15"/>
          <p:cNvSpPr txBox="1"/>
          <p:nvPr/>
        </p:nvSpPr>
        <p:spPr>
          <a:xfrm>
            <a:off x="4179407" y="4744070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MSBFIRST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0516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Užitečné funkce pro práci s bity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</a:rPr>
              <a:t>bit, bitClear, bitSet, ....</a:t>
            </a:r>
          </a:p>
          <a:p>
            <a:pPr lvl="1"/>
            <a:r>
              <a:rPr lang="cs-CZ" dirty="0">
                <a:hlinkClick r:id="rId2"/>
              </a:rPr>
              <a:t>https://www.arduino.cc/reference/en/language/functions/bits-and-bytes/bitclear</a:t>
            </a:r>
            <a:r>
              <a:rPr lang="cs-CZ" dirty="0" smtClean="0">
                <a:hlinkClick r:id="rId2"/>
              </a:rPr>
              <a:t>/</a:t>
            </a:r>
            <a:endParaRPr lang="cs-CZ" dirty="0" smtClean="0"/>
          </a:p>
          <a:p>
            <a:r>
              <a:rPr lang="en-US" dirty="0" smtClean="0">
                <a:latin typeface="Consolas" panose="020B0609020204030204" pitchFamily="49" charset="0"/>
              </a:rPr>
              <a:t>&amp; </a:t>
            </a:r>
            <a:r>
              <a:rPr lang="cs-CZ" dirty="0" smtClean="0">
                <a:latin typeface="Consolas" panose="020B0609020204030204" pitchFamily="49" charset="0"/>
              </a:rPr>
              <a:t>- </a:t>
            </a:r>
            <a:r>
              <a:rPr lang="en-US" dirty="0" smtClean="0">
                <a:latin typeface="Consolas" panose="020B0609020204030204" pitchFamily="49" charset="0"/>
              </a:rPr>
              <a:t>and, | </a:t>
            </a:r>
            <a:r>
              <a:rPr lang="cs-CZ" dirty="0" smtClean="0">
                <a:latin typeface="Consolas" panose="020B0609020204030204" pitchFamily="49" charset="0"/>
              </a:rPr>
              <a:t>- </a:t>
            </a:r>
            <a:r>
              <a:rPr lang="en-US" dirty="0" smtClean="0">
                <a:latin typeface="Consolas" panose="020B0609020204030204" pitchFamily="49" charset="0"/>
              </a:rPr>
              <a:t>or, ^ </a:t>
            </a:r>
            <a:r>
              <a:rPr lang="cs-CZ" dirty="0" smtClean="0">
                <a:latin typeface="Consolas" panose="020B0609020204030204" pitchFamily="49" charset="0"/>
              </a:rPr>
              <a:t>- </a:t>
            </a:r>
            <a:r>
              <a:rPr lang="en-US" dirty="0" err="1" smtClean="0">
                <a:latin typeface="Consolas" panose="020B0609020204030204" pitchFamily="49" charset="0"/>
              </a:rPr>
              <a:t>xor</a:t>
            </a:r>
            <a:r>
              <a:rPr lang="en-US" dirty="0" smtClean="0">
                <a:latin typeface="Consolas" panose="020B0609020204030204" pitchFamily="49" charset="0"/>
              </a:rPr>
              <a:t>, …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0xF5 &amp; 0xF3 == 0xF1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&gt;&gt; (</a:t>
            </a:r>
            <a:r>
              <a:rPr lang="en-US" i="1" dirty="0" smtClean="0">
                <a:latin typeface="Consolas" panose="020B0609020204030204" pitchFamily="49" charset="0"/>
              </a:rPr>
              <a:t>shift right</a:t>
            </a:r>
            <a:r>
              <a:rPr lang="en-US" dirty="0" smtClean="0">
                <a:latin typeface="Consolas" panose="020B0609020204030204" pitchFamily="49" charset="0"/>
              </a:rPr>
              <a:t>), &lt;&lt; (</a:t>
            </a:r>
            <a:r>
              <a:rPr lang="en-US" i="1" dirty="0" smtClean="0">
                <a:latin typeface="Consolas" panose="020B0609020204030204" pitchFamily="49" charset="0"/>
              </a:rPr>
              <a:t>shift left</a:t>
            </a:r>
            <a:r>
              <a:rPr lang="en-US" dirty="0" smtClean="0">
                <a:latin typeface="Consolas" panose="020B0609020204030204" pitchFamily="49" charset="0"/>
              </a:rPr>
              <a:t>), …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1 &lt;&lt; 2 == 4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24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Programování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Zku</a:t>
            </a:r>
            <a:r>
              <a:rPr lang="en-US" dirty="0" smtClean="0"/>
              <a:t>s</a:t>
            </a:r>
            <a:r>
              <a:rPr lang="cs-CZ" dirty="0" smtClean="0"/>
              <a:t> </a:t>
            </a:r>
            <a:r>
              <a:rPr lang="cs-CZ" dirty="0" smtClean="0">
                <a:latin typeface="Consolas" panose="020B0609020204030204" pitchFamily="49" charset="0"/>
              </a:rPr>
              <a:t>Serial.println()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</a:t>
            </a:r>
            <a:r>
              <a:rPr lang="cs-CZ" dirty="0" smtClean="0"/>
              <a:t>unkc</a:t>
            </a:r>
            <a:r>
              <a:rPr lang="en-US" dirty="0" smtClean="0"/>
              <a:t>e</a:t>
            </a:r>
            <a:r>
              <a:rPr lang="cs-CZ" dirty="0" smtClean="0"/>
              <a:t> na zápis glyphu – </a:t>
            </a:r>
            <a:r>
              <a:rPr lang="cs-CZ" dirty="0" smtClean="0">
                <a:latin typeface="Consolas" panose="020B0609020204030204" pitchFamily="49" charset="0"/>
              </a:rPr>
              <a:t>write_glyph()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</a:t>
            </a:r>
            <a:r>
              <a:rPr lang="cs-CZ" dirty="0" smtClean="0"/>
              <a:t>apsat číslo pomocí </a:t>
            </a:r>
            <a:r>
              <a:rPr lang="cs-CZ" dirty="0" smtClean="0">
                <a:latin typeface="Consolas" panose="020B0609020204030204" pitchFamily="49" charset="0"/>
              </a:rPr>
              <a:t>MSBFIRST</a:t>
            </a:r>
            <a:r>
              <a:rPr lang="cs-CZ" dirty="0" smtClean="0"/>
              <a:t> a </a:t>
            </a:r>
            <a:r>
              <a:rPr lang="cs-CZ" dirty="0" smtClean="0">
                <a:latin typeface="Consolas" panose="020B0609020204030204" pitchFamily="49" charset="0"/>
              </a:rPr>
              <a:t>LSBFIRST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Funkci, která zobrazí libovolné číslo na displeji (DÚ)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855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cvi</a:t>
            </a:r>
            <a:r>
              <a:rPr lang="cs-CZ" dirty="0" smtClean="0"/>
              <a:t>čení</a:t>
            </a:r>
            <a:endParaRPr lang="cs-CZ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173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DU1 &amp; DU2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3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typy v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cs-CZ" dirty="0" smtClean="0"/>
              <a:t>říznaky – </a:t>
            </a:r>
            <a:r>
              <a:rPr lang="cs-CZ" dirty="0" smtClean="0">
                <a:latin typeface="Consolas" panose="020B0609020204030204" pitchFamily="49" charset="0"/>
              </a:rPr>
              <a:t>bool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cs-CZ" dirty="0" smtClean="0"/>
              <a:t>Čísla</a:t>
            </a:r>
          </a:p>
          <a:p>
            <a:pPr lvl="1"/>
            <a:r>
              <a:rPr lang="cs-CZ" dirty="0" smtClean="0"/>
              <a:t>Znaménková – </a:t>
            </a:r>
            <a:r>
              <a:rPr lang="cs-CZ" dirty="0" smtClean="0">
                <a:latin typeface="Consolas" panose="020B0609020204030204" pitchFamily="49" charset="0"/>
              </a:rPr>
              <a:t>int, float, double</a:t>
            </a:r>
          </a:p>
          <a:p>
            <a:pPr lvl="1"/>
            <a:r>
              <a:rPr lang="cs-CZ" dirty="0" smtClean="0"/>
              <a:t>Nezáporná – </a:t>
            </a:r>
            <a:r>
              <a:rPr lang="cs-CZ" dirty="0" smtClean="0">
                <a:latin typeface="Consolas" panose="020B0609020204030204" pitchFamily="49" charset="0"/>
              </a:rPr>
              <a:t>unsigned (int), size_t</a:t>
            </a:r>
          </a:p>
          <a:p>
            <a:r>
              <a:rPr lang="cs-CZ" dirty="0" smtClean="0"/>
              <a:t>Znaky – </a:t>
            </a:r>
            <a:r>
              <a:rPr lang="cs-CZ" dirty="0" smtClean="0">
                <a:latin typeface="Consolas" panose="020B0609020204030204" pitchFamily="49" charset="0"/>
              </a:rPr>
              <a:t>char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V</a:t>
            </a:r>
            <a:r>
              <a:rPr lang="cs-CZ" dirty="0" smtClean="0"/>
              <a:t>ýčtové typy</a:t>
            </a:r>
            <a:r>
              <a:rPr lang="en-US" dirty="0" smtClean="0"/>
              <a:t> – </a:t>
            </a:r>
            <a:r>
              <a:rPr lang="en-US" dirty="0" err="1" smtClean="0">
                <a:latin typeface="Consolas" panose="020B0609020204030204" pitchFamily="49" charset="0"/>
              </a:rPr>
              <a:t>enum</a:t>
            </a:r>
            <a:r>
              <a:rPr lang="en-US" dirty="0" smtClean="0">
                <a:latin typeface="Consolas" panose="020B0609020204030204" pitchFamily="49" charset="0"/>
              </a:rPr>
              <a:t> class </a:t>
            </a:r>
            <a:r>
              <a:rPr lang="en-US" dirty="0" smtClean="0"/>
              <a:t>(</a:t>
            </a:r>
            <a:r>
              <a:rPr lang="cs-CZ" dirty="0" smtClean="0"/>
              <a:t>jindy)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cs-CZ" dirty="0"/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Pole v</a:t>
            </a:r>
            <a:r>
              <a:rPr lang="cs-CZ" dirty="0" smtClean="0"/>
              <a:t>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constexpr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leds</a:t>
            </a:r>
            <a:r>
              <a:rPr lang="en-US" sz="2400" dirty="0">
                <a:latin typeface="Consolas" panose="020B0609020204030204" pitchFamily="49" charset="0"/>
              </a:rPr>
              <a:t>[] = { led1, led2,</a:t>
            </a:r>
            <a:r>
              <a:rPr lang="cs-CZ" sz="2400" dirty="0">
                <a:latin typeface="Consolas" panose="020B0609020204030204" pitchFamily="49" charset="0"/>
              </a:rPr>
              <a:t> led3, led4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constexpr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leds_size</a:t>
            </a:r>
            <a:r>
              <a:rPr lang="en-US" sz="2400" dirty="0" smtClean="0"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leds</a:t>
            </a:r>
            <a:r>
              <a:rPr lang="en-US" sz="2400" dirty="0" smtClean="0">
                <a:latin typeface="Consolas" panose="020B0609020204030204" pitchFamily="49" charset="0"/>
              </a:rPr>
              <a:t>) / </a:t>
            </a:r>
            <a:r>
              <a:rPr lang="en-US" sz="2400" dirty="0" err="1" smtClean="0"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leds</a:t>
            </a:r>
            <a:r>
              <a:rPr lang="en-US" sz="2400" dirty="0" smtClean="0">
                <a:latin typeface="Consolas" panose="020B0609020204030204" pitchFamily="49" charset="0"/>
              </a:rPr>
              <a:t>[0]);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void print(</a:t>
            </a:r>
            <a:r>
              <a:rPr lang="en-US" sz="2400" dirty="0" err="1" smtClean="0"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array[], </a:t>
            </a:r>
            <a:r>
              <a:rPr lang="en-US" sz="2400" dirty="0" err="1" smtClean="0"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array_length</a:t>
            </a:r>
            <a:r>
              <a:rPr lang="en-US" sz="2400" dirty="0" smtClean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for(</a:t>
            </a:r>
            <a:r>
              <a:rPr lang="en-US" sz="2400" dirty="0" err="1" smtClean="0"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 = 0; 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 &lt; </a:t>
            </a:r>
            <a:r>
              <a:rPr lang="en-US" sz="2400" dirty="0" err="1" smtClean="0">
                <a:latin typeface="Consolas" panose="020B0609020204030204" pitchFamily="49" charset="0"/>
              </a:rPr>
              <a:t>array_length</a:t>
            </a:r>
            <a:r>
              <a:rPr lang="en-US" sz="2400" dirty="0" smtClean="0">
                <a:latin typeface="Consolas" panose="020B0609020204030204" pitchFamily="49" charset="0"/>
              </a:rPr>
              <a:t>; ++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</a:rPr>
              <a:t>printf</a:t>
            </a:r>
            <a:r>
              <a:rPr lang="en-US" sz="2400" dirty="0" smtClean="0">
                <a:latin typeface="Consolas" panose="020B0609020204030204" pitchFamily="49" charset="0"/>
              </a:rPr>
              <a:t>(“ %d”, array[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Struktury v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800" b="1" dirty="0" smtClean="0">
                <a:latin typeface="Consolas" panose="020B0609020204030204" pitchFamily="49" charset="0"/>
              </a:rPr>
              <a:t>struct</a:t>
            </a:r>
            <a:r>
              <a:rPr lang="cs-CZ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S</a:t>
            </a:r>
            <a:r>
              <a:rPr lang="cs-CZ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{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value;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S</a:t>
            </a:r>
            <a:r>
              <a:rPr lang="en-US" sz="1800" dirty="0">
                <a:latin typeface="Consolas" panose="020B0609020204030204" pitchFamily="49" charset="0"/>
              </a:rPr>
              <a:t>() { // </a:t>
            </a:r>
            <a:r>
              <a:rPr lang="en-US" sz="1800" dirty="0" err="1">
                <a:latin typeface="Consolas" panose="020B0609020204030204" pitchFamily="49" charset="0"/>
              </a:rPr>
              <a:t>ctor</a:t>
            </a:r>
            <a:r>
              <a:rPr lang="en-US" sz="1800" dirty="0">
                <a:latin typeface="Consolas" panose="020B0609020204030204" pitchFamily="49" charset="0"/>
              </a:rPr>
              <a:t> - </a:t>
            </a:r>
            <a:r>
              <a:rPr lang="en-US" sz="1800" b="1" dirty="0">
                <a:latin typeface="Consolas" panose="020B0609020204030204" pitchFamily="49" charset="0"/>
              </a:rPr>
              <a:t>simple </a:t>
            </a:r>
            <a:r>
              <a:rPr lang="en-US" sz="1800" dirty="0" err="1">
                <a:latin typeface="Consolas" panose="020B0609020204030204" pitchFamily="49" charset="0"/>
              </a:rPr>
              <a:t>init</a:t>
            </a:r>
            <a:r>
              <a:rPr lang="en-US" sz="1800" dirty="0">
                <a:latin typeface="Consolas" panose="020B0609020204030204" pitchFamily="49" charset="0"/>
              </a:rPr>
              <a:t> of </a:t>
            </a:r>
            <a:r>
              <a:rPr lang="en-US" sz="1800" b="1" dirty="0">
                <a:latin typeface="Consolas" panose="020B0609020204030204" pitchFamily="49" charset="0"/>
              </a:rPr>
              <a:t>all </a:t>
            </a:r>
            <a:r>
              <a:rPr lang="en-US" sz="1800" dirty="0">
                <a:latin typeface="Consolas" panose="020B0609020204030204" pitchFamily="49" charset="0"/>
              </a:rPr>
              <a:t>attributes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 value </a:t>
            </a:r>
            <a:r>
              <a:rPr lang="en-US" sz="1800" dirty="0">
                <a:latin typeface="Consolas" panose="020B0609020204030204" pitchFamily="49" charset="0"/>
              </a:rPr>
              <a:t>= 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}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S(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value_init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 smtClean="0">
                <a:latin typeface="Consolas" panose="020B0609020204030204" pitchFamily="49" charset="0"/>
              </a:rPr>
              <a:t>{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value </a:t>
            </a:r>
            <a:r>
              <a:rPr lang="en-US" sz="1800" dirty="0">
                <a:latin typeface="Consolas" panose="020B0609020204030204" pitchFamily="49" charset="0"/>
              </a:rPr>
              <a:t>= </a:t>
            </a:r>
            <a:r>
              <a:rPr lang="en-US" sz="1800" dirty="0" err="1">
                <a:latin typeface="Consolas" panose="020B0609020204030204" pitchFamily="49" charset="0"/>
              </a:rPr>
              <a:t>value_init</a:t>
            </a:r>
            <a:r>
              <a:rPr lang="en-US" sz="1800" dirty="0" smtClean="0">
                <a:latin typeface="Consolas" panose="020B0609020204030204" pitchFamily="49" charset="0"/>
              </a:rPr>
              <a:t>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}</a:t>
            </a:r>
            <a:r>
              <a:rPr lang="en-US" sz="1800" dirty="0">
                <a:latin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get_value</a:t>
            </a:r>
            <a:r>
              <a:rPr lang="en-US" sz="1800" dirty="0" smtClean="0">
                <a:latin typeface="Consolas" panose="020B0609020204030204" pitchFamily="49" charset="0"/>
              </a:rPr>
              <a:t>() { return value; }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}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b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S s1; S s2(10);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s1.attribute = 10;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err="1" smtClean="0">
                <a:latin typeface="Consolas" panose="020B0609020204030204" pitchFamily="49" charset="0"/>
              </a:rPr>
              <a:t>s.get_value</a:t>
            </a:r>
            <a:r>
              <a:rPr lang="en-US" sz="1800" dirty="0" smtClean="0">
                <a:latin typeface="Consolas" panose="020B0609020204030204" pitchFamily="49" charset="0"/>
              </a:rPr>
              <a:t>();</a:t>
            </a:r>
            <a:endParaRPr lang="cs-CZ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cs-CZ" dirty="0" smtClean="0"/>
              <a:t>Struktury v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5006546" cy="55324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struct</a:t>
            </a:r>
            <a:r>
              <a:rPr lang="en-US" sz="1200" dirty="0">
                <a:latin typeface="Consolas" panose="020B0609020204030204" pitchFamily="49" charset="0"/>
              </a:rPr>
              <a:t> Led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pin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turn_on_time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bool 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Led(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led_pin</a:t>
            </a:r>
            <a:r>
              <a:rPr lang="en-US" sz="1200" dirty="0">
                <a:latin typeface="Consolas" panose="020B0609020204030204" pitchFamily="49" charset="0"/>
              </a:rPr>
              <a:t>) { // </a:t>
            </a:r>
            <a:r>
              <a:rPr lang="en-US" sz="1200" dirty="0" err="1">
                <a:latin typeface="Consolas" panose="020B0609020204030204" pitchFamily="49" charset="0"/>
              </a:rPr>
              <a:t>ctor</a:t>
            </a:r>
            <a:r>
              <a:rPr lang="en-US" sz="1200" dirty="0">
                <a:latin typeface="Consolas" panose="020B0609020204030204" pitchFamily="49" charset="0"/>
              </a:rPr>
              <a:t> – simple </a:t>
            </a:r>
            <a:r>
              <a:rPr lang="en-US" sz="1200" dirty="0" err="1">
                <a:latin typeface="Consolas" panose="020B0609020204030204" pitchFamily="49" charset="0"/>
              </a:rPr>
              <a:t>init</a:t>
            </a:r>
            <a:r>
              <a:rPr lang="en-US" sz="1200" dirty="0">
                <a:latin typeface="Consolas" panose="020B0609020204030204" pitchFamily="49" charset="0"/>
              </a:rPr>
              <a:t> of data </a:t>
            </a:r>
            <a:r>
              <a:rPr lang="en-US" sz="1200" dirty="0" smtClean="0">
                <a:latin typeface="Consolas" panose="020B0609020204030204" pitchFamily="49" charset="0"/>
              </a:rPr>
              <a:t>props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</a:rPr>
              <a:t>pin = </a:t>
            </a:r>
            <a:r>
              <a:rPr lang="en-US" sz="1200" dirty="0" err="1">
                <a:latin typeface="Consolas" panose="020B0609020204030204" pitchFamily="49" charset="0"/>
              </a:rPr>
              <a:t>led_pin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turn_on_time</a:t>
            </a:r>
            <a:r>
              <a:rPr lang="en-US" sz="1200" dirty="0">
                <a:latin typeface="Consolas" panose="020B0609020204030204" pitchFamily="49" charset="0"/>
              </a:rPr>
              <a:t> = 0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 = false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void setup()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pinMode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leds</a:t>
            </a:r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], OUTPUT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turn_off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turn_on</a:t>
            </a:r>
            <a:r>
              <a:rPr lang="en-US" sz="1200" dirty="0"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</a:rPr>
              <a:t>if (!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digitalWrite</a:t>
            </a:r>
            <a:r>
              <a:rPr lang="en-US" sz="1200" dirty="0">
                <a:latin typeface="Consolas" panose="020B0609020204030204" pitchFamily="49" charset="0"/>
              </a:rPr>
              <a:t>(pin, ON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 = true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turn_on_time</a:t>
            </a:r>
            <a:r>
              <a:rPr lang="en-US" sz="1200" dirty="0">
                <a:latin typeface="Consolas" panose="020B0609020204030204" pitchFamily="49" charset="0"/>
              </a:rPr>
              <a:t> = now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turn_off</a:t>
            </a:r>
            <a:r>
              <a:rPr lang="en-US" sz="1200" dirty="0"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</a:rPr>
              <a:t>if (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digitalWrite</a:t>
            </a:r>
            <a:r>
              <a:rPr lang="en-US" sz="1200" dirty="0">
                <a:latin typeface="Consolas" panose="020B0609020204030204" pitchFamily="49" charset="0"/>
              </a:rPr>
              <a:t>(pin, OFF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 = false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};</a:t>
            </a:r>
            <a:endParaRPr lang="cs-CZ" sz="12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98508" y="295467"/>
            <a:ext cx="5006546" cy="6451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struct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Led 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[] </a:t>
            </a:r>
            <a:r>
              <a:rPr lang="en-US" sz="1200" dirty="0">
                <a:latin typeface="Consolas" panose="020B0609020204030204" pitchFamily="49" charset="0"/>
              </a:rPr>
              <a:t>= {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Led(led1_pin),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Led(led2_pin),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Led(led3_pin</a:t>
            </a:r>
            <a:r>
              <a:rPr lang="en-US" sz="1200" dirty="0">
                <a:latin typeface="Consolas" panose="020B0609020204030204" pitchFamily="49" charset="0"/>
              </a:rPr>
              <a:t>),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Led(led4_pin),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}; 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size()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return </a:t>
            </a:r>
            <a:r>
              <a:rPr lang="en-US" sz="1200" dirty="0" err="1" smtClean="0">
                <a:latin typeface="Consolas" panose="020B0609020204030204" pitchFamily="49" charset="0"/>
              </a:rPr>
              <a:t>sizeof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) / </a:t>
            </a:r>
            <a:r>
              <a:rPr lang="en-US" sz="1200" dirty="0" err="1" smtClean="0">
                <a:latin typeface="Consolas" panose="020B0609020204030204" pitchFamily="49" charset="0"/>
              </a:rPr>
              <a:t>sizeof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[0]);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void setup()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for(</a:t>
            </a: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</a:rPr>
              <a:t> = 0; 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</a:rPr>
              <a:t> &lt; size(); ++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</a:rPr>
              <a:t>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</a:rPr>
              <a:t>].setup();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void </a:t>
            </a:r>
            <a:r>
              <a:rPr lang="en-US" sz="1200" dirty="0" err="1" smtClean="0">
                <a:latin typeface="Consolas" panose="020B0609020204030204" pitchFamily="49" charset="0"/>
              </a:rPr>
              <a:t>turn_on_next</a:t>
            </a:r>
            <a:r>
              <a:rPr lang="en-US" sz="1200" dirty="0" smtClean="0">
                <a:latin typeface="Consolas" panose="020B0609020204030204" pitchFamily="49" charset="0"/>
              </a:rPr>
              <a:t>() { ...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void </a:t>
            </a:r>
            <a:r>
              <a:rPr lang="en-US" sz="1200" dirty="0" err="1" smtClean="0">
                <a:latin typeface="Consolas" panose="020B0609020204030204" pitchFamily="49" charset="0"/>
              </a:rPr>
              <a:t>turn_on_all</a:t>
            </a:r>
            <a:r>
              <a:rPr lang="en-US" sz="1200" dirty="0" smtClean="0">
                <a:latin typeface="Consolas" panose="020B0609020204030204" pitchFamily="49" charset="0"/>
              </a:rPr>
              <a:t>() { ...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void </a:t>
            </a:r>
            <a:r>
              <a:rPr lang="en-US" sz="1200" dirty="0" err="1" smtClean="0">
                <a:latin typeface="Consolas" panose="020B0609020204030204" pitchFamily="49" charset="0"/>
              </a:rPr>
              <a:t>show_binary_number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number) { ...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};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r>
              <a:rPr lang="cs-CZ" sz="1200" dirty="0" smtClean="0">
                <a:latin typeface="Consolas" panose="020B0609020204030204" pitchFamily="49" charset="0"/>
              </a:rPr>
              <a:t/>
            </a:r>
            <a:br>
              <a:rPr lang="cs-CZ" sz="1200" dirty="0" smtClean="0">
                <a:latin typeface="Consolas" panose="020B0609020204030204" pitchFamily="49" charset="0"/>
              </a:rPr>
            </a:br>
            <a:r>
              <a:rPr lang="cs-CZ" sz="1200" dirty="0" smtClean="0">
                <a:latin typeface="Consolas" panose="020B0609020204030204" pitchFamily="49" charset="0"/>
              </a:rPr>
              <a:t>constexpr siz</a:t>
            </a:r>
            <a:r>
              <a:rPr lang="en-US" sz="1200" dirty="0" err="1" smtClean="0">
                <a:latin typeface="Consolas" panose="020B0609020204030204" pitchFamily="49" charset="0"/>
              </a:rPr>
              <a:t>e_t</a:t>
            </a:r>
            <a:r>
              <a:rPr lang="en-US" sz="1200" dirty="0" smtClean="0">
                <a:latin typeface="Consolas" panose="020B0609020204030204" pitchFamily="49" charset="0"/>
              </a:rPr>
              <a:t> TIMEOUT_MS = 1000;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last_turn_on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void setup()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leds.setup</a:t>
            </a:r>
            <a:r>
              <a:rPr lang="en-US" sz="1200" dirty="0" smtClean="0">
                <a:latin typeface="Consolas" panose="020B0609020204030204" pitchFamily="49" charset="0"/>
              </a:rPr>
              <a:t>();  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last_turn_on</a:t>
            </a:r>
            <a:r>
              <a:rPr lang="en-US" sz="1200" dirty="0" smtClean="0">
                <a:latin typeface="Consolas" panose="020B0609020204030204" pitchFamily="49" charset="0"/>
              </a:rPr>
              <a:t> = now();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void loop()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if (</a:t>
            </a:r>
            <a:r>
              <a:rPr lang="en-US" sz="1200" dirty="0" err="1" smtClean="0">
                <a:latin typeface="Consolas" panose="020B0609020204030204" pitchFamily="49" charset="0"/>
              </a:rPr>
              <a:t>last_turn_on</a:t>
            </a:r>
            <a:r>
              <a:rPr lang="en-US" sz="1200" dirty="0" smtClean="0">
                <a:latin typeface="Consolas" panose="020B0609020204030204" pitchFamily="49" charset="0"/>
              </a:rPr>
              <a:t> + TIMEOUT_MS &gt;= now())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leds.turn_on_next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last_turn_on</a:t>
            </a:r>
            <a:r>
              <a:rPr lang="en-US" sz="1200" dirty="0" smtClean="0">
                <a:latin typeface="Consolas" panose="020B0609020204030204" pitchFamily="49" charset="0"/>
              </a:rPr>
              <a:t> = now();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cs-CZ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4</a:t>
            </a:r>
            <a:r>
              <a:rPr lang="en-US" dirty="0" smtClean="0"/>
              <a:t>. cvi</a:t>
            </a:r>
            <a:r>
              <a:rPr lang="cs-CZ" dirty="0" smtClean="0"/>
              <a:t>čení</a:t>
            </a:r>
            <a:endParaRPr lang="cs-CZ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50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Funkce</a:t>
            </a:r>
            <a:r>
              <a:rPr lang="en-US" dirty="0" smtClean="0"/>
              <a:t> - v</a:t>
            </a:r>
            <a:r>
              <a:rPr lang="cs-CZ" dirty="0" smtClean="0"/>
              <a:t>ýstupní parametry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773" y="1688500"/>
            <a:ext cx="6450227" cy="47733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get_max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array[], 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array_length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assert(</a:t>
            </a:r>
            <a:r>
              <a:rPr lang="en-US" sz="1600" dirty="0" err="1" smtClean="0">
                <a:latin typeface="Consolas" panose="020B0609020204030204" pitchFamily="49" charset="0"/>
              </a:rPr>
              <a:t>array_length</a:t>
            </a:r>
            <a:r>
              <a:rPr lang="en-US" sz="1600" dirty="0" smtClean="0">
                <a:latin typeface="Consolas" panose="020B0609020204030204" pitchFamily="49" charset="0"/>
              </a:rPr>
              <a:t> &gt; 0);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max = array[0];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for(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latin typeface="Consolas" panose="020B0609020204030204" pitchFamily="49" charset="0"/>
              </a:rPr>
              <a:t>1;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latin typeface="Consolas" panose="020B0609020204030204" pitchFamily="49" charset="0"/>
              </a:rPr>
              <a:t>array_length</a:t>
            </a:r>
            <a:r>
              <a:rPr lang="en-US" sz="1600" dirty="0"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if (array[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] &gt; max) 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max = array[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];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}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return max;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get_max_index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array[],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array_length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&amp;</a:t>
            </a:r>
            <a:r>
              <a:rPr lang="en-US" sz="1600" dirty="0" err="1" smtClean="0">
                <a:latin typeface="Consolas" panose="020B0609020204030204" pitchFamily="49" charset="0"/>
              </a:rPr>
              <a:t>found_max_value</a:t>
            </a:r>
            <a:r>
              <a:rPr lang="en-US" sz="1600" dirty="0" smtClean="0">
                <a:latin typeface="Consolas" panose="020B0609020204030204" pitchFamily="49" charset="0"/>
              </a:rPr>
              <a:t>) 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if (</a:t>
            </a:r>
            <a:r>
              <a:rPr lang="en-US" sz="1600" dirty="0" err="1" smtClean="0">
                <a:latin typeface="Consolas" panose="020B0609020204030204" pitchFamily="49" charset="0"/>
              </a:rPr>
              <a:t>array_length</a:t>
            </a:r>
            <a:r>
              <a:rPr lang="en-US" sz="1600" dirty="0" smtClean="0">
                <a:latin typeface="Consolas" panose="020B0609020204030204" pitchFamily="49" charset="0"/>
              </a:rPr>
              <a:t> == 0) 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0;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 = 0;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for(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1;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latin typeface="Consolas" panose="020B0609020204030204" pitchFamily="49" charset="0"/>
              </a:rPr>
              <a:t>array_length</a:t>
            </a:r>
            <a:r>
              <a:rPr lang="en-US" sz="1600" dirty="0"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if (array[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&gt; </a:t>
            </a:r>
            <a:r>
              <a:rPr lang="en-US" sz="1600" dirty="0" smtClean="0">
                <a:latin typeface="Consolas" panose="020B0609020204030204" pitchFamily="49" charset="0"/>
              </a:rPr>
              <a:t>array[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])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;      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found_max_value</a:t>
            </a:r>
            <a:r>
              <a:rPr lang="en-US" sz="1600" dirty="0" smtClean="0">
                <a:latin typeface="Consolas" panose="020B0609020204030204" pitchFamily="49" charset="0"/>
              </a:rPr>
              <a:t> = array[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];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return 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cs-CZ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43104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400" dirty="0" smtClean="0"/>
              <a:t>žádný – </a:t>
            </a:r>
            <a:r>
              <a:rPr lang="cs-CZ" sz="2400" dirty="0" smtClean="0">
                <a:latin typeface="Consolas" panose="020B0609020204030204" pitchFamily="49" charset="0"/>
              </a:rPr>
              <a:t>void</a:t>
            </a:r>
          </a:p>
          <a:p>
            <a:r>
              <a:rPr lang="cs-CZ" sz="2400" dirty="0" smtClean="0"/>
              <a:t>jeden – </a:t>
            </a:r>
            <a:r>
              <a:rPr lang="cs-CZ" sz="2400" dirty="0" smtClean="0">
                <a:latin typeface="Consolas" panose="020B0609020204030204" pitchFamily="49" charset="0"/>
              </a:rPr>
              <a:t>return XYZ</a:t>
            </a:r>
          </a:p>
          <a:p>
            <a:r>
              <a:rPr lang="cs-CZ" sz="2400" dirty="0" smtClean="0"/>
              <a:t>více - </a:t>
            </a:r>
            <a:r>
              <a:rPr lang="cs-CZ" sz="2400" dirty="0" smtClean="0">
                <a:latin typeface="Consolas" panose="020B0609020204030204" pitchFamily="49" charset="0"/>
              </a:rPr>
              <a:t>&amp;</a:t>
            </a:r>
            <a:r>
              <a:rPr lang="cs-CZ" sz="2400" dirty="0" smtClean="0"/>
              <a:t> (reference)</a:t>
            </a:r>
          </a:p>
          <a:p>
            <a:pPr lvl="1"/>
            <a:r>
              <a:rPr lang="cs-CZ" sz="2000" dirty="0" smtClean="0"/>
              <a:t>Nedělá funkce víc věcí najednou?</a:t>
            </a:r>
            <a:endParaRPr lang="en-US" sz="2000" dirty="0" smtClean="0"/>
          </a:p>
          <a:p>
            <a:pPr lvl="2"/>
            <a:r>
              <a:rPr lang="en-US" sz="1600" strike="sngStrike" dirty="0" err="1" smtClean="0">
                <a:latin typeface="Consolas" panose="020B0609020204030204" pitchFamily="49" charset="0"/>
              </a:rPr>
              <a:t>get_max_and_min</a:t>
            </a:r>
            <a:r>
              <a:rPr lang="en-US" sz="1600" strike="sngStrike" dirty="0" smtClean="0">
                <a:latin typeface="Consolas" panose="020B0609020204030204" pitchFamily="49" charset="0"/>
              </a:rPr>
              <a:t>()</a:t>
            </a:r>
            <a:endParaRPr lang="cs-CZ" sz="1600" strike="sngStrike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cs-CZ" sz="24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5896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opravu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b)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cs-CZ" dirty="0" smtClean="0">
                <a:latin typeface="Consolas" panose="020B0609020204030204" pitchFamily="49" charset="0"/>
              </a:rPr>
              <a:t>; ++i)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x +=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return </a:t>
            </a:r>
            <a:r>
              <a:rPr lang="cs-CZ" dirty="0">
                <a:latin typeface="Consolas" panose="020B0609020204030204" pitchFamily="49" charset="0"/>
              </a:rPr>
              <a:t>sum;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982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opravu</a:t>
            </a:r>
            <a:r>
              <a:rPr lang="en-US" dirty="0" smtClean="0"/>
              <a:t>: </a:t>
            </a:r>
            <a:r>
              <a:rPr lang="cs-CZ" dirty="0" smtClean="0"/>
              <a:t>odsazení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b)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cs-CZ" dirty="0" smtClean="0">
                <a:latin typeface="Consolas" panose="020B0609020204030204" pitchFamily="49" charset="0"/>
              </a:rPr>
              <a:t>; ++i)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x +=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 </a:t>
            </a:r>
            <a:r>
              <a:rPr lang="cs-CZ" dirty="0">
                <a:latin typeface="Consolas" panose="020B0609020204030204" pitchFamily="49" charset="0"/>
              </a:rPr>
              <a:t>return </a:t>
            </a:r>
            <a:r>
              <a:rPr lang="cs-CZ" dirty="0" smtClean="0">
                <a:latin typeface="Consolas" panose="020B0609020204030204" pitchFamily="49" charset="0"/>
              </a:rPr>
              <a:t>x;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332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opravu</a:t>
            </a:r>
            <a:r>
              <a:rPr lang="en-US" dirty="0" smtClean="0"/>
              <a:t>: </a:t>
            </a:r>
            <a:r>
              <a:rPr lang="cs-CZ" dirty="0" smtClean="0"/>
              <a:t>pojmenování proměnných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array_length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cs-CZ" dirty="0" smtClean="0">
                <a:latin typeface="Consolas" panose="020B0609020204030204" pitchFamily="49" charset="0"/>
              </a:rPr>
              <a:t>array_length; ++i)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+=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</a:t>
            </a:r>
            <a:r>
              <a:rPr lang="cs-CZ" dirty="0">
                <a:latin typeface="Consolas" panose="020B0609020204030204" pitchFamily="49" charset="0"/>
              </a:rPr>
              <a:t>return sum;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079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opravu</a:t>
            </a:r>
            <a:r>
              <a:rPr lang="en-US" dirty="0" smtClean="0"/>
              <a:t>: </a:t>
            </a:r>
            <a:r>
              <a:rPr lang="cs-CZ" dirty="0" smtClean="0"/>
              <a:t>typy proměnných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[], 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array_length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for(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cs-CZ" dirty="0" smtClean="0">
                <a:latin typeface="Consolas" panose="020B0609020204030204" pitchFamily="49" charset="0"/>
              </a:rPr>
              <a:t>array_length; ++i)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+=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b="1" dirty="0" smtClean="0">
                <a:latin typeface="Consolas" panose="020B0609020204030204" pitchFamily="49" charset="0"/>
              </a:rPr>
              <a:t/>
            </a:r>
            <a:br>
              <a:rPr lang="cs-CZ" b="1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return sum;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07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opravu</a:t>
            </a:r>
            <a:r>
              <a:rPr lang="en-US" dirty="0" smtClean="0"/>
              <a:t>: </a:t>
            </a:r>
            <a:r>
              <a:rPr lang="cs-CZ" dirty="0" smtClean="0"/>
              <a:t>jméno funkce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sum_array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[], </a:t>
            </a:r>
            <a:r>
              <a:rPr lang="cs-CZ" dirty="0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array_length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for(</a:t>
            </a:r>
            <a:r>
              <a:rPr lang="cs-CZ" dirty="0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cs-CZ" dirty="0" smtClean="0">
                <a:latin typeface="Consolas" panose="020B0609020204030204" pitchFamily="49" charset="0"/>
              </a:rPr>
              <a:t>array_length; ++i)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+=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b="1" dirty="0" smtClean="0">
                <a:latin typeface="Consolas" panose="020B0609020204030204" pitchFamily="49" charset="0"/>
              </a:rPr>
              <a:t/>
            </a:r>
            <a:br>
              <a:rPr lang="cs-CZ" b="1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return sum;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828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Tlačítka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</a:rPr>
              <a:t>pinMode(button1_pin, INPUT); </a:t>
            </a:r>
            <a:endParaRPr lang="cs-CZ" dirty="0">
              <a:latin typeface="Consolas" panose="020B0609020204030204" pitchFamily="49" charset="0"/>
            </a:endParaRPr>
          </a:p>
          <a:p>
            <a:pPr lvl="1"/>
            <a:r>
              <a:rPr lang="cs-CZ" dirty="0" smtClean="0"/>
              <a:t>inicializace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value = </a:t>
            </a:r>
            <a:r>
              <a:rPr lang="en-US" dirty="0" err="1" smtClean="0">
                <a:latin typeface="Consolas" panose="020B0609020204030204" pitchFamily="49" charset="0"/>
              </a:rPr>
              <a:t>digitalRead</a:t>
            </a:r>
            <a:r>
              <a:rPr lang="en-US" dirty="0" smtClean="0">
                <a:latin typeface="Consolas" panose="020B0609020204030204" pitchFamily="49" charset="0"/>
              </a:rPr>
              <a:t>(button1_pin); </a:t>
            </a:r>
            <a:endParaRPr lang="cs-CZ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if (!value) { ... } </a:t>
            </a:r>
            <a:r>
              <a:rPr lang="en-US" dirty="0" smtClean="0"/>
              <a:t> // </a:t>
            </a:r>
            <a:r>
              <a:rPr lang="cs-CZ" dirty="0" smtClean="0">
                <a:latin typeface="Consolas" panose="020B0609020204030204" pitchFamily="49" charset="0"/>
              </a:rPr>
              <a:t>tlačítko je zmačknuto</a:t>
            </a:r>
          </a:p>
          <a:p>
            <a:r>
              <a:rPr lang="cs-CZ" dirty="0" smtClean="0"/>
              <a:t>Odkazy:</a:t>
            </a:r>
          </a:p>
          <a:p>
            <a:pPr lvl="1"/>
            <a:r>
              <a:rPr lang="cs-CZ" dirty="0" smtClean="0">
                <a:hlinkClick r:id="rId2"/>
              </a:rPr>
              <a:t>https://www.arduino.cc/reference/en/language/functions/digital-io/digitalread/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050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cvi</a:t>
            </a:r>
            <a:r>
              <a:rPr lang="cs-CZ" dirty="0" smtClean="0"/>
              <a:t>čení</a:t>
            </a:r>
            <a:endParaRPr lang="cs-CZ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57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Arduino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Open-source HW SW projekt</a:t>
            </a:r>
          </a:p>
          <a:p>
            <a:r>
              <a:rPr lang="cs-CZ" dirty="0" smtClean="0"/>
              <a:t>Arduino board </a:t>
            </a:r>
            <a:r>
              <a:rPr lang="en-US" dirty="0" smtClean="0"/>
              <a:t>+ expansion board (shield)</a:t>
            </a:r>
          </a:p>
          <a:p>
            <a:r>
              <a:rPr lang="en-US" dirty="0" smtClean="0"/>
              <a:t>Arduino IDE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54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Arduino HW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6216" y="1430206"/>
            <a:ext cx="4557584" cy="5078023"/>
          </a:xfrm>
        </p:spPr>
        <p:txBody>
          <a:bodyPr>
            <a:normAutofit/>
          </a:bodyPr>
          <a:lstStyle/>
          <a:p>
            <a:r>
              <a:rPr lang="cs-CZ" dirty="0" smtClean="0"/>
              <a:t>(</a:t>
            </a:r>
            <a:r>
              <a:rPr lang="en-US" dirty="0" smtClean="0"/>
              <a:t>1) </a:t>
            </a:r>
            <a:r>
              <a:rPr lang="en-US" dirty="0" err="1" smtClean="0"/>
              <a:t>Konektor</a:t>
            </a:r>
            <a:r>
              <a:rPr lang="en-US" dirty="0" smtClean="0"/>
              <a:t> pro Bluetooth</a:t>
            </a:r>
          </a:p>
          <a:p>
            <a:r>
              <a:rPr lang="en-US" dirty="0" smtClean="0"/>
              <a:t>(2) LED </a:t>
            </a:r>
          </a:p>
          <a:p>
            <a:r>
              <a:rPr lang="en-US" dirty="0" smtClean="0"/>
              <a:t>(3) Reset</a:t>
            </a:r>
          </a:p>
          <a:p>
            <a:r>
              <a:rPr lang="en-US" dirty="0" smtClean="0"/>
              <a:t>(4) </a:t>
            </a:r>
            <a:r>
              <a:rPr lang="en-US" dirty="0" err="1" smtClean="0"/>
              <a:t>Signaliza</a:t>
            </a:r>
            <a:r>
              <a:rPr lang="cs-CZ" dirty="0" smtClean="0"/>
              <a:t>ční LED</a:t>
            </a:r>
          </a:p>
          <a:p>
            <a:r>
              <a:rPr lang="en-US" dirty="0" smtClean="0"/>
              <a:t>(5) </a:t>
            </a:r>
            <a:r>
              <a:rPr lang="cs-CZ" dirty="0" smtClean="0"/>
              <a:t>Piezo-bzučák</a:t>
            </a:r>
          </a:p>
          <a:p>
            <a:r>
              <a:rPr lang="en-US" dirty="0" smtClean="0"/>
              <a:t>(6), (9) </a:t>
            </a:r>
            <a:r>
              <a:rPr lang="cs-CZ" dirty="0" smtClean="0"/>
              <a:t>Propojka</a:t>
            </a:r>
          </a:p>
          <a:p>
            <a:r>
              <a:rPr lang="en-US" dirty="0" smtClean="0"/>
              <a:t>(7) </a:t>
            </a:r>
            <a:r>
              <a:rPr lang="cs-CZ" dirty="0" smtClean="0"/>
              <a:t>Konektor pro IR</a:t>
            </a:r>
            <a:endParaRPr lang="en-US" dirty="0" smtClean="0"/>
          </a:p>
          <a:p>
            <a:r>
              <a:rPr lang="en-US" dirty="0" smtClean="0"/>
              <a:t>(8) </a:t>
            </a:r>
            <a:r>
              <a:rPr lang="cs-CZ" dirty="0" smtClean="0"/>
              <a:t>Potenciometr</a:t>
            </a:r>
          </a:p>
          <a:p>
            <a:r>
              <a:rPr lang="en-US" dirty="0" smtClean="0"/>
              <a:t>(10) </a:t>
            </a:r>
            <a:r>
              <a:rPr lang="en-US" dirty="0" err="1" smtClean="0"/>
              <a:t>Konektor</a:t>
            </a:r>
            <a:r>
              <a:rPr lang="en-US" dirty="0" smtClean="0"/>
              <a:t> pro </a:t>
            </a:r>
            <a:r>
              <a:rPr lang="cs-CZ" dirty="0" smtClean="0"/>
              <a:t>čidla</a:t>
            </a:r>
          </a:p>
          <a:p>
            <a:r>
              <a:rPr lang="cs-CZ" dirty="0" smtClean="0"/>
              <a:t>(11) Vstupní tlačítka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4" y="1430206"/>
            <a:ext cx="4289855" cy="5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Čím dál tím hezčí kód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</a:p>
          <a:p>
            <a:r>
              <a:rPr lang="cs-CZ" dirty="0" smtClean="0">
                <a:sym typeface="Wingdings" panose="05000000000000000000" pitchFamily="2" charset="2"/>
              </a:rPr>
              <a:t>Motivace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cs-CZ" dirty="0" smtClean="0">
                <a:sym typeface="Wingdings" panose="05000000000000000000" pitchFamily="2" charset="2"/>
              </a:rPr>
              <a:t>Velké vs. </a:t>
            </a:r>
            <a:r>
              <a:rPr lang="en-US" dirty="0" smtClean="0">
                <a:sym typeface="Wingdings" panose="05000000000000000000" pitchFamily="2" charset="2"/>
              </a:rPr>
              <a:t>m</a:t>
            </a:r>
            <a:r>
              <a:rPr lang="cs-CZ" dirty="0" smtClean="0">
                <a:sym typeface="Wingdings" panose="05000000000000000000" pitchFamily="2" charset="2"/>
              </a:rPr>
              <a:t>alé projekty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McConnell</a:t>
            </a:r>
            <a:r>
              <a:rPr lang="en-US" dirty="0">
                <a:sym typeface="Wingdings" panose="05000000000000000000" pitchFamily="2" charset="2"/>
              </a:rPr>
              <a:t>, S. "</a:t>
            </a:r>
            <a:r>
              <a:rPr lang="en-US" dirty="0" err="1">
                <a:sym typeface="Wingdings" panose="05000000000000000000" pitchFamily="2" charset="2"/>
              </a:rPr>
              <a:t>Dokonalý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kód</a:t>
            </a:r>
            <a:r>
              <a:rPr lang="en-US" dirty="0">
                <a:sym typeface="Wingdings" panose="05000000000000000000" pitchFamily="2" charset="2"/>
              </a:rPr>
              <a:t> – </a:t>
            </a:r>
            <a:r>
              <a:rPr lang="en-US" dirty="0" err="1">
                <a:sym typeface="Wingdings" panose="05000000000000000000" pitchFamily="2" charset="2"/>
              </a:rPr>
              <a:t>Umění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programování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techniky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tvorby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software“</a:t>
            </a:r>
          </a:p>
          <a:p>
            <a:pPr lvl="1"/>
            <a:r>
              <a:rPr lang="en-US" dirty="0">
                <a:sym typeface="Wingdings" panose="05000000000000000000" pitchFamily="2" charset="2"/>
                <a:hlinkClick r:id="rId3"/>
              </a:rPr>
              <a:t>https://</a:t>
            </a:r>
            <a:r>
              <a:rPr lang="en-US" dirty="0" smtClean="0">
                <a:sym typeface="Wingdings" panose="05000000000000000000" pitchFamily="2" charset="2"/>
                <a:hlinkClick r:id="rId3"/>
              </a:rPr>
              <a:t>pastebin.com/8nAjXrsr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288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Kompilace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838199" y="1825624"/>
            <a:ext cx="4351339" cy="43513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Host</a:t>
            </a:r>
            <a:endParaRPr lang="cs-CZ" sz="2800" dirty="0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7002461" y="1825624"/>
            <a:ext cx="4351339" cy="435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/>
              <a:t>Arduino</a:t>
            </a:r>
            <a:endParaRPr lang="cs-CZ" sz="2400" dirty="0"/>
          </a:p>
        </p:txBody>
      </p:sp>
      <p:sp>
        <p:nvSpPr>
          <p:cNvPr id="6" name="Rectangle 5"/>
          <p:cNvSpPr/>
          <p:nvPr/>
        </p:nvSpPr>
        <p:spPr>
          <a:xfrm>
            <a:off x="1002188" y="287353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Sketch *.c</a:t>
            </a:r>
            <a:endParaRPr lang="cs-CZ" sz="2000" dirty="0"/>
          </a:p>
        </p:txBody>
      </p:sp>
      <p:sp>
        <p:nvSpPr>
          <p:cNvPr id="7" name="Rectangle 6"/>
          <p:cNvSpPr/>
          <p:nvPr/>
        </p:nvSpPr>
        <p:spPr>
          <a:xfrm>
            <a:off x="1002188" y="502372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binary code</a:t>
            </a:r>
            <a:endParaRPr lang="cs-CZ" sz="2000" dirty="0"/>
          </a:p>
        </p:txBody>
      </p:sp>
      <p:sp>
        <p:nvSpPr>
          <p:cNvPr id="8" name="Rectangle 7"/>
          <p:cNvSpPr/>
          <p:nvPr/>
        </p:nvSpPr>
        <p:spPr>
          <a:xfrm>
            <a:off x="7174388" y="287353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Bootloader</a:t>
            </a:r>
            <a:endParaRPr lang="cs-CZ" sz="2000" dirty="0"/>
          </a:p>
        </p:txBody>
      </p:sp>
      <p:sp>
        <p:nvSpPr>
          <p:cNvPr id="9" name="Rectangle 8"/>
          <p:cNvSpPr/>
          <p:nvPr/>
        </p:nvSpPr>
        <p:spPr>
          <a:xfrm>
            <a:off x="7174388" y="502372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Flash memory</a:t>
            </a:r>
            <a:endParaRPr lang="cs-CZ" sz="2000" dirty="0"/>
          </a:p>
        </p:txBody>
      </p:sp>
      <p:sp>
        <p:nvSpPr>
          <p:cNvPr id="10" name="Down Arrow 9"/>
          <p:cNvSpPr/>
          <p:nvPr/>
        </p:nvSpPr>
        <p:spPr>
          <a:xfrm>
            <a:off x="2771551" y="3843837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3256183" y="3843836"/>
            <a:ext cx="1175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compile</a:t>
            </a:r>
            <a:endParaRPr lang="cs-CZ" sz="2400" dirty="0"/>
          </a:p>
        </p:txBody>
      </p:sp>
      <p:sp>
        <p:nvSpPr>
          <p:cNvPr id="13" name="Down Arrow 12"/>
          <p:cNvSpPr/>
          <p:nvPr/>
        </p:nvSpPr>
        <p:spPr>
          <a:xfrm>
            <a:off x="8943752" y="3843837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9428384" y="3843836"/>
            <a:ext cx="83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26394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Arduino IDE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48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b="1" dirty="0" smtClean="0">
                <a:latin typeface="Consolas" panose="020B0609020204030204" pitchFamily="49" charset="0"/>
              </a:rPr>
              <a:t>setup()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// put your setup code here, to run once: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b="1" dirty="0" smtClean="0">
                <a:latin typeface="Consolas" panose="020B0609020204030204" pitchFamily="49" charset="0"/>
              </a:rPr>
              <a:t>loop()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r>
              <a:rPr lang="cs-CZ" sz="2000" dirty="0" smtClean="0">
                <a:latin typeface="Consolas" panose="020B0609020204030204" pitchFamily="49" charset="0"/>
              </a:rPr>
              <a:t/>
            </a:r>
            <a:br>
              <a:rPr lang="cs-CZ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// put your main code here, to run repeatedly:</a:t>
            </a:r>
            <a:r>
              <a:rPr lang="cs-CZ" sz="2000" dirty="0" smtClean="0">
                <a:latin typeface="Consolas" panose="020B0609020204030204" pitchFamily="49" charset="0"/>
              </a:rPr>
              <a:t/>
            </a:r>
            <a:br>
              <a:rPr lang="cs-CZ" sz="2000" dirty="0" smtClean="0">
                <a:latin typeface="Consolas" panose="020B0609020204030204" pitchFamily="49" charset="0"/>
              </a:rPr>
            </a:br>
            <a:r>
              <a:rPr lang="cs-CZ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// called ~1000/s</a:t>
            </a:r>
            <a:r>
              <a:rPr lang="cs-CZ" sz="2000" dirty="0" smtClean="0">
                <a:latin typeface="Consolas" panose="020B0609020204030204" pitchFamily="49" charset="0"/>
              </a:rPr>
              <a:t/>
            </a:r>
            <a:br>
              <a:rPr lang="cs-CZ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cs-CZ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 descr="High Quality Scooby doo mask reveal Blank Meme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753" y="365125"/>
            <a:ext cx="4465852" cy="59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223" y="850216"/>
            <a:ext cx="1952368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>
                <a:latin typeface="Consolas" panose="020B0609020204030204" pitchFamily="49" charset="0"/>
              </a:rPr>
              <a:t>setup()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// </a:t>
            </a:r>
            <a:r>
              <a:rPr lang="en-US" sz="1600" dirty="0" err="1" smtClean="0">
                <a:latin typeface="Consolas" panose="020B0609020204030204" pitchFamily="49" charset="0"/>
              </a:rPr>
              <a:t>init</a:t>
            </a:r>
            <a:r>
              <a:rPr lang="en-US" sz="1600" dirty="0" smtClean="0">
                <a:latin typeface="Consolas" panose="020B0609020204030204" pitchFamily="49" charset="0"/>
              </a:rPr>
              <a:t> code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b="1" dirty="0">
                <a:latin typeface="Consolas" panose="020B0609020204030204" pitchFamily="49" charset="0"/>
              </a:rPr>
              <a:t>loop()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// main code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cs-CZ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223" y="4036421"/>
            <a:ext cx="1952368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setup();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while(true)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loop();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cs-CZ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232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Dobré </a:t>
            </a:r>
            <a:r>
              <a:rPr lang="en-US" dirty="0" smtClean="0"/>
              <a:t>p</a:t>
            </a:r>
            <a:r>
              <a:rPr lang="cs-CZ" dirty="0" smtClean="0"/>
              <a:t>rogramátorské </a:t>
            </a:r>
            <a:r>
              <a:rPr lang="en-US" dirty="0" smtClean="0"/>
              <a:t>z</a:t>
            </a:r>
            <a:r>
              <a:rPr lang="cs-CZ" dirty="0" smtClean="0"/>
              <a:t>vyky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Zapnout warnings</a:t>
            </a:r>
            <a:r>
              <a:rPr lang="en-US" dirty="0" smtClean="0"/>
              <a:t> p</a:t>
            </a:r>
            <a:r>
              <a:rPr lang="cs-CZ" dirty="0" smtClean="0"/>
              <a:t>řekladače</a:t>
            </a:r>
            <a:endParaRPr lang="en-US" dirty="0" smtClean="0"/>
          </a:p>
          <a:p>
            <a:r>
              <a:rPr lang="cs-CZ" dirty="0" smtClean="0"/>
              <a:t>Nepoužívat copy&amp;paste</a:t>
            </a:r>
          </a:p>
          <a:p>
            <a:pPr lvl="1"/>
            <a:r>
              <a:rPr lang="cs-CZ" dirty="0" smtClean="0"/>
              <a:t>Funkce, pole, ...</a:t>
            </a:r>
          </a:p>
          <a:p>
            <a:r>
              <a:rPr lang="cs-CZ" dirty="0" smtClean="0"/>
              <a:t>Používat konstanty</a:t>
            </a:r>
          </a:p>
          <a:p>
            <a:pPr lvl="1"/>
            <a:r>
              <a:rPr lang="cs-CZ" dirty="0">
                <a:latin typeface="Consolas" panose="020B0609020204030204" pitchFamily="49" charset="0"/>
              </a:rPr>
              <a:t>#include </a:t>
            </a:r>
            <a:r>
              <a:rPr lang="en-US" dirty="0">
                <a:latin typeface="Consolas" panose="020B0609020204030204" pitchFamily="49" charset="0"/>
              </a:rPr>
              <a:t>“</a:t>
            </a:r>
            <a:r>
              <a:rPr lang="cs-CZ" dirty="0">
                <a:latin typeface="Consolas" panose="020B0609020204030204" pitchFamily="49" charset="0"/>
              </a:rPr>
              <a:t>funshield.h</a:t>
            </a:r>
            <a:r>
              <a:rPr lang="en-US" dirty="0" smtClean="0">
                <a:latin typeface="Consolas" panose="020B0609020204030204" pitchFamily="49" charset="0"/>
              </a:rPr>
              <a:t>”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11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Inicializovat LEDky</a:t>
            </a:r>
          </a:p>
          <a:p>
            <a:pPr lvl="1"/>
            <a:r>
              <a:rPr lang="cs-CZ" dirty="0" smtClean="0">
                <a:latin typeface="Consolas" panose="020B0609020204030204" pitchFamily="49" charset="0"/>
              </a:rPr>
              <a:t>pinMode(pin, OUTPUT</a:t>
            </a:r>
            <a:r>
              <a:rPr lang="en-US" dirty="0" smtClean="0">
                <a:latin typeface="Consolas" panose="020B0609020204030204" pitchFamily="49" charset="0"/>
              </a:rPr>
              <a:t>/INPUT)</a:t>
            </a:r>
            <a:endParaRPr lang="cs-CZ" dirty="0" smtClean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Blikat vybranou LEDkou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digitalWrite</a:t>
            </a:r>
            <a:r>
              <a:rPr lang="en-US" dirty="0" smtClean="0">
                <a:latin typeface="Consolas" panose="020B0609020204030204" pitchFamily="49" charset="0"/>
              </a:rPr>
              <a:t>(pin, HIGH/LOW)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delay(</a:t>
            </a:r>
            <a:r>
              <a:rPr lang="en-US" dirty="0" err="1" smtClean="0">
                <a:latin typeface="Consolas" panose="020B0609020204030204" pitchFamily="49" charset="0"/>
              </a:rPr>
              <a:t>ms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cs-CZ" dirty="0" smtClean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Blikat všemi </a:t>
            </a:r>
            <a:r>
              <a:rPr lang="cs-CZ" dirty="0" smtClean="0"/>
              <a:t>ledkami najednou</a:t>
            </a:r>
          </a:p>
          <a:p>
            <a:pPr lvl="1"/>
            <a:r>
              <a:rPr lang="cs-CZ" dirty="0" smtClean="0"/>
              <a:t>ne C&amp;P (co kdyby LEDek bylo 1M)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Blikat bez delay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millis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ms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</a:t>
            </a:r>
            <a:r>
              <a:rPr lang="cs-CZ" dirty="0" smtClean="0"/>
              <a:t>ad délky</a:t>
            </a:r>
            <a:r>
              <a:rPr lang="en-US" dirty="0" smtClean="0"/>
              <a:t>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Had </a:t>
            </a:r>
            <a:r>
              <a:rPr lang="en-US" dirty="0" err="1" smtClean="0"/>
              <a:t>libovoln</a:t>
            </a:r>
            <a:r>
              <a:rPr lang="cs-CZ" dirty="0" smtClean="0"/>
              <a:t>é délky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64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Odkazy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hlinkClick r:id="rId2"/>
              </a:rPr>
              <a:t>https://www.ksi.mff.cuni.cz/teaching/nswi170-web/#@tab_links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00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dirty="0" smtClean="0"/>
              <a:t>. cvi</a:t>
            </a:r>
            <a:r>
              <a:rPr lang="cs-CZ" dirty="0" smtClean="0"/>
              <a:t>čení</a:t>
            </a:r>
            <a:endParaRPr lang="cs-CZ"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17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cs-CZ" dirty="0" smtClean="0"/>
              <a:t>Komunikace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746"/>
            <a:ext cx="10515600" cy="4904217"/>
          </a:xfrm>
        </p:spPr>
        <p:txBody>
          <a:bodyPr>
            <a:normAutofit/>
          </a:bodyPr>
          <a:lstStyle/>
          <a:p>
            <a:r>
              <a:rPr lang="en-US" dirty="0" smtClean="0"/>
              <a:t>Bu</a:t>
            </a:r>
            <a:r>
              <a:rPr lang="cs-CZ" dirty="0" smtClean="0"/>
              <a:t>ďte proaktivní</a:t>
            </a:r>
            <a:endParaRPr lang="en-US" dirty="0" smtClean="0"/>
          </a:p>
          <a:p>
            <a:r>
              <a:rPr lang="cs-CZ" dirty="0" smtClean="0"/>
              <a:t>Web</a:t>
            </a:r>
          </a:p>
          <a:p>
            <a:pPr lvl="1"/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fan1x.github.io/computer_systems.html</a:t>
            </a:r>
            <a:endParaRPr lang="cs-CZ" dirty="0" smtClean="0"/>
          </a:p>
          <a:p>
            <a:pPr lvl="1"/>
            <a:r>
              <a:rPr lang="cs-CZ" dirty="0">
                <a:hlinkClick r:id="rId3"/>
              </a:rPr>
              <a:t>https://www.ksi.mff.cuni.cz/teaching/nswi170-web</a:t>
            </a:r>
            <a:r>
              <a:rPr lang="cs-CZ" dirty="0" smtClean="0">
                <a:hlinkClick r:id="rId3"/>
              </a:rPr>
              <a:t>/</a:t>
            </a:r>
            <a:endParaRPr lang="cs-CZ" dirty="0"/>
          </a:p>
          <a:p>
            <a:r>
              <a:rPr lang="cs-CZ" dirty="0" smtClean="0"/>
              <a:t>Mattermost</a:t>
            </a:r>
          </a:p>
          <a:p>
            <a:r>
              <a:rPr lang="cs-CZ" dirty="0" smtClean="0"/>
              <a:t>Mail</a:t>
            </a:r>
          </a:p>
          <a:p>
            <a:r>
              <a:rPr lang="cs-CZ" dirty="0" smtClean="0"/>
              <a:t>Zoom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794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cs-CZ" dirty="0" smtClean="0"/>
              <a:t>Průběh cvičení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746"/>
            <a:ext cx="10515600" cy="4904217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Účel předmětu NSWI170 – Počítačové systémy</a:t>
            </a:r>
          </a:p>
          <a:p>
            <a:pPr lvl="1"/>
            <a:r>
              <a:rPr lang="cs-CZ" dirty="0"/>
              <a:t>Vysvětlit, co informatik potřebuje vědět o hardware a systémovém software</a:t>
            </a:r>
          </a:p>
          <a:p>
            <a:pPr lvl="1"/>
            <a:r>
              <a:rPr lang="cs-CZ" dirty="0"/>
              <a:t>Seznámit se s jazykem, který je pravým opakem Pythonu</a:t>
            </a:r>
          </a:p>
          <a:p>
            <a:pPr lvl="1"/>
            <a:r>
              <a:rPr lang="cs-CZ" dirty="0"/>
              <a:t>Vyzkoušet si programování v těsném kontaktu s hardware</a:t>
            </a:r>
          </a:p>
          <a:p>
            <a:r>
              <a:rPr lang="cs-CZ" dirty="0"/>
              <a:t>Obsah přednášky (</a:t>
            </a:r>
            <a:r>
              <a:rPr lang="en-US" dirty="0"/>
              <a:t>Jakub </a:t>
            </a:r>
            <a:r>
              <a:rPr lang="en-US" dirty="0" err="1"/>
              <a:t>Yaghob</a:t>
            </a:r>
            <a:r>
              <a:rPr lang="cs-CZ" dirty="0"/>
              <a:t> nebo Lubomír Bulej</a:t>
            </a:r>
            <a:r>
              <a:rPr lang="en-US" dirty="0"/>
              <a:t>)</a:t>
            </a:r>
            <a:endParaRPr lang="cs-CZ" dirty="0"/>
          </a:p>
          <a:p>
            <a:pPr lvl="1"/>
            <a:r>
              <a:rPr lang="cs-CZ" dirty="0"/>
              <a:t>1..2 – základy jazyka C</a:t>
            </a:r>
          </a:p>
          <a:p>
            <a:pPr lvl="1"/>
            <a:r>
              <a:rPr lang="cs-CZ" dirty="0"/>
              <a:t>3..14 – operační systémy, překladače, ...</a:t>
            </a:r>
          </a:p>
          <a:p>
            <a:r>
              <a:rPr lang="cs-CZ" dirty="0"/>
              <a:t>Obsah cvičení</a:t>
            </a:r>
          </a:p>
          <a:p>
            <a:pPr lvl="1"/>
            <a:r>
              <a:rPr lang="cs-CZ" dirty="0"/>
              <a:t>Předmět je sice 2/2, ale cvičení je pouze jednou za 14 dní</a:t>
            </a:r>
          </a:p>
          <a:p>
            <a:pPr lvl="2"/>
            <a:r>
              <a:rPr lang="cs-CZ" dirty="0"/>
              <a:t>Druhou dvouhodinu strávíte u domácích úkolů (a vaši učitelé při jejich kontrole)</a:t>
            </a:r>
          </a:p>
          <a:p>
            <a:pPr lvl="1"/>
            <a:r>
              <a:rPr lang="cs-CZ" dirty="0"/>
              <a:t>1 – první kroky v </a:t>
            </a:r>
            <a:r>
              <a:rPr lang="cs-CZ" dirty="0" smtClean="0"/>
              <a:t>C</a:t>
            </a:r>
            <a:r>
              <a:rPr lang="en-US" dirty="0" smtClean="0"/>
              <a:t>++</a:t>
            </a:r>
            <a:endParaRPr lang="cs-CZ" dirty="0"/>
          </a:p>
          <a:p>
            <a:pPr lvl="1"/>
            <a:r>
              <a:rPr lang="cs-CZ" dirty="0"/>
              <a:t>2..6 – programování pro Arduino</a:t>
            </a:r>
          </a:p>
          <a:p>
            <a:r>
              <a:rPr lang="cs-CZ" dirty="0"/>
              <a:t>Od třetího týdne přednáška se cvičením nesouvisí</a:t>
            </a:r>
          </a:p>
          <a:p>
            <a:pPr lvl="1"/>
            <a:r>
              <a:rPr lang="cs-CZ" dirty="0"/>
              <a:t>Ani zápočet se zkouškou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01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Zápočet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cs-CZ" dirty="0" smtClean="0"/>
              <a:t>řed druhým cvičením (</a:t>
            </a:r>
            <a:r>
              <a:rPr lang="en-US" dirty="0" smtClean="0"/>
              <a:t>22</a:t>
            </a:r>
            <a:r>
              <a:rPr lang="cs-CZ" dirty="0" smtClean="0"/>
              <a:t>.3.) si zajistěte prostředí k práci</a:t>
            </a:r>
          </a:p>
          <a:p>
            <a:pPr lvl="1"/>
            <a:r>
              <a:rPr lang="cs-CZ" dirty="0" smtClean="0">
                <a:solidFill>
                  <a:srgbClr val="FF0000"/>
                </a:solidFill>
              </a:rPr>
              <a:t>Arduino (v knihovně nebo koupit on-line)</a:t>
            </a:r>
          </a:p>
          <a:p>
            <a:pPr lvl="1"/>
            <a:r>
              <a:rPr lang="cs-CZ" dirty="0" smtClean="0"/>
              <a:t>Nainstalujte si na vašem počítači </a:t>
            </a:r>
            <a:r>
              <a:rPr lang="cs-CZ" dirty="0" smtClean="0">
                <a:solidFill>
                  <a:srgbClr val="FF0000"/>
                </a:solidFill>
              </a:rPr>
              <a:t>Arduino IDE </a:t>
            </a:r>
            <a:r>
              <a:rPr lang="cs-CZ" dirty="0" smtClean="0"/>
              <a:t>(pro řešení domácích úkolů)</a:t>
            </a:r>
          </a:p>
          <a:p>
            <a:r>
              <a:rPr lang="cs-CZ" dirty="0" smtClean="0"/>
              <a:t>Na cvičení budou zadávány úlohy</a:t>
            </a:r>
          </a:p>
          <a:p>
            <a:pPr lvl="1"/>
            <a:r>
              <a:rPr lang="cs-CZ" dirty="0" smtClean="0"/>
              <a:t>Odevzdání do ReCodexu</a:t>
            </a:r>
          </a:p>
          <a:p>
            <a:pPr lvl="1"/>
            <a:r>
              <a:rPr lang="cs-CZ" dirty="0" smtClean="0">
                <a:solidFill>
                  <a:srgbClr val="FF0000"/>
                </a:solidFill>
              </a:rPr>
              <a:t>1 týden na řešení</a:t>
            </a:r>
          </a:p>
          <a:p>
            <a:pPr lvl="1"/>
            <a:r>
              <a:rPr lang="cs-CZ" dirty="0" smtClean="0"/>
              <a:t>Arduinovské úlohy na sebe navazují, řešení tedy budete sami potřebovat</a:t>
            </a:r>
          </a:p>
          <a:p>
            <a:r>
              <a:rPr lang="cs-CZ" dirty="0" smtClean="0"/>
              <a:t>Na šestém cvičení bude zadána hlavní domácí úloha</a:t>
            </a:r>
            <a:endParaRPr lang="cs-CZ" dirty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8188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Výčtový typ – </a:t>
            </a:r>
            <a:r>
              <a:rPr lang="cs-CZ" dirty="0" smtClean="0">
                <a:latin typeface="Consolas" panose="020B0609020204030204" pitchFamily="49" charset="0"/>
              </a:rPr>
              <a:t>enum class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 zaznamenání stavů </a:t>
            </a:r>
            <a:r>
              <a:rPr lang="en-US" dirty="0" smtClean="0"/>
              <a:t>(</a:t>
            </a:r>
            <a:r>
              <a:rPr lang="cs-CZ" dirty="0" smtClean="0"/>
              <a:t>více než 2 stavy)</a:t>
            </a:r>
            <a:endParaRPr lang="en-US" dirty="0" smtClean="0"/>
          </a:p>
          <a:p>
            <a:r>
              <a:rPr lang="cs-CZ" dirty="0" smtClean="0"/>
              <a:t>Nepoužívat </a:t>
            </a:r>
            <a:r>
              <a:rPr lang="cs-CZ" dirty="0" smtClean="0">
                <a:latin typeface="Consolas" panose="020B0609020204030204" pitchFamily="49" charset="0"/>
              </a:rPr>
              <a:t>enum</a:t>
            </a:r>
          </a:p>
          <a:p>
            <a:endParaRPr lang="en-US" dirty="0" smtClean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778980"/>
            <a:ext cx="5882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class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button_state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i="1" dirty="0">
                <a:latin typeface="Consolas" panose="020B0609020204030204" pitchFamily="49" charset="0"/>
              </a:rPr>
              <a:t>UP, </a:t>
            </a:r>
            <a:r>
              <a:rPr lang="en-US" i="1" dirty="0" smtClean="0">
                <a:latin typeface="Consolas" panose="020B0609020204030204" pitchFamily="49" charset="0"/>
              </a:rPr>
              <a:t/>
            </a:r>
            <a:br>
              <a:rPr lang="en-US" i="1" dirty="0" smtClean="0">
                <a:latin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</a:rPr>
              <a:t>    </a:t>
            </a:r>
            <a:r>
              <a:rPr lang="en-US" i="1" dirty="0">
                <a:latin typeface="Consolas" panose="020B0609020204030204" pitchFamily="49" charset="0"/>
              </a:rPr>
              <a:t>DOWN</a:t>
            </a:r>
            <a:r>
              <a:rPr lang="en-US" i="1" dirty="0" smtClean="0">
                <a:latin typeface="Consolas" panose="020B0609020204030204" pitchFamily="49" charset="0"/>
              </a:rPr>
              <a:t>,</a:t>
            </a:r>
            <a:br>
              <a:rPr lang="en-US" i="1" dirty="0" smtClean="0">
                <a:latin typeface="Consolas" panose="020B0609020204030204" pitchFamily="49" charset="0"/>
              </a:rPr>
            </a:br>
            <a:r>
              <a:rPr lang="en-US" i="1" dirty="0" smtClean="0">
                <a:latin typeface="Consolas" panose="020B0609020204030204" pitchFamily="49" charset="0"/>
              </a:rPr>
              <a:t>    </a:t>
            </a:r>
            <a:r>
              <a:rPr lang="en-US" i="1" dirty="0">
                <a:latin typeface="Consolas" panose="020B0609020204030204" pitchFamily="49" charset="0"/>
              </a:rPr>
              <a:t>DEBOUNCING,</a:t>
            </a:r>
          </a:p>
          <a:p>
            <a:r>
              <a:rPr lang="en-US" i="1" dirty="0">
                <a:latin typeface="Consolas" panose="020B0609020204030204" pitchFamily="49" charset="0"/>
              </a:rPr>
              <a:t>    LONG_DOWN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21110" y="2718924"/>
            <a:ext cx="58829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button_state</a:t>
            </a:r>
            <a:r>
              <a:rPr lang="en-US" sz="1200" dirty="0">
                <a:latin typeface="Consolas" panose="020B0609020204030204" pitchFamily="49" charset="0"/>
              </a:rPr>
              <a:t> button1_state = </a:t>
            </a:r>
            <a:r>
              <a:rPr lang="en-US" sz="1200" b="1" dirty="0" err="1">
                <a:latin typeface="Consolas" panose="020B0609020204030204" pitchFamily="49" charset="0"/>
              </a:rPr>
              <a:t>button_state</a:t>
            </a:r>
            <a:r>
              <a:rPr lang="en-US" sz="1200" b="1" dirty="0">
                <a:latin typeface="Consolas" panose="020B0609020204030204" pitchFamily="49" charset="0"/>
              </a:rPr>
              <a:t>::UP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void loop() </a:t>
            </a: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(button1_state == </a:t>
            </a:r>
            <a:r>
              <a:rPr lang="en-US" sz="1200" dirty="0" err="1">
                <a:latin typeface="Consolas" panose="020B0609020204030204" pitchFamily="49" charset="0"/>
              </a:rPr>
              <a:t>button_state</a:t>
            </a:r>
            <a:r>
              <a:rPr lang="en-US" sz="1200" dirty="0">
                <a:latin typeface="Consolas" panose="020B0609020204030204" pitchFamily="49" charset="0"/>
              </a:rPr>
              <a:t>::UP)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</a:rPr>
              <a:t>// do something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 else if (button1_state == </a:t>
            </a:r>
            <a:r>
              <a:rPr lang="en-US" sz="1200" dirty="0" err="1">
                <a:latin typeface="Consolas" panose="020B0609020204030204" pitchFamily="49" charset="0"/>
              </a:rPr>
              <a:t>button_state</a:t>
            </a:r>
            <a:r>
              <a:rPr lang="en-US" sz="1200" dirty="0">
                <a:latin typeface="Consolas" panose="020B0609020204030204" pitchFamily="49" charset="0"/>
              </a:rPr>
              <a:t>::DOWN)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// do something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switch(button1_state)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case </a:t>
            </a:r>
            <a:r>
              <a:rPr lang="en-US" sz="1200" dirty="0" err="1">
                <a:latin typeface="Consolas" panose="020B0609020204030204" pitchFamily="49" charset="0"/>
              </a:rPr>
              <a:t>button_state</a:t>
            </a:r>
            <a:r>
              <a:rPr lang="en-US" sz="1200" dirty="0">
                <a:latin typeface="Consolas" panose="020B0609020204030204" pitchFamily="49" charset="0"/>
              </a:rPr>
              <a:t>::UP: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// do something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break;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latin typeface="Consolas" panose="020B0609020204030204" pitchFamily="49" charset="0"/>
              </a:rPr>
              <a:t>case </a:t>
            </a:r>
            <a:r>
              <a:rPr lang="en-US" sz="1200" b="1" dirty="0" err="1">
                <a:latin typeface="Consolas" panose="020B0609020204030204" pitchFamily="49" charset="0"/>
              </a:rPr>
              <a:t>button_state</a:t>
            </a:r>
            <a:r>
              <a:rPr lang="en-US" sz="1200" b="1" dirty="0">
                <a:latin typeface="Consolas" panose="020B0609020204030204" pitchFamily="49" charset="0"/>
              </a:rPr>
              <a:t>::DOWN</a:t>
            </a:r>
            <a:r>
              <a:rPr lang="en-US" sz="1200" b="1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latin typeface="Consolas" panose="020B0609020204030204" pitchFamily="49" charset="0"/>
              </a:rPr>
              <a:t>       case </a:t>
            </a:r>
            <a:r>
              <a:rPr lang="en-US" sz="1200" b="1" dirty="0" err="1" smtClean="0">
                <a:latin typeface="Consolas" panose="020B0609020204030204" pitchFamily="49" charset="0"/>
              </a:rPr>
              <a:t>button_state</a:t>
            </a:r>
            <a:r>
              <a:rPr lang="en-US" sz="1200" b="1" dirty="0" smtClean="0">
                <a:latin typeface="Consolas" panose="020B0609020204030204" pitchFamily="49" charset="0"/>
              </a:rPr>
              <a:t>::LONG_DOWN:  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        // </a:t>
            </a:r>
            <a:r>
              <a:rPr lang="en-US" sz="1200" b="1" dirty="0" smtClean="0">
                <a:latin typeface="Consolas" panose="020B0609020204030204" pitchFamily="49" charset="0"/>
              </a:rPr>
              <a:t>do something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            break;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      // do something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cs-CZ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87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IDE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V čem tedy budete programovat?</a:t>
            </a:r>
          </a:p>
          <a:p>
            <a:pPr lvl="1"/>
            <a:r>
              <a:rPr lang="cs-CZ" dirty="0" smtClean="0"/>
              <a:t>Technicky to bude C++</a:t>
            </a:r>
          </a:p>
          <a:p>
            <a:pPr lvl="2"/>
            <a:r>
              <a:rPr lang="cs-CZ" dirty="0" smtClean="0"/>
              <a:t>C++ je (téměř) nadmnožina C</a:t>
            </a:r>
          </a:p>
          <a:p>
            <a:pPr lvl="3"/>
            <a:r>
              <a:rPr lang="cs-CZ" dirty="0" smtClean="0"/>
              <a:t>U některých C-konstrukcí má C++ o něco přísnější pravidla, tím včas odhalíte některé chyby</a:t>
            </a:r>
          </a:p>
          <a:p>
            <a:pPr lvl="2"/>
            <a:r>
              <a:rPr lang="cs-CZ" dirty="0" smtClean="0"/>
              <a:t>Půjčíme si z C++ několik drobností usnadňujících život</a:t>
            </a:r>
          </a:p>
          <a:p>
            <a:pPr lvl="3"/>
            <a:r>
              <a:rPr lang="cs-CZ" dirty="0" smtClean="0"/>
              <a:t>Parametry předávané odkazem, prázdné závorky v deklaraci funkce bez parametrů, ...</a:t>
            </a:r>
          </a:p>
          <a:p>
            <a:pPr lvl="2"/>
            <a:r>
              <a:rPr lang="en-US" dirty="0" err="1" smtClean="0"/>
              <a:t>Slo</a:t>
            </a:r>
            <a:r>
              <a:rPr lang="cs-CZ" dirty="0" smtClean="0"/>
              <a:t>žitější vlastnosti C++ nejsou v nízkoúrovňovém prostředí příliš užitečné </a:t>
            </a:r>
          </a:p>
          <a:p>
            <a:pPr lvl="3"/>
            <a:r>
              <a:rPr lang="cs-CZ" dirty="0" smtClean="0"/>
              <a:t>Často ani nejsou dostupné kvůli omezené kapacitě hardware</a:t>
            </a:r>
          </a:p>
          <a:p>
            <a:r>
              <a:rPr lang="cs-CZ" dirty="0" smtClean="0"/>
              <a:t>Kde?</a:t>
            </a:r>
          </a:p>
          <a:p>
            <a:pPr lvl="1"/>
            <a:r>
              <a:rPr lang="cs-CZ" dirty="0" smtClean="0"/>
              <a:t>1. cvičení: </a:t>
            </a:r>
            <a:r>
              <a:rPr lang="cs-CZ" dirty="0" smtClean="0">
                <a:hlinkClick r:id="rId2"/>
              </a:rPr>
              <a:t>coliru.stacked-crooked.com</a:t>
            </a:r>
            <a:endParaRPr lang="cs-CZ" dirty="0" smtClean="0"/>
          </a:p>
          <a:p>
            <a:pPr lvl="2"/>
            <a:r>
              <a:rPr lang="cs-CZ" dirty="0" smtClean="0"/>
              <a:t>Webový editor schopný zkompilovat a spustit jednoduchý program v C++</a:t>
            </a:r>
          </a:p>
          <a:p>
            <a:pPr lvl="2"/>
            <a:r>
              <a:rPr lang="cs-CZ" dirty="0" smtClean="0"/>
              <a:t>Kdo to umí, může používat jakýkoliv jiný editor a překladač C++</a:t>
            </a:r>
          </a:p>
          <a:p>
            <a:pPr lvl="1"/>
            <a:r>
              <a:rPr lang="cs-CZ" dirty="0" smtClean="0"/>
              <a:t>Zbytek cvičení: Arduino IDE - </a:t>
            </a:r>
            <a:r>
              <a:rPr lang="en-US" dirty="0" smtClean="0">
                <a:hlinkClick r:id="rId3"/>
              </a:rPr>
              <a:t>www.arduino.cc/en/main/software</a:t>
            </a:r>
            <a:endParaRPr lang="cs-CZ" dirty="0" smtClean="0"/>
          </a:p>
          <a:p>
            <a:pPr lvl="2"/>
            <a:r>
              <a:rPr lang="cs-CZ" dirty="0" smtClean="0"/>
              <a:t>Aplikace pro Windows/Linux/MacOS</a:t>
            </a:r>
          </a:p>
          <a:p>
            <a:pPr lvl="2"/>
            <a:r>
              <a:rPr lang="cs-CZ" dirty="0" smtClean="0"/>
              <a:t>Editor, překladač, dálkový (USB) ovladač Arduina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Čas na hraní </a:t>
            </a:r>
            <a:r>
              <a:rPr lang="cs-CZ" smtClean="0">
                <a:sym typeface="Wingdings" panose="05000000000000000000" pitchFamily="2" charset="2"/>
              </a:rPr>
              <a:t>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0327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en-US" dirty="0" smtClean="0"/>
              <a:t>Hello World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#include &lt;</a:t>
            </a:r>
            <a:r>
              <a:rPr lang="cs-CZ" dirty="0" smtClean="0">
                <a:latin typeface="Consolas" panose="020B0609020204030204" pitchFamily="49" charset="0"/>
              </a:rPr>
              <a:t>c</a:t>
            </a:r>
            <a:r>
              <a:rPr lang="en-US" dirty="0" err="1" smtClean="0">
                <a:latin typeface="Consolas" panose="020B0609020204030204" pitchFamily="49" charset="0"/>
              </a:rPr>
              <a:t>stdio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main()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printf</a:t>
            </a:r>
            <a:r>
              <a:rPr lang="en-US" dirty="0" smtClean="0">
                <a:latin typeface="Consolas" panose="020B0609020204030204" pitchFamily="49" charset="0"/>
              </a:rPr>
              <a:t>("Hello World :)\n");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1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&lt;cstdio&gt;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fn1(int array[], int length)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0;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for(int i = 0; i &lt; length; ++i)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    res += array[i];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return res;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9, 10};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fn1(array, 9);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en-US" dirty="0" err="1" smtClean="0"/>
              <a:t>Tajemn</a:t>
            </a:r>
            <a:r>
              <a:rPr lang="cs-CZ" dirty="0"/>
              <a:t>á</a:t>
            </a:r>
            <a:r>
              <a:rPr lang="cs-CZ" dirty="0" smtClean="0"/>
              <a:t> funkce 2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&lt;stdio.h&gt;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fn2(int array[], int length, int number)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i = 0;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while(i &lt; length &amp;&amp; array[i] != number)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    ++i;    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return i;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9, 10};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   static constexpr int SIZE = 10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fn2(array, SIZE, 4);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907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3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&lt;stdio.h&gt;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int fn3(int array[], int length)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int j = 0;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int k = 0;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for(int i = 0; i &lt; length; ++i)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if (array[i] % 2 == 0)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    ++j;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} else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    ++k;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if (j &gt; k)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j;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 else if (k &gt; j)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-k;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 else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0;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9};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static constexpr int SIZE = </a:t>
            </a:r>
            <a:r>
              <a:rPr lang="en-US" dirty="0" smtClean="0">
                <a:latin typeface="Consolas" panose="020B0609020204030204" pitchFamily="49" charset="0"/>
              </a:rPr>
              <a:t>9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</a:t>
            </a:r>
            <a:r>
              <a:rPr lang="en-US" dirty="0" smtClean="0">
                <a:latin typeface="Consolas" panose="020B0609020204030204" pitchFamily="49" charset="0"/>
              </a:rPr>
              <a:t>3</a:t>
            </a:r>
            <a:r>
              <a:rPr lang="cs-CZ" dirty="0" smtClean="0">
                <a:latin typeface="Consolas" panose="020B0609020204030204" pitchFamily="49" charset="0"/>
              </a:rPr>
              <a:t>(array, SIZE);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 smtClean="0"/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3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count_and_compare_odd_even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array[],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length)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length;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if (array[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% 2 == 0)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++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} else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++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if (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 &gt; 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 else if (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 &gt;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-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 else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trojúhelník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vánoční stromeček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Vypsat průměr hodnot v poli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graf hodnot v poli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klouzavý průměr hodnot v poli</a:t>
            </a:r>
          </a:p>
          <a:p>
            <a:pPr marL="971550" lvl="1" indent="-514350">
              <a:buFont typeface="+mj-lt"/>
              <a:buAutoNum type="alphaLcParenR"/>
            </a:pPr>
            <a:r>
              <a:rPr lang="cs-CZ" dirty="0" smtClean="0"/>
              <a:t>Pro fixní N</a:t>
            </a:r>
          </a:p>
          <a:p>
            <a:pPr marL="971550" lvl="1" indent="-514350">
              <a:buFont typeface="+mj-lt"/>
              <a:buAutoNum type="alphaLcParenR"/>
            </a:pPr>
            <a:r>
              <a:rPr lang="cs-CZ" dirty="0" smtClean="0"/>
              <a:t>Obecně pro N po sobě jdoucích hodnot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Histogram</a:t>
            </a:r>
            <a:endParaRPr lang="cs-CZ" dirty="0" smtClean="0"/>
          </a:p>
          <a:p>
            <a:pPr marL="971550" lvl="1" indent="-514350">
              <a:buFont typeface="+mj-lt"/>
              <a:buAutoNum type="alphaLcParenR"/>
            </a:pPr>
            <a:endParaRPr lang="cs-CZ" dirty="0"/>
          </a:p>
        </p:txBody>
      </p:sp>
      <p:sp>
        <p:nvSpPr>
          <p:cNvPr id="4" name="TextBox 4"/>
          <p:cNvSpPr txBox="1"/>
          <p:nvPr/>
        </p:nvSpPr>
        <p:spPr>
          <a:xfrm>
            <a:off x="8894398" y="1818083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591" y="1217919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 descr="https://upload.wikimedia.org/wikipedia/commons/f/fe/Moving_average-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006" y="3227015"/>
            <a:ext cx="4224767" cy="268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0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 smtClean="0"/>
              <a:t>Jak </a:t>
            </a:r>
            <a:r>
              <a:rPr lang="cs-CZ" sz="4000" dirty="0"/>
              <a:t>ladit Arduino </a:t>
            </a:r>
            <a:r>
              <a:rPr lang="cs-CZ" sz="4000" dirty="0" smtClean="0"/>
              <a:t>(=</a:t>
            </a:r>
            <a:r>
              <a:rPr lang="cs-CZ" sz="4000" dirty="0"/>
              <a:t>debugging)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Arduino IDE</a:t>
            </a:r>
          </a:p>
          <a:p>
            <a:pPr lvl="1"/>
            <a:r>
              <a:rPr lang="cs-CZ" dirty="0" smtClean="0"/>
              <a:t>Tools → Serial Monitor → (nastavte rychlost) 9600 baund</a:t>
            </a:r>
          </a:p>
          <a:p>
            <a:r>
              <a:rPr lang="cs-CZ" dirty="0" smtClean="0">
                <a:latin typeface="Consolas" panose="020B0609020204030204" pitchFamily="49" charset="0"/>
              </a:rPr>
              <a:t>setup()</a:t>
            </a:r>
          </a:p>
          <a:p>
            <a:pPr lvl="1"/>
            <a:r>
              <a:rPr lang="cs-CZ" dirty="0" smtClean="0">
                <a:latin typeface="Consolas" panose="020B0609020204030204" pitchFamily="49" charset="0"/>
              </a:rPr>
              <a:t>Serial.begin(9600); </a:t>
            </a:r>
            <a:r>
              <a:rPr lang="cs-CZ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nastavte stejnou rychlost jako v IDE</a:t>
            </a:r>
          </a:p>
          <a:p>
            <a:r>
              <a:rPr lang="cs-CZ" dirty="0" smtClean="0"/>
              <a:t>Používání </a:t>
            </a:r>
          </a:p>
          <a:p>
            <a:pPr lvl="1"/>
            <a:r>
              <a:rPr lang="cs-CZ" dirty="0" smtClean="0">
                <a:hlinkClick r:id="rId2"/>
              </a:rPr>
              <a:t>https://www.arduino.cc/reference/en/language/functions/communication/serial/</a:t>
            </a:r>
            <a:endParaRPr lang="cs-CZ" dirty="0" smtClean="0"/>
          </a:p>
          <a:p>
            <a:pPr lvl="1"/>
            <a:r>
              <a:rPr lang="cs-CZ" dirty="0" smtClean="0">
                <a:latin typeface="Consolas" panose="020B0609020204030204" pitchFamily="49" charset="0"/>
              </a:rPr>
              <a:t>print(), println()</a:t>
            </a:r>
          </a:p>
          <a:p>
            <a:pPr lvl="2"/>
            <a:r>
              <a:rPr lang="cs-CZ" dirty="0" smtClean="0">
                <a:latin typeface="Consolas" panose="020B0609020204030204" pitchFamily="49" charset="0"/>
              </a:rPr>
              <a:t>Serial.print(„Hello world“); Serial.println</a:t>
            </a:r>
            <a:r>
              <a:rPr lang="en-US" dirty="0" smtClean="0">
                <a:latin typeface="Consolas" panose="020B0609020204030204" pitchFamily="49" charset="0"/>
              </a:rPr>
              <a:t>(1234); ...</a:t>
            </a:r>
          </a:p>
          <a:p>
            <a:r>
              <a:rPr lang="en-US" dirty="0" smtClean="0"/>
              <a:t>V</a:t>
            </a:r>
            <a:r>
              <a:rPr lang="cs-CZ" dirty="0" smtClean="0"/>
              <a:t>kládání ladících výpisů, kudy program běžel</a:t>
            </a:r>
          </a:p>
        </p:txBody>
      </p:sp>
    </p:spTree>
    <p:extLst>
      <p:ext uri="{BB962C8B-B14F-4D97-AF65-F5344CB8AC3E}">
        <p14:creationId xmlns:p14="http://schemas.microsoft.com/office/powerpoint/2010/main" val="30846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Segmentový displej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individuální ovládání segmentů</a:t>
            </a:r>
          </a:p>
          <a:p>
            <a:r>
              <a:rPr lang="cs-CZ" dirty="0" smtClean="0"/>
              <a:t>glyph - svítící obrázek v jednom znaku</a:t>
            </a:r>
            <a:endParaRPr lang="cs-CZ" dirty="0"/>
          </a:p>
        </p:txBody>
      </p:sp>
      <p:grpSp>
        <p:nvGrpSpPr>
          <p:cNvPr id="22" name="Group 21"/>
          <p:cNvGrpSpPr/>
          <p:nvPr/>
        </p:nvGrpSpPr>
        <p:grpSpPr>
          <a:xfrm>
            <a:off x="5389880" y="3250873"/>
            <a:ext cx="5654040" cy="2926090"/>
            <a:chOff x="6189980" y="3250873"/>
            <a:chExt cx="5654040" cy="2926090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189980" y="3482295"/>
              <a:ext cx="4831080" cy="1608531"/>
              <a:chOff x="2843808" y="2708919"/>
              <a:chExt cx="3168352" cy="105491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808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0072" y="2708919"/>
                <a:ext cx="792088" cy="1054917"/>
              </a:xfrm>
              <a:prstGeom prst="rect">
                <a:avLst/>
              </a:prstGeom>
            </p:spPr>
          </p:pic>
        </p:grpSp>
        <p:sp>
          <p:nvSpPr>
            <p:cNvPr id="9" name="Oval 8"/>
            <p:cNvSpPr/>
            <p:nvPr/>
          </p:nvSpPr>
          <p:spPr>
            <a:xfrm>
              <a:off x="9813290" y="4776751"/>
              <a:ext cx="916305" cy="31407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" name="Oval Callout 9"/>
            <p:cNvSpPr/>
            <p:nvPr/>
          </p:nvSpPr>
          <p:spPr>
            <a:xfrm>
              <a:off x="10369550" y="5247343"/>
              <a:ext cx="1474470" cy="612648"/>
            </a:xfrm>
            <a:prstGeom prst="wedgeEllipseCallout">
              <a:avLst>
                <a:gd name="adj1" fmla="val -40833"/>
                <a:gd name="adj2" fmla="val -74316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segment</a:t>
              </a:r>
              <a:endParaRPr lang="cs-CZ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459788" y="3250873"/>
              <a:ext cx="1207770" cy="207137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3" name="Oval Callout 12"/>
            <p:cNvSpPr/>
            <p:nvPr/>
          </p:nvSpPr>
          <p:spPr>
            <a:xfrm>
              <a:off x="8472170" y="5564315"/>
              <a:ext cx="1474470" cy="612648"/>
            </a:xfrm>
            <a:prstGeom prst="wedgeEllipseCallout">
              <a:avLst>
                <a:gd name="adj1" fmla="val -9825"/>
                <a:gd name="adj2" fmla="val -76803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znak</a:t>
              </a:r>
              <a:endParaRPr lang="cs-CZ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593012" y="4811867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593012" y="4162532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594201" y="3513197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7" name="Rounded Rectangle 16"/>
            <p:cNvSpPr/>
            <p:nvPr/>
          </p:nvSpPr>
          <p:spPr>
            <a:xfrm rot="16200000">
              <a:off x="7916423" y="4487199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" name="Rounded Rectangle 18"/>
            <p:cNvSpPr/>
            <p:nvPr/>
          </p:nvSpPr>
          <p:spPr>
            <a:xfrm rot="16200000">
              <a:off x="7934794" y="3837864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" name="Oval Callout 20"/>
            <p:cNvSpPr/>
            <p:nvPr/>
          </p:nvSpPr>
          <p:spPr>
            <a:xfrm>
              <a:off x="6914357" y="5289923"/>
              <a:ext cx="1474470" cy="612648"/>
            </a:xfrm>
            <a:prstGeom prst="wedgeEllipseCallout">
              <a:avLst>
                <a:gd name="adj1" fmla="val 18599"/>
                <a:gd name="adj2" fmla="val -107898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glyph</a:t>
              </a:r>
              <a:endParaRPr lang="cs-CZ" dirty="0"/>
            </a:p>
          </p:txBody>
        </p:sp>
      </p:grpSp>
    </p:spTree>
    <p:extLst>
      <p:ext uri="{BB962C8B-B14F-4D97-AF65-F5344CB8AC3E}">
        <p14:creationId xmlns:p14="http://schemas.microsoft.com/office/powerpoint/2010/main" val="152110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Vytvoření glyphu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Kódování v 1 bytu (8 bitů)</a:t>
            </a:r>
          </a:p>
          <a:p>
            <a:r>
              <a:rPr lang="cs-CZ" dirty="0" smtClean="0"/>
              <a:t>Každý 1 bit odpovídá 1 segmentu</a:t>
            </a:r>
          </a:p>
          <a:p>
            <a:pPr lvl="1"/>
            <a:r>
              <a:rPr lang="cs-CZ" dirty="0" smtClean="0"/>
              <a:t>Kódování segmentů</a:t>
            </a:r>
          </a:p>
          <a:p>
            <a:r>
              <a:rPr lang="cs-CZ" dirty="0"/>
              <a:t>Inverzní logika</a:t>
            </a:r>
          </a:p>
          <a:p>
            <a:pPr lvl="1"/>
            <a:r>
              <a:rPr lang="cs-CZ" dirty="0"/>
              <a:t>LED ON = 0</a:t>
            </a:r>
          </a:p>
          <a:p>
            <a:pPr lvl="1"/>
            <a:r>
              <a:rPr lang="cs-CZ" dirty="0"/>
              <a:t>LED OFF = </a:t>
            </a:r>
            <a:r>
              <a:rPr lang="cs-CZ" dirty="0" smtClean="0"/>
              <a:t>1</a:t>
            </a:r>
          </a:p>
          <a:p>
            <a:r>
              <a:rPr lang="cs-CZ" dirty="0" smtClean="0"/>
              <a:t>Příklad: Glyph „3“</a:t>
            </a:r>
            <a:endParaRPr lang="cs-CZ" dirty="0"/>
          </a:p>
        </p:txBody>
      </p:sp>
      <p:grpSp>
        <p:nvGrpSpPr>
          <p:cNvPr id="15" name="Group 14"/>
          <p:cNvGrpSpPr/>
          <p:nvPr/>
        </p:nvGrpSpPr>
        <p:grpSpPr>
          <a:xfrm>
            <a:off x="8858250" y="3386138"/>
            <a:ext cx="2095500" cy="2790825"/>
            <a:chOff x="8604250" y="2605881"/>
            <a:chExt cx="2095500" cy="27908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4250" y="2605881"/>
              <a:ext cx="2095500" cy="279082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9831385" y="4072729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" name="Oval 6"/>
            <p:cNvSpPr/>
            <p:nvPr/>
          </p:nvSpPr>
          <p:spPr>
            <a:xfrm>
              <a:off x="9852024" y="2946400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" name="Oval 7"/>
            <p:cNvSpPr/>
            <p:nvPr/>
          </p:nvSpPr>
          <p:spPr>
            <a:xfrm rot="5400000">
              <a:off x="9284495" y="2370932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" name="Oval 9"/>
            <p:cNvSpPr/>
            <p:nvPr/>
          </p:nvSpPr>
          <p:spPr>
            <a:xfrm rot="5400000">
              <a:off x="9256714" y="3509565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9256714" y="4632725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390180"/>
              </p:ext>
            </p:extLst>
          </p:nvPr>
        </p:nvGraphicFramePr>
        <p:xfrm>
          <a:off x="4290020" y="2830349"/>
          <a:ext cx="3759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413065874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377019718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37811397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33107107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69585645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34454699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1381805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571157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1734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58382"/>
              </p:ext>
            </p:extLst>
          </p:nvPr>
        </p:nvGraphicFramePr>
        <p:xfrm>
          <a:off x="1504254" y="5269706"/>
          <a:ext cx="4788000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6746429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9995479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0304575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788038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660859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0811886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717398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6778809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6084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cs-CZ" dirty="0" smtClean="0"/>
                        <a:t>segment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DP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3749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cs-CZ" dirty="0" smtClean="0"/>
                        <a:t>byte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561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8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Výběr znaku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Opět pomocí bitů</a:t>
            </a:r>
          </a:p>
          <a:p>
            <a:r>
              <a:rPr lang="cs-CZ" dirty="0" smtClean="0"/>
              <a:t>1 bit odpovídá jednomu znaku</a:t>
            </a:r>
          </a:p>
          <a:p>
            <a:pPr lvl="1"/>
            <a:r>
              <a:rPr lang="cs-CZ" dirty="0" smtClean="0"/>
              <a:t>Použity jen bity 0-3 (ostatní nezajímavé)</a:t>
            </a:r>
          </a:p>
          <a:p>
            <a:r>
              <a:rPr lang="cs-CZ" dirty="0" smtClean="0"/>
              <a:t>Kódování</a:t>
            </a:r>
          </a:p>
          <a:p>
            <a:r>
              <a:rPr lang="cs-CZ" dirty="0" smtClean="0"/>
              <a:t>Příklad: aktivuj znaky A, C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628976" y="3247753"/>
          <a:ext cx="3759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413065874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377019718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37811397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33107107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69585645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34454699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1381805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571157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17347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850908" y="3828550"/>
            <a:ext cx="4323984" cy="1878855"/>
            <a:chOff x="5419948" y="478413"/>
            <a:chExt cx="4323984" cy="1878855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5489724" y="720725"/>
              <a:ext cx="4254208" cy="1416459"/>
              <a:chOff x="2843808" y="2708919"/>
              <a:chExt cx="3168352" cy="105491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808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0072" y="2708919"/>
                <a:ext cx="792088" cy="1054917"/>
              </a:xfrm>
              <a:prstGeom prst="rect">
                <a:avLst/>
              </a:prstGeom>
            </p:spPr>
          </p:pic>
        </p:grpSp>
        <p:sp>
          <p:nvSpPr>
            <p:cNvPr id="12" name="Oval 11"/>
            <p:cNvSpPr/>
            <p:nvPr/>
          </p:nvSpPr>
          <p:spPr>
            <a:xfrm>
              <a:off x="7566452" y="478415"/>
              <a:ext cx="948336" cy="187885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4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419948" y="478413"/>
              <a:ext cx="948336" cy="187885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4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88248" y="621493"/>
            <a:ext cx="4323984" cy="1878856"/>
            <a:chOff x="5419948" y="478412"/>
            <a:chExt cx="4323984" cy="1878856"/>
          </a:xfrm>
        </p:grpSpPr>
        <p:grpSp>
          <p:nvGrpSpPr>
            <p:cNvPr id="18" name="Group 17"/>
            <p:cNvGrpSpPr>
              <a:grpSpLocks noChangeAspect="1"/>
            </p:cNvGrpSpPr>
            <p:nvPr/>
          </p:nvGrpSpPr>
          <p:grpSpPr>
            <a:xfrm>
              <a:off x="5489724" y="720725"/>
              <a:ext cx="4254208" cy="1416459"/>
              <a:chOff x="2843808" y="2708919"/>
              <a:chExt cx="3168352" cy="1054918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808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0072" y="2708919"/>
                <a:ext cx="792088" cy="1054917"/>
              </a:xfrm>
              <a:prstGeom prst="rect">
                <a:avLst/>
              </a:prstGeom>
            </p:spPr>
          </p:pic>
        </p:grpSp>
        <p:sp>
          <p:nvSpPr>
            <p:cNvPr id="19" name="Oval 18"/>
            <p:cNvSpPr/>
            <p:nvPr/>
          </p:nvSpPr>
          <p:spPr>
            <a:xfrm>
              <a:off x="7566452" y="478415"/>
              <a:ext cx="948336" cy="18788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0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487660" y="478414"/>
              <a:ext cx="948336" cy="18788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0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5419948" y="478413"/>
              <a:ext cx="948336" cy="18788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0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cs-CZ" sz="4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645244" y="478412"/>
              <a:ext cx="948336" cy="18788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0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cs-CZ" sz="4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285180"/>
              </p:ext>
            </p:extLst>
          </p:nvPr>
        </p:nvGraphicFramePr>
        <p:xfrm>
          <a:off x="1326140" y="4397137"/>
          <a:ext cx="3989512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934971891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4130658743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1377019718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2378113974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2331071076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2695856450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1344546990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313818055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2571157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znak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1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byte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7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68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Kódování bytu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1 byte = 8bitů</a:t>
            </a:r>
          </a:p>
          <a:p>
            <a:r>
              <a:rPr lang="cs-CZ" dirty="0" smtClean="0"/>
              <a:t>Zápisy</a:t>
            </a:r>
          </a:p>
          <a:p>
            <a:pPr lvl="1"/>
            <a:r>
              <a:rPr lang="cs-CZ" dirty="0" smtClean="0"/>
              <a:t>Binárně: 0b01101010</a:t>
            </a:r>
          </a:p>
          <a:p>
            <a:pPr lvl="1"/>
            <a:r>
              <a:rPr lang="cs-CZ" dirty="0" smtClean="0"/>
              <a:t>Hexadecimálně: 0x6A</a:t>
            </a:r>
            <a:endParaRPr lang="cs-C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108202" y="3856566"/>
          <a:ext cx="4212000" cy="1112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36246515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621299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365946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2934027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753981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413891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21343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712719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81494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index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24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bin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2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hex</a:t>
                      </a:r>
                      <a:endParaRPr lang="cs-CZ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6</a:t>
                      </a:r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161055"/>
                  </a:ext>
                </a:extLst>
              </a:tr>
            </a:tbl>
          </a:graphicData>
        </a:graphic>
      </p:graphicFrame>
      <p:sp>
        <p:nvSpPr>
          <p:cNvPr id="5" name="Oval Callout 4"/>
          <p:cNvSpPr/>
          <p:nvPr/>
        </p:nvSpPr>
        <p:spPr>
          <a:xfrm>
            <a:off x="6752002" y="2906606"/>
            <a:ext cx="3573098" cy="1463886"/>
          </a:xfrm>
          <a:prstGeom prst="wedgeEllipseCallout">
            <a:avLst>
              <a:gd name="adj1" fmla="val -75000"/>
              <a:gd name="adj2" fmla="val 79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bin</a:t>
            </a:r>
            <a:r>
              <a:rPr lang="cs-CZ" dirty="0" smtClean="0"/>
              <a:t>ární čísla odpovídají 1 hexa (2^4 = 16)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694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2498</TotalTime>
  <Words>2751</Words>
  <Application>Microsoft Office PowerPoint</Application>
  <PresentationFormat>Widescreen</PresentationFormat>
  <Paragraphs>393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NSWI170 – Počítačové systémy</vt:lpstr>
      <vt:lpstr>4. cvičení</vt:lpstr>
      <vt:lpstr>Feedback</vt:lpstr>
      <vt:lpstr>Výčtový typ – enum class</vt:lpstr>
      <vt:lpstr>Jak ladit Arduino (=debugging)</vt:lpstr>
      <vt:lpstr>Segmentový displej</vt:lpstr>
      <vt:lpstr>Vytvoření glyphu</vt:lpstr>
      <vt:lpstr>Výběr znaku</vt:lpstr>
      <vt:lpstr>Kódování bytu</vt:lpstr>
      <vt:lpstr>Programování displeje</vt:lpstr>
      <vt:lpstr>Programování displeje</vt:lpstr>
      <vt:lpstr>Užitečné funkce pro práci s bity</vt:lpstr>
      <vt:lpstr>Programování</vt:lpstr>
      <vt:lpstr>3. cvičení</vt:lpstr>
      <vt:lpstr>Příklad DU1 &amp; DU2</vt:lpstr>
      <vt:lpstr>Základní typy v C++</vt:lpstr>
      <vt:lpstr>Pole v C++</vt:lpstr>
      <vt:lpstr>Struktury v C++</vt:lpstr>
      <vt:lpstr>Struktury v C++</vt:lpstr>
      <vt:lpstr>Funkce - výstupní parametry</vt:lpstr>
      <vt:lpstr>Příklad na opravu</vt:lpstr>
      <vt:lpstr>Příklad na opravu: odsazení</vt:lpstr>
      <vt:lpstr>Příklad na opravu: pojmenování proměnných</vt:lpstr>
      <vt:lpstr>Příklad na opravu: typy proměnných</vt:lpstr>
      <vt:lpstr>Příklad na opravu: jméno funkce</vt:lpstr>
      <vt:lpstr>Tlačítka</vt:lpstr>
      <vt:lpstr>2. cvičení</vt:lpstr>
      <vt:lpstr>Arduino</vt:lpstr>
      <vt:lpstr>Arduino HW</vt:lpstr>
      <vt:lpstr>Kompilace</vt:lpstr>
      <vt:lpstr>Arduino IDE</vt:lpstr>
      <vt:lpstr>PowerPoint Presentation</vt:lpstr>
      <vt:lpstr>Dobré programátorské zvyky</vt:lpstr>
      <vt:lpstr>Úkoly</vt:lpstr>
      <vt:lpstr>Odkazy</vt:lpstr>
      <vt:lpstr>1. cvičení</vt:lpstr>
      <vt:lpstr>Komunikace</vt:lpstr>
      <vt:lpstr>Průběh cvičení</vt:lpstr>
      <vt:lpstr>Zápočet</vt:lpstr>
      <vt:lpstr>IDE</vt:lpstr>
      <vt:lpstr>Čas na hraní </vt:lpstr>
      <vt:lpstr>Hello World </vt:lpstr>
      <vt:lpstr>Tajemná funkce 1 </vt:lpstr>
      <vt:lpstr>Tajemná funkce 2</vt:lpstr>
      <vt:lpstr>Tajemná funkce 3 (1/2)</vt:lpstr>
      <vt:lpstr>Tajemná funkce 3 (2/2)</vt:lpstr>
      <vt:lpstr>Úkoly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NSWI170 – Počítačové systémy</dc:title>
  <dc:creator>Tomas Faltin</dc:creator>
  <cp:lastModifiedBy>Tomas Faltin</cp:lastModifiedBy>
  <cp:revision>212</cp:revision>
  <dcterms:created xsi:type="dcterms:W3CDTF">2020-02-24T09:50:47Z</dcterms:created>
  <dcterms:modified xsi:type="dcterms:W3CDTF">2021-05-03T12:09:17Z</dcterms:modified>
</cp:coreProperties>
</file>