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0" r:id="rId3"/>
    <p:sldId id="311" r:id="rId4"/>
    <p:sldId id="315" r:id="rId5"/>
    <p:sldId id="293" r:id="rId6"/>
    <p:sldId id="316" r:id="rId7"/>
    <p:sldId id="313" r:id="rId8"/>
    <p:sldId id="312" r:id="rId9"/>
    <p:sldId id="317" r:id="rId10"/>
    <p:sldId id="319" r:id="rId11"/>
    <p:sldId id="287" r:id="rId12"/>
    <p:sldId id="308" r:id="rId13"/>
    <p:sldId id="302" r:id="rId14"/>
    <p:sldId id="303" r:id="rId15"/>
    <p:sldId id="307" r:id="rId16"/>
    <p:sldId id="309" r:id="rId17"/>
    <p:sldId id="304" r:id="rId18"/>
    <p:sldId id="305" r:id="rId19"/>
    <p:sldId id="306" r:id="rId20"/>
    <p:sldId id="301" r:id="rId21"/>
    <p:sldId id="297" r:id="rId22"/>
    <p:sldId id="286" r:id="rId23"/>
    <p:sldId id="299" r:id="rId24"/>
    <p:sldId id="298" r:id="rId25"/>
    <p:sldId id="294" r:id="rId26"/>
    <p:sldId id="295" r:id="rId27"/>
    <p:sldId id="296" r:id="rId28"/>
    <p:sldId id="300" r:id="rId29"/>
    <p:sldId id="288" r:id="rId30"/>
    <p:sldId id="270" r:id="rId31"/>
    <p:sldId id="283" r:id="rId32"/>
    <p:sldId id="271" r:id="rId33"/>
    <p:sldId id="272" r:id="rId34"/>
    <p:sldId id="273" r:id="rId35"/>
    <p:sldId id="274" r:id="rId36"/>
    <p:sldId id="279" r:id="rId37"/>
    <p:sldId id="284" r:id="rId38"/>
    <p:sldId id="280" r:id="rId39"/>
    <p:sldId id="285" r:id="rId40"/>
    <p:sldId id="281" r:id="rId41"/>
    <p:sldId id="28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  <p14:sldId id="310"/>
            <p14:sldId id="311"/>
            <p14:sldId id="315"/>
            <p14:sldId id="293"/>
            <p14:sldId id="316"/>
            <p14:sldId id="313"/>
            <p14:sldId id="312"/>
            <p14:sldId id="317"/>
            <p14:sldId id="319"/>
          </p14:sldIdLst>
        </p14:section>
        <p14:section name="ex03" id="{7AA847A5-752B-6447-A7DD-B6DB0FF41DC6}">
          <p14:sldIdLst>
            <p14:sldId id="287"/>
            <p14:sldId id="308"/>
            <p14:sldId id="302"/>
            <p14:sldId id="303"/>
            <p14:sldId id="307"/>
            <p14:sldId id="309"/>
            <p14:sldId id="304"/>
            <p14:sldId id="305"/>
            <p14:sldId id="306"/>
          </p14:sldIdLst>
        </p14:section>
        <p14:section name="ex02" id="{3C576902-880E-4BFC-B629-EE6303F2673B}">
          <p14:sldIdLst>
            <p14:sldId id="301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599" autoAdjust="0"/>
  </p:normalViewPr>
  <p:slideViewPr>
    <p:cSldViewPr>
      <p:cViewPr varScale="1">
        <p:scale>
          <a:sx n="127" d="100"/>
          <a:sy n="127" d="100"/>
        </p:scale>
        <p:origin x="224" y="3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10/25/22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10/25/22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647C-D7D9-1C08-61FB-5379F6BA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b="1" dirty="0"/>
              <a:t>Homework2:</a:t>
            </a:r>
            <a:r>
              <a:rPr lang="en-US" sz="3200" dirty="0"/>
              <a:t> Finish Matrix for Integers</a:t>
            </a:r>
            <a:r>
              <a:rPr lang="en-C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07F5-CC02-619F-DFAB-6C622C32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all issues in the previous HW</a:t>
            </a:r>
          </a:p>
          <a:p>
            <a:r>
              <a:rPr lang="en-US" dirty="0"/>
              <a:t>Implement correctly all special methods</a:t>
            </a:r>
          </a:p>
          <a:p>
            <a:r>
              <a:rPr lang="en-US" dirty="0"/>
              <a:t>Show usage/test</a:t>
            </a:r>
          </a:p>
        </p:txBody>
      </p:sp>
    </p:spTree>
    <p:extLst>
      <p:ext uri="{BB962C8B-B14F-4D97-AF65-F5344CB8AC3E}">
        <p14:creationId xmlns:p14="http://schemas.microsoft.com/office/powerpoint/2010/main" val="11691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while (x </a:t>
            </a:r>
            <a:r>
              <a:rPr lang="cs-CZ" b="1" dirty="0">
                <a:solidFill>
                  <a:srgbClr val="FF0000"/>
                </a:solidFill>
                <a:latin typeface="+mj-lt"/>
              </a:rPr>
              <a:t>--&gt;</a:t>
            </a:r>
            <a:r>
              <a:rPr lang="cs-CZ" dirty="0">
                <a:latin typeface="+mj-lt"/>
              </a:rPr>
              <a:t>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</a:t>
            </a:r>
            <a:r>
              <a:rPr lang="cs-CZ" dirty="0" err="1">
                <a:latin typeface="+mj-lt"/>
              </a:rPr>
              <a:t>cout</a:t>
            </a:r>
            <a:r>
              <a:rPr lang="cs-CZ" dirty="0">
                <a:latin typeface="+mj-lt"/>
              </a:rPr>
              <a:t>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const &amp;</a:t>
            </a:r>
            <a:r>
              <a:rPr lang="en-US" dirty="0"/>
              <a:t> for large objects</a:t>
            </a:r>
          </a:p>
          <a:p>
            <a:r>
              <a:rPr lang="en-US" dirty="0"/>
              <a:t>Only source codes and project/config files to GIT</a:t>
            </a:r>
          </a:p>
          <a:p>
            <a:pPr lvl="1"/>
            <a:r>
              <a:rPr lang="en-US" dirty="0"/>
              <a:t>No binaries (they can be compiled from the source codes)</a:t>
            </a:r>
          </a:p>
          <a:p>
            <a:r>
              <a:rPr lang="en-US" dirty="0"/>
              <a:t>Use STL functions </a:t>
            </a:r>
          </a:p>
          <a:p>
            <a:pPr lvl="1"/>
            <a:r>
              <a:rPr lang="en-US" dirty="0" err="1">
                <a:latin typeface="+mj-lt"/>
              </a:rPr>
              <a:t>isdigit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stoi</a:t>
            </a:r>
            <a:r>
              <a:rPr lang="en-US" dirty="0">
                <a:latin typeface="+mj-lt"/>
              </a:rPr>
              <a:t>(), …</a:t>
            </a:r>
          </a:p>
          <a:p>
            <a:r>
              <a:rPr lang="en-US" dirty="0"/>
              <a:t>Prefer C++ strings to C-style strings</a:t>
            </a:r>
          </a:p>
          <a:p>
            <a:pPr lvl="1"/>
            <a:r>
              <a:rPr lang="en-US" dirty="0">
                <a:latin typeface="+mj-lt"/>
              </a:rPr>
              <a:t>std::string, std::</a:t>
            </a:r>
            <a:r>
              <a:rPr lang="en-US" dirty="0" err="1">
                <a:latin typeface="+mj-lt"/>
              </a:rPr>
              <a:t>string_view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Put all related things (data, functions) together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450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Defining your own types -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Use </a:t>
            </a:r>
            <a:r>
              <a:rPr lang="en-CZ">
                <a:latin typeface="+mj-lt"/>
                <a:sym typeface="Wingdings" pitchFamily="2" charset="2"/>
              </a:rPr>
              <a:t>using</a:t>
            </a:r>
            <a:r>
              <a:rPr lang="en-CZ">
                <a:sym typeface="Wingdings" pitchFamily="2" charset="2"/>
              </a:rPr>
              <a:t> (or </a:t>
            </a:r>
            <a:r>
              <a:rPr lang="en-CZ">
                <a:latin typeface="+mj-lt"/>
                <a:sym typeface="Wingdings" pitchFamily="2" charset="2"/>
              </a:rPr>
              <a:t>typedef</a:t>
            </a:r>
            <a:r>
              <a:rPr lang="en-CZ">
                <a:sym typeface="Wingdings" pitchFamily="2" charset="2"/>
              </a:rPr>
              <a:t> </a:t>
            </a:r>
            <a:r>
              <a:rPr lang="en-CZ" dirty="0">
                <a:sym typeface="Wingdings" pitchFamily="2" charset="2"/>
              </a:rPr>
              <a:t>in old C/C++)</a:t>
            </a:r>
          </a:p>
          <a:p>
            <a:r>
              <a:rPr lang="en-CZ" dirty="0">
                <a:sym typeface="Wingdings" pitchFamily="2" charset="2"/>
              </a:rPr>
              <a:t> Can be used together with templates (later)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522411" y="3212976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using </a:t>
            </a:r>
            <a:r>
              <a:rPr lang="en-GB" b="0" dirty="0" err="1">
                <a:solidFill>
                  <a:srgbClr val="D4D4D4"/>
                </a:solidFill>
                <a:effectLst/>
                <a:latin typeface="+mj-lt"/>
              </a:rPr>
              <a:t>my_int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int;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std::pair&lt;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&gt;;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std::vector&lt;char&gt;;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std::vector&lt;int&gt;;</a:t>
            </a:r>
          </a:p>
          <a:p>
            <a:endParaRPr lang="en-GB" dirty="0">
              <a:solidFill>
                <a:srgbClr val="D4D4D4"/>
              </a:solidFill>
              <a:latin typeface="+mj-lt"/>
            </a:endParaRP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x = 3;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p{10, 20};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str = {‘a’, ‘b’, ‘c’};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vi(10, 0);</a:t>
            </a:r>
          </a:p>
        </p:txBody>
      </p:sp>
    </p:spTree>
    <p:extLst>
      <p:ext uri="{BB962C8B-B14F-4D97-AF65-F5344CB8AC3E}">
        <p14:creationId xmlns:p14="http://schemas.microsoft.com/office/powerpoint/2010/main" val="13880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Constant values – constexpr/const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16832"/>
            <a:ext cx="9738828" cy="4267200"/>
          </a:xfrm>
        </p:spPr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Read only value that cannot be changed</a:t>
            </a:r>
          </a:p>
          <a:p>
            <a:r>
              <a:rPr lang="en-CZ" dirty="0">
                <a:sym typeface="Wingdings" pitchFamily="2" charset="2"/>
              </a:rPr>
              <a:t>Naming values in code</a:t>
            </a:r>
          </a:p>
          <a:p>
            <a:pPr lvl="1"/>
            <a:r>
              <a:rPr lang="en-CZ" dirty="0">
                <a:sym typeface="Wingdings" pitchFamily="2" charset="2"/>
              </a:rPr>
              <a:t>~ Every number in the code should be a named constant</a:t>
            </a:r>
          </a:p>
          <a:p>
            <a:r>
              <a:rPr lang="en-CZ" dirty="0">
                <a:latin typeface="+mj-lt"/>
                <a:sym typeface="Wingdings" pitchFamily="2" charset="2"/>
              </a:rPr>
              <a:t>constexpr</a:t>
            </a:r>
            <a:r>
              <a:rPr lang="en-CZ" dirty="0">
                <a:sym typeface="Wingdings" pitchFamily="2" charset="2"/>
              </a:rPr>
              <a:t> – constant value (potentially) evaluated in the compile time</a:t>
            </a:r>
          </a:p>
          <a:p>
            <a:pPr lvl="1"/>
            <a:r>
              <a:rPr lang="en-CZ" dirty="0">
                <a:sym typeface="Wingdings" pitchFamily="2" charset="2"/>
              </a:rPr>
              <a:t>Can be used as arguments to templates</a:t>
            </a:r>
          </a:p>
          <a:p>
            <a:r>
              <a:rPr lang="en-GB" dirty="0">
                <a:latin typeface="+mj-lt"/>
                <a:sym typeface="Wingdings" pitchFamily="2" charset="2"/>
              </a:rPr>
              <a:t>c</a:t>
            </a:r>
            <a:r>
              <a:rPr lang="en-CZ" dirty="0">
                <a:latin typeface="+mj-lt"/>
                <a:sym typeface="Wingdings" pitchFamily="2" charset="2"/>
              </a:rPr>
              <a:t>onst</a:t>
            </a:r>
            <a:r>
              <a:rPr lang="en-CZ" dirty="0">
                <a:sym typeface="Wingdings" pitchFamily="2" charset="2"/>
              </a:rPr>
              <a:t> – constant value</a:t>
            </a:r>
          </a:p>
          <a:p>
            <a:r>
              <a:rPr lang="en-CZ" dirty="0">
                <a:sym typeface="Wingdings" pitchFamily="2" charset="2"/>
              </a:rPr>
              <a:t> Both can be used together with </a:t>
            </a:r>
            <a:r>
              <a:rPr lang="en-CZ" dirty="0">
                <a:latin typeface="+mj-lt"/>
                <a:sym typeface="Wingdings" pitchFamily="2" charset="2"/>
              </a:rPr>
              <a:t>static</a:t>
            </a:r>
            <a:r>
              <a:rPr lang="en-CZ" dirty="0">
                <a:sym typeface="Wingdings" pitchFamily="2" charset="2"/>
              </a:rPr>
              <a:t> (later)</a:t>
            </a:r>
          </a:p>
          <a:p>
            <a:endParaRPr lang="en-CZ" dirty="0">
              <a:sym typeface="Wingdings" pitchFamily="2" charset="2"/>
            </a:endParaRP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476642" y="5537701"/>
            <a:ext cx="6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double PI = 3.14;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size_t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MAX_SIZE = 16 * 1024 * 1024;</a:t>
            </a:r>
          </a:p>
        </p:txBody>
      </p:sp>
    </p:spTree>
    <p:extLst>
      <p:ext uri="{BB962C8B-B14F-4D97-AF65-F5344CB8AC3E}">
        <p14:creationId xmlns:p14="http://schemas.microsoft.com/office/powerpoint/2010/main" val="38882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3D Matrix for Integers -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width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length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heigth</a:t>
            </a:r>
            <a:r>
              <a:rPr lang="cs-CZ" dirty="0">
                <a:latin typeface="+mj-lt"/>
              </a:rPr>
              <a:t>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41931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latin typeface="+mj-lt"/>
              </a:rPr>
              <a:t>print()</a:t>
            </a:r>
          </a:p>
          <a:p>
            <a:r>
              <a:rPr lang="en-CZ" dirty="0">
                <a:latin typeface="+mj-lt"/>
              </a:rPr>
              <a:t>sort_vector(x, y)</a:t>
            </a:r>
          </a:p>
          <a:p>
            <a:pPr lvl="1"/>
            <a:r>
              <a:rPr lang="en-CZ" dirty="0"/>
              <a:t>Use </a:t>
            </a:r>
            <a:r>
              <a:rPr lang="en-CZ" dirty="0">
                <a:latin typeface="+mj-lt"/>
              </a:rPr>
              <a:t>std::sort()</a:t>
            </a:r>
            <a:endParaRPr lang="en-CZ" dirty="0"/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std::deque, std::list</a:t>
            </a:r>
          </a:p>
          <a:p>
            <a:pPr lvl="1"/>
            <a:r>
              <a:rPr lang="en-CZ" dirty="0"/>
              <a:t>the change to different container must be only few lines of change</a:t>
            </a:r>
          </a:p>
          <a:p>
            <a:pPr lvl="2"/>
            <a:r>
              <a:rPr lang="en-US" dirty="0"/>
              <a:t>Hint: use </a:t>
            </a:r>
            <a:r>
              <a:rPr lang="en-US" dirty="0">
                <a:latin typeface="+mj-lt"/>
              </a:rPr>
              <a:t>using</a:t>
            </a:r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std::array</a:t>
            </a:r>
          </a:p>
          <a:p>
            <a:pPr lvl="1"/>
            <a:r>
              <a:rPr lang="en-US" dirty="0"/>
              <a:t>Use large enough array</a:t>
            </a:r>
          </a:p>
          <a:p>
            <a:pPr lvl="2"/>
            <a:r>
              <a:rPr lang="en-US" dirty="0"/>
              <a:t>! Use constants </a:t>
            </a:r>
          </a:p>
          <a:p>
            <a:pPr lvl="1"/>
            <a:r>
              <a:rPr lang="en-US" dirty="0"/>
              <a:t>Report error in case of overflow</a:t>
            </a:r>
          </a:p>
        </p:txBody>
      </p:sp>
    </p:spTree>
    <p:extLst>
      <p:ext uri="{BB962C8B-B14F-4D97-AF65-F5344CB8AC3E}">
        <p14:creationId xmlns:p14="http://schemas.microsoft.com/office/powerpoint/2010/main" val="23772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const functions for read-only functions</a:t>
            </a:r>
          </a:p>
          <a:p>
            <a:pPr lvl="1"/>
            <a:r>
              <a:rPr lang="en-US" dirty="0">
                <a:latin typeface="+mj-lt"/>
              </a:rPr>
              <a:t>print() const, </a:t>
            </a:r>
            <a:r>
              <a:rPr lang="en-US" dirty="0" err="1">
                <a:latin typeface="+mj-lt"/>
              </a:rPr>
              <a:t>get_matrix</a:t>
            </a:r>
            <a:r>
              <a:rPr lang="en-US" dirty="0">
                <a:latin typeface="+mj-lt"/>
              </a:rPr>
              <a:t>() const, </a:t>
            </a:r>
            <a:r>
              <a:rPr lang="en-US" dirty="0" err="1">
                <a:latin typeface="+mj-lt"/>
              </a:rPr>
              <a:t>get_vector</a:t>
            </a:r>
            <a:r>
              <a:rPr lang="en-US" dirty="0">
                <a:latin typeface="+mj-lt"/>
              </a:rPr>
              <a:t>() const</a:t>
            </a:r>
          </a:p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class</a:t>
            </a:r>
            <a:r>
              <a:rPr lang="en-US" dirty="0"/>
              <a:t> or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to create new types</a:t>
            </a:r>
          </a:p>
          <a:p>
            <a:pPr lvl="1"/>
            <a:r>
              <a:rPr lang="en-US" dirty="0"/>
              <a:t>Decomposition! </a:t>
            </a:r>
          </a:p>
          <a:p>
            <a:pPr lvl="1"/>
            <a:r>
              <a:rPr lang="en-US" dirty="0">
                <a:latin typeface="+mj-lt"/>
              </a:rPr>
              <a:t>using</a:t>
            </a:r>
            <a:r>
              <a:rPr lang="en-US" dirty="0"/>
              <a:t> can be anywhere (inside the class as well)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https://cuni-cz.zoom.us/j/94350923737</a:t>
            </a:r>
            <a:endParaRPr lang="en-US" dirty="0"/>
          </a:p>
          <a:p>
            <a:pPr lvl="1"/>
            <a:r>
              <a:rPr lang="en-US" dirty="0"/>
              <a:t>Credentials in SIS/mail</a:t>
            </a:r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link: </a:t>
            </a:r>
            <a:r>
              <a:rPr lang="cs-CZ" dirty="0">
                <a:hlinkClick r:id="rId4"/>
              </a:rPr>
              <a:t>https://ulita.ms.mff.cuni.cz/mattermost/signup_user_complete/?id=z1knw5ag6p8nipop1i7iciga6a</a:t>
            </a:r>
            <a:endParaRPr lang="en-US" dirty="0"/>
          </a:p>
          <a:p>
            <a:pPr lvl="2"/>
            <a:r>
              <a:rPr lang="en-US" dirty="0"/>
              <a:t>Use ASAP, might expire eventually</a:t>
            </a:r>
          </a:p>
          <a:p>
            <a:pPr lvl="1"/>
            <a:r>
              <a:rPr lang="en-US" dirty="0"/>
              <a:t>Channel: `</a:t>
            </a:r>
            <a:r>
              <a:rPr lang="cs-CZ" dirty="0"/>
              <a:t>nprg041-cpp-english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https://gitlab.mff.cuni.cz/teaching/nprg041/2021-22/eng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  <a:p>
            <a:r>
              <a:rPr lang="en-US" dirty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Monday midnight (to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 if not attending! </a:t>
            </a:r>
          </a:p>
          <a:p>
            <a:pPr lvl="1"/>
            <a:r>
              <a:rPr lang="en-US" dirty="0"/>
              <a:t>Won’t be graded, for a feedback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28/11/2021</a:t>
            </a:r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22/5/2022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– keep a single code style</a:t>
            </a:r>
          </a:p>
          <a:p>
            <a:r>
              <a:rPr lang="en-US" dirty="0"/>
              <a:t>Cleanness, readability</a:t>
            </a:r>
          </a:p>
          <a:p>
            <a:pPr lvl="1"/>
            <a:r>
              <a:rPr lang="en-US" dirty="0"/>
              <a:t>Code doesn’t contain commented/dead parts</a:t>
            </a:r>
          </a:p>
          <a:p>
            <a:pPr lvl="1"/>
            <a:r>
              <a:rPr lang="en-US" dirty="0"/>
              <a:t>Code should be readable on its own</a:t>
            </a:r>
          </a:p>
          <a:p>
            <a:r>
              <a:rPr lang="en-US" dirty="0"/>
              <a:t>Safe, modern</a:t>
            </a:r>
          </a:p>
          <a:p>
            <a:pPr lvl="1"/>
            <a:r>
              <a:rPr lang="en-US" dirty="0"/>
              <a:t>E.g., prefer `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[]</a:t>
            </a:r>
            <a:r>
              <a:rPr lang="en-US" dirty="0"/>
              <a:t>`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OFC, if the code is not working, all the above points are  not that important, but 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 makes it easy to shoot yourself in the foot. C++ makes it harder, but when you do, it blows away your whole leg.”</a:t>
            </a:r>
            <a:br>
              <a:rPr lang="en-US" dirty="0"/>
            </a:br>
            <a:r>
              <a:rPr lang="en-US" dirty="0"/>
              <a:t>--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dirty="0"/>
            </a:br>
            <a:r>
              <a:rPr lang="en-US" dirty="0"/>
              <a:t>-- </a:t>
            </a:r>
            <a:r>
              <a:rPr lang="en-US" dirty="0" err="1"/>
              <a:t>Stroustrup</a:t>
            </a:r>
            <a:r>
              <a:rPr lang="en-US" dirty="0"/>
              <a:t> C++ ‘interview’ (</a:t>
            </a:r>
            <a:r>
              <a:rPr lang="en-US" dirty="0">
                <a:hlinkClick r:id="rId2"/>
              </a:rPr>
              <a:t>https://www-users.cs.york.ac.uk/susan/joke/cpp.htm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547C-9405-A4CF-ECF8-4DA89DAA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Argument Passing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8E83-8479-EE95-77B8-787C2E19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By copy/value</a:t>
            </a:r>
          </a:p>
          <a:p>
            <a:pPr lvl="1"/>
            <a:r>
              <a:rPr lang="en-CZ" dirty="0">
                <a:latin typeface="+mj-lt"/>
              </a:rPr>
              <a:t>int max(int x, int y);</a:t>
            </a:r>
            <a:r>
              <a:rPr lang="en-CZ" dirty="0"/>
              <a:t> </a:t>
            </a:r>
          </a:p>
          <a:p>
            <a:r>
              <a:rPr lang="en-CZ" dirty="0"/>
              <a:t>By const-reference: </a:t>
            </a:r>
          </a:p>
          <a:p>
            <a:pPr lvl="1"/>
            <a:r>
              <a:rPr lang="en-CZ" dirty="0">
                <a:latin typeface="+mj-lt"/>
              </a:rPr>
              <a:t>Matrix sum(const Matrix &amp;m1, const Matrix &amp;m2);</a:t>
            </a:r>
          </a:p>
          <a:p>
            <a:r>
              <a:rPr lang="en-CZ" dirty="0"/>
              <a:t>By reference</a:t>
            </a:r>
          </a:p>
          <a:p>
            <a:pPr lvl="1"/>
            <a:r>
              <a:rPr lang="en-CZ" dirty="0">
                <a:latin typeface="+mj-lt"/>
              </a:rPr>
              <a:t>void find_zero_matrix(const vector&lt;Matrix&gt; &amp;ms,</a:t>
            </a:r>
            <a:br>
              <a:rPr lang="en-CZ" dirty="0">
                <a:latin typeface="+mj-lt"/>
              </a:rPr>
            </a:br>
            <a:r>
              <a:rPr lang="en-CZ" dirty="0">
                <a:latin typeface="+mj-lt"/>
              </a:rPr>
              <a:t>                      Matrix &amp;zero_matrix);</a:t>
            </a:r>
          </a:p>
        </p:txBody>
      </p:sp>
    </p:spTree>
    <p:extLst>
      <p:ext uri="{BB962C8B-B14F-4D97-AF65-F5344CB8AC3E}">
        <p14:creationId xmlns:p14="http://schemas.microsoft.com/office/powerpoint/2010/main" val="16431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044606" cy="1020762"/>
          </a:xfrm>
        </p:spPr>
        <p:txBody>
          <a:bodyPr/>
          <a:lstStyle/>
          <a:p>
            <a:r>
              <a:rPr lang="en-US" dirty="0"/>
              <a:t>Argument Passing – By R-value Reference (&amp;&amp;)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88622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transfer an ownership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  <a:r>
              <a:rPr lang="en-US" dirty="0"/>
              <a:t> the object into a function</a:t>
            </a:r>
          </a:p>
          <a:p>
            <a:pPr lvl="1"/>
            <a:r>
              <a:rPr lang="en-US" dirty="0"/>
              <a:t>the object no longer lives outside the function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a single owner (</a:t>
            </a:r>
            <a:r>
              <a:rPr lang="en-US" dirty="0">
                <a:latin typeface="+mj-lt"/>
              </a:rPr>
              <a:t>std::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moving large objects</a:t>
            </a:r>
          </a:p>
          <a:p>
            <a:r>
              <a:rPr lang="en-US" dirty="0"/>
              <a:t>Use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::move() </a:t>
            </a:r>
            <a:r>
              <a:rPr lang="en-US" dirty="0"/>
              <a:t>on the caller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&lt;int&gt;&gt;::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unique_ptr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&lt;int&gt; &amp;&amp;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new_obj</a:t>
            </a:r>
            <a:r>
              <a:rPr lang="en-US" dirty="0">
                <a:latin typeface="+mj-lt"/>
              </a:rPr>
              <a:t>);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 </a:t>
            </a:r>
            <a:r>
              <a:rPr lang="en-US" dirty="0" err="1">
                <a:latin typeface="+mj-lt"/>
              </a:rPr>
              <a:t>vector_of_ints</a:t>
            </a:r>
            <a:r>
              <a:rPr lang="en-US" dirty="0">
                <a:latin typeface="+mj-lt"/>
              </a:rPr>
              <a:t>;</a:t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vector_of_ints.push_back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move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make_unique</a:t>
            </a:r>
            <a:r>
              <a:rPr lang="en-US" dirty="0">
                <a:latin typeface="+mj-lt"/>
              </a:rPr>
              <a:t>&lt;int&gt;(x));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720-6D25-1CD5-DAB8-885C86B5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Static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4450-3D62-8B01-FB38-770422B5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Attribute/method belongs to a class (not an object/instance)</a:t>
            </a:r>
          </a:p>
          <a:p>
            <a:r>
              <a:rPr lang="en-CZ" dirty="0"/>
              <a:t>Need to share attribute/method among the objects/instances</a:t>
            </a:r>
          </a:p>
          <a:p>
            <a:r>
              <a:rPr lang="en-CZ" dirty="0"/>
              <a:t>Most things belong to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E998C-11F9-E46F-EBD3-A72F3E4B9F1B}"/>
              </a:ext>
            </a:extLst>
          </p:cNvPr>
          <p:cNvSpPr txBox="1"/>
          <p:nvPr/>
        </p:nvSpPr>
        <p:spPr>
          <a:xfrm>
            <a:off x="1629916" y="4038600"/>
            <a:ext cx="777686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{};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class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With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624426"/>
            <a:ext cx="5724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has_instance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~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"default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~Verbose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dtor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"user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708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default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v6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v7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Calls destructors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Homework1</a:t>
            </a:r>
            <a:r>
              <a:rPr lang="en-US" dirty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program so it writes: </a:t>
            </a:r>
            <a:r>
              <a:rPr lang="en-US" dirty="0">
                <a:latin typeface="+mj-lt"/>
              </a:rPr>
              <a:t>1,2,3,…,16</a:t>
            </a:r>
            <a:endParaRPr lang="en-US" dirty="0"/>
          </a:p>
          <a:p>
            <a:r>
              <a:rPr lang="en-US" dirty="0"/>
              <a:t>Touch </a:t>
            </a:r>
            <a:r>
              <a:rPr lang="en-US" b="1" dirty="0"/>
              <a:t>only</a:t>
            </a:r>
            <a:r>
              <a:rPr lang="en-US" dirty="0"/>
              <a:t> class C, nothing else</a:t>
            </a:r>
          </a:p>
          <a:p>
            <a:pPr lvl="1"/>
            <a:r>
              <a:rPr lang="en-US" dirty="0"/>
              <a:t>Nothing can be into </a:t>
            </a:r>
            <a:r>
              <a:rPr lang="en-US" dirty="0">
                <a:latin typeface="+mj-lt"/>
              </a:rPr>
              <a:t>main()</a:t>
            </a:r>
            <a:r>
              <a:rPr lang="en-US" dirty="0"/>
              <a:t> or </a:t>
            </a:r>
            <a:r>
              <a:rPr lang="en-US" dirty="0" err="1">
                <a:latin typeface="+mj-lt"/>
              </a:rPr>
              <a:t>fn_XXX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/>
              <a:t>Don’t use </a:t>
            </a:r>
            <a:r>
              <a:rPr lang="en-US" dirty="0">
                <a:latin typeface="+mj-lt"/>
              </a:rPr>
              <a:t>exit()</a:t>
            </a:r>
            <a:r>
              <a:rPr lang="en-US" dirty="0"/>
              <a:t>, </a:t>
            </a:r>
            <a:r>
              <a:rPr lang="en-US" dirty="0">
                <a:latin typeface="+mj-lt"/>
              </a:rPr>
              <a:t>break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goto</a:t>
            </a:r>
            <a:r>
              <a:rPr lang="en-US" dirty="0"/>
              <a:t>, …</a:t>
            </a:r>
          </a:p>
          <a:p>
            <a:r>
              <a:rPr lang="en-US" dirty="0"/>
              <a:t>Hint:  which methods are called?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0556" y="1700808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/* implement me */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endParaRPr lang="en-GB" sz="12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Don’t touch anything below!!!</a:t>
            </a:r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"7\n"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"9\n"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905</TotalTime>
  <Words>3845</Words>
  <Application>Microsoft Macintosh PowerPoint</Application>
  <PresentationFormat>Custom</PresentationFormat>
  <Paragraphs>463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4</vt:lpstr>
      <vt:lpstr>Homework Feedback</vt:lpstr>
      <vt:lpstr>Argument Passing - Recap</vt:lpstr>
      <vt:lpstr>Argument Passing – By R-value Reference (&amp;&amp;)</vt:lpstr>
      <vt:lpstr>Static With Classes</vt:lpstr>
      <vt:lpstr>Static With Class</vt:lpstr>
      <vt:lpstr>Special Methods In Classes</vt:lpstr>
      <vt:lpstr>Homework1: Implement class C</vt:lpstr>
      <vt:lpstr>Homework2: Finish Matrix for Integers </vt:lpstr>
      <vt:lpstr>Programming in C++ - lab 3</vt:lpstr>
      <vt:lpstr>Down to operator</vt:lpstr>
      <vt:lpstr>Homework Feedback</vt:lpstr>
      <vt:lpstr>Class/Struct - Recap</vt:lpstr>
      <vt:lpstr>Defining your own types - using</vt:lpstr>
      <vt:lpstr>Constant values – constexpr/const</vt:lpstr>
      <vt:lpstr>Coding: 3D Matrix for Integers - API</vt:lpstr>
      <vt:lpstr>Coding: 3D Matrix for Integers - Hints</vt:lpstr>
      <vt:lpstr>Coding: 3D Matrix - Improvements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106</cp:revision>
  <dcterms:created xsi:type="dcterms:W3CDTF">2021-09-30T06:52:15Z</dcterms:created>
  <dcterms:modified xsi:type="dcterms:W3CDTF">2022-10-25T08:43:57Z</dcterms:modified>
</cp:coreProperties>
</file>