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77" r:id="rId2"/>
    <p:sldId id="305" r:id="rId3"/>
    <p:sldId id="307" r:id="rId4"/>
    <p:sldId id="306" r:id="rId5"/>
    <p:sldId id="309" r:id="rId6"/>
    <p:sldId id="310" r:id="rId7"/>
    <p:sldId id="312" r:id="rId8"/>
    <p:sldId id="308" r:id="rId9"/>
    <p:sldId id="311" r:id="rId10"/>
    <p:sldId id="299" r:id="rId11"/>
    <p:sldId id="303" r:id="rId12"/>
    <p:sldId id="304" r:id="rId13"/>
    <p:sldId id="300" r:id="rId14"/>
    <p:sldId id="301" r:id="rId15"/>
    <p:sldId id="302" r:id="rId16"/>
    <p:sldId id="292" r:id="rId17"/>
    <p:sldId id="293" r:id="rId18"/>
    <p:sldId id="295" r:id="rId19"/>
    <p:sldId id="297" r:id="rId20"/>
    <p:sldId id="298" r:id="rId21"/>
    <p:sldId id="294" r:id="rId22"/>
    <p:sldId id="286" r:id="rId23"/>
    <p:sldId id="288" r:id="rId24"/>
    <p:sldId id="287" r:id="rId25"/>
    <p:sldId id="290" r:id="rId26"/>
    <p:sldId id="289" r:id="rId27"/>
    <p:sldId id="291" r:id="rId28"/>
    <p:sldId id="281" r:id="rId29"/>
    <p:sldId id="285" r:id="rId30"/>
    <p:sldId id="282" r:id="rId31"/>
    <p:sldId id="283" r:id="rId32"/>
    <p:sldId id="284" r:id="rId33"/>
    <p:sldId id="275" r:id="rId34"/>
    <p:sldId id="278" r:id="rId35"/>
    <p:sldId id="268" r:id="rId36"/>
    <p:sldId id="279" r:id="rId37"/>
    <p:sldId id="269" r:id="rId38"/>
    <p:sldId id="270" r:id="rId39"/>
    <p:sldId id="280" r:id="rId40"/>
    <p:sldId id="273" r:id="rId41"/>
    <p:sldId id="272" r:id="rId42"/>
    <p:sldId id="276" r:id="rId43"/>
    <p:sldId id="266" r:id="rId44"/>
    <p:sldId id="257" r:id="rId45"/>
    <p:sldId id="267" r:id="rId46"/>
    <p:sldId id="259" r:id="rId47"/>
    <p:sldId id="260" r:id="rId48"/>
    <p:sldId id="258" r:id="rId49"/>
    <p:sldId id="261" r:id="rId50"/>
    <p:sldId id="263" r:id="rId51"/>
    <p:sldId id="264" r:id="rId52"/>
    <p:sldId id="26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7" id="{7C9090DA-9654-4E3D-A571-052547B2AEE5}">
          <p14:sldIdLst>
            <p14:sldId id="305"/>
            <p14:sldId id="307"/>
            <p14:sldId id="306"/>
            <p14:sldId id="309"/>
            <p14:sldId id="310"/>
            <p14:sldId id="312"/>
            <p14:sldId id="308"/>
            <p14:sldId id="311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</a:t>
            </a:r>
            <a:r>
              <a:rPr lang="en-US" sz="3200" dirty="0" smtClean="0"/>
              <a:t> (</a:t>
            </a:r>
            <a:r>
              <a:rPr lang="cs-CZ" sz="3200" dirty="0" smtClean="0"/>
              <a:t>volitelně): databáze lidí</a:t>
            </a:r>
            <a:r>
              <a:rPr lang="en-US" sz="3200" dirty="0" smtClean="0"/>
              <a:t> 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7</a:t>
            </a:r>
            <a:r>
              <a:rPr lang="cs-CZ" sz="6000" dirty="0" smtClean="0"/>
              <a:t> (</a:t>
            </a:r>
            <a:r>
              <a:rPr lang="en-US" sz="6000" dirty="0" smtClean="0"/>
              <a:t>18.11.2020)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42327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cs-CZ" dirty="0" smtClean="0"/>
              <a:t>Velký domácí úkol – Agregátor dat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Recodexu (viz web)</a:t>
            </a:r>
          </a:p>
          <a:p>
            <a:r>
              <a:rPr lang="cs-CZ" dirty="0" smtClean="0"/>
              <a:t>Do 20.12. (neděle) </a:t>
            </a:r>
            <a:r>
              <a:rPr lang="cs-CZ" dirty="0" smtClean="0"/>
              <a:t>23:59</a:t>
            </a:r>
          </a:p>
          <a:p>
            <a:pPr lvl="1"/>
            <a:r>
              <a:rPr lang="cs-CZ" dirty="0" smtClean="0"/>
              <a:t>-5b za každý další započatý týden</a:t>
            </a:r>
            <a:endParaRPr lang="cs-CZ" dirty="0" smtClean="0"/>
          </a:p>
          <a:p>
            <a:r>
              <a:rPr lang="cs-CZ" dirty="0" smtClean="0"/>
              <a:t>Body: 10+5b</a:t>
            </a:r>
          </a:p>
          <a:p>
            <a:pPr lvl="1"/>
            <a:r>
              <a:rPr lang="cs-CZ" dirty="0" smtClean="0"/>
              <a:t>10b za funkcionalitu</a:t>
            </a:r>
          </a:p>
          <a:p>
            <a:pPr lvl="1"/>
            <a:r>
              <a:rPr lang="cs-CZ" dirty="0" smtClean="0"/>
              <a:t>5b za kulturu kódu (čitelnost, konvence, ...)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3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Chcete podědit(=použít) vlastnosti (funkce, proměnné) svého předka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696936"/>
            <a:ext cx="5207681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using </a:t>
            </a:r>
            <a:r>
              <a:rPr lang="en-US" sz="1400" dirty="0" err="1">
                <a:latin typeface="Consolas" panose="020B0609020204030204" pitchFamily="49" charset="0"/>
              </a:rPr>
              <a:t>size_type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list_int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7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 dědičnosti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652178"/>
            <a:ext cx="4538209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8619" y="258392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27190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838845" y="3624402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1070496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7838845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3" name="Rectangle 12"/>
          <p:cNvSpPr/>
          <p:nvPr/>
        </p:nvSpPr>
        <p:spPr>
          <a:xfrm>
            <a:off x="8876729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4" name="Rectangle 13"/>
          <p:cNvSpPr/>
          <p:nvPr/>
        </p:nvSpPr>
        <p:spPr>
          <a:xfrm>
            <a:off x="9626257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V="1">
            <a:off x="8148523" y="4057380"/>
            <a:ext cx="22337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9186407" y="4057380"/>
            <a:ext cx="439850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 flipH="1" flipV="1">
            <a:off x="9626257" y="4057380"/>
            <a:ext cx="309678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8170860" y="3016905"/>
            <a:ext cx="1427617" cy="6074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 flipH="1" flipV="1">
            <a:off x="9598477" y="3016905"/>
            <a:ext cx="27780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9626257" y="3016905"/>
            <a:ext cx="1410723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vs. skládání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Dědičnost - existuje logická podřazenost (OOP)</a:t>
            </a:r>
          </a:p>
          <a:p>
            <a:r>
              <a:rPr lang="cs-CZ" dirty="0" smtClean="0"/>
              <a:t>Skládání - jeden obsahuje druhý bez žádné logické návaznosti</a:t>
            </a:r>
          </a:p>
          <a:p>
            <a:pPr lvl="1"/>
            <a:r>
              <a:rPr lang="cs-CZ" dirty="0" smtClean="0"/>
              <a:t>Může být implementováno pomocí dědičnosti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6924682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300907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7602318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8750761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6790765" y="4749209"/>
            <a:ext cx="623775" cy="6992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2"/>
          </p:cNvCxnSpPr>
          <p:nvPr/>
        </p:nvCxnSpPr>
        <p:spPr>
          <a:xfrm flipH="1" flipV="1">
            <a:off x="7414540" y="4749209"/>
            <a:ext cx="728778" cy="69921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4" idx="3"/>
          </p:cNvCxnSpPr>
          <p:nvPr/>
        </p:nvCxnSpPr>
        <p:spPr>
          <a:xfrm flipH="1">
            <a:off x="7904397" y="4532720"/>
            <a:ext cx="846364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415764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26" name="Straight Arrow Connector 25"/>
          <p:cNvCxnSpPr>
            <a:stCxn id="7" idx="3"/>
            <a:endCxn id="25" idx="1"/>
          </p:cNvCxnSpPr>
          <p:nvPr/>
        </p:nvCxnSpPr>
        <p:spPr>
          <a:xfrm>
            <a:off x="9730476" y="4532720"/>
            <a:ext cx="685288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50761" y="318385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30" name="Straight Arrow Connector 29"/>
          <p:cNvCxnSpPr>
            <a:stCxn id="25" idx="0"/>
            <a:endCxn id="29" idx="2"/>
          </p:cNvCxnSpPr>
          <p:nvPr/>
        </p:nvCxnSpPr>
        <p:spPr>
          <a:xfrm flipH="1" flipV="1">
            <a:off x="9240619" y="3616835"/>
            <a:ext cx="1665003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</p:cNvCxnSpPr>
          <p:nvPr/>
        </p:nvCxnSpPr>
        <p:spPr>
          <a:xfrm flipV="1">
            <a:off x="7414540" y="3616835"/>
            <a:ext cx="1826078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Dynamický polymorfismus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210"/>
            <a:ext cx="8915400" cy="3777622"/>
          </a:xfrm>
        </p:spPr>
        <p:txBody>
          <a:bodyPr/>
          <a:lstStyle/>
          <a:p>
            <a:r>
              <a:rPr lang="cs-CZ" dirty="0" smtClean="0"/>
              <a:t>Funkce musí být </a:t>
            </a:r>
            <a:r>
              <a:rPr lang="cs-CZ" dirty="0" smtClean="0">
                <a:latin typeface="Consolas" panose="020B0609020204030204" pitchFamily="49" charset="0"/>
              </a:rPr>
              <a:t>virtual </a:t>
            </a:r>
            <a:r>
              <a:rPr lang="cs-CZ" dirty="0" smtClean="0"/>
              <a:t>a voláme ji přes referenci/ukazatel!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212" y="2045081"/>
            <a:ext cx="7305902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value = 0;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2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latin typeface="Consolas" panose="020B0609020204030204" pitchFamily="49" charset="0"/>
              </a:rPr>
              <a:t>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"base: </a:t>
            </a:r>
            <a:r>
              <a:rPr lang="en-US" sz="1200" dirty="0" smtClean="0">
                <a:latin typeface="Consolas" panose="020B0609020204030204" pitchFamily="49" charset="0"/>
              </a:rPr>
              <a:t>" &lt;&lt; 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"derived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 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&lt;&lt; </a:t>
            </a:r>
            <a:r>
              <a:rPr lang="en-US" sz="1200" dirty="0" smtClean="0">
                <a:latin typeface="Consolas" panose="020B0609020204030204" pitchFamily="49" charset="0"/>
              </a:rPr>
              <a:t>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d.print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sz="1200" dirty="0">
                <a:latin typeface="Consolas" panose="020B0609020204030204" pitchFamily="49" charset="0"/>
              </a:rPr>
              <a:t>b =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-&gt;print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sz="1200" dirty="0" smtClean="0">
                <a:latin typeface="Consolas" panose="020B0609020204030204" pitchFamily="49" charset="0"/>
              </a:rPr>
              <a:t>b2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 d;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b2.print();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latin typeface="Consolas" panose="020B0609020204030204" pitchFamily="49" charset="0"/>
              </a:rPr>
              <a:t>base: </a:t>
            </a:r>
            <a:r>
              <a:rPr lang="en-US" sz="1200" dirty="0"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8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Úkol: pole </a:t>
            </a:r>
            <a:r>
              <a:rPr lang="en-US" sz="3200" dirty="0" err="1" smtClean="0"/>
              <a:t>libovoln</a:t>
            </a:r>
            <a:r>
              <a:rPr lang="cs-CZ" sz="3200" dirty="0" smtClean="0"/>
              <a:t>ých </a:t>
            </a:r>
            <a:r>
              <a:rPr lang="en-US" sz="3200" dirty="0" err="1" smtClean="0"/>
              <a:t>typ</a:t>
            </a:r>
            <a:r>
              <a:rPr lang="cs-CZ" sz="3200" dirty="0"/>
              <a:t>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Podpora pro: </a:t>
            </a:r>
            <a:r>
              <a:rPr lang="cs-CZ" dirty="0" smtClean="0">
                <a:latin typeface="Consolas" panose="020B0609020204030204" pitchFamily="49" charset="0"/>
              </a:rPr>
              <a:t>int, double, string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Pou</a:t>
            </a:r>
            <a:r>
              <a:rPr lang="cs-CZ" dirty="0" smtClean="0"/>
              <a:t>žít dědičnost (</a:t>
            </a:r>
            <a:r>
              <a:rPr lang="en-US" dirty="0" smtClean="0"/>
              <a:t>NE </a:t>
            </a:r>
            <a:r>
              <a:rPr lang="cs-CZ" dirty="0" smtClean="0">
                <a:latin typeface="Consolas" panose="020B0609020204030204" pitchFamily="49" charset="0"/>
              </a:rPr>
              <a:t>union/variant</a:t>
            </a:r>
            <a:r>
              <a:rPr lang="en-US" dirty="0" smtClean="0"/>
              <a:t>/…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3233566"/>
            <a:ext cx="89154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API: </a:t>
            </a:r>
          </a:p>
          <a:p>
            <a:r>
              <a:rPr lang="cs-CZ" sz="1400" dirty="0" smtClean="0">
                <a:latin typeface="Consolas" panose="020B0609020204030204" pitchFamily="49" charset="0"/>
              </a:rPr>
              <a:t>push_back(</a:t>
            </a:r>
            <a:r>
              <a:rPr lang="en-US" sz="1400" dirty="0" smtClean="0">
                <a:latin typeface="Consolas" panose="020B0609020204030204" pitchFamily="49" charset="0"/>
              </a:rPr>
              <a:t>value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insert a value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print(</a:t>
            </a:r>
            <a:r>
              <a:rPr lang="en-US" sz="1400" dirty="0" err="1" smtClean="0">
                <a:latin typeface="Consolas" panose="020B0609020204030204" pitchFamily="49" charset="0"/>
              </a:rPr>
              <a:t>size_type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); // print the value of </a:t>
            </a:r>
            <a:r>
              <a:rPr lang="en-US" sz="1400" dirty="0" err="1" smtClean="0">
                <a:latin typeface="Consolas" panose="020B0609020204030204" pitchFamily="49" charset="0"/>
              </a:rPr>
              <a:t>i-th</a:t>
            </a:r>
            <a:r>
              <a:rPr lang="en-US" sz="1400" dirty="0" smtClean="0">
                <a:latin typeface="Consolas" panose="020B0609020204030204" pitchFamily="49" charset="0"/>
              </a:rPr>
              <a:t> element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print_all</a:t>
            </a:r>
            <a:r>
              <a:rPr lang="en-US" sz="1400" dirty="0" smtClean="0">
                <a:latin typeface="Consolas" panose="020B0609020204030204" pitchFamily="49" charset="0"/>
              </a:rPr>
              <a:t>(); // print all values inside the array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my_vec</a:t>
            </a:r>
            <a:r>
              <a:rPr lang="en-US" sz="1400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(1);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(2.3);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(0); // </a:t>
            </a:r>
            <a:r>
              <a:rPr lang="cs-CZ" sz="1400" dirty="0">
                <a:latin typeface="Consolas" panose="020B0609020204030204" pitchFamily="49" charset="0"/>
              </a:rPr>
              <a:t>1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v.print_all</a:t>
            </a:r>
            <a:r>
              <a:rPr lang="en-US" sz="1400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1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1590</TotalTime>
  <Words>3408</Words>
  <Application>Microsoft Office PowerPoint</Application>
  <PresentationFormat>Widescreen</PresentationFormat>
  <Paragraphs>493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7 (18.11.2020)</vt:lpstr>
      <vt:lpstr>Připomenutí</vt:lpstr>
      <vt:lpstr>1. Velký domácí úkol – Agregátor dat</vt:lpstr>
      <vt:lpstr>Dědičnost</vt:lpstr>
      <vt:lpstr>Příklady dědičnosti</vt:lpstr>
      <vt:lpstr>Dědičnost vs. skládání</vt:lpstr>
      <vt:lpstr>Dynamický polymorfismus</vt:lpstr>
      <vt:lpstr>Úkol: pole libovolných typů</vt:lpstr>
      <vt:lpstr>Programování v C++ cvičení 6 (11.11.2020)</vt:lpstr>
      <vt:lpstr>C++ vs. ++C (1/2)</vt:lpstr>
      <vt:lpstr>C++ vs. ++C (2/2)</vt:lpstr>
      <vt:lpstr>Připomenutí</vt:lpstr>
      <vt:lpstr>Najdi chyby</vt:lpstr>
      <vt:lpstr>Úkol (volitelně): databáze lidí 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183</cp:revision>
  <dcterms:created xsi:type="dcterms:W3CDTF">2018-10-01T09:05:15Z</dcterms:created>
  <dcterms:modified xsi:type="dcterms:W3CDTF">2020-11-19T11:10:57Z</dcterms:modified>
</cp:coreProperties>
</file>