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87" r:id="rId3"/>
    <p:sldId id="308" r:id="rId4"/>
    <p:sldId id="302" r:id="rId5"/>
    <p:sldId id="303" r:id="rId6"/>
    <p:sldId id="307" r:id="rId7"/>
    <p:sldId id="309" r:id="rId8"/>
    <p:sldId id="304" r:id="rId9"/>
    <p:sldId id="305" r:id="rId10"/>
    <p:sldId id="306" r:id="rId11"/>
    <p:sldId id="301" r:id="rId12"/>
    <p:sldId id="297" r:id="rId13"/>
    <p:sldId id="286" r:id="rId14"/>
    <p:sldId id="299" r:id="rId15"/>
    <p:sldId id="298" r:id="rId16"/>
    <p:sldId id="294" r:id="rId17"/>
    <p:sldId id="295" r:id="rId18"/>
    <p:sldId id="296" r:id="rId19"/>
    <p:sldId id="300" r:id="rId20"/>
    <p:sldId id="288" r:id="rId21"/>
    <p:sldId id="270" r:id="rId22"/>
    <p:sldId id="283" r:id="rId23"/>
    <p:sldId id="271" r:id="rId24"/>
    <p:sldId id="272" r:id="rId25"/>
    <p:sldId id="273" r:id="rId26"/>
    <p:sldId id="274" r:id="rId27"/>
    <p:sldId id="279" r:id="rId28"/>
    <p:sldId id="284" r:id="rId29"/>
    <p:sldId id="280" r:id="rId30"/>
    <p:sldId id="285" r:id="rId31"/>
    <p:sldId id="281" r:id="rId32"/>
    <p:sldId id="282" r:id="rId3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03" id="{7AA847A5-752B-6447-A7DD-B6DB0FF41DC6}">
          <p14:sldIdLst>
            <p14:sldId id="287"/>
            <p14:sldId id="308"/>
            <p14:sldId id="302"/>
            <p14:sldId id="303"/>
            <p14:sldId id="307"/>
            <p14:sldId id="309"/>
            <p14:sldId id="304"/>
            <p14:sldId id="305"/>
            <p14:sldId id="306"/>
          </p14:sldIdLst>
        </p14:section>
        <p14:section name="ex02" id="{3C576902-880E-4BFC-B629-EE6303F2673B}">
          <p14:sldIdLst>
            <p14:sldId id="301"/>
            <p14:sldId id="297"/>
            <p14:sldId id="286"/>
            <p14:sldId id="299"/>
            <p14:sldId id="298"/>
            <p14:sldId id="294"/>
            <p14:sldId id="295"/>
            <p14:sldId id="296"/>
            <p14:sldId id="300"/>
          </p14:sldIdLst>
        </p14:section>
        <p14:section name="ex01" id="{B9B6E644-6CB8-4452-8269-734719F6AB70}">
          <p14:sldIdLst>
            <p14:sldId id="288"/>
            <p14:sldId id="270"/>
            <p14:sldId id="283"/>
            <p14:sldId id="271"/>
            <p14:sldId id="272"/>
            <p14:sldId id="273"/>
            <p14:sldId id="274"/>
            <p14:sldId id="279"/>
            <p14:sldId id="284"/>
            <p14:sldId id="280"/>
            <p14:sldId id="285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22" autoAdjust="0"/>
    <p:restoredTop sz="94599" autoAdjust="0"/>
  </p:normalViewPr>
  <p:slideViewPr>
    <p:cSldViewPr>
      <p:cViewPr varScale="1">
        <p:scale>
          <a:sx n="163" d="100"/>
          <a:sy n="163" d="100"/>
        </p:scale>
        <p:origin x="208" y="60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10/18/22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10/18/22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10/18/22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10/18/22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uni-cz.zoom.us/j/94350923737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ulita.ms.mff.cuni.cz/mattermost/signup_user_complete/?id=z1knw5ag6p8nipop1i7iciga6a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9D13-B609-9989-3572-26E1A19F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Coding: 3D Matrix -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D189-CF59-651D-3A47-888B02B0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Z" dirty="0">
                <a:latin typeface="+mj-lt"/>
              </a:rPr>
              <a:t>print()</a:t>
            </a:r>
          </a:p>
          <a:p>
            <a:r>
              <a:rPr lang="en-CZ" dirty="0">
                <a:latin typeface="+mj-lt"/>
              </a:rPr>
              <a:t>sort_vector(x, y)</a:t>
            </a:r>
          </a:p>
          <a:p>
            <a:pPr lvl="1"/>
            <a:r>
              <a:rPr lang="en-CZ" dirty="0"/>
              <a:t>Use </a:t>
            </a:r>
            <a:r>
              <a:rPr lang="en-CZ" dirty="0">
                <a:latin typeface="+mj-lt"/>
              </a:rPr>
              <a:t>std::sort()</a:t>
            </a:r>
            <a:endParaRPr lang="en-CZ" dirty="0"/>
          </a:p>
          <a:p>
            <a:r>
              <a:rPr lang="en-CZ" dirty="0"/>
              <a:t>change underlying matrix container - </a:t>
            </a:r>
            <a:r>
              <a:rPr lang="en-CZ" dirty="0">
                <a:latin typeface="+mj-lt"/>
              </a:rPr>
              <a:t>std::deque, std::list</a:t>
            </a:r>
          </a:p>
          <a:p>
            <a:pPr lvl="1"/>
            <a:r>
              <a:rPr lang="en-CZ" dirty="0"/>
              <a:t>the change to different container must be only few lines of change</a:t>
            </a:r>
          </a:p>
          <a:p>
            <a:pPr lvl="2"/>
            <a:r>
              <a:rPr lang="en-US" dirty="0"/>
              <a:t>Hint: use </a:t>
            </a:r>
            <a:r>
              <a:rPr lang="en-US" dirty="0">
                <a:latin typeface="+mj-lt"/>
              </a:rPr>
              <a:t>using</a:t>
            </a:r>
          </a:p>
          <a:p>
            <a:r>
              <a:rPr lang="en-CZ" dirty="0"/>
              <a:t>change underlying matrix container - </a:t>
            </a:r>
            <a:r>
              <a:rPr lang="en-CZ" dirty="0">
                <a:latin typeface="+mj-lt"/>
              </a:rPr>
              <a:t>std::array</a:t>
            </a:r>
          </a:p>
          <a:p>
            <a:pPr lvl="1"/>
            <a:r>
              <a:rPr lang="en-US" dirty="0"/>
              <a:t>Use large enough array</a:t>
            </a:r>
          </a:p>
          <a:p>
            <a:pPr lvl="2"/>
            <a:r>
              <a:rPr lang="en-US" dirty="0"/>
              <a:t>! Use constants </a:t>
            </a:r>
          </a:p>
          <a:p>
            <a:pPr lvl="1"/>
            <a:r>
              <a:rPr lang="en-US" dirty="0"/>
              <a:t>Report error in case of overflow</a:t>
            </a:r>
          </a:p>
        </p:txBody>
      </p:sp>
    </p:spTree>
    <p:extLst>
      <p:ext uri="{BB962C8B-B14F-4D97-AF65-F5344CB8AC3E}">
        <p14:creationId xmlns:p14="http://schemas.microsoft.com/office/powerpoint/2010/main" val="237728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Programming in C++ - lab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9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1021-5257-50A5-920D-3C30B800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FB6D-BE40-D1CB-F13B-1D99D3D4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99469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Example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BAEA-CC97-9EBD-3138-251328D8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Class/Struct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B84E-1684-E8DA-5033-BC579F26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Z" dirty="0"/>
              <a:t>Put all related things (data, functions) together</a:t>
            </a:r>
          </a:p>
          <a:p>
            <a:pPr lvl="1"/>
            <a:r>
              <a:rPr lang="en-GB" dirty="0"/>
              <a:t>R</a:t>
            </a:r>
            <a:r>
              <a:rPr lang="en-CZ" dirty="0"/>
              <a:t>epresents objects in OOP</a:t>
            </a:r>
          </a:p>
          <a:p>
            <a:pPr lvl="1"/>
            <a:r>
              <a:rPr lang="en-CZ" dirty="0"/>
              <a:t>almost everything should belong to a class</a:t>
            </a:r>
          </a:p>
          <a:p>
            <a:r>
              <a:rPr lang="en-CZ" dirty="0"/>
              <a:t>No real difference except for default visibility, inheritance, …</a:t>
            </a:r>
          </a:p>
          <a:p>
            <a:pPr lvl="1"/>
            <a:r>
              <a:rPr lang="en-GB" dirty="0">
                <a:solidFill>
                  <a:schemeClr val="accent1"/>
                </a:solidFill>
                <a:latin typeface="+mj-lt"/>
              </a:rPr>
              <a:t>c</a:t>
            </a:r>
            <a:r>
              <a:rPr lang="en-CZ" dirty="0">
                <a:solidFill>
                  <a:schemeClr val="accent1"/>
                </a:solidFill>
                <a:latin typeface="+mj-lt"/>
              </a:rPr>
              <a:t>lass </a:t>
            </a:r>
            <a:r>
              <a:rPr lang="en-CZ" dirty="0">
                <a:sym typeface="Wingdings" pitchFamily="2" charset="2"/>
              </a:rPr>
              <a:t>– by default everything </a:t>
            </a:r>
            <a:r>
              <a:rPr lang="en-CZ" dirty="0">
                <a:solidFill>
                  <a:schemeClr val="accent5"/>
                </a:solidFill>
                <a:latin typeface="+mj-lt"/>
                <a:sym typeface="Wingdings" pitchFamily="2" charset="2"/>
              </a:rPr>
              <a:t>private</a:t>
            </a:r>
          </a:p>
          <a:p>
            <a:pPr lvl="1"/>
            <a:r>
              <a:rPr lang="en-GB" dirty="0">
                <a:solidFill>
                  <a:schemeClr val="accent1"/>
                </a:solidFill>
                <a:latin typeface="+mj-lt"/>
              </a:rPr>
              <a:t>s</a:t>
            </a:r>
            <a:r>
              <a:rPr lang="en-CZ" dirty="0">
                <a:solidFill>
                  <a:schemeClr val="accent1"/>
                </a:solidFill>
                <a:latin typeface="+mj-lt"/>
              </a:rPr>
              <a:t>truct </a:t>
            </a:r>
            <a:r>
              <a:rPr lang="en-CZ" dirty="0"/>
              <a:t>– by default everything </a:t>
            </a:r>
            <a:r>
              <a:rPr lang="en-CZ" dirty="0">
                <a:solidFill>
                  <a:schemeClr val="accent5"/>
                </a:solidFill>
                <a:latin typeface="+mj-lt"/>
              </a:rPr>
              <a:t>public</a:t>
            </a:r>
          </a:p>
          <a:p>
            <a:r>
              <a:rPr lang="en-CZ" dirty="0"/>
              <a:t>Internal things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private</a:t>
            </a:r>
          </a:p>
          <a:p>
            <a:pPr lvl="1"/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protected</a:t>
            </a:r>
            <a:r>
              <a:rPr lang="en-CZ" dirty="0">
                <a:sym typeface="Wingdings" pitchFamily="2" charset="2"/>
              </a:rPr>
              <a:t> if need access from a child</a:t>
            </a:r>
            <a:endParaRPr lang="en-CZ" dirty="0"/>
          </a:p>
          <a:p>
            <a:r>
              <a:rPr lang="en-CZ" dirty="0"/>
              <a:t>Read-only functions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const</a:t>
            </a:r>
          </a:p>
          <a:p>
            <a:pPr lvl="1"/>
            <a:r>
              <a:rPr lang="en-GB" dirty="0">
                <a:sym typeface="Wingdings" pitchFamily="2" charset="2"/>
              </a:rPr>
              <a:t>c</a:t>
            </a:r>
            <a:r>
              <a:rPr lang="en-CZ" dirty="0">
                <a:sym typeface="Wingdings" pitchFamily="2" charset="2"/>
              </a:rPr>
              <a:t>onst-correctness</a:t>
            </a:r>
          </a:p>
          <a:p>
            <a:r>
              <a:rPr lang="en-CZ" dirty="0">
                <a:sym typeface="Wingdings" pitchFamily="2" charset="2"/>
              </a:rPr>
              <a:t>Special methods (</a:t>
            </a:r>
            <a:r>
              <a:rPr lang="en-CZ" b="1" dirty="0">
                <a:sym typeface="Wingdings" pitchFamily="2" charset="2"/>
              </a:rPr>
              <a:t>constructor</a:t>
            </a:r>
            <a:r>
              <a:rPr lang="en-CZ" dirty="0">
                <a:sym typeface="Wingdings" pitchFamily="2" charset="2"/>
              </a:rPr>
              <a:t>, destructor, …)</a:t>
            </a:r>
          </a:p>
          <a:p>
            <a:pPr marL="0" indent="0">
              <a:buNone/>
            </a:pPr>
            <a:endParaRPr lang="en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7F9696-55BE-7EF0-94DF-ED2807263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00" y="3501008"/>
            <a:ext cx="2736135" cy="273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8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9124-86E8-A334-98D1-21E542F3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Class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36328-46F2-690F-21C0-E4268FAE11C8}"/>
              </a:ext>
            </a:extLst>
          </p:cNvPr>
          <p:cNvSpPr txBox="1"/>
          <p:nvPr/>
        </p:nvSpPr>
        <p:spPr>
          <a:xfrm>
            <a:off x="765820" y="1603663"/>
            <a:ext cx="524534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 // by default everything is private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substract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public:</a:t>
            </a:r>
          </a:p>
          <a:p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calculator() {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/* default </a:t>
            </a:r>
            <a:r>
              <a:rPr lang="en-GB" sz="16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*/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calculator(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str)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() {</a:t>
            </a: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 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/* </a:t>
            </a:r>
            <a:r>
              <a:rPr lang="en-GB" sz="16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*/</a:t>
            </a:r>
            <a:endParaRPr lang="en-GB" sz="1600" b="0" dirty="0">
              <a:solidFill>
                <a:srgbClr val="C8C8C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calc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print_result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private: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multiply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protected:</a:t>
            </a:r>
          </a:p>
          <a:p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  void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private: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1FA9E-8A42-F451-48E5-DB260E989E0B}"/>
              </a:ext>
            </a:extLst>
          </p:cNvPr>
          <p:cNvSpPr txBox="1"/>
          <p:nvPr/>
        </p:nvSpPr>
        <p:spPr>
          <a:xfrm>
            <a:off x="7030516" y="2060848"/>
            <a:ext cx="42578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calculator c;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no need for new!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calc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"1+2-3"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c.print_result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calling non-default </a:t>
            </a:r>
            <a:r>
              <a:rPr lang="en-GB" sz="16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calculator c2(</a:t>
            </a:r>
            <a:r>
              <a:rPr lang="en-GB" sz="16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"1+2-3"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c.print_result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endParaRPr lang="en-GB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creating a vector</a:t>
            </a:r>
            <a:endParaRPr lang="en-GB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std::vector&lt;calculator&gt; calcs;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66763FB2-20BF-E681-42B2-63BFE6ABE9FD}"/>
              </a:ext>
            </a:extLst>
          </p:cNvPr>
          <p:cNvSpPr/>
          <p:nvPr/>
        </p:nvSpPr>
        <p:spPr>
          <a:xfrm>
            <a:off x="2998068" y="5893673"/>
            <a:ext cx="1305028" cy="720080"/>
          </a:xfrm>
          <a:prstGeom prst="wedgeEllipseCallout">
            <a:avLst>
              <a:gd name="adj1" fmla="val -191860"/>
              <a:gd name="adj2" fmla="val 53143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semicolon at the end!</a:t>
            </a:r>
            <a:endParaRPr lang="cs-CZ" sz="1200" dirty="0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6B78F9CF-29DD-8193-6A3D-1E3A5B7C3A3D}"/>
              </a:ext>
            </a:extLst>
          </p:cNvPr>
          <p:cNvSpPr/>
          <p:nvPr/>
        </p:nvSpPr>
        <p:spPr>
          <a:xfrm>
            <a:off x="3650582" y="4797152"/>
            <a:ext cx="1305028" cy="720080"/>
          </a:xfrm>
          <a:prstGeom prst="wedgeEllipseCallout">
            <a:avLst>
              <a:gd name="adj1" fmla="val -185417"/>
              <a:gd name="adj2" fmla="val -3297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 be used multiple times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04387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Class vs. </a:t>
            </a:r>
            <a:r>
              <a:rPr lang="en-US" dirty="0" err="1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class if the class has an invariant; use </a:t>
            </a:r>
            <a:r>
              <a:rPr lang="en-US" dirty="0" err="1"/>
              <a:t>struct</a:t>
            </a:r>
            <a:r>
              <a:rPr lang="en-US" dirty="0"/>
              <a:t> if the data members can vary independently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21C47-1968-3E42-3F65-C211426CA4F2}"/>
              </a:ext>
            </a:extLst>
          </p:cNvPr>
          <p:cNvSpPr txBox="1"/>
          <p:nvPr/>
        </p:nvSpPr>
        <p:spPr>
          <a:xfrm>
            <a:off x="1551407" y="2996952"/>
            <a:ext cx="4504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</a:p>
          <a:p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870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 - std::vector</a:t>
            </a:r>
            <a:r>
              <a:rPr lang="cs-CZ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666" y="16288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/>
              <a:t>Beware of time complexity</a:t>
            </a:r>
          </a:p>
          <a:p>
            <a:r>
              <a:rPr lang="en-US" dirty="0">
                <a:latin typeface="+mj-lt"/>
              </a:rPr>
              <a:t>vector&lt;bool&gt; </a:t>
            </a:r>
            <a:r>
              <a:rPr lang="en-US" dirty="0"/>
              <a:t>optimization</a:t>
            </a:r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28E86-B793-E87C-B9DB-C97AB93C5D2E}"/>
              </a:ext>
            </a:extLst>
          </p:cNvPr>
          <p:cNvSpPr txBox="1"/>
          <p:nvPr/>
        </p:nvSpPr>
        <p:spPr>
          <a:xfrm>
            <a:off x="1553666" y="2597527"/>
            <a:ext cx="9975808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::vector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vi{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[1, 2, 3, 4, 5, 6]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::vector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[0.0, 0.0, 0.0, 0.0, 0.0]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“ “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access the 4</a:t>
            </a:r>
            <a:r>
              <a:rPr lang="en-GB" sz="1600" b="0" baseline="3000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! element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vi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600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access the 4</a:t>
            </a:r>
            <a:r>
              <a:rPr lang="en-GB" sz="1600" b="0" baseline="3000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and 7</a:t>
            </a:r>
            <a:r>
              <a:rPr lang="en-GB" sz="1600" b="0" baseline="3000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element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emplace_back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GB" sz="1600" b="1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at the end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emplace_back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GB" sz="1600" b="1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create </a:t>
            </a:r>
            <a:r>
              <a:rPr lang="en-GB" sz="1600" dirty="0">
                <a:solidFill>
                  <a:srgbClr val="57A64A"/>
                </a:solidFill>
                <a:latin typeface="Menlo" panose="020B0609030804020204" pitchFamily="49" charset="0"/>
              </a:rPr>
              <a:t>element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at the end</a:t>
            </a:r>
            <a:endParaRPr lang="en-GB" sz="1600" dirty="0">
              <a:solidFill>
                <a:srgbClr val="C8C8C8"/>
              </a:solidFill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emplace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GB" sz="1600" b="1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at the specific place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emplace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GB" sz="1600" b="1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create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element at the specific place</a:t>
            </a:r>
            <a:endParaRPr lang="en-GB" sz="1600" dirty="0">
              <a:solidFill>
                <a:srgbClr val="C8C8C8"/>
              </a:solidFill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pop_back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erase the last element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erase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erase the 3</a:t>
            </a:r>
            <a:r>
              <a:rPr lang="en-GB" sz="1600" b="0" baseline="3000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element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clear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clear whole container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reserve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reserve space(=memory) for 10 elements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resize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actually create 10 elements using default </a:t>
            </a:r>
            <a:r>
              <a:rPr lang="en-GB" sz="16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94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Matrix for Integers – minimal API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>
                <a:latin typeface="+mj-lt"/>
              </a:rPr>
              <a:t>ctor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, 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, z)</a:t>
            </a:r>
          </a:p>
          <a:p>
            <a:r>
              <a:rPr lang="cs-CZ" dirty="0">
                <a:latin typeface="+mj-lt"/>
              </a:rPr>
              <a:t>set(x, y, z, </a:t>
            </a:r>
            <a:r>
              <a:rPr lang="cs-CZ" dirty="0" err="1">
                <a:latin typeface="+mj-lt"/>
              </a:rPr>
              <a:t>value</a:t>
            </a:r>
            <a:r>
              <a:rPr lang="cs-CZ" dirty="0">
                <a:latin typeface="+mj-lt"/>
              </a:rPr>
              <a:t>), get(x, 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, z), print()</a:t>
            </a:r>
          </a:p>
          <a:p>
            <a:r>
              <a:rPr lang="cs-CZ" dirty="0">
                <a:latin typeface="+mj-lt"/>
              </a:rPr>
              <a:t>set_width(), </a:t>
            </a:r>
            <a:r>
              <a:rPr lang="cs-CZ" dirty="0" err="1">
                <a:latin typeface="+mj-lt"/>
              </a:rPr>
              <a:t>set_length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set_heigth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get_width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get_length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get_height</a:t>
            </a:r>
            <a:r>
              <a:rPr lang="cs-CZ" dirty="0">
                <a:latin typeface="+mj-lt"/>
              </a:rPr>
              <a:t>()</a:t>
            </a:r>
          </a:p>
          <a:p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(z)</a:t>
            </a:r>
          </a:p>
          <a:p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, 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, z), </a:t>
            </a:r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, z)</a:t>
            </a:r>
          </a:p>
          <a:p>
            <a:r>
              <a:rPr lang="cs-CZ" dirty="0" err="1">
                <a:latin typeface="+mj-lt"/>
              </a:rPr>
              <a:t>clear</a:t>
            </a:r>
            <a:r>
              <a:rPr lang="cs-CZ" dirty="0">
                <a:latin typeface="+mj-lt"/>
              </a:rPr>
              <a:t>() – </a:t>
            </a:r>
            <a:r>
              <a:rPr lang="en-US" dirty="0">
                <a:latin typeface="+mj-lt"/>
              </a:rPr>
              <a:t>set all values to 0 (zero)</a:t>
            </a:r>
            <a:endParaRPr lang="cs-CZ" dirty="0">
              <a:latin typeface="+mj-lt"/>
            </a:endParaRPr>
          </a:p>
          <a:p>
            <a:r>
              <a:rPr lang="cs-CZ" dirty="0">
                <a:latin typeface="+mj-lt"/>
              </a:rPr>
              <a:t>fill_with_value(value) – </a:t>
            </a:r>
            <a:r>
              <a:rPr lang="en-US" dirty="0">
                <a:latin typeface="+mj-lt"/>
              </a:rPr>
              <a:t>set all values to a given value</a:t>
            </a:r>
            <a:endParaRPr lang="cs-CZ" dirty="0">
              <a:latin typeface="+mj-lt"/>
            </a:endParaRPr>
          </a:p>
          <a:p>
            <a:r>
              <a:rPr lang="en-US" dirty="0" err="1">
                <a:latin typeface="+mj-lt"/>
              </a:rPr>
              <a:t>num_zeros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num_negatives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num_positives</a:t>
            </a:r>
            <a:r>
              <a:rPr lang="en-US" dirty="0">
                <a:latin typeface="+mj-lt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149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9D13-B609-9989-3572-26E1A19F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3D Matrix for Integers -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D189-CF59-651D-3A47-888B02B0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Think about the desing</a:t>
            </a:r>
          </a:p>
          <a:p>
            <a:pPr lvl="1"/>
            <a:r>
              <a:rPr lang="en-CZ" dirty="0"/>
              <a:t>array </a:t>
            </a:r>
            <a:r>
              <a:rPr lang="en-CZ" dirty="0">
                <a:sym typeface="Wingdings" pitchFamily="2" charset="2"/>
              </a:rPr>
              <a:t> matrix  3D matrix  4D matrix  …  XD matrix</a:t>
            </a:r>
          </a:p>
          <a:p>
            <a:pPr lvl="1"/>
            <a:r>
              <a:rPr lang="en-GB" dirty="0">
                <a:sym typeface="Wingdings" pitchFamily="2" charset="2"/>
              </a:rPr>
              <a:t>D</a:t>
            </a:r>
            <a:r>
              <a:rPr lang="en-CZ" dirty="0">
                <a:sym typeface="Wingdings" pitchFamily="2" charset="2"/>
              </a:rPr>
              <a:t>esign simple first, then continue to the next level</a:t>
            </a:r>
          </a:p>
          <a:p>
            <a:r>
              <a:rPr lang="en-CZ" dirty="0">
                <a:sym typeface="Wingdings" pitchFamily="2" charset="2"/>
              </a:rPr>
              <a:t>No need to focus too much on performance yet</a:t>
            </a:r>
          </a:p>
          <a:p>
            <a:r>
              <a:rPr lang="en-CZ" dirty="0"/>
              <a:t>Focus:</a:t>
            </a:r>
          </a:p>
          <a:p>
            <a:pPr lvl="1"/>
            <a:r>
              <a:rPr lang="en-GB" dirty="0"/>
              <a:t>P</a:t>
            </a:r>
            <a:r>
              <a:rPr lang="en-CZ" dirty="0"/>
              <a:t>assing arguments: const-references, references, …</a:t>
            </a:r>
          </a:p>
          <a:p>
            <a:pPr lvl="1"/>
            <a:r>
              <a:rPr lang="en-CZ" dirty="0"/>
              <a:t>const functions</a:t>
            </a:r>
          </a:p>
          <a:p>
            <a:pPr lvl="1"/>
            <a:r>
              <a:rPr lang="en-CZ" dirty="0"/>
              <a:t>class design</a:t>
            </a:r>
          </a:p>
          <a:p>
            <a:pPr lvl="2"/>
            <a:r>
              <a:rPr lang="en-GB" dirty="0"/>
              <a:t>Decomposition into functions</a:t>
            </a:r>
          </a:p>
          <a:p>
            <a:pPr lvl="2"/>
            <a:r>
              <a:rPr lang="en-GB" dirty="0"/>
              <a:t>Function reusing</a:t>
            </a:r>
          </a:p>
          <a:p>
            <a:pPr lvl="2"/>
            <a:r>
              <a:rPr lang="en-CZ" dirty="0"/>
              <a:t>private/public</a:t>
            </a:r>
          </a:p>
        </p:txBody>
      </p:sp>
    </p:spTree>
    <p:extLst>
      <p:ext uri="{BB962C8B-B14F-4D97-AF65-F5344CB8AC3E}">
        <p14:creationId xmlns:p14="http://schemas.microsoft.com/office/powerpoint/2010/main" val="346245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Programming in C++ - lab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Programming in C++ - lab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  <a:p>
            <a:r>
              <a:rPr lang="en-US" dirty="0"/>
              <a:t>Lab’s web: </a:t>
            </a:r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/>
              <a:t>ZOOM for distance learning</a:t>
            </a:r>
          </a:p>
          <a:p>
            <a:pPr lvl="1"/>
            <a:r>
              <a:rPr lang="en-US" dirty="0">
                <a:hlinkClick r:id="rId3"/>
              </a:rPr>
              <a:t>https://cuni-cz.zoom.us/j/94350923737</a:t>
            </a:r>
            <a:endParaRPr lang="en-US" dirty="0"/>
          </a:p>
          <a:p>
            <a:pPr lvl="1"/>
            <a:r>
              <a:rPr lang="en-US" dirty="0"/>
              <a:t>Credentials in SIS/mail</a:t>
            </a:r>
          </a:p>
          <a:p>
            <a:r>
              <a:rPr lang="en-US" dirty="0" err="1"/>
              <a:t>Mattermost</a:t>
            </a:r>
            <a:endParaRPr lang="en-US" dirty="0"/>
          </a:p>
          <a:p>
            <a:pPr lvl="1"/>
            <a:r>
              <a:rPr lang="en-US" dirty="0"/>
              <a:t>Invite link: </a:t>
            </a:r>
            <a:r>
              <a:rPr lang="cs-CZ" dirty="0">
                <a:hlinkClick r:id="rId4"/>
              </a:rPr>
              <a:t>https://ulita.ms.mff.cuni.cz/mattermost/signup_user_complete/?id=z1knw5ag6p8nipop1i7iciga6a</a:t>
            </a:r>
            <a:endParaRPr lang="en-US" dirty="0"/>
          </a:p>
          <a:p>
            <a:pPr lvl="2"/>
            <a:r>
              <a:rPr lang="en-US" dirty="0"/>
              <a:t>Use ASAP, might expire eventually</a:t>
            </a:r>
          </a:p>
          <a:p>
            <a:pPr lvl="1"/>
            <a:r>
              <a:rPr lang="en-US" dirty="0"/>
              <a:t>Channel: `</a:t>
            </a:r>
            <a:r>
              <a:rPr lang="cs-CZ" dirty="0"/>
              <a:t>nprg041-cpp-english</a:t>
            </a:r>
            <a:r>
              <a:rPr lang="en-US" dirty="0"/>
              <a:t>`</a:t>
            </a:r>
          </a:p>
          <a:p>
            <a:r>
              <a:rPr lang="en-US" dirty="0" err="1"/>
              <a:t>Gitlab</a:t>
            </a:r>
            <a:endParaRPr lang="en-US" dirty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6"/>
              </a:rPr>
              <a:t>https://gitlab.mff.cuni.cz/teaching/nprg041/2021-22/eng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afraid to ask</a:t>
            </a:r>
          </a:p>
          <a:p>
            <a:pPr lvl="1"/>
            <a:r>
              <a:rPr lang="en-US" dirty="0"/>
              <a:t>via email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Mattermost</a:t>
            </a:r>
            <a:r>
              <a:rPr lang="en-US" dirty="0"/>
              <a:t> (instant)</a:t>
            </a:r>
          </a:p>
          <a:p>
            <a:pPr lvl="2"/>
            <a:r>
              <a:rPr lang="en-US" dirty="0"/>
              <a:t>DM if related to you only</a:t>
            </a:r>
          </a:p>
          <a:p>
            <a:pPr lvl="2"/>
            <a:r>
              <a:rPr lang="en-US" dirty="0"/>
              <a:t>Into a channel if others can benefit from it</a:t>
            </a:r>
          </a:p>
          <a:p>
            <a:r>
              <a:rPr lang="en-US" dirty="0"/>
              <a:t>If you struggle with something</a:t>
            </a:r>
          </a:p>
          <a:p>
            <a:r>
              <a:rPr lang="en-US" dirty="0"/>
              <a:t>If you feel like you might miss a deadline</a:t>
            </a:r>
          </a:p>
          <a:p>
            <a:r>
              <a:rPr lang="en-US" dirty="0"/>
              <a:t>Be proactive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Submitted </a:t>
            </a:r>
            <a:r>
              <a:rPr lang="en-US" dirty="0" err="1"/>
              <a:t>homeworks</a:t>
            </a:r>
            <a:r>
              <a:rPr lang="en-US" dirty="0"/>
              <a:t> before Monday midnight (to </a:t>
            </a:r>
            <a:r>
              <a:rPr lang="en-US" dirty="0" err="1"/>
              <a:t>Gitlab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Even if not attending! </a:t>
            </a:r>
          </a:p>
          <a:p>
            <a:pPr lvl="1"/>
            <a:r>
              <a:rPr lang="en-US" dirty="0"/>
              <a:t>Won’t be graded, for a feedback</a:t>
            </a:r>
          </a:p>
          <a:p>
            <a:r>
              <a:rPr lang="en-US" dirty="0"/>
              <a:t>Two large </a:t>
            </a:r>
            <a:r>
              <a:rPr lang="en-US" dirty="0" err="1"/>
              <a:t>homeworks</a:t>
            </a:r>
            <a:r>
              <a:rPr lang="en-US" dirty="0"/>
              <a:t> in </a:t>
            </a:r>
            <a:r>
              <a:rPr lang="en-US" dirty="0" err="1"/>
              <a:t>ReCodex</a:t>
            </a:r>
            <a:r>
              <a:rPr lang="en-US" dirty="0"/>
              <a:t> (40 points)</a:t>
            </a:r>
          </a:p>
          <a:p>
            <a:pPr lvl="1"/>
            <a:r>
              <a:rPr lang="en-US" dirty="0"/>
              <a:t>Points are included in the final score from the course</a:t>
            </a:r>
          </a:p>
          <a:p>
            <a:pPr lvl="1"/>
            <a:r>
              <a:rPr lang="en-US" dirty="0"/>
              <a:t>Smaller HW – 15 points, ~November</a:t>
            </a:r>
          </a:p>
          <a:p>
            <a:pPr lvl="1"/>
            <a:r>
              <a:rPr lang="en-US" dirty="0"/>
              <a:t>Larger HW – 25 points, ~December</a:t>
            </a:r>
          </a:p>
          <a:p>
            <a:r>
              <a:rPr lang="en-US" dirty="0"/>
              <a:t>Software project</a:t>
            </a:r>
          </a:p>
          <a:p>
            <a:pPr lvl="1"/>
            <a:r>
              <a:rPr lang="en-US" dirty="0"/>
              <a:t>Topic must be approved by 28/11/2021</a:t>
            </a:r>
          </a:p>
          <a:p>
            <a:pPr lvl="1"/>
            <a:r>
              <a:rPr lang="en-US" dirty="0"/>
              <a:t>First submission: 24/4/2022</a:t>
            </a:r>
          </a:p>
          <a:p>
            <a:pPr lvl="1"/>
            <a:r>
              <a:rPr lang="en-US" dirty="0"/>
              <a:t>Final submission: 22/5/2022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All the steps typically mean multiple iterations within multiple days. If you wait for the last minute, there is a chance you won’t make it</a:t>
            </a:r>
          </a:p>
          <a:p>
            <a:pPr lvl="1"/>
            <a:endParaRPr lang="en-US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Requirements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Be consistent within the code – keep a single code style</a:t>
            </a:r>
          </a:p>
          <a:p>
            <a:r>
              <a:rPr lang="en-US" dirty="0"/>
              <a:t>Cleanness, readability</a:t>
            </a:r>
          </a:p>
          <a:p>
            <a:pPr lvl="1"/>
            <a:r>
              <a:rPr lang="en-US" dirty="0"/>
              <a:t>Code doesn’t contain commented/dead parts</a:t>
            </a:r>
          </a:p>
          <a:p>
            <a:pPr lvl="1"/>
            <a:r>
              <a:rPr lang="en-US" dirty="0"/>
              <a:t>Code should be readable on its own</a:t>
            </a:r>
          </a:p>
          <a:p>
            <a:r>
              <a:rPr lang="en-US" dirty="0"/>
              <a:t>Safe, modern</a:t>
            </a:r>
          </a:p>
          <a:p>
            <a:pPr lvl="1"/>
            <a:r>
              <a:rPr lang="en-US" dirty="0"/>
              <a:t>E.g., prefer `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::vector&lt;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&gt;</a:t>
            </a:r>
            <a:r>
              <a:rPr lang="en-US" dirty="0"/>
              <a:t>` to `</a:t>
            </a:r>
            <a:r>
              <a:rPr lang="en-US" dirty="0">
                <a:latin typeface="+mj-lt"/>
              </a:rPr>
              <a:t>new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[]</a:t>
            </a:r>
            <a:r>
              <a:rPr lang="en-US" dirty="0"/>
              <a:t>`</a:t>
            </a:r>
          </a:p>
          <a:p>
            <a:r>
              <a:rPr lang="en-US" dirty="0"/>
              <a:t>Working</a:t>
            </a:r>
          </a:p>
          <a:p>
            <a:pPr lvl="1"/>
            <a:r>
              <a:rPr lang="en-US" dirty="0"/>
              <a:t>OFC, if the code is not working, all the above points are  not that important, but they will help you with debugging at least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752432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“C makes it easy to shoot yourself in the foot. C++ makes it harder, but when you do, it blows away your whole leg.”</a:t>
            </a:r>
            <a:br>
              <a:rPr lang="en-US" dirty="0"/>
            </a:br>
            <a:r>
              <a:rPr lang="en-US" dirty="0"/>
              <a:t>-- Bjarne </a:t>
            </a:r>
            <a:r>
              <a:rPr lang="en-US" dirty="0" err="1"/>
              <a:t>Stroustrup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“It was only supposed to be a joke, I never thought people would take the book seriously. Anyone with half a brain can see that object-oriented programming is counter-intuitive, illogical and inefficient.”</a:t>
            </a:r>
            <a:br>
              <a:rPr lang="en-US" dirty="0"/>
            </a:br>
            <a:r>
              <a:rPr lang="en-US" dirty="0"/>
              <a:t>-- </a:t>
            </a:r>
            <a:r>
              <a:rPr lang="en-US" dirty="0" err="1"/>
              <a:t>Stroustrup</a:t>
            </a:r>
            <a:r>
              <a:rPr lang="en-US" dirty="0"/>
              <a:t> C++ ‘interview’ (</a:t>
            </a:r>
            <a:r>
              <a:rPr lang="en-US" dirty="0">
                <a:hlinkClick r:id="rId2"/>
              </a:rPr>
              <a:t>https://www-users.cs.york.ac.uk/susan/joke/cpp.htm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C++ != speed, C++ ~ control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88" y="116632"/>
            <a:ext cx="259076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anything you like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/>
              <a:t>Visual Studio</a:t>
            </a:r>
          </a:p>
          <a:p>
            <a:pPr lvl="2"/>
            <a:r>
              <a:rPr lang="en-US" dirty="0"/>
              <a:t>License for students at </a:t>
            </a:r>
            <a:r>
              <a:rPr lang="cs-CZ" dirty="0">
                <a:hlinkClick r:id="rId2"/>
              </a:rPr>
              <a:t>https://portal.azure.com/...</a:t>
            </a:r>
            <a:endParaRPr lang="en-US" dirty="0"/>
          </a:p>
          <a:p>
            <a:pPr lvl="1"/>
            <a:r>
              <a:rPr lang="en-US" dirty="0"/>
              <a:t>VS Code</a:t>
            </a:r>
          </a:p>
          <a:p>
            <a:pPr lvl="1"/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Code::Blocks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MSVC, GCC, </a:t>
            </a:r>
            <a:r>
              <a:rPr lang="en-US" dirty="0" err="1"/>
              <a:t>Clang+LLVM</a:t>
            </a:r>
            <a:r>
              <a:rPr lang="en-US" dirty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https://en.cppreference.com/w/</a:t>
            </a:r>
            <a:endParaRPr lang="en-US" dirty="0"/>
          </a:p>
          <a:p>
            <a:r>
              <a:rPr lang="en-US" dirty="0">
                <a:hlinkClick r:id="rId3"/>
              </a:rPr>
              <a:t>http://www.cplusplus.com/</a:t>
            </a:r>
            <a:endParaRPr lang="en-US" dirty="0"/>
          </a:p>
          <a:p>
            <a:r>
              <a:rPr lang="en-US" dirty="0">
                <a:hlinkClick r:id="rId4"/>
              </a:rPr>
              <a:t>http://isocpp.github.io/CppCoreGuidelines/CppCoreGuidelines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https://gcc.godbolt.org/</a:t>
            </a:r>
            <a:endParaRPr lang="cs-CZ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718148" y="1701928"/>
            <a:ext cx="3359132" cy="1295024"/>
          </a:xfrm>
          <a:prstGeom prst="wedgeEllipseCallout">
            <a:avLst>
              <a:gd name="adj1" fmla="val -61007"/>
              <a:gd name="adj2" fmla="val 5561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main entry point/function for all programs. 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5180012" y="2996952"/>
            <a:ext cx="2786607" cy="815720"/>
          </a:xfrm>
          <a:prstGeom prst="wedgeEllipseCallout">
            <a:avLst>
              <a:gd name="adj1" fmla="val -57339"/>
              <a:gd name="adj2" fmla="val 4032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366220" y="4393148"/>
            <a:ext cx="2523728" cy="1022952"/>
          </a:xfrm>
          <a:prstGeom prst="wedgeEllipseCallout">
            <a:avLst>
              <a:gd name="adj1" fmla="val -78608"/>
              <a:gd name="adj2" fmla="val -6675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3718148" y="34745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Include the libraries which implements the used STL constructs (</a:t>
            </a:r>
            <a:r>
              <a:rPr lang="en-US" dirty="0">
                <a:latin typeface="+mj-lt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+mj-lt"/>
              </a:rPr>
              <a:t>cin</a:t>
            </a:r>
            <a:r>
              <a:rPr lang="en-US" dirty="0"/>
              <a:t>, </a:t>
            </a:r>
            <a:r>
              <a:rPr lang="en-US" dirty="0" err="1">
                <a:latin typeface="+mj-lt"/>
              </a:rPr>
              <a:t>cout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91561" y="5015447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the STL constructs live inside `</a:t>
            </a:r>
            <a:r>
              <a:rPr lang="en-US" dirty="0" err="1"/>
              <a:t>std</a:t>
            </a:r>
            <a:r>
              <a:rPr lang="en-US" dirty="0"/>
              <a:t>` namespace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 to operator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743606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void op_downto(int x)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while (x </a:t>
            </a:r>
            <a:r>
              <a:rPr lang="cs-CZ" b="1" dirty="0">
                <a:solidFill>
                  <a:srgbClr val="FF0000"/>
                </a:solidFill>
                <a:latin typeface="+mj-lt"/>
              </a:rPr>
              <a:t>--&gt;</a:t>
            </a:r>
            <a:r>
              <a:rPr lang="cs-CZ" dirty="0">
                <a:latin typeface="+mj-lt"/>
              </a:rPr>
              <a:t> 0)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  </a:t>
            </a:r>
            <a:r>
              <a:rPr lang="cs-CZ" dirty="0" err="1">
                <a:latin typeface="+mj-lt"/>
              </a:rPr>
              <a:t>cout</a:t>
            </a:r>
            <a:r>
              <a:rPr lang="cs-CZ" dirty="0">
                <a:latin typeface="+mj-lt"/>
              </a:rPr>
              <a:t> &lt;&lt; x;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</a:pPr>
            <a:endParaRPr lang="cs-CZ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op_downto(10); // prints 9,8,7,…,1,0</a:t>
            </a:r>
          </a:p>
        </p:txBody>
      </p:sp>
    </p:spTree>
    <p:extLst>
      <p:ext uri="{BB962C8B-B14F-4D97-AF65-F5344CB8AC3E}">
        <p14:creationId xmlns:p14="http://schemas.microsoft.com/office/powerpoint/2010/main" val="23246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96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}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1089"/>
              <a:gd name="adj2" fmla="val 6758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Include the whole </a:t>
            </a:r>
            <a:r>
              <a:rPr lang="en-US" dirty="0" err="1">
                <a:latin typeface="+mj-lt"/>
              </a:rPr>
              <a:t>std</a:t>
            </a:r>
            <a:r>
              <a:rPr lang="en-US" dirty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958508" y="3573016"/>
            <a:ext cx="2683528" cy="1392986"/>
          </a:xfrm>
          <a:prstGeom prst="wedgeEllipseCallout">
            <a:avLst>
              <a:gd name="adj1" fmla="val -88744"/>
              <a:gd name="adj2" fmla="val -528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6958508" y="2237522"/>
            <a:ext cx="2683528" cy="1056892"/>
          </a:xfrm>
          <a:prstGeom prst="wedgeEllipseCallout">
            <a:avLst>
              <a:gd name="adj1" fmla="val -119581"/>
              <a:gd name="adj2" fmla="val 5133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Passing the argument by (</a:t>
            </a:r>
            <a:r>
              <a:rPr lang="en-US" dirty="0" err="1"/>
              <a:t>const</a:t>
            </a:r>
            <a:r>
              <a:rPr lang="en-US" dirty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6310436" y="5589240"/>
            <a:ext cx="3024336" cy="1192560"/>
          </a:xfrm>
          <a:prstGeom prst="wedgeEllipseCallout">
            <a:avLst>
              <a:gd name="adj1" fmla="val -83741"/>
              <a:gd name="adj2" fmla="val -14773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 the arguments into C++ array of strings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greeting program (use names from arguments)</a:t>
            </a:r>
          </a:p>
          <a:p>
            <a:pPr lvl="1"/>
            <a:r>
              <a:rPr lang="en-US" dirty="0"/>
              <a:t>`hello.exe Adam Eve` </a:t>
            </a:r>
            <a:r>
              <a:rPr lang="en-US" dirty="0">
                <a:sym typeface="Wingdings" panose="05000000000000000000" pitchFamily="2" charset="2"/>
              </a:rPr>
              <a:t> `Hello to Adam and Eve`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 is inside 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args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[0]?</a:t>
            </a:r>
            <a:endParaRPr lang="en-US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Summation of numbers from arguments</a:t>
            </a:r>
          </a:p>
          <a:p>
            <a:pPr lvl="1"/>
            <a:r>
              <a:rPr lang="en-US" dirty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`15`</a:t>
            </a:r>
          </a:p>
          <a:p>
            <a:pPr lvl="1"/>
            <a:r>
              <a:rPr lang="en-US" dirty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Functions for transformation from </a:t>
            </a:r>
            <a:r>
              <a:rPr lang="en-US" b="1" dirty="0"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tring </a:t>
            </a:r>
            <a:r>
              <a:rPr lang="en-US" b="1" dirty="0">
                <a:sym typeface="Wingdings" panose="05000000000000000000" pitchFamily="2" charset="2"/>
              </a:rPr>
              <a:t>to </a:t>
            </a:r>
            <a:r>
              <a:rPr lang="en-US" dirty="0">
                <a:sym typeface="Wingdings" panose="05000000000000000000" pitchFamily="2" charset="2"/>
              </a:rPr>
              <a:t>&lt;something&gt;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`2`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to </a:t>
            </a:r>
            <a:r>
              <a:rPr lang="en-US" dirty="0" err="1">
                <a:sym typeface="Wingdings" panose="05000000000000000000" pitchFamily="2" charset="2"/>
              </a:rPr>
              <a:t>Gitlab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The previous programs are not needed, they should give you a lead</a:t>
            </a: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+mj-lt"/>
              </a:rPr>
              <a:t>const &amp;</a:t>
            </a:r>
            <a:r>
              <a:rPr lang="en-US" dirty="0"/>
              <a:t> for large objects</a:t>
            </a:r>
          </a:p>
          <a:p>
            <a:r>
              <a:rPr lang="en-US" dirty="0"/>
              <a:t>Only source codes and project/config files to GIT</a:t>
            </a:r>
          </a:p>
          <a:p>
            <a:pPr lvl="1"/>
            <a:r>
              <a:rPr lang="en-US" dirty="0"/>
              <a:t>No binaries (they can be compiled from the source codes)</a:t>
            </a:r>
          </a:p>
          <a:p>
            <a:r>
              <a:rPr lang="en-US" dirty="0"/>
              <a:t>Use STL functions </a:t>
            </a:r>
          </a:p>
          <a:p>
            <a:pPr lvl="1"/>
            <a:r>
              <a:rPr lang="en-US" dirty="0" err="1">
                <a:latin typeface="+mj-lt"/>
              </a:rPr>
              <a:t>isdigit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stoi</a:t>
            </a:r>
            <a:r>
              <a:rPr lang="en-US" dirty="0">
                <a:latin typeface="+mj-lt"/>
              </a:rPr>
              <a:t>(), …</a:t>
            </a:r>
          </a:p>
          <a:p>
            <a:r>
              <a:rPr lang="en-US" dirty="0"/>
              <a:t>Prefer C++ strings to C-style strings</a:t>
            </a:r>
          </a:p>
          <a:p>
            <a:pPr lvl="1"/>
            <a:r>
              <a:rPr lang="en-US" dirty="0">
                <a:latin typeface="+mj-lt"/>
              </a:rPr>
              <a:t>std::string, std::</a:t>
            </a:r>
            <a:r>
              <a:rPr lang="en-US" dirty="0" err="1">
                <a:latin typeface="+mj-lt"/>
              </a:rPr>
              <a:t>string_view</a:t>
            </a:r>
            <a:endParaRPr lang="en-US" dirty="0">
              <a:latin typeface="+mj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516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BAEA-CC97-9EBD-3138-251328D8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Class/Struct -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B84E-1684-E8DA-5033-BC579F26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Z" dirty="0"/>
              <a:t>Put all related things (data, functions) together</a:t>
            </a:r>
          </a:p>
          <a:p>
            <a:r>
              <a:rPr lang="en-CZ" dirty="0"/>
              <a:t>No real difference except for default visibility, inheritance, …</a:t>
            </a:r>
          </a:p>
          <a:p>
            <a:pPr lvl="1"/>
            <a:r>
              <a:rPr lang="en-GB" dirty="0">
                <a:solidFill>
                  <a:schemeClr val="accent1"/>
                </a:solidFill>
                <a:latin typeface="+mj-lt"/>
              </a:rPr>
              <a:t>c</a:t>
            </a:r>
            <a:r>
              <a:rPr lang="en-CZ" dirty="0">
                <a:solidFill>
                  <a:schemeClr val="accent1"/>
                </a:solidFill>
                <a:latin typeface="+mj-lt"/>
              </a:rPr>
              <a:t>lass </a:t>
            </a:r>
            <a:r>
              <a:rPr lang="en-CZ" dirty="0">
                <a:sym typeface="Wingdings" pitchFamily="2" charset="2"/>
              </a:rPr>
              <a:t>– by default everything </a:t>
            </a:r>
            <a:r>
              <a:rPr lang="en-CZ" dirty="0">
                <a:solidFill>
                  <a:schemeClr val="accent5"/>
                </a:solidFill>
                <a:latin typeface="+mj-lt"/>
                <a:sym typeface="Wingdings" pitchFamily="2" charset="2"/>
              </a:rPr>
              <a:t>private</a:t>
            </a:r>
          </a:p>
          <a:p>
            <a:pPr lvl="1"/>
            <a:r>
              <a:rPr lang="en-GB" dirty="0">
                <a:solidFill>
                  <a:schemeClr val="accent1"/>
                </a:solidFill>
                <a:latin typeface="+mj-lt"/>
              </a:rPr>
              <a:t>s</a:t>
            </a:r>
            <a:r>
              <a:rPr lang="en-CZ" dirty="0">
                <a:solidFill>
                  <a:schemeClr val="accent1"/>
                </a:solidFill>
                <a:latin typeface="+mj-lt"/>
              </a:rPr>
              <a:t>truct </a:t>
            </a:r>
            <a:r>
              <a:rPr lang="en-CZ" dirty="0"/>
              <a:t>– by default everything </a:t>
            </a:r>
            <a:r>
              <a:rPr lang="en-CZ" dirty="0">
                <a:solidFill>
                  <a:schemeClr val="accent5"/>
                </a:solidFill>
                <a:latin typeface="+mj-lt"/>
              </a:rPr>
              <a:t>public</a:t>
            </a:r>
          </a:p>
          <a:p>
            <a:r>
              <a:rPr lang="en-CZ" dirty="0"/>
              <a:t>Internal things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private</a:t>
            </a:r>
          </a:p>
          <a:p>
            <a:pPr lvl="1"/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protected</a:t>
            </a:r>
            <a:r>
              <a:rPr lang="en-CZ" dirty="0">
                <a:sym typeface="Wingdings" pitchFamily="2" charset="2"/>
              </a:rPr>
              <a:t> if need access from a child</a:t>
            </a:r>
            <a:endParaRPr lang="en-CZ" dirty="0"/>
          </a:p>
          <a:p>
            <a:r>
              <a:rPr lang="en-CZ" dirty="0"/>
              <a:t>Read-only functions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const</a:t>
            </a:r>
          </a:p>
          <a:p>
            <a:pPr lvl="1"/>
            <a:r>
              <a:rPr lang="en-GB" dirty="0">
                <a:sym typeface="Wingdings" pitchFamily="2" charset="2"/>
              </a:rPr>
              <a:t>c</a:t>
            </a:r>
            <a:r>
              <a:rPr lang="en-CZ" dirty="0">
                <a:sym typeface="Wingdings" pitchFamily="2" charset="2"/>
              </a:rPr>
              <a:t>onst-correctness</a:t>
            </a:r>
          </a:p>
          <a:p>
            <a:r>
              <a:rPr lang="en-CZ" dirty="0">
                <a:sym typeface="Wingdings" pitchFamily="2" charset="2"/>
              </a:rPr>
              <a:t>Special methods (</a:t>
            </a:r>
            <a:r>
              <a:rPr lang="en-CZ" b="1" dirty="0">
                <a:sym typeface="Wingdings" pitchFamily="2" charset="2"/>
              </a:rPr>
              <a:t>constructor</a:t>
            </a:r>
            <a:r>
              <a:rPr lang="en-CZ" dirty="0">
                <a:sym typeface="Wingdings" pitchFamily="2" charset="2"/>
              </a:rPr>
              <a:t>, destructor, …)</a:t>
            </a:r>
          </a:p>
          <a:p>
            <a:pPr marL="0" indent="0">
              <a:buNone/>
            </a:pPr>
            <a:endParaRPr lang="en-CZ" dirty="0"/>
          </a:p>
        </p:txBody>
      </p:sp>
    </p:spTree>
    <p:extLst>
      <p:ext uri="{BB962C8B-B14F-4D97-AF65-F5344CB8AC3E}">
        <p14:creationId xmlns:p14="http://schemas.microsoft.com/office/powerpoint/2010/main" val="284501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BAEA-CC97-9EBD-3138-251328D8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Defining your own types - 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B84E-1684-E8DA-5033-BC579F26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Z" dirty="0">
                <a:sym typeface="Wingdings" pitchFamily="2" charset="2"/>
              </a:rPr>
              <a:t>Use </a:t>
            </a:r>
            <a:r>
              <a:rPr lang="en-CZ">
                <a:latin typeface="+mj-lt"/>
                <a:sym typeface="Wingdings" pitchFamily="2" charset="2"/>
              </a:rPr>
              <a:t>using</a:t>
            </a:r>
            <a:r>
              <a:rPr lang="en-CZ">
                <a:sym typeface="Wingdings" pitchFamily="2" charset="2"/>
              </a:rPr>
              <a:t> (or </a:t>
            </a:r>
            <a:r>
              <a:rPr lang="en-CZ">
                <a:latin typeface="+mj-lt"/>
                <a:sym typeface="Wingdings" pitchFamily="2" charset="2"/>
              </a:rPr>
              <a:t>typedef</a:t>
            </a:r>
            <a:r>
              <a:rPr lang="en-CZ">
                <a:sym typeface="Wingdings" pitchFamily="2" charset="2"/>
              </a:rPr>
              <a:t> </a:t>
            </a:r>
            <a:r>
              <a:rPr lang="en-CZ" dirty="0">
                <a:sym typeface="Wingdings" pitchFamily="2" charset="2"/>
              </a:rPr>
              <a:t>in old C/C++)</a:t>
            </a:r>
          </a:p>
          <a:p>
            <a:r>
              <a:rPr lang="en-CZ" dirty="0">
                <a:sym typeface="Wingdings" pitchFamily="2" charset="2"/>
              </a:rPr>
              <a:t> Can be used together with templates (later)</a:t>
            </a:r>
          </a:p>
          <a:p>
            <a:pPr marL="0" indent="0">
              <a:buNone/>
            </a:pPr>
            <a:endParaRPr lang="en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C162A-8FE7-DB19-5E37-D5C23E1A7976}"/>
              </a:ext>
            </a:extLst>
          </p:cNvPr>
          <p:cNvSpPr txBox="1"/>
          <p:nvPr/>
        </p:nvSpPr>
        <p:spPr>
          <a:xfrm>
            <a:off x="1522411" y="3212976"/>
            <a:ext cx="588334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using </a:t>
            </a:r>
            <a:r>
              <a:rPr lang="en-GB" b="0" dirty="0" err="1">
                <a:solidFill>
                  <a:srgbClr val="D4D4D4"/>
                </a:solidFill>
                <a:effectLst/>
                <a:latin typeface="+mj-lt"/>
              </a:rPr>
              <a:t>my_int</a:t>
            </a:r>
            <a:r>
              <a:rPr lang="en-GB" b="0" dirty="0">
                <a:solidFill>
                  <a:srgbClr val="D4D4D4"/>
                </a:solidFill>
                <a:effectLst/>
                <a:latin typeface="+mj-lt"/>
              </a:rPr>
              <a:t> = int;</a:t>
            </a:r>
          </a:p>
          <a:p>
            <a:r>
              <a:rPr lang="en-GB" dirty="0">
                <a:solidFill>
                  <a:srgbClr val="D4D4D4"/>
                </a:solidFill>
                <a:latin typeface="+mj-lt"/>
              </a:rPr>
              <a:t>using </a:t>
            </a:r>
            <a:r>
              <a:rPr lang="en-GB" dirty="0" err="1">
                <a:solidFill>
                  <a:srgbClr val="D4D4D4"/>
                </a:solidFill>
                <a:latin typeface="+mj-lt"/>
              </a:rPr>
              <a:t>int_pair_t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= std::pair&lt;</a:t>
            </a:r>
            <a:r>
              <a:rPr lang="en-GB" dirty="0" err="1">
                <a:solidFill>
                  <a:srgbClr val="D4D4D4"/>
                </a:solidFill>
                <a:latin typeface="+mj-lt"/>
              </a:rPr>
              <a:t>my_int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, </a:t>
            </a:r>
            <a:r>
              <a:rPr lang="en-GB" dirty="0" err="1">
                <a:solidFill>
                  <a:srgbClr val="D4D4D4"/>
                </a:solidFill>
                <a:latin typeface="+mj-lt"/>
              </a:rPr>
              <a:t>my_int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&gt;;</a:t>
            </a:r>
            <a:endParaRPr lang="en-GB" b="0" dirty="0">
              <a:solidFill>
                <a:srgbClr val="D4D4D4"/>
              </a:solidFill>
              <a:effectLst/>
              <a:latin typeface="+mj-lt"/>
            </a:endParaRPr>
          </a:p>
          <a:p>
            <a:r>
              <a:rPr lang="en-GB" dirty="0">
                <a:solidFill>
                  <a:srgbClr val="D4D4D4"/>
                </a:solidFill>
                <a:latin typeface="+mj-lt"/>
              </a:rPr>
              <a:t>using </a:t>
            </a:r>
            <a:r>
              <a:rPr lang="en-GB" dirty="0" err="1">
                <a:solidFill>
                  <a:srgbClr val="D4D4D4"/>
                </a:solidFill>
                <a:latin typeface="+mj-lt"/>
              </a:rPr>
              <a:t>my_string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= std::vector&lt;char&gt;;</a:t>
            </a:r>
          </a:p>
          <a:p>
            <a:r>
              <a:rPr lang="en-GB" dirty="0">
                <a:solidFill>
                  <a:srgbClr val="D4D4D4"/>
                </a:solidFill>
                <a:latin typeface="+mj-lt"/>
              </a:rPr>
              <a:t>using </a:t>
            </a:r>
            <a:r>
              <a:rPr lang="en-GB" dirty="0" err="1">
                <a:solidFill>
                  <a:srgbClr val="D4D4D4"/>
                </a:solidFill>
                <a:latin typeface="+mj-lt"/>
              </a:rPr>
              <a:t>int_vector_t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= std::vector&lt;int&gt;;</a:t>
            </a:r>
          </a:p>
          <a:p>
            <a:endParaRPr lang="en-GB" dirty="0">
              <a:solidFill>
                <a:srgbClr val="D4D4D4"/>
              </a:solidFill>
              <a:latin typeface="+mj-lt"/>
            </a:endParaRPr>
          </a:p>
          <a:p>
            <a:r>
              <a:rPr lang="en-GB" dirty="0" err="1">
                <a:solidFill>
                  <a:srgbClr val="D4D4D4"/>
                </a:solidFill>
                <a:latin typeface="+mj-lt"/>
              </a:rPr>
              <a:t>my_int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x = 3;</a:t>
            </a:r>
          </a:p>
          <a:p>
            <a:r>
              <a:rPr lang="en-GB" dirty="0" err="1">
                <a:solidFill>
                  <a:srgbClr val="D4D4D4"/>
                </a:solidFill>
                <a:latin typeface="+mj-lt"/>
              </a:rPr>
              <a:t>int_pair_t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p{10, 20};</a:t>
            </a:r>
          </a:p>
          <a:p>
            <a:r>
              <a:rPr lang="en-GB" dirty="0" err="1">
                <a:solidFill>
                  <a:srgbClr val="D4D4D4"/>
                </a:solidFill>
                <a:latin typeface="+mj-lt"/>
              </a:rPr>
              <a:t>my_string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str = {‘a’, ‘b’, ‘c’};</a:t>
            </a:r>
          </a:p>
          <a:p>
            <a:r>
              <a:rPr lang="en-GB" dirty="0" err="1">
                <a:solidFill>
                  <a:srgbClr val="D4D4D4"/>
                </a:solidFill>
                <a:latin typeface="+mj-lt"/>
              </a:rPr>
              <a:t>int_vector_t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vi(10, 0);</a:t>
            </a:r>
          </a:p>
        </p:txBody>
      </p:sp>
    </p:spTree>
    <p:extLst>
      <p:ext uri="{BB962C8B-B14F-4D97-AF65-F5344CB8AC3E}">
        <p14:creationId xmlns:p14="http://schemas.microsoft.com/office/powerpoint/2010/main" val="138801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BAEA-CC97-9EBD-3138-251328D8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Constant values – constexpr/const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B84E-1684-E8DA-5033-BC579F26C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916832"/>
            <a:ext cx="9738828" cy="4267200"/>
          </a:xfrm>
        </p:spPr>
        <p:txBody>
          <a:bodyPr>
            <a:normAutofit/>
          </a:bodyPr>
          <a:lstStyle/>
          <a:p>
            <a:r>
              <a:rPr lang="en-CZ" dirty="0">
                <a:sym typeface="Wingdings" pitchFamily="2" charset="2"/>
              </a:rPr>
              <a:t>Read only value that cannot be changed</a:t>
            </a:r>
          </a:p>
          <a:p>
            <a:r>
              <a:rPr lang="en-CZ" dirty="0">
                <a:sym typeface="Wingdings" pitchFamily="2" charset="2"/>
              </a:rPr>
              <a:t>Naming values in code</a:t>
            </a:r>
          </a:p>
          <a:p>
            <a:pPr lvl="1"/>
            <a:r>
              <a:rPr lang="en-CZ" dirty="0">
                <a:sym typeface="Wingdings" pitchFamily="2" charset="2"/>
              </a:rPr>
              <a:t>~ Every number in the code should be a named constant</a:t>
            </a:r>
          </a:p>
          <a:p>
            <a:r>
              <a:rPr lang="en-CZ" dirty="0">
                <a:latin typeface="+mj-lt"/>
                <a:sym typeface="Wingdings" pitchFamily="2" charset="2"/>
              </a:rPr>
              <a:t>constexpr</a:t>
            </a:r>
            <a:r>
              <a:rPr lang="en-CZ" dirty="0">
                <a:sym typeface="Wingdings" pitchFamily="2" charset="2"/>
              </a:rPr>
              <a:t> – constant value (potentially) evaluated in the compile time</a:t>
            </a:r>
          </a:p>
          <a:p>
            <a:pPr lvl="1"/>
            <a:r>
              <a:rPr lang="en-CZ" dirty="0">
                <a:sym typeface="Wingdings" pitchFamily="2" charset="2"/>
              </a:rPr>
              <a:t>Can be used as arguments to templates</a:t>
            </a:r>
          </a:p>
          <a:p>
            <a:r>
              <a:rPr lang="en-GB" dirty="0">
                <a:latin typeface="+mj-lt"/>
                <a:sym typeface="Wingdings" pitchFamily="2" charset="2"/>
              </a:rPr>
              <a:t>c</a:t>
            </a:r>
            <a:r>
              <a:rPr lang="en-CZ" dirty="0">
                <a:latin typeface="+mj-lt"/>
                <a:sym typeface="Wingdings" pitchFamily="2" charset="2"/>
              </a:rPr>
              <a:t>onst</a:t>
            </a:r>
            <a:r>
              <a:rPr lang="en-CZ" dirty="0">
                <a:sym typeface="Wingdings" pitchFamily="2" charset="2"/>
              </a:rPr>
              <a:t> – constant value</a:t>
            </a:r>
          </a:p>
          <a:p>
            <a:r>
              <a:rPr lang="en-CZ" dirty="0">
                <a:sym typeface="Wingdings" pitchFamily="2" charset="2"/>
              </a:rPr>
              <a:t> Both can be used together with </a:t>
            </a:r>
            <a:r>
              <a:rPr lang="en-CZ" dirty="0">
                <a:latin typeface="+mj-lt"/>
                <a:sym typeface="Wingdings" pitchFamily="2" charset="2"/>
              </a:rPr>
              <a:t>static</a:t>
            </a:r>
            <a:r>
              <a:rPr lang="en-CZ" dirty="0">
                <a:sym typeface="Wingdings" pitchFamily="2" charset="2"/>
              </a:rPr>
              <a:t> (later)</a:t>
            </a:r>
          </a:p>
          <a:p>
            <a:endParaRPr lang="en-CZ" dirty="0">
              <a:sym typeface="Wingdings" pitchFamily="2" charset="2"/>
            </a:endParaRPr>
          </a:p>
          <a:p>
            <a:pPr marL="0" indent="0">
              <a:buNone/>
            </a:pPr>
            <a:endParaRPr lang="en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C162A-8FE7-DB19-5E37-D5C23E1A7976}"/>
              </a:ext>
            </a:extLst>
          </p:cNvPr>
          <p:cNvSpPr txBox="1"/>
          <p:nvPr/>
        </p:nvSpPr>
        <p:spPr>
          <a:xfrm>
            <a:off x="1476642" y="5537701"/>
            <a:ext cx="6156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D4D4D4"/>
                </a:solidFill>
                <a:latin typeface="+mj-lt"/>
              </a:rPr>
              <a:t>constexpr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double PI = 3.14;</a:t>
            </a:r>
          </a:p>
          <a:p>
            <a:r>
              <a:rPr lang="en-GB" dirty="0" err="1">
                <a:solidFill>
                  <a:srgbClr val="D4D4D4"/>
                </a:solidFill>
                <a:latin typeface="+mj-lt"/>
              </a:rPr>
              <a:t>constexpr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</a:t>
            </a:r>
            <a:r>
              <a:rPr lang="en-GB" dirty="0" err="1">
                <a:solidFill>
                  <a:srgbClr val="D4D4D4"/>
                </a:solidFill>
                <a:latin typeface="+mj-lt"/>
              </a:rPr>
              <a:t>size_t</a:t>
            </a:r>
            <a:r>
              <a:rPr lang="en-GB" dirty="0">
                <a:solidFill>
                  <a:srgbClr val="D4D4D4"/>
                </a:solidFill>
                <a:latin typeface="+mj-lt"/>
              </a:rPr>
              <a:t> MAX_SIZE = 16 * 1024 * 1024;</a:t>
            </a:r>
          </a:p>
        </p:txBody>
      </p:sp>
    </p:spTree>
    <p:extLst>
      <p:ext uri="{BB962C8B-B14F-4D97-AF65-F5344CB8AC3E}">
        <p14:creationId xmlns:p14="http://schemas.microsoft.com/office/powerpoint/2010/main" val="388823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Coding: 3D Matrix for Integers - API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>
                <a:latin typeface="+mj-lt"/>
              </a:rPr>
              <a:t>ctor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width</a:t>
            </a:r>
            <a:r>
              <a:rPr lang="cs-CZ" dirty="0">
                <a:latin typeface="+mj-lt"/>
              </a:rPr>
              <a:t>, </a:t>
            </a:r>
            <a:r>
              <a:rPr lang="cs-CZ" dirty="0" err="1">
                <a:latin typeface="+mj-lt"/>
              </a:rPr>
              <a:t>length</a:t>
            </a:r>
            <a:r>
              <a:rPr lang="cs-CZ" dirty="0">
                <a:latin typeface="+mj-lt"/>
              </a:rPr>
              <a:t>, </a:t>
            </a:r>
            <a:r>
              <a:rPr lang="cs-CZ" dirty="0" err="1">
                <a:latin typeface="+mj-lt"/>
              </a:rPr>
              <a:t>heigth</a:t>
            </a:r>
            <a:r>
              <a:rPr lang="cs-CZ" dirty="0">
                <a:latin typeface="+mj-lt"/>
              </a:rPr>
              <a:t>)</a:t>
            </a:r>
          </a:p>
          <a:p>
            <a:r>
              <a:rPr lang="cs-CZ" dirty="0">
                <a:latin typeface="+mj-lt"/>
              </a:rPr>
              <a:t>set(x, y, z, </a:t>
            </a:r>
            <a:r>
              <a:rPr lang="cs-CZ" dirty="0" err="1">
                <a:latin typeface="+mj-lt"/>
              </a:rPr>
              <a:t>value</a:t>
            </a:r>
            <a:r>
              <a:rPr lang="cs-CZ" dirty="0">
                <a:latin typeface="+mj-lt"/>
              </a:rPr>
              <a:t>), get(x, 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, z), print()</a:t>
            </a:r>
          </a:p>
          <a:p>
            <a:r>
              <a:rPr lang="cs-CZ" dirty="0">
                <a:latin typeface="+mj-lt"/>
              </a:rPr>
              <a:t>set_width(), </a:t>
            </a:r>
            <a:r>
              <a:rPr lang="cs-CZ" dirty="0" err="1">
                <a:latin typeface="+mj-lt"/>
              </a:rPr>
              <a:t>set_length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set_heigth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get_width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get_length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get_height</a:t>
            </a:r>
            <a:r>
              <a:rPr lang="cs-CZ" dirty="0">
                <a:latin typeface="+mj-lt"/>
              </a:rPr>
              <a:t>()</a:t>
            </a:r>
          </a:p>
          <a:p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(z)</a:t>
            </a:r>
          </a:p>
          <a:p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, 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, z), </a:t>
            </a:r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, z)</a:t>
            </a:r>
          </a:p>
          <a:p>
            <a:r>
              <a:rPr lang="cs-CZ" dirty="0" err="1">
                <a:latin typeface="+mj-lt"/>
              </a:rPr>
              <a:t>clear</a:t>
            </a:r>
            <a:r>
              <a:rPr lang="cs-CZ" dirty="0">
                <a:latin typeface="+mj-lt"/>
              </a:rPr>
              <a:t>() – </a:t>
            </a:r>
            <a:r>
              <a:rPr lang="en-US" dirty="0">
                <a:latin typeface="+mj-lt"/>
              </a:rPr>
              <a:t>set all values to 0 (zero)</a:t>
            </a:r>
            <a:endParaRPr lang="cs-CZ" dirty="0">
              <a:latin typeface="+mj-lt"/>
            </a:endParaRPr>
          </a:p>
          <a:p>
            <a:r>
              <a:rPr lang="cs-CZ" dirty="0">
                <a:latin typeface="+mj-lt"/>
              </a:rPr>
              <a:t>fill_with_value(value) – </a:t>
            </a:r>
            <a:r>
              <a:rPr lang="en-US" dirty="0">
                <a:latin typeface="+mj-lt"/>
              </a:rPr>
              <a:t>set all values to a given value</a:t>
            </a:r>
            <a:endParaRPr lang="cs-CZ" dirty="0">
              <a:latin typeface="+mj-lt"/>
            </a:endParaRPr>
          </a:p>
          <a:p>
            <a:r>
              <a:rPr lang="en-US" dirty="0" err="1">
                <a:latin typeface="+mj-lt"/>
              </a:rPr>
              <a:t>num_zeros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num_negatives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num_positives</a:t>
            </a:r>
            <a:r>
              <a:rPr lang="en-US" dirty="0">
                <a:latin typeface="+mj-lt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8516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9D13-B609-9989-3572-26E1A19F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Coding: 3D Matrix for Integers -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D189-CF59-651D-3A47-888B02B0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Think about the desing</a:t>
            </a:r>
          </a:p>
          <a:p>
            <a:pPr lvl="1"/>
            <a:r>
              <a:rPr lang="en-CZ" dirty="0"/>
              <a:t>array </a:t>
            </a:r>
            <a:r>
              <a:rPr lang="en-CZ" dirty="0">
                <a:sym typeface="Wingdings" pitchFamily="2" charset="2"/>
              </a:rPr>
              <a:t> matrix  3D matrix  4D matrix  …  XD matrix</a:t>
            </a:r>
          </a:p>
          <a:p>
            <a:pPr lvl="1"/>
            <a:r>
              <a:rPr lang="en-GB" dirty="0">
                <a:sym typeface="Wingdings" pitchFamily="2" charset="2"/>
              </a:rPr>
              <a:t>D</a:t>
            </a:r>
            <a:r>
              <a:rPr lang="en-CZ" dirty="0">
                <a:sym typeface="Wingdings" pitchFamily="2" charset="2"/>
              </a:rPr>
              <a:t>esign simple first, then continue to the next level</a:t>
            </a:r>
          </a:p>
          <a:p>
            <a:r>
              <a:rPr lang="en-CZ" dirty="0">
                <a:sym typeface="Wingdings" pitchFamily="2" charset="2"/>
              </a:rPr>
              <a:t>No need to focus too much on performance yet</a:t>
            </a:r>
          </a:p>
          <a:p>
            <a:r>
              <a:rPr lang="en-CZ" dirty="0"/>
              <a:t>Focus:</a:t>
            </a:r>
          </a:p>
          <a:p>
            <a:pPr lvl="1"/>
            <a:r>
              <a:rPr lang="en-GB" dirty="0"/>
              <a:t>P</a:t>
            </a:r>
            <a:r>
              <a:rPr lang="en-CZ" dirty="0"/>
              <a:t>assing arguments: const-references, references, …</a:t>
            </a:r>
          </a:p>
          <a:p>
            <a:pPr lvl="1"/>
            <a:r>
              <a:rPr lang="en-CZ" dirty="0"/>
              <a:t>const functions</a:t>
            </a:r>
          </a:p>
          <a:p>
            <a:pPr lvl="1"/>
            <a:r>
              <a:rPr lang="en-CZ" dirty="0"/>
              <a:t>class design</a:t>
            </a:r>
          </a:p>
          <a:p>
            <a:pPr lvl="2"/>
            <a:r>
              <a:rPr lang="en-GB" dirty="0"/>
              <a:t>Decomposition into functions</a:t>
            </a:r>
          </a:p>
          <a:p>
            <a:pPr lvl="2"/>
            <a:r>
              <a:rPr lang="en-GB" dirty="0"/>
              <a:t>Function reusing</a:t>
            </a:r>
          </a:p>
          <a:p>
            <a:pPr lvl="2"/>
            <a:r>
              <a:rPr lang="en-CZ" dirty="0"/>
              <a:t>private/public</a:t>
            </a:r>
          </a:p>
        </p:txBody>
      </p:sp>
    </p:spTree>
    <p:extLst>
      <p:ext uri="{BB962C8B-B14F-4D97-AF65-F5344CB8AC3E}">
        <p14:creationId xmlns:p14="http://schemas.microsoft.com/office/powerpoint/2010/main" val="419312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837</TotalTime>
  <Words>2726</Words>
  <Application>Microsoft Macintosh PowerPoint</Application>
  <PresentationFormat>Custom</PresentationFormat>
  <Paragraphs>296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Consolas</vt:lpstr>
      <vt:lpstr>Corbel</vt:lpstr>
      <vt:lpstr>Menlo</vt:lpstr>
      <vt:lpstr>Chalkboard 16x9</vt:lpstr>
      <vt:lpstr>Programming in C++</vt:lpstr>
      <vt:lpstr>Programming in C++ - lab 3</vt:lpstr>
      <vt:lpstr>Down to operator</vt:lpstr>
      <vt:lpstr>Homework Feedback</vt:lpstr>
      <vt:lpstr>Class/Struct - Recap</vt:lpstr>
      <vt:lpstr>Defining your own types - using</vt:lpstr>
      <vt:lpstr>Constant values – constexpr/const</vt:lpstr>
      <vt:lpstr>Coding: 3D Matrix for Integers - API</vt:lpstr>
      <vt:lpstr>Coding: 3D Matrix for Integers - Hints</vt:lpstr>
      <vt:lpstr>Coding: 3D Matrix - Improvements</vt:lpstr>
      <vt:lpstr>Programming in C++ - lab 2</vt:lpstr>
      <vt:lpstr>Recap</vt:lpstr>
      <vt:lpstr>Homework Example</vt:lpstr>
      <vt:lpstr>Class/Struct</vt:lpstr>
      <vt:lpstr>Class Example</vt:lpstr>
      <vt:lpstr> Class vs. Struct</vt:lpstr>
      <vt:lpstr>Dynamic Array - std::vector&lt;T&gt;</vt:lpstr>
      <vt:lpstr>3D Matrix for Integers – minimal API</vt:lpstr>
      <vt:lpstr>3D Matrix for Integers - Hints</vt:lpstr>
      <vt:lpstr>Programming in C++ - lab 1</vt:lpstr>
      <vt:lpstr>Basic information</vt:lpstr>
      <vt:lpstr>Communication is the key</vt:lpstr>
      <vt:lpstr>Labs credit</vt:lpstr>
      <vt:lpstr>Code Requirements</vt:lpstr>
      <vt:lpstr>Why C++</vt:lpstr>
      <vt:lpstr>Working Environment</vt:lpstr>
      <vt:lpstr>C++ (interesting) links</vt:lpstr>
      <vt:lpstr>Hello World</vt:lpstr>
      <vt:lpstr>Hello World</vt:lpstr>
      <vt:lpstr>More Complex Program</vt:lpstr>
      <vt:lpstr>More Complex Program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95</cp:revision>
  <dcterms:created xsi:type="dcterms:W3CDTF">2021-09-30T06:52:15Z</dcterms:created>
  <dcterms:modified xsi:type="dcterms:W3CDTF">2022-10-18T10:08:42Z</dcterms:modified>
</cp:coreProperties>
</file>