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6" r:id="rId3"/>
    <p:sldId id="288" r:id="rId4"/>
    <p:sldId id="287" r:id="rId5"/>
    <p:sldId id="298" r:id="rId6"/>
    <p:sldId id="299" r:id="rId7"/>
    <p:sldId id="292" r:id="rId8"/>
    <p:sldId id="300" r:id="rId9"/>
    <p:sldId id="301" r:id="rId10"/>
    <p:sldId id="302" r:id="rId11"/>
    <p:sldId id="303" r:id="rId12"/>
    <p:sldId id="304" r:id="rId13"/>
    <p:sldId id="305" r:id="rId14"/>
    <p:sldId id="296" r:id="rId15"/>
    <p:sldId id="306" r:id="rId16"/>
    <p:sldId id="307" r:id="rId17"/>
    <p:sldId id="282" r:id="rId18"/>
    <p:sldId id="278" r:id="rId19"/>
    <p:sldId id="308" r:id="rId20"/>
    <p:sldId id="309" r:id="rId21"/>
    <p:sldId id="283" r:id="rId22"/>
    <p:sldId id="284" r:id="rId23"/>
    <p:sldId id="285" r:id="rId24"/>
    <p:sldId id="310" r:id="rId25"/>
    <p:sldId id="3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66"/>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6" autoAdjust="0"/>
    <p:restoredTop sz="82759" autoAdjust="0"/>
  </p:normalViewPr>
  <p:slideViewPr>
    <p:cSldViewPr snapToGrid="0">
      <p:cViewPr varScale="1">
        <p:scale>
          <a:sx n="74" d="100"/>
          <a:sy n="74" d="100"/>
        </p:scale>
        <p:origin x="202" y="62"/>
      </p:cViewPr>
      <p:guideLst/>
    </p:cSldViewPr>
  </p:slideViewPr>
  <p:notesTextViewPr>
    <p:cViewPr>
      <p:scale>
        <a:sx n="1" d="1"/>
        <a:sy n="1" d="1"/>
      </p:scale>
      <p:origin x="0" y="0"/>
    </p:cViewPr>
  </p:notesTextViewPr>
  <p:sorterViewPr>
    <p:cViewPr>
      <p:scale>
        <a:sx n="100" d="100"/>
        <a:sy n="100" d="100"/>
      </p:scale>
      <p:origin x="0" y="-54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95D4E-0080-48D8-8D56-50D2584104C6}" type="datetimeFigureOut">
              <a:rPr lang="en-US" smtClean="0"/>
              <a:t>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9842A-5CF9-4F0B-9230-CA0D438F5D42}" type="slidenum">
              <a:rPr lang="en-US" smtClean="0"/>
              <a:t>‹#›</a:t>
            </a:fld>
            <a:endParaRPr lang="en-US"/>
          </a:p>
        </p:txBody>
      </p:sp>
    </p:spTree>
    <p:extLst>
      <p:ext uri="{BB962C8B-B14F-4D97-AF65-F5344CB8AC3E}">
        <p14:creationId xmlns:p14="http://schemas.microsoft.com/office/powerpoint/2010/main" val="3565338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49842A-5CF9-4F0B-9230-CA0D438F5D42}" type="slidenum">
              <a:rPr lang="en-US" smtClean="0"/>
              <a:t>1</a:t>
            </a:fld>
            <a:endParaRPr lang="en-US"/>
          </a:p>
        </p:txBody>
      </p:sp>
    </p:spTree>
    <p:extLst>
      <p:ext uri="{BB962C8B-B14F-4D97-AF65-F5344CB8AC3E}">
        <p14:creationId xmlns:p14="http://schemas.microsoft.com/office/powerpoint/2010/main" val="3217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49842A-5CF9-4F0B-9230-CA0D438F5D42}" type="slidenum">
              <a:rPr lang="en-US" smtClean="0"/>
              <a:t>22</a:t>
            </a:fld>
            <a:endParaRPr lang="en-US"/>
          </a:p>
        </p:txBody>
      </p:sp>
    </p:spTree>
    <p:extLst>
      <p:ext uri="{BB962C8B-B14F-4D97-AF65-F5344CB8AC3E}">
        <p14:creationId xmlns:p14="http://schemas.microsoft.com/office/powerpoint/2010/main" val="3768070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favorite comment in the OS161 code base :-).</a:t>
            </a:r>
          </a:p>
        </p:txBody>
      </p:sp>
      <p:sp>
        <p:nvSpPr>
          <p:cNvPr id="4" name="Slide Number Placeholder 3"/>
          <p:cNvSpPr>
            <a:spLocks noGrp="1"/>
          </p:cNvSpPr>
          <p:nvPr>
            <p:ph type="sldNum" sz="quarter" idx="10"/>
          </p:nvPr>
        </p:nvSpPr>
        <p:spPr/>
        <p:txBody>
          <a:bodyPr/>
          <a:lstStyle/>
          <a:p>
            <a:fld id="{2049842A-5CF9-4F0B-9230-CA0D438F5D42}" type="slidenum">
              <a:rPr lang="en-US" smtClean="0"/>
              <a:t>25</a:t>
            </a:fld>
            <a:endParaRPr lang="en-US"/>
          </a:p>
        </p:txBody>
      </p:sp>
    </p:spTree>
    <p:extLst>
      <p:ext uri="{BB962C8B-B14F-4D97-AF65-F5344CB8AC3E}">
        <p14:creationId xmlns:p14="http://schemas.microsoft.com/office/powerpoint/2010/main" val="4242829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 is the “load immediate” instruction. Using li, we pass the single argument to the close() system call in register a0; that argument is 1 because that is the file descriptor number that corresponds to </a:t>
            </a:r>
            <a:r>
              <a:rPr lang="en-US" dirty="0" err="1"/>
              <a:t>stdout</a:t>
            </a:r>
            <a:r>
              <a:rPr lang="en-US" dirty="0"/>
              <a:t>. After setting a0, we then assign the system call number for close (which is 49) into v0. Finally, we execute the </a:t>
            </a:r>
            <a:r>
              <a:rPr lang="en-US" dirty="0" err="1"/>
              <a:t>syscall</a:t>
            </a:r>
            <a:r>
              <a:rPr lang="en-US" dirty="0"/>
              <a:t> instruction to trap into the kernel</a:t>
            </a:r>
            <a:r>
              <a:rPr lang="en-US" dirty="0" smtClean="0"/>
              <a:t>.</a:t>
            </a:r>
            <a:endParaRPr lang="en-US" dirty="0"/>
          </a:p>
        </p:txBody>
      </p:sp>
      <p:sp>
        <p:nvSpPr>
          <p:cNvPr id="4" name="Slide Number Placeholder 3"/>
          <p:cNvSpPr>
            <a:spLocks noGrp="1"/>
          </p:cNvSpPr>
          <p:nvPr>
            <p:ph type="sldNum" sz="quarter" idx="10"/>
          </p:nvPr>
        </p:nvSpPr>
        <p:spPr/>
        <p:txBody>
          <a:bodyPr/>
          <a:lstStyle/>
          <a:p>
            <a:fld id="{2049842A-5CF9-4F0B-9230-CA0D438F5D42}" type="slidenum">
              <a:rPr lang="en-US" smtClean="0"/>
              <a:t>4</a:t>
            </a:fld>
            <a:endParaRPr lang="en-US"/>
          </a:p>
        </p:txBody>
      </p:sp>
    </p:spTree>
    <p:extLst>
      <p:ext uri="{BB962C8B-B14F-4D97-AF65-F5344CB8AC3E}">
        <p14:creationId xmlns:p14="http://schemas.microsoft.com/office/powerpoint/2010/main" val="39394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following:</a:t>
            </a:r>
          </a:p>
          <a:p>
            <a:r>
              <a:rPr lang="en-US" dirty="0"/>
              <a:t>-The EPC register points to the user-space address which caused the exception.</a:t>
            </a:r>
          </a:p>
          <a:p>
            <a:r>
              <a:rPr lang="en-US" dirty="0"/>
              <a:t>-The Cause register indicates that the exception was caused by a system call.</a:t>
            </a:r>
          </a:p>
          <a:p>
            <a:r>
              <a:rPr lang="en-US" dirty="0"/>
              <a:t>-The Status register says that the processor is running in kernel mode, and interrupts are off.</a:t>
            </a:r>
          </a:p>
          <a:p>
            <a:r>
              <a:rPr lang="en-US" dirty="0"/>
              <a:t>-The program counter now points to code in the kernel space. That value is the hardwired value that contains the trap handler for the OS. That trap handler does three things . . . [explain]</a:t>
            </a:r>
          </a:p>
        </p:txBody>
      </p:sp>
      <p:sp>
        <p:nvSpPr>
          <p:cNvPr id="4" name="Slide Number Placeholder 3"/>
          <p:cNvSpPr>
            <a:spLocks noGrp="1"/>
          </p:cNvSpPr>
          <p:nvPr>
            <p:ph type="sldNum" sz="quarter" idx="10"/>
          </p:nvPr>
        </p:nvSpPr>
        <p:spPr/>
        <p:txBody>
          <a:bodyPr/>
          <a:lstStyle/>
          <a:p>
            <a:fld id="{2049842A-5CF9-4F0B-9230-CA0D438F5D42}" type="slidenum">
              <a:rPr lang="en-US" smtClean="0"/>
              <a:t>6</a:t>
            </a:fld>
            <a:endParaRPr lang="en-US"/>
          </a:p>
        </p:txBody>
      </p:sp>
    </p:spTree>
    <p:extLst>
      <p:ext uri="{BB962C8B-B14F-4D97-AF65-F5344CB8AC3E}">
        <p14:creationId xmlns:p14="http://schemas.microsoft.com/office/powerpoint/2010/main" val="704767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49842A-5CF9-4F0B-9230-CA0D438F5D42}" type="slidenum">
              <a:rPr lang="en-US" smtClean="0"/>
              <a:t>8</a:t>
            </a:fld>
            <a:endParaRPr lang="en-US"/>
          </a:p>
        </p:txBody>
      </p:sp>
    </p:spTree>
    <p:extLst>
      <p:ext uri="{BB962C8B-B14F-4D97-AF65-F5344CB8AC3E}">
        <p14:creationId xmlns:p14="http://schemas.microsoft.com/office/powerpoint/2010/main" val="100225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all of the standard register state is in use by the kernel code now; we’ve found the appropriate kernel stack, and we’ve pushed two things on the stack. First, we pushed a </a:t>
            </a:r>
            <a:r>
              <a:rPr lang="en-US" dirty="0" err="1"/>
              <a:t>trapframe</a:t>
            </a:r>
            <a:r>
              <a:rPr lang="en-US" dirty="0"/>
              <a:t> which contains the saved user-mode execution context. Second, we’ve pushed a regular stack frame for use by the </a:t>
            </a:r>
            <a:r>
              <a:rPr lang="en-US" dirty="0" err="1"/>
              <a:t>mips_trap</a:t>
            </a:r>
            <a:r>
              <a:rPr lang="en-US" dirty="0"/>
              <a:t>() function. </a:t>
            </a:r>
            <a:r>
              <a:rPr lang="en-US" dirty="0" err="1"/>
              <a:t>mips_trap</a:t>
            </a:r>
            <a:r>
              <a:rPr lang="en-US" dirty="0"/>
              <a:t>() takes an argument which represents a pointer to a </a:t>
            </a:r>
            <a:r>
              <a:rPr lang="en-US" dirty="0" err="1"/>
              <a:t>trapframe</a:t>
            </a:r>
            <a:r>
              <a:rPr lang="en-US" dirty="0"/>
              <a:t>; that pointer refers to memory that’s located on the kernel stack.</a:t>
            </a:r>
          </a:p>
        </p:txBody>
      </p:sp>
      <p:sp>
        <p:nvSpPr>
          <p:cNvPr id="4" name="Slide Number Placeholder 3"/>
          <p:cNvSpPr>
            <a:spLocks noGrp="1"/>
          </p:cNvSpPr>
          <p:nvPr>
            <p:ph type="sldNum" sz="quarter" idx="10"/>
          </p:nvPr>
        </p:nvSpPr>
        <p:spPr/>
        <p:txBody>
          <a:bodyPr/>
          <a:lstStyle/>
          <a:p>
            <a:fld id="{2049842A-5CF9-4F0B-9230-CA0D438F5D42}" type="slidenum">
              <a:rPr lang="en-US" smtClean="0"/>
              <a:t>9</a:t>
            </a:fld>
            <a:endParaRPr lang="en-US"/>
          </a:p>
        </p:txBody>
      </p:sp>
    </p:spTree>
    <p:extLst>
      <p:ext uri="{BB962C8B-B14F-4D97-AF65-F5344CB8AC3E}">
        <p14:creationId xmlns:p14="http://schemas.microsoft.com/office/powerpoint/2010/main" val="70102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t>
            </a:r>
            <a:r>
              <a:rPr lang="en-US" dirty="0"/>
              <a:t>that, when </a:t>
            </a:r>
            <a:r>
              <a:rPr lang="en-US" dirty="0" err="1"/>
              <a:t>mips_trap</a:t>
            </a:r>
            <a:r>
              <a:rPr lang="en-US" dirty="0"/>
              <a:t>() determined that it was handling a system call, and not an interrupt, </a:t>
            </a:r>
            <a:r>
              <a:rPr lang="en-US" dirty="0" err="1"/>
              <a:t>mips_trap</a:t>
            </a:r>
            <a:r>
              <a:rPr lang="en-US" dirty="0"/>
              <a:t>() reenabled interrupts. This means that, as the kernel executes </a:t>
            </a:r>
            <a:r>
              <a:rPr lang="en-US" dirty="0" err="1"/>
              <a:t>syscall</a:t>
            </a:r>
            <a:r>
              <a:rPr lang="en-US" dirty="0"/>
              <a:t>(), an interrupt may come in, forcing us to pop another </a:t>
            </a:r>
            <a:r>
              <a:rPr lang="en-US" dirty="0" err="1"/>
              <a:t>trapframe</a:t>
            </a:r>
            <a:r>
              <a:rPr lang="en-US" dirty="0"/>
              <a:t> on the stack, and runs </a:t>
            </a:r>
            <a:r>
              <a:rPr lang="en-US" dirty="0" err="1"/>
              <a:t>mips_trap</a:t>
            </a:r>
            <a:r>
              <a:rPr lang="en-US" dirty="0"/>
              <a:t>() again, and then dispatching to an interrupt handler. We’ll see how OS161 handles these kinds of nested traps in a second. But for now, let’s focus on the simple case that we have </a:t>
            </a:r>
            <a:r>
              <a:rPr lang="en-US" dirty="0" smtClean="0"/>
              <a:t>here, </a:t>
            </a:r>
            <a:r>
              <a:rPr lang="en-US" dirty="0"/>
              <a:t>user-level code invoked a system call. The system call has finished, and how we want to return to user mode!</a:t>
            </a:r>
          </a:p>
        </p:txBody>
      </p:sp>
      <p:sp>
        <p:nvSpPr>
          <p:cNvPr id="4" name="Slide Number Placeholder 3"/>
          <p:cNvSpPr>
            <a:spLocks noGrp="1"/>
          </p:cNvSpPr>
          <p:nvPr>
            <p:ph type="sldNum" sz="quarter" idx="10"/>
          </p:nvPr>
        </p:nvSpPr>
        <p:spPr/>
        <p:txBody>
          <a:bodyPr/>
          <a:lstStyle/>
          <a:p>
            <a:fld id="{2049842A-5CF9-4F0B-9230-CA0D438F5D42}" type="slidenum">
              <a:rPr lang="en-US" smtClean="0"/>
              <a:t>13</a:t>
            </a:fld>
            <a:endParaRPr lang="en-US"/>
          </a:p>
        </p:txBody>
      </p:sp>
    </p:spTree>
    <p:extLst>
      <p:ext uri="{BB962C8B-B14F-4D97-AF65-F5344CB8AC3E}">
        <p14:creationId xmlns:p14="http://schemas.microsoft.com/office/powerpoint/2010/main" val="2071383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49842A-5CF9-4F0B-9230-CA0D438F5D42}" type="slidenum">
              <a:rPr lang="en-US" smtClean="0"/>
              <a:t>15</a:t>
            </a:fld>
            <a:endParaRPr lang="en-US"/>
          </a:p>
        </p:txBody>
      </p:sp>
    </p:spTree>
    <p:extLst>
      <p:ext uri="{BB962C8B-B14F-4D97-AF65-F5344CB8AC3E}">
        <p14:creationId xmlns:p14="http://schemas.microsoft.com/office/powerpoint/2010/main" val="3396196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49842A-5CF9-4F0B-9230-CA0D438F5D42}" type="slidenum">
              <a:rPr lang="en-US" smtClean="0"/>
              <a:t>18</a:t>
            </a:fld>
            <a:endParaRPr lang="en-US"/>
          </a:p>
        </p:txBody>
      </p:sp>
    </p:spTree>
    <p:extLst>
      <p:ext uri="{BB962C8B-B14F-4D97-AF65-F5344CB8AC3E}">
        <p14:creationId xmlns:p14="http://schemas.microsoft.com/office/powerpoint/2010/main" val="1837336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49842A-5CF9-4F0B-9230-CA0D438F5D42}" type="slidenum">
              <a:rPr lang="en-US" smtClean="0"/>
              <a:t>21</a:t>
            </a:fld>
            <a:endParaRPr lang="en-US"/>
          </a:p>
        </p:txBody>
      </p:sp>
    </p:spTree>
    <p:extLst>
      <p:ext uri="{BB962C8B-B14F-4D97-AF65-F5344CB8AC3E}">
        <p14:creationId xmlns:p14="http://schemas.microsoft.com/office/powerpoint/2010/main" val="3774938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B2074FEE-3217-43D0-AFC4-9E46ADFE2F91}"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0BD41-F5C0-43D0-BA08-0465A13FD434}" type="slidenum">
              <a:rPr lang="en-US" smtClean="0"/>
              <a:t>‹#›</a:t>
            </a:fld>
            <a:endParaRPr lang="en-US"/>
          </a:p>
        </p:txBody>
      </p:sp>
    </p:spTree>
    <p:extLst>
      <p:ext uri="{BB962C8B-B14F-4D97-AF65-F5344CB8AC3E}">
        <p14:creationId xmlns:p14="http://schemas.microsoft.com/office/powerpoint/2010/main" val="142800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74FEE-3217-43D0-AFC4-9E46ADFE2F91}"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0BD41-F5C0-43D0-BA08-0465A13FD434}" type="slidenum">
              <a:rPr lang="en-US" smtClean="0"/>
              <a:t>‹#›</a:t>
            </a:fld>
            <a:endParaRPr lang="en-US"/>
          </a:p>
        </p:txBody>
      </p:sp>
    </p:spTree>
    <p:extLst>
      <p:ext uri="{BB962C8B-B14F-4D97-AF65-F5344CB8AC3E}">
        <p14:creationId xmlns:p14="http://schemas.microsoft.com/office/powerpoint/2010/main" val="274767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74FEE-3217-43D0-AFC4-9E46ADFE2F91}"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0BD41-F5C0-43D0-BA08-0465A13FD434}" type="slidenum">
              <a:rPr lang="en-US" smtClean="0"/>
              <a:t>‹#›</a:t>
            </a:fld>
            <a:endParaRPr lang="en-US"/>
          </a:p>
        </p:txBody>
      </p:sp>
    </p:spTree>
    <p:extLst>
      <p:ext uri="{BB962C8B-B14F-4D97-AF65-F5344CB8AC3E}">
        <p14:creationId xmlns:p14="http://schemas.microsoft.com/office/powerpoint/2010/main" val="195116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74FEE-3217-43D0-AFC4-9E46ADFE2F91}"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0BD41-F5C0-43D0-BA08-0465A13FD434}" type="slidenum">
              <a:rPr lang="en-US" smtClean="0"/>
              <a:t>‹#›</a:t>
            </a:fld>
            <a:endParaRPr lang="en-US"/>
          </a:p>
        </p:txBody>
      </p:sp>
    </p:spTree>
    <p:extLst>
      <p:ext uri="{BB962C8B-B14F-4D97-AF65-F5344CB8AC3E}">
        <p14:creationId xmlns:p14="http://schemas.microsoft.com/office/powerpoint/2010/main" val="220257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ct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074FEE-3217-43D0-AFC4-9E46ADFE2F91}"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0BD41-F5C0-43D0-BA08-0465A13FD434}" type="slidenum">
              <a:rPr lang="en-US" smtClean="0"/>
              <a:t>‹#›</a:t>
            </a:fld>
            <a:endParaRPr lang="en-US"/>
          </a:p>
        </p:txBody>
      </p:sp>
    </p:spTree>
    <p:extLst>
      <p:ext uri="{BB962C8B-B14F-4D97-AF65-F5344CB8AC3E}">
        <p14:creationId xmlns:p14="http://schemas.microsoft.com/office/powerpoint/2010/main" val="212056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074FEE-3217-43D0-AFC4-9E46ADFE2F91}"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0BD41-F5C0-43D0-BA08-0465A13FD434}" type="slidenum">
              <a:rPr lang="en-US" smtClean="0"/>
              <a:t>‹#›</a:t>
            </a:fld>
            <a:endParaRPr lang="en-US"/>
          </a:p>
        </p:txBody>
      </p:sp>
    </p:spTree>
    <p:extLst>
      <p:ext uri="{BB962C8B-B14F-4D97-AF65-F5344CB8AC3E}">
        <p14:creationId xmlns:p14="http://schemas.microsoft.com/office/powerpoint/2010/main" val="269622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074FEE-3217-43D0-AFC4-9E46ADFE2F91}"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0BD41-F5C0-43D0-BA08-0465A13FD434}" type="slidenum">
              <a:rPr lang="en-US" smtClean="0"/>
              <a:t>‹#›</a:t>
            </a:fld>
            <a:endParaRPr lang="en-US"/>
          </a:p>
        </p:txBody>
      </p:sp>
    </p:spTree>
    <p:extLst>
      <p:ext uri="{BB962C8B-B14F-4D97-AF65-F5344CB8AC3E}">
        <p14:creationId xmlns:p14="http://schemas.microsoft.com/office/powerpoint/2010/main" val="267228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074FEE-3217-43D0-AFC4-9E46ADFE2F91}"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0BD41-F5C0-43D0-BA08-0465A13FD434}" type="slidenum">
              <a:rPr lang="en-US" smtClean="0"/>
              <a:t>‹#›</a:t>
            </a:fld>
            <a:endParaRPr lang="en-US"/>
          </a:p>
        </p:txBody>
      </p:sp>
    </p:spTree>
    <p:extLst>
      <p:ext uri="{BB962C8B-B14F-4D97-AF65-F5344CB8AC3E}">
        <p14:creationId xmlns:p14="http://schemas.microsoft.com/office/powerpoint/2010/main" val="96283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74FEE-3217-43D0-AFC4-9E46ADFE2F91}"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0BD41-F5C0-43D0-BA08-0465A13FD434}" type="slidenum">
              <a:rPr lang="en-US" smtClean="0"/>
              <a:t>‹#›</a:t>
            </a:fld>
            <a:endParaRPr lang="en-US"/>
          </a:p>
        </p:txBody>
      </p:sp>
    </p:spTree>
    <p:extLst>
      <p:ext uri="{BB962C8B-B14F-4D97-AF65-F5344CB8AC3E}">
        <p14:creationId xmlns:p14="http://schemas.microsoft.com/office/powerpoint/2010/main" val="86645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074FEE-3217-43D0-AFC4-9E46ADFE2F91}"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0BD41-F5C0-43D0-BA08-0465A13FD434}" type="slidenum">
              <a:rPr lang="en-US" smtClean="0"/>
              <a:t>‹#›</a:t>
            </a:fld>
            <a:endParaRPr lang="en-US"/>
          </a:p>
        </p:txBody>
      </p:sp>
    </p:spTree>
    <p:extLst>
      <p:ext uri="{BB962C8B-B14F-4D97-AF65-F5344CB8AC3E}">
        <p14:creationId xmlns:p14="http://schemas.microsoft.com/office/powerpoint/2010/main" val="273558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074FEE-3217-43D0-AFC4-9E46ADFE2F91}"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0BD41-F5C0-43D0-BA08-0465A13FD434}" type="slidenum">
              <a:rPr lang="en-US" smtClean="0"/>
              <a:t>‹#›</a:t>
            </a:fld>
            <a:endParaRPr lang="en-US"/>
          </a:p>
        </p:txBody>
      </p:sp>
    </p:spTree>
    <p:extLst>
      <p:ext uri="{BB962C8B-B14F-4D97-AF65-F5344CB8AC3E}">
        <p14:creationId xmlns:p14="http://schemas.microsoft.com/office/powerpoint/2010/main" val="310136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74FEE-3217-43D0-AFC4-9E46ADFE2F91}" type="datetimeFigureOut">
              <a:rPr lang="en-US" smtClean="0"/>
              <a:t>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0BD41-F5C0-43D0-BA08-0465A13FD434}" type="slidenum">
              <a:rPr lang="en-US" smtClean="0"/>
              <a:t>‹#›</a:t>
            </a:fld>
            <a:endParaRPr lang="en-US"/>
          </a:p>
        </p:txBody>
      </p:sp>
    </p:spTree>
    <p:extLst>
      <p:ext uri="{BB962C8B-B14F-4D97-AF65-F5344CB8AC3E}">
        <p14:creationId xmlns:p14="http://schemas.microsoft.com/office/powerpoint/2010/main" val="99029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ytimg.com/vi/PRuop0-DBuI/maxres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l="9709" r="18165"/>
          <a:stretch/>
        </p:blipFill>
        <p:spPr bwMode="auto">
          <a:xfrm>
            <a:off x="-1" y="0"/>
            <a:ext cx="653796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6537959" y="3166456"/>
            <a:ext cx="5659755" cy="1655762"/>
          </a:xfrm>
        </p:spPr>
        <p:txBody>
          <a:bodyPr>
            <a:normAutofit/>
          </a:bodyPr>
          <a:lstStyle/>
          <a:p>
            <a:r>
              <a:rPr lang="en-US" sz="4800" dirty="0"/>
              <a:t>CS 161: Lecture 3</a:t>
            </a:r>
          </a:p>
          <a:p>
            <a:r>
              <a:rPr lang="en-US" sz="4800" dirty="0"/>
              <a:t>2/2/17</a:t>
            </a:r>
          </a:p>
        </p:txBody>
      </p:sp>
      <p:sp>
        <p:nvSpPr>
          <p:cNvPr id="2" name="Title 1"/>
          <p:cNvSpPr>
            <a:spLocks noGrp="1"/>
          </p:cNvSpPr>
          <p:nvPr>
            <p:ph type="ctrTitle"/>
          </p:nvPr>
        </p:nvSpPr>
        <p:spPr>
          <a:xfrm>
            <a:off x="7144701" y="1365366"/>
            <a:ext cx="4446270" cy="1634679"/>
          </a:xfrm>
        </p:spPr>
        <p:txBody>
          <a:bodyPr>
            <a:normAutofit fontScale="90000"/>
          </a:bodyPr>
          <a:lstStyle/>
          <a:p>
            <a:r>
              <a:rPr lang="en-US" dirty="0"/>
              <a:t>Context Switches</a:t>
            </a:r>
          </a:p>
        </p:txBody>
      </p:sp>
    </p:spTree>
    <p:extLst>
      <p:ext uri="{BB962C8B-B14F-4D97-AF65-F5344CB8AC3E}">
        <p14:creationId xmlns:p14="http://schemas.microsoft.com/office/powerpoint/2010/main" val="4026829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kern/arch/</a:t>
            </a:r>
            <a:r>
              <a:rPr lang="en-US" dirty="0" err="1"/>
              <a:t>mips</a:t>
            </a:r>
            <a:r>
              <a:rPr lang="en-US" dirty="0"/>
              <a:t>/ </a:t>
            </a:r>
            <a:r>
              <a:rPr lang="en-US" dirty="0" err="1"/>
              <a:t>locore</a:t>
            </a:r>
            <a:r>
              <a:rPr lang="en-US" dirty="0"/>
              <a:t>/</a:t>
            </a:r>
            <a:r>
              <a:rPr lang="en-US" dirty="0" err="1"/>
              <a:t>trap.c</a:t>
            </a:r>
            <a:r>
              <a:rPr lang="en-US" dirty="0"/>
              <a:t>::</a:t>
            </a:r>
            <a:br>
              <a:rPr lang="en-US" dirty="0"/>
            </a:br>
            <a:r>
              <a:rPr lang="en-US" dirty="0" err="1"/>
              <a:t>mips_trap</a:t>
            </a:r>
            <a:r>
              <a:rPr lang="en-US" dirty="0"/>
              <a:t>(struct </a:t>
            </a:r>
            <a:r>
              <a:rPr lang="en-US" dirty="0" err="1"/>
              <a:t>trapframe</a:t>
            </a:r>
            <a:r>
              <a:rPr lang="en-US" dirty="0"/>
              <a:t> *</a:t>
            </a:r>
            <a:r>
              <a:rPr lang="en-US" dirty="0" err="1"/>
              <a:t>tf</a:t>
            </a:r>
            <a:r>
              <a:rPr lang="en-US" dirty="0"/>
              <a:t>)</a:t>
            </a:r>
          </a:p>
        </p:txBody>
      </p:sp>
      <p:sp>
        <p:nvSpPr>
          <p:cNvPr id="3" name="Content Placeholder 2"/>
          <p:cNvSpPr>
            <a:spLocks noGrp="1"/>
          </p:cNvSpPr>
          <p:nvPr>
            <p:ph idx="1"/>
          </p:nvPr>
        </p:nvSpPr>
        <p:spPr>
          <a:xfrm>
            <a:off x="0" y="1825625"/>
            <a:ext cx="12192000" cy="1603375"/>
          </a:xfrm>
        </p:spPr>
        <p:txBody>
          <a:bodyPr/>
          <a:lstStyle/>
          <a:p>
            <a:r>
              <a:rPr lang="en-US" dirty="0" err="1">
                <a:latin typeface="Consolas" panose="020B0609020204030204" pitchFamily="49" charset="0"/>
              </a:rPr>
              <a:t>mips_trap</a:t>
            </a:r>
            <a:r>
              <a:rPr lang="en-US" dirty="0">
                <a:latin typeface="Consolas" panose="020B0609020204030204" pitchFamily="49" charset="0"/>
              </a:rPr>
              <a:t>() </a:t>
            </a:r>
            <a:r>
              <a:rPr lang="en-US" dirty="0"/>
              <a:t>extracts the reason for the trap . . .</a:t>
            </a:r>
          </a:p>
          <a:p>
            <a:pPr marL="0" indent="0">
              <a:buNone/>
            </a:pPr>
            <a:r>
              <a:rPr lang="en-US" dirty="0">
                <a:latin typeface="Consolas" panose="020B0609020204030204" pitchFamily="49" charset="0"/>
              </a:rPr>
              <a:t>  uint32_t code = (</a:t>
            </a:r>
            <a:r>
              <a:rPr lang="en-US" dirty="0" err="1">
                <a:latin typeface="Consolas" panose="020B0609020204030204" pitchFamily="49" charset="0"/>
              </a:rPr>
              <a:t>tf</a:t>
            </a:r>
            <a:r>
              <a:rPr lang="en-US" dirty="0">
                <a:latin typeface="Consolas" panose="020B0609020204030204" pitchFamily="49" charset="0"/>
              </a:rPr>
              <a:t>-&gt;</a:t>
            </a:r>
            <a:r>
              <a:rPr lang="en-US" dirty="0" err="1">
                <a:latin typeface="Consolas" panose="020B0609020204030204" pitchFamily="49" charset="0"/>
              </a:rPr>
              <a:t>tf_cause</a:t>
            </a:r>
            <a:r>
              <a:rPr lang="en-US" dirty="0">
                <a:latin typeface="Consolas" panose="020B0609020204030204" pitchFamily="49" charset="0"/>
              </a:rPr>
              <a:t> &amp; CCA_CODE) &gt;&gt; CCA_CODESHIFT;</a:t>
            </a:r>
          </a:p>
          <a:p>
            <a:r>
              <a:rPr lang="en-US" dirty="0"/>
              <a:t>. . . and then calls the appropriate kernel function to handle the trap</a:t>
            </a:r>
          </a:p>
        </p:txBody>
      </p:sp>
      <p:sp>
        <p:nvSpPr>
          <p:cNvPr id="4" name="TextBox 3"/>
          <p:cNvSpPr txBox="1"/>
          <p:nvPr/>
        </p:nvSpPr>
        <p:spPr>
          <a:xfrm>
            <a:off x="434340" y="3268980"/>
            <a:ext cx="11555730" cy="3539430"/>
          </a:xfrm>
          <a:prstGeom prst="rect">
            <a:avLst/>
          </a:prstGeom>
          <a:noFill/>
        </p:spPr>
        <p:txBody>
          <a:bodyPr wrap="square" rtlCol="0">
            <a:spAutoFit/>
          </a:bodyPr>
          <a:lstStyle/>
          <a:p>
            <a:r>
              <a:rPr lang="en-US" sz="2800" dirty="0">
                <a:latin typeface="Consolas" panose="020B0609020204030204" pitchFamily="49" charset="0"/>
              </a:rPr>
              <a:t>if (code == EX_IRQ) { //Error-checking code is elided</a:t>
            </a:r>
          </a:p>
          <a:p>
            <a:r>
              <a:rPr lang="en-US" sz="2800" dirty="0">
                <a:latin typeface="Consolas" panose="020B0609020204030204" pitchFamily="49" charset="0"/>
              </a:rPr>
              <a:t>    </a:t>
            </a:r>
            <a:r>
              <a:rPr lang="en-US" sz="2800" dirty="0" err="1">
                <a:latin typeface="Consolas" panose="020B0609020204030204" pitchFamily="49" charset="0"/>
              </a:rPr>
              <a:t>mainbus_interrupt</a:t>
            </a:r>
            <a:r>
              <a:rPr lang="en-US" sz="2800" dirty="0">
                <a:latin typeface="Consolas" panose="020B0609020204030204" pitchFamily="49" charset="0"/>
              </a:rPr>
              <a:t>(</a:t>
            </a:r>
            <a:r>
              <a:rPr lang="en-US" sz="2800" dirty="0" err="1">
                <a:latin typeface="Consolas" panose="020B0609020204030204" pitchFamily="49" charset="0"/>
              </a:rPr>
              <a:t>tf</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goto</a:t>
            </a:r>
            <a:r>
              <a:rPr lang="en-US" sz="2800" dirty="0">
                <a:latin typeface="Consolas" panose="020B0609020204030204" pitchFamily="49" charset="0"/>
              </a:rPr>
              <a:t> done2;</a:t>
            </a:r>
          </a:p>
          <a:p>
            <a:r>
              <a:rPr lang="en-US" sz="2800" dirty="0">
                <a:latin typeface="Consolas" panose="020B0609020204030204" pitchFamily="49" charset="0"/>
              </a:rPr>
              <a:t>}</a:t>
            </a:r>
          </a:p>
          <a:p>
            <a:r>
              <a:rPr lang="en-US" sz="2800" dirty="0">
                <a:latin typeface="Consolas" panose="020B0609020204030204" pitchFamily="49" charset="0"/>
              </a:rPr>
              <a:t>if (code == EX_SYS) {</a:t>
            </a:r>
          </a:p>
          <a:p>
            <a:r>
              <a:rPr lang="en-US" sz="2800" dirty="0">
                <a:latin typeface="Consolas" panose="020B0609020204030204" pitchFamily="49" charset="0"/>
              </a:rPr>
              <a:t>    </a:t>
            </a:r>
            <a:r>
              <a:rPr lang="en-US" sz="2800" dirty="0" err="1">
                <a:latin typeface="Consolas" panose="020B0609020204030204" pitchFamily="49" charset="0"/>
              </a:rPr>
              <a:t>syscall</a:t>
            </a:r>
            <a:r>
              <a:rPr lang="en-US" sz="2800" dirty="0">
                <a:latin typeface="Consolas" panose="020B0609020204030204" pitchFamily="49" charset="0"/>
              </a:rPr>
              <a:t>(</a:t>
            </a:r>
            <a:r>
              <a:rPr lang="en-US" sz="2800" dirty="0" err="1">
                <a:latin typeface="Consolas" panose="020B0609020204030204" pitchFamily="49" charset="0"/>
              </a:rPr>
              <a:t>tf</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goto</a:t>
            </a:r>
            <a:r>
              <a:rPr lang="en-US" sz="2800" dirty="0">
                <a:latin typeface="Consolas" panose="020B0609020204030204" pitchFamily="49" charset="0"/>
              </a:rPr>
              <a:t> done;</a:t>
            </a:r>
          </a:p>
          <a:p>
            <a:r>
              <a:rPr lang="en-US" sz="2800" dirty="0">
                <a:latin typeface="Consolas" panose="020B0609020204030204" pitchFamily="49" charset="0"/>
              </a:rPr>
              <a:t>} //. . . </a:t>
            </a:r>
            <a:r>
              <a:rPr lang="en-US" sz="2800" dirty="0" err="1">
                <a:latin typeface="Consolas" panose="020B0609020204030204" pitchFamily="49" charset="0"/>
              </a:rPr>
              <a:t>etc</a:t>
            </a:r>
            <a:r>
              <a:rPr lang="en-US" sz="2800" dirty="0">
                <a:latin typeface="Consolas" panose="020B0609020204030204" pitchFamily="49" charset="0"/>
              </a:rPr>
              <a:t> . . .</a:t>
            </a:r>
          </a:p>
        </p:txBody>
      </p:sp>
    </p:spTree>
    <p:extLst>
      <p:ext uri="{BB962C8B-B14F-4D97-AF65-F5344CB8AC3E}">
        <p14:creationId xmlns:p14="http://schemas.microsoft.com/office/powerpoint/2010/main" val="406551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 y="491490"/>
            <a:ext cx="11784330" cy="23360241"/>
          </a:xfrm>
          <a:prstGeom prst="rect">
            <a:avLst/>
          </a:prstGeom>
          <a:noFill/>
        </p:spPr>
        <p:txBody>
          <a:bodyPr wrap="square" rtlCol="0">
            <a:spAutoFit/>
          </a:bodyPr>
          <a:lstStyle/>
          <a:p>
            <a:r>
              <a:rPr lang="en-US" sz="2800" dirty="0">
                <a:latin typeface="Consolas" panose="020B0609020204030204" pitchFamily="49" charset="0"/>
              </a:rPr>
              <a:t>/* kern/arch/</a:t>
            </a:r>
            <a:r>
              <a:rPr lang="en-US" sz="2800" dirty="0" err="1">
                <a:latin typeface="Consolas" panose="020B0609020204030204" pitchFamily="49" charset="0"/>
              </a:rPr>
              <a:t>mips</a:t>
            </a:r>
            <a:r>
              <a:rPr lang="en-US" sz="2800" dirty="0">
                <a:latin typeface="Consolas" panose="020B0609020204030204" pitchFamily="49" charset="0"/>
              </a:rPr>
              <a:t>/</a:t>
            </a:r>
            <a:r>
              <a:rPr lang="en-US" sz="2800" dirty="0" err="1">
                <a:latin typeface="Consolas" panose="020B0609020204030204" pitchFamily="49" charset="0"/>
              </a:rPr>
              <a:t>syscall</a:t>
            </a:r>
            <a:r>
              <a:rPr lang="en-US" sz="2800" dirty="0">
                <a:latin typeface="Consolas" panose="020B0609020204030204" pitchFamily="49" charset="0"/>
              </a:rPr>
              <a:t>/</a:t>
            </a:r>
            <a:r>
              <a:rPr lang="en-US" sz="2800" dirty="0" err="1">
                <a:latin typeface="Consolas" panose="020B0609020204030204" pitchFamily="49" charset="0"/>
              </a:rPr>
              <a:t>syscall.c</a:t>
            </a:r>
            <a:r>
              <a:rPr lang="en-US" sz="2800" dirty="0">
                <a:latin typeface="Consolas" panose="020B0609020204030204" pitchFamily="49" charset="0"/>
              </a:rPr>
              <a:t> */</a:t>
            </a:r>
          </a:p>
          <a:p>
            <a:r>
              <a:rPr lang="en-US" sz="2800" dirty="0">
                <a:latin typeface="Consolas" panose="020B0609020204030204" pitchFamily="49" charset="0"/>
              </a:rPr>
              <a:t>void</a:t>
            </a:r>
          </a:p>
          <a:p>
            <a:r>
              <a:rPr lang="en-US" sz="2800" dirty="0" err="1">
                <a:latin typeface="Consolas" panose="020B0609020204030204" pitchFamily="49" charset="0"/>
              </a:rPr>
              <a:t>syscall</a:t>
            </a:r>
            <a:r>
              <a:rPr lang="en-US" sz="2800" dirty="0">
                <a:latin typeface="Consolas" panose="020B0609020204030204" pitchFamily="49" charset="0"/>
              </a:rPr>
              <a:t>(struct </a:t>
            </a:r>
            <a:r>
              <a:rPr lang="en-US" sz="2800" dirty="0" err="1">
                <a:latin typeface="Consolas" panose="020B0609020204030204" pitchFamily="49" charset="0"/>
              </a:rPr>
              <a:t>trapframe</a:t>
            </a:r>
            <a:r>
              <a:rPr lang="en-US" sz="2800" dirty="0">
                <a:latin typeface="Consolas" panose="020B0609020204030204" pitchFamily="49" charset="0"/>
              </a:rPr>
              <a:t> *</a:t>
            </a:r>
            <a:r>
              <a:rPr lang="en-US" sz="2800" dirty="0" err="1">
                <a:latin typeface="Consolas" panose="020B0609020204030204" pitchFamily="49" charset="0"/>
              </a:rPr>
              <a:t>tf</a:t>
            </a:r>
            <a:r>
              <a:rPr lang="en-US" sz="2800" dirty="0">
                <a:latin typeface="Consolas" panose="020B0609020204030204" pitchFamily="49" charset="0"/>
              </a:rPr>
              <a:t>){ /* Error-checking elided */</a:t>
            </a:r>
          </a:p>
          <a:p>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callno</a:t>
            </a:r>
            <a:r>
              <a:rPr lang="en-US" sz="2800" dirty="0">
                <a:latin typeface="Consolas" panose="020B0609020204030204" pitchFamily="49" charset="0"/>
              </a:rPr>
              <a:t>, err;</a:t>
            </a:r>
          </a:p>
          <a:p>
            <a:r>
              <a:rPr lang="en-US" sz="2800" dirty="0">
                <a:latin typeface="Consolas" panose="020B0609020204030204" pitchFamily="49" charset="0"/>
              </a:rPr>
              <a:t>    int32_t </a:t>
            </a:r>
            <a:r>
              <a:rPr lang="en-US" sz="2800" dirty="0" err="1">
                <a:latin typeface="Consolas" panose="020B0609020204030204" pitchFamily="49" charset="0"/>
              </a:rPr>
              <a:t>retval</a:t>
            </a:r>
            <a:r>
              <a:rPr lang="en-US" sz="2800" dirty="0">
                <a:latin typeface="Consolas" panose="020B0609020204030204" pitchFamily="49" charset="0"/>
              </a:rPr>
              <a:t>;</a:t>
            </a:r>
          </a:p>
          <a:p>
            <a:r>
              <a:rPr lang="en-US" sz="2800" dirty="0">
                <a:latin typeface="Consolas" panose="020B0609020204030204" pitchFamily="49" charset="0"/>
              </a:rPr>
              <a:t>    </a:t>
            </a:r>
          </a:p>
          <a:p>
            <a:r>
              <a:rPr lang="en-US" sz="2800" dirty="0">
                <a:latin typeface="Consolas" panose="020B0609020204030204" pitchFamily="49" charset="0"/>
              </a:rPr>
              <a:t>    </a:t>
            </a:r>
            <a:r>
              <a:rPr lang="en-US" sz="2800" dirty="0" err="1">
                <a:latin typeface="Consolas" panose="020B0609020204030204" pitchFamily="49" charset="0"/>
              </a:rPr>
              <a:t>callno</a:t>
            </a:r>
            <a:r>
              <a:rPr lang="en-US" sz="2800" dirty="0">
                <a:latin typeface="Consolas" panose="020B0609020204030204" pitchFamily="49" charset="0"/>
              </a:rPr>
              <a:t> = </a:t>
            </a:r>
            <a:r>
              <a:rPr lang="en-US" sz="2800" dirty="0" err="1">
                <a:latin typeface="Consolas" panose="020B0609020204030204" pitchFamily="49" charset="0"/>
              </a:rPr>
              <a:t>tf</a:t>
            </a:r>
            <a:r>
              <a:rPr lang="en-US" sz="2800" dirty="0">
                <a:latin typeface="Consolas" panose="020B0609020204030204" pitchFamily="49" charset="0"/>
              </a:rPr>
              <a:t>-&gt;tf_v0;</a:t>
            </a:r>
          </a:p>
          <a:p>
            <a:r>
              <a:rPr lang="en-US" sz="2800" dirty="0">
                <a:latin typeface="Consolas" panose="020B0609020204030204" pitchFamily="49" charset="0"/>
              </a:rPr>
              <a:t>    switch (</a:t>
            </a:r>
            <a:r>
              <a:rPr lang="en-US" sz="2800" dirty="0" err="1">
                <a:latin typeface="Consolas" panose="020B0609020204030204" pitchFamily="49" charset="0"/>
              </a:rPr>
              <a:t>callno</a:t>
            </a:r>
            <a:r>
              <a:rPr lang="en-US" sz="2800" dirty="0">
                <a:latin typeface="Consolas" panose="020B0609020204030204" pitchFamily="49" charset="0"/>
              </a:rPr>
              <a:t>) {</a:t>
            </a:r>
          </a:p>
          <a:p>
            <a:r>
              <a:rPr lang="en-US" sz="2800" dirty="0">
                <a:latin typeface="Consolas" panose="020B0609020204030204" pitchFamily="49" charset="0"/>
              </a:rPr>
              <a:t>        case </a:t>
            </a:r>
            <a:r>
              <a:rPr lang="en-US" sz="2800" dirty="0" err="1">
                <a:latin typeface="Consolas" panose="020B0609020204030204" pitchFamily="49" charset="0"/>
              </a:rPr>
              <a:t>SYS_reboot</a:t>
            </a:r>
            <a:r>
              <a:rPr lang="en-US" sz="2800" dirty="0">
                <a:latin typeface="Consolas" panose="020B0609020204030204" pitchFamily="49" charset="0"/>
              </a:rPr>
              <a:t>:</a:t>
            </a:r>
          </a:p>
          <a:p>
            <a:r>
              <a:rPr lang="en-US" sz="2800" dirty="0">
                <a:latin typeface="Consolas" panose="020B0609020204030204" pitchFamily="49" charset="0"/>
              </a:rPr>
              <a:t>            err = </a:t>
            </a:r>
            <a:r>
              <a:rPr lang="en-US" sz="2800" dirty="0" err="1">
                <a:latin typeface="Consolas" panose="020B0609020204030204" pitchFamily="49" charset="0"/>
              </a:rPr>
              <a:t>sys_reboot</a:t>
            </a:r>
            <a:r>
              <a:rPr lang="en-US" sz="2800" dirty="0">
                <a:latin typeface="Consolas" panose="020B0609020204030204" pitchFamily="49" charset="0"/>
              </a:rPr>
              <a:t>(</a:t>
            </a:r>
            <a:r>
              <a:rPr lang="en-US" sz="2800" dirty="0" err="1">
                <a:latin typeface="Consolas" panose="020B0609020204030204" pitchFamily="49" charset="0"/>
              </a:rPr>
              <a:t>tf</a:t>
            </a:r>
            <a:r>
              <a:rPr lang="en-US" sz="2800" dirty="0">
                <a:latin typeface="Consolas" panose="020B0609020204030204" pitchFamily="49" charset="0"/>
              </a:rPr>
              <a:t>-&gt;tf_a0); /* The argument is</a:t>
            </a:r>
          </a:p>
          <a:p>
            <a:r>
              <a:rPr lang="en-US" sz="2800" dirty="0">
                <a:latin typeface="Consolas" panose="020B0609020204030204" pitchFamily="49" charset="0"/>
              </a:rPr>
              <a:t>                                          * RB_REBOOT,</a:t>
            </a:r>
          </a:p>
          <a:p>
            <a:r>
              <a:rPr lang="en-US" sz="2800" dirty="0">
                <a:latin typeface="Consolas" panose="020B0609020204030204" pitchFamily="49" charset="0"/>
              </a:rPr>
              <a:t>                                          * RB_HALT, or</a:t>
            </a:r>
          </a:p>
          <a:p>
            <a:r>
              <a:rPr lang="en-US" sz="2800" dirty="0">
                <a:latin typeface="Consolas" panose="020B0609020204030204" pitchFamily="49" charset="0"/>
              </a:rPr>
              <a:t>                                          * RB_POWEROFF. */</a:t>
            </a:r>
          </a:p>
          <a:p>
            <a:r>
              <a:rPr lang="en-US" sz="2800" dirty="0">
                <a:latin typeface="Consolas" panose="020B0609020204030204" pitchFamily="49" charset="0"/>
              </a:rPr>
              <a:t>            break;</a:t>
            </a:r>
          </a:p>
          <a:p>
            <a:r>
              <a:rPr lang="en-US" sz="2800" dirty="0">
                <a:latin typeface="Consolas" panose="020B0609020204030204" pitchFamily="49" charset="0"/>
              </a:rPr>
              <a:t>        </a:t>
            </a:r>
          </a:p>
          <a:p>
            <a:r>
              <a:rPr lang="en-US" sz="2800" dirty="0">
                <a:latin typeface="Consolas" panose="020B0609020204030204" pitchFamily="49" charset="0"/>
              </a:rPr>
              <a:t>        case </a:t>
            </a:r>
            <a:r>
              <a:rPr lang="en-US" sz="2800" dirty="0" err="1">
                <a:latin typeface="Consolas" panose="020B0609020204030204" pitchFamily="49" charset="0"/>
              </a:rPr>
              <a:t>SYS___time</a:t>
            </a:r>
            <a:r>
              <a:rPr lang="en-US" sz="2800" dirty="0">
                <a:latin typeface="Consolas" panose="020B0609020204030204" pitchFamily="49" charset="0"/>
              </a:rPr>
              <a:t>:</a:t>
            </a:r>
          </a:p>
          <a:p>
            <a:r>
              <a:rPr lang="en-US" sz="2800" dirty="0">
                <a:latin typeface="Consolas" panose="020B0609020204030204" pitchFamily="49" charset="0"/>
              </a:rPr>
              <a:t>            err = </a:t>
            </a:r>
            <a:r>
              <a:rPr lang="en-US" sz="2800" dirty="0" err="1">
                <a:latin typeface="Consolas" panose="020B0609020204030204" pitchFamily="49" charset="0"/>
              </a:rPr>
              <a:t>sys___time</a:t>
            </a:r>
            <a:r>
              <a:rPr lang="en-US" sz="2800" dirty="0">
                <a:latin typeface="Consolas" panose="020B0609020204030204" pitchFamily="49" charset="0"/>
              </a:rPr>
              <a:t>((</a:t>
            </a:r>
            <a:r>
              <a:rPr lang="en-US" sz="2800" dirty="0" err="1">
                <a:latin typeface="Consolas" panose="020B0609020204030204" pitchFamily="49" charset="0"/>
              </a:rPr>
              <a:t>userptr_t</a:t>
            </a:r>
            <a:r>
              <a:rPr lang="en-US" sz="2800" dirty="0">
                <a:latin typeface="Consolas" panose="020B0609020204030204" pitchFamily="49" charset="0"/>
              </a:rPr>
              <a:t>)</a:t>
            </a:r>
            <a:r>
              <a:rPr lang="en-US" sz="2800" dirty="0" err="1">
                <a:latin typeface="Consolas" panose="020B0609020204030204" pitchFamily="49" charset="0"/>
              </a:rPr>
              <a:t>tf</a:t>
            </a:r>
            <a:r>
              <a:rPr lang="en-US" sz="2800" dirty="0">
                <a:latin typeface="Consolas" panose="020B0609020204030204" pitchFamily="49" charset="0"/>
              </a:rPr>
              <a:t>-&gt;tf_a0,</a:t>
            </a:r>
          </a:p>
          <a:p>
            <a:r>
              <a:rPr lang="en-US" sz="2800" dirty="0">
                <a:latin typeface="Consolas" panose="020B0609020204030204" pitchFamily="49" charset="0"/>
              </a:rPr>
              <a:t>                             (</a:t>
            </a:r>
            <a:r>
              <a:rPr lang="en-US" sz="2800" dirty="0" err="1">
                <a:latin typeface="Consolas" panose="020B0609020204030204" pitchFamily="49" charset="0"/>
              </a:rPr>
              <a:t>userptr_t</a:t>
            </a:r>
            <a:r>
              <a:rPr lang="en-US" sz="2800" dirty="0">
                <a:latin typeface="Consolas" panose="020B0609020204030204" pitchFamily="49" charset="0"/>
              </a:rPr>
              <a:t>)</a:t>
            </a:r>
            <a:r>
              <a:rPr lang="en-US" sz="2800" dirty="0" err="1">
                <a:latin typeface="Consolas" panose="020B0609020204030204" pitchFamily="49" charset="0"/>
              </a:rPr>
              <a:t>tf</a:t>
            </a:r>
            <a:r>
              <a:rPr lang="en-US" sz="2800" dirty="0">
                <a:latin typeface="Consolas" panose="020B0609020204030204" pitchFamily="49" charset="0"/>
              </a:rPr>
              <a:t>-&gt;tf_a1);</a:t>
            </a:r>
          </a:p>
          <a:p>
            <a:r>
              <a:rPr lang="en-US" sz="2800" dirty="0">
                <a:latin typeface="Consolas" panose="020B0609020204030204" pitchFamily="49" charset="0"/>
              </a:rPr>
              <a:t>                             /* The arguments are pointers</a:t>
            </a:r>
          </a:p>
          <a:p>
            <a:r>
              <a:rPr lang="en-US" sz="2800" dirty="0">
                <a:latin typeface="Consolas" panose="020B0609020204030204" pitchFamily="49" charset="0"/>
              </a:rPr>
              <a:t>                              * to where the seconds and</a:t>
            </a:r>
          </a:p>
          <a:p>
            <a:r>
              <a:rPr lang="en-US" sz="2800" dirty="0">
                <a:latin typeface="Consolas" panose="020B0609020204030204" pitchFamily="49" charset="0"/>
              </a:rPr>
              <a:t>                              * nanoseconds in the current</a:t>
            </a:r>
          </a:p>
          <a:p>
            <a:r>
              <a:rPr lang="en-US" sz="2800" dirty="0">
                <a:latin typeface="Consolas" panose="020B0609020204030204" pitchFamily="49" charset="0"/>
              </a:rPr>
              <a:t>                              * time should be stored. */</a:t>
            </a:r>
          </a:p>
          <a:p>
            <a:r>
              <a:rPr lang="en-US" sz="2800" dirty="0">
                <a:latin typeface="Consolas" panose="020B0609020204030204" pitchFamily="49" charset="0"/>
              </a:rPr>
              <a:t>            break;</a:t>
            </a:r>
          </a:p>
          <a:p>
            <a:r>
              <a:rPr lang="en-US" sz="2800" dirty="0">
                <a:latin typeface="Consolas" panose="020B0609020204030204" pitchFamily="49" charset="0"/>
              </a:rPr>
              <a:t>        </a:t>
            </a:r>
          </a:p>
          <a:p>
            <a:r>
              <a:rPr lang="en-US" sz="2800" dirty="0">
                <a:latin typeface="Consolas" panose="020B0609020204030204" pitchFamily="49" charset="0"/>
              </a:rPr>
              <a:t>        /* You will add code here</a:t>
            </a:r>
          </a:p>
          <a:p>
            <a:r>
              <a:rPr lang="en-US" sz="2800" dirty="0">
                <a:latin typeface="Consolas" panose="020B0609020204030204" pitchFamily="49" charset="0"/>
              </a:rPr>
              <a:t>          * in Assignment 2! */</a:t>
            </a:r>
          </a:p>
          <a:p>
            <a:endParaRPr lang="en-US" sz="2800" dirty="0">
              <a:latin typeface="Consolas" panose="020B0609020204030204" pitchFamily="49" charset="0"/>
            </a:endParaRPr>
          </a:p>
          <a:p>
            <a:r>
              <a:rPr lang="en-US" sz="2800" dirty="0">
                <a:latin typeface="Consolas" panose="020B0609020204030204" pitchFamily="49" charset="0"/>
              </a:rPr>
              <a:t>        default:</a:t>
            </a:r>
          </a:p>
          <a:p>
            <a:r>
              <a:rPr lang="en-US" sz="2800" dirty="0">
                <a:latin typeface="Consolas" panose="020B0609020204030204" pitchFamily="49" charset="0"/>
              </a:rPr>
              <a:t>            </a:t>
            </a:r>
            <a:r>
              <a:rPr lang="en-US" sz="2800" dirty="0" err="1">
                <a:latin typeface="Consolas" panose="020B0609020204030204" pitchFamily="49" charset="0"/>
              </a:rPr>
              <a:t>kprintf</a:t>
            </a:r>
            <a:r>
              <a:rPr lang="en-US" sz="2800" dirty="0">
                <a:latin typeface="Consolas" panose="020B0609020204030204" pitchFamily="49" charset="0"/>
              </a:rPr>
              <a:t>("Unknown </a:t>
            </a:r>
            <a:r>
              <a:rPr lang="en-US" sz="2800" dirty="0" err="1">
                <a:latin typeface="Consolas" panose="020B0609020204030204" pitchFamily="49" charset="0"/>
              </a:rPr>
              <a:t>syscall</a:t>
            </a:r>
            <a:r>
              <a:rPr lang="en-US" sz="2800" dirty="0">
                <a:latin typeface="Consolas" panose="020B0609020204030204" pitchFamily="49" charset="0"/>
              </a:rPr>
              <a:t> %d\n", </a:t>
            </a:r>
            <a:r>
              <a:rPr lang="en-US" sz="2800" dirty="0" err="1">
                <a:latin typeface="Consolas" panose="020B0609020204030204" pitchFamily="49" charset="0"/>
              </a:rPr>
              <a:t>callno</a:t>
            </a:r>
            <a:r>
              <a:rPr lang="en-US" sz="2800" dirty="0">
                <a:latin typeface="Consolas" panose="020B0609020204030204" pitchFamily="49" charset="0"/>
              </a:rPr>
              <a:t>);</a:t>
            </a:r>
          </a:p>
          <a:p>
            <a:r>
              <a:rPr lang="en-US" sz="2800" dirty="0">
                <a:latin typeface="Consolas" panose="020B0609020204030204" pitchFamily="49" charset="0"/>
              </a:rPr>
              <a:t>            err = ENOSYS;</a:t>
            </a:r>
          </a:p>
          <a:p>
            <a:r>
              <a:rPr lang="en-US" sz="2800" dirty="0">
                <a:latin typeface="Consolas" panose="020B0609020204030204" pitchFamily="49" charset="0"/>
              </a:rPr>
              <a:t>            break;</a:t>
            </a:r>
          </a:p>
          <a:p>
            <a:r>
              <a:rPr lang="en-US" sz="2800" dirty="0">
                <a:latin typeface="Consolas" panose="020B0609020204030204" pitchFamily="49" charset="0"/>
              </a:rPr>
              <a:t>     }</a:t>
            </a:r>
          </a:p>
          <a:p>
            <a:r>
              <a:rPr lang="en-US" sz="2800" dirty="0">
                <a:latin typeface="Consolas" panose="020B0609020204030204" pitchFamily="49" charset="0"/>
              </a:rPr>
              <a:t>     </a:t>
            </a:r>
          </a:p>
          <a:p>
            <a:r>
              <a:rPr lang="en-US" sz="2800" dirty="0">
                <a:latin typeface="Consolas" panose="020B0609020204030204" pitchFamily="49" charset="0"/>
              </a:rPr>
              <a:t>     if (err) {</a:t>
            </a:r>
          </a:p>
          <a:p>
            <a:r>
              <a:rPr lang="en-US" sz="2800" dirty="0">
                <a:latin typeface="Consolas" panose="020B0609020204030204" pitchFamily="49" charset="0"/>
              </a:rPr>
              <a:t>        /*</a:t>
            </a:r>
          </a:p>
          <a:p>
            <a:r>
              <a:rPr lang="en-US" sz="2800" dirty="0">
                <a:latin typeface="Consolas" panose="020B0609020204030204" pitchFamily="49" charset="0"/>
              </a:rPr>
              <a:t>         * Return the error code. This gets converted at</a:t>
            </a:r>
          </a:p>
          <a:p>
            <a:r>
              <a:rPr lang="en-US" sz="2800" dirty="0">
                <a:latin typeface="Consolas" panose="020B0609020204030204" pitchFamily="49" charset="0"/>
              </a:rPr>
              <a:t>         * </a:t>
            </a:r>
            <a:r>
              <a:rPr lang="en-US" sz="2800" dirty="0" err="1">
                <a:latin typeface="Consolas" panose="020B0609020204030204" pitchFamily="49" charset="0"/>
              </a:rPr>
              <a:t>userlevel</a:t>
            </a:r>
            <a:r>
              <a:rPr lang="en-US" sz="2800" dirty="0">
                <a:latin typeface="Consolas" panose="020B0609020204030204" pitchFamily="49" charset="0"/>
              </a:rPr>
              <a:t> to a return value of -1 and the error</a:t>
            </a:r>
          </a:p>
          <a:p>
            <a:r>
              <a:rPr lang="en-US" sz="2800" dirty="0">
                <a:latin typeface="Consolas" panose="020B0609020204030204" pitchFamily="49" charset="0"/>
              </a:rPr>
              <a:t>         * code in </a:t>
            </a:r>
            <a:r>
              <a:rPr lang="en-US" sz="2800" dirty="0" err="1">
                <a:latin typeface="Consolas" panose="020B0609020204030204" pitchFamily="49" charset="0"/>
              </a:rPr>
              <a:t>errno</a:t>
            </a:r>
            <a:r>
              <a:rPr lang="en-US" sz="2800" dirty="0">
                <a:latin typeface="Consolas" panose="020B0609020204030204" pitchFamily="49" charset="0"/>
              </a:rPr>
              <a:t>.</a:t>
            </a:r>
          </a:p>
          <a:p>
            <a:r>
              <a:rPr lang="en-US" sz="2800" dirty="0">
                <a:latin typeface="Consolas" panose="020B0609020204030204" pitchFamily="49" charset="0"/>
              </a:rPr>
              <a:t>         */</a:t>
            </a:r>
          </a:p>
          <a:p>
            <a:r>
              <a:rPr lang="en-US" sz="2800" dirty="0">
                <a:latin typeface="Consolas" panose="020B0609020204030204" pitchFamily="49" charset="0"/>
              </a:rPr>
              <a:t>        </a:t>
            </a:r>
            <a:r>
              <a:rPr lang="en-US" sz="2800" dirty="0" err="1">
                <a:latin typeface="Consolas" panose="020B0609020204030204" pitchFamily="49" charset="0"/>
              </a:rPr>
              <a:t>tf</a:t>
            </a:r>
            <a:r>
              <a:rPr lang="en-US" sz="2800" dirty="0">
                <a:latin typeface="Consolas" panose="020B0609020204030204" pitchFamily="49" charset="0"/>
              </a:rPr>
              <a:t>-&gt;tf_v0 = err;</a:t>
            </a:r>
          </a:p>
          <a:p>
            <a:r>
              <a:rPr lang="en-US" sz="2800" dirty="0">
                <a:latin typeface="Consolas" panose="020B0609020204030204" pitchFamily="49" charset="0"/>
              </a:rPr>
              <a:t>        </a:t>
            </a:r>
            <a:r>
              <a:rPr lang="en-US" sz="2800" dirty="0" err="1">
                <a:latin typeface="Consolas" panose="020B0609020204030204" pitchFamily="49" charset="0"/>
              </a:rPr>
              <a:t>tf</a:t>
            </a:r>
            <a:r>
              <a:rPr lang="en-US" sz="2800" dirty="0">
                <a:latin typeface="Consolas" panose="020B0609020204030204" pitchFamily="49" charset="0"/>
              </a:rPr>
              <a:t>-&gt;tf_a3 = 1;      /* signal an error */</a:t>
            </a:r>
          </a:p>
          <a:p>
            <a:r>
              <a:rPr lang="en-US" sz="2800" dirty="0">
                <a:latin typeface="Consolas" panose="020B0609020204030204" pitchFamily="49" charset="0"/>
              </a:rPr>
              <a:t>    } else {</a:t>
            </a:r>
          </a:p>
          <a:p>
            <a:r>
              <a:rPr lang="en-US" sz="2800" dirty="0">
                <a:latin typeface="Consolas" panose="020B0609020204030204" pitchFamily="49" charset="0"/>
              </a:rPr>
              <a:t>        /* Success. */</a:t>
            </a:r>
          </a:p>
          <a:p>
            <a:r>
              <a:rPr lang="en-US" sz="2800" dirty="0">
                <a:latin typeface="Consolas" panose="020B0609020204030204" pitchFamily="49" charset="0"/>
              </a:rPr>
              <a:t>        </a:t>
            </a:r>
            <a:r>
              <a:rPr lang="en-US" sz="2800" dirty="0" err="1">
                <a:latin typeface="Consolas" panose="020B0609020204030204" pitchFamily="49" charset="0"/>
              </a:rPr>
              <a:t>tf</a:t>
            </a:r>
            <a:r>
              <a:rPr lang="en-US" sz="2800" dirty="0">
                <a:latin typeface="Consolas" panose="020B0609020204030204" pitchFamily="49" charset="0"/>
              </a:rPr>
              <a:t>-&gt;tf_v0 = </a:t>
            </a:r>
            <a:r>
              <a:rPr lang="en-US" sz="2800" dirty="0" err="1">
                <a:latin typeface="Consolas" panose="020B0609020204030204" pitchFamily="49" charset="0"/>
              </a:rPr>
              <a:t>retval</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tf</a:t>
            </a:r>
            <a:r>
              <a:rPr lang="en-US" sz="2800" dirty="0">
                <a:latin typeface="Consolas" panose="020B0609020204030204" pitchFamily="49" charset="0"/>
              </a:rPr>
              <a:t>-&gt;tf_a3 = 0;      /* signal no error */</a:t>
            </a:r>
          </a:p>
          <a:p>
            <a:r>
              <a:rPr lang="en-US" sz="2800" dirty="0">
                <a:latin typeface="Consolas" panose="020B0609020204030204" pitchFamily="49" charset="0"/>
              </a:rPr>
              <a:t>    }</a:t>
            </a:r>
          </a:p>
          <a:p>
            <a:endParaRPr lang="en-US" sz="2800" dirty="0">
              <a:latin typeface="Consolas" panose="020B0609020204030204" pitchFamily="49" charset="0"/>
            </a:endParaRPr>
          </a:p>
          <a:p>
            <a:r>
              <a:rPr lang="en-US" sz="2800" dirty="0">
                <a:latin typeface="Consolas" panose="020B0609020204030204" pitchFamily="49" charset="0"/>
              </a:rPr>
              <a:t>    /*</a:t>
            </a:r>
          </a:p>
          <a:p>
            <a:r>
              <a:rPr lang="en-US" sz="2800" dirty="0">
                <a:latin typeface="Consolas" panose="020B0609020204030204" pitchFamily="49" charset="0"/>
              </a:rPr>
              <a:t>     * Now, advance the program counter, to avoid</a:t>
            </a:r>
          </a:p>
          <a:p>
            <a:r>
              <a:rPr lang="en-US" sz="2800" dirty="0">
                <a:latin typeface="Consolas" panose="020B0609020204030204" pitchFamily="49" charset="0"/>
              </a:rPr>
              <a:t>     * restarting the </a:t>
            </a:r>
            <a:r>
              <a:rPr lang="en-US" sz="2800" dirty="0" err="1">
                <a:latin typeface="Consolas" panose="020B0609020204030204" pitchFamily="49" charset="0"/>
              </a:rPr>
              <a:t>syscall</a:t>
            </a:r>
            <a:r>
              <a:rPr lang="en-US" sz="2800" dirty="0">
                <a:latin typeface="Consolas" panose="020B0609020204030204" pitchFamily="49" charset="0"/>
              </a:rPr>
              <a:t> over and over again.</a:t>
            </a:r>
          </a:p>
          <a:p>
            <a:r>
              <a:rPr lang="en-US" sz="2800" dirty="0">
                <a:latin typeface="Consolas" panose="020B0609020204030204" pitchFamily="49" charset="0"/>
              </a:rPr>
              <a:t>     */</a:t>
            </a:r>
          </a:p>
          <a:p>
            <a:r>
              <a:rPr lang="en-US" sz="2800" dirty="0">
                <a:latin typeface="Consolas" panose="020B0609020204030204" pitchFamily="49" charset="0"/>
              </a:rPr>
              <a:t>    </a:t>
            </a:r>
            <a:r>
              <a:rPr lang="en-US" sz="2800" dirty="0" err="1">
                <a:latin typeface="Consolas" panose="020B0609020204030204" pitchFamily="49" charset="0"/>
              </a:rPr>
              <a:t>tf</a:t>
            </a:r>
            <a:r>
              <a:rPr lang="en-US" sz="2800" dirty="0">
                <a:latin typeface="Consolas" panose="020B0609020204030204" pitchFamily="49" charset="0"/>
              </a:rPr>
              <a:t>-&gt;</a:t>
            </a:r>
            <a:r>
              <a:rPr lang="en-US" sz="2800" dirty="0" err="1">
                <a:latin typeface="Consolas" panose="020B0609020204030204" pitchFamily="49" charset="0"/>
              </a:rPr>
              <a:t>tf_epc</a:t>
            </a:r>
            <a:r>
              <a:rPr lang="en-US" sz="2800" dirty="0">
                <a:latin typeface="Consolas" panose="020B0609020204030204" pitchFamily="49" charset="0"/>
              </a:rPr>
              <a:t> += 4;    </a:t>
            </a:r>
          </a:p>
          <a:p>
            <a:r>
              <a:rPr lang="en-US" sz="2800" dirty="0">
                <a:latin typeface="Consolas" panose="020B0609020204030204" pitchFamily="49" charset="0"/>
              </a:rPr>
              <a:t>}</a:t>
            </a:r>
          </a:p>
        </p:txBody>
      </p:sp>
    </p:spTree>
    <p:extLst>
      <p:ext uri="{BB962C8B-B14F-4D97-AF65-F5344CB8AC3E}">
        <p14:creationId xmlns:p14="http://schemas.microsoft.com/office/powerpoint/2010/main" val="427088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91667E-6 1.48148E-6 L -0.00417 -0.53148 " pathEditMode="relative" rAng="0" ptsTypes="AA">
                                      <p:cBhvr>
                                        <p:cTn id="6" dur="2000" fill="hold"/>
                                        <p:tgtEl>
                                          <p:spTgt spid="4"/>
                                        </p:tgtEl>
                                        <p:attrNameLst>
                                          <p:attrName>ppt_x</p:attrName>
                                          <p:attrName>ppt_y</p:attrName>
                                        </p:attrNameLst>
                                      </p:cBhvr>
                                      <p:rCtr x="-208" y="-26574"/>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0.00417 -0.53148 L -0.00534 -1.10116 " pathEditMode="relative" rAng="0" ptsTypes="AA">
                                      <p:cBhvr>
                                        <p:cTn id="10" dur="2000" fill="hold"/>
                                        <p:tgtEl>
                                          <p:spTgt spid="4"/>
                                        </p:tgtEl>
                                        <p:attrNameLst>
                                          <p:attrName>ppt_x</p:attrName>
                                          <p:attrName>ppt_y</p:attrName>
                                        </p:attrNameLst>
                                      </p:cBhvr>
                                      <p:rCtr x="-65" y="-28495"/>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2" nodeType="clickEffect">
                                  <p:stCondLst>
                                    <p:cond delay="0"/>
                                  </p:stCondLst>
                                  <p:childTnLst>
                                    <p:animMotion origin="layout" path="M -0.00534 -1.10116 L -0.0069 -1.95648 " pathEditMode="relative" rAng="0" ptsTypes="AA">
                                      <p:cBhvr>
                                        <p:cTn id="14" dur="2000" fill="hold"/>
                                        <p:tgtEl>
                                          <p:spTgt spid="4"/>
                                        </p:tgtEl>
                                        <p:attrNameLst>
                                          <p:attrName>ppt_x</p:attrName>
                                          <p:attrName>ppt_y</p:attrName>
                                        </p:attrNameLst>
                                      </p:cBhvr>
                                      <p:rCtr x="-78" y="-42778"/>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3" nodeType="clickEffect">
                                  <p:stCondLst>
                                    <p:cond delay="0"/>
                                  </p:stCondLst>
                                  <p:childTnLst>
                                    <p:animMotion origin="layout" path="M -0.0069 -1.95648 L -0.00664 -2.41019 " pathEditMode="relative" rAng="0" ptsTypes="AA">
                                      <p:cBhvr>
                                        <p:cTn id="18" dur="2000" fill="hold"/>
                                        <p:tgtEl>
                                          <p:spTgt spid="4"/>
                                        </p:tgtEl>
                                        <p:attrNameLst>
                                          <p:attrName>ppt_x</p:attrName>
                                          <p:attrName>ppt_y</p:attrName>
                                        </p:attrNameLst>
                                      </p:cBhvr>
                                      <p:rCtr x="13" y="-2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0"/>
            <a:ext cx="12192000" cy="6858000"/>
            <a:chOff x="0" y="0"/>
            <a:chExt cx="12192000" cy="6858000"/>
          </a:xfrm>
        </p:grpSpPr>
        <p:pic>
          <p:nvPicPr>
            <p:cNvPr id="8" name="Picture 7"/>
            <p:cNvPicPr>
              <a:picLocks noChangeAspect="1"/>
            </p:cNvPicPr>
            <p:nvPr/>
          </p:nvPicPr>
          <p:blipFill>
            <a:blip r:embed="rId2"/>
            <a:stretch>
              <a:fillRect/>
            </a:stretch>
          </p:blipFill>
          <p:spPr>
            <a:xfrm>
              <a:off x="0" y="0"/>
              <a:ext cx="12192000" cy="6858000"/>
            </a:xfrm>
            <a:prstGeom prst="rect">
              <a:avLst/>
            </a:prstGeom>
          </p:spPr>
        </p:pic>
        <p:sp>
          <p:nvSpPr>
            <p:cNvPr id="9" name="TextBox 8"/>
            <p:cNvSpPr txBox="1"/>
            <p:nvPr/>
          </p:nvSpPr>
          <p:spPr>
            <a:xfrm>
              <a:off x="2343150" y="1360170"/>
              <a:ext cx="6617970" cy="1107996"/>
            </a:xfrm>
            <a:prstGeom prst="rect">
              <a:avLst/>
            </a:prstGeom>
            <a:noFill/>
          </p:spPr>
          <p:txBody>
            <a:bodyPr wrap="square" rtlCol="0">
              <a:spAutoFit/>
            </a:bodyPr>
            <a:lstStyle/>
            <a:p>
              <a:pPr algn="ctr"/>
              <a:r>
                <a:rPr lang="en-US" sz="6600" dirty="0">
                  <a:solidFill>
                    <a:schemeClr val="bg1"/>
                  </a:solidFill>
                  <a:latin typeface="Segoe UI" panose="020B0502040204020203" pitchFamily="34" charset="0"/>
                  <a:cs typeface="Segoe UI" panose="020B0502040204020203" pitchFamily="34" charset="0"/>
                </a:rPr>
                <a:t>LOST IN A MINE</a:t>
              </a:r>
            </a:p>
          </p:txBody>
        </p:sp>
      </p:grpSp>
      <p:sp>
        <p:nvSpPr>
          <p:cNvPr id="12" name="TextBox 11"/>
          <p:cNvSpPr txBox="1"/>
          <p:nvPr/>
        </p:nvSpPr>
        <p:spPr>
          <a:xfrm>
            <a:off x="2343150" y="2468166"/>
            <a:ext cx="6617970" cy="1107996"/>
          </a:xfrm>
          <a:prstGeom prst="rect">
            <a:avLst/>
          </a:prstGeom>
          <a:noFill/>
        </p:spPr>
        <p:txBody>
          <a:bodyPr wrap="square" rtlCol="0">
            <a:spAutoFit/>
          </a:bodyPr>
          <a:lstStyle/>
          <a:p>
            <a:pPr algn="ctr"/>
            <a:r>
              <a:rPr lang="en-US" sz="6600" dirty="0">
                <a:solidFill>
                  <a:schemeClr val="bg1"/>
                </a:solidFill>
                <a:latin typeface="Segoe UI" panose="020B0502040204020203" pitchFamily="34" charset="0"/>
                <a:cs typeface="Segoe UI" panose="020B0502040204020203" pitchFamily="34" charset="0"/>
              </a:rPr>
              <a:t>ONLY ONE COIN</a:t>
            </a:r>
          </a:p>
        </p:txBody>
      </p:sp>
      <p:grpSp>
        <p:nvGrpSpPr>
          <p:cNvPr id="14" name="Group 13"/>
          <p:cNvGrpSpPr/>
          <p:nvPr/>
        </p:nvGrpSpPr>
        <p:grpSpPr>
          <a:xfrm>
            <a:off x="1251585" y="4589502"/>
            <a:ext cx="8817293" cy="1854756"/>
            <a:chOff x="1251585" y="4589502"/>
            <a:chExt cx="8817293" cy="1854756"/>
          </a:xfrm>
        </p:grpSpPr>
        <p:sp>
          <p:nvSpPr>
            <p:cNvPr id="11" name="TextBox 10"/>
            <p:cNvSpPr txBox="1"/>
            <p:nvPr/>
          </p:nvSpPr>
          <p:spPr>
            <a:xfrm>
              <a:off x="1251585" y="4589502"/>
              <a:ext cx="8801100" cy="1107996"/>
            </a:xfrm>
            <a:prstGeom prst="rect">
              <a:avLst/>
            </a:prstGeom>
            <a:noFill/>
          </p:spPr>
          <p:txBody>
            <a:bodyPr wrap="square" rtlCol="0">
              <a:spAutoFit/>
            </a:bodyPr>
            <a:lstStyle/>
            <a:p>
              <a:pPr algn="ctr"/>
              <a:r>
                <a:rPr lang="en-US" sz="6600" dirty="0">
                  <a:solidFill>
                    <a:schemeClr val="bg1"/>
                  </a:solidFill>
                  <a:latin typeface="Segoe UI" panose="020B0502040204020203" pitchFamily="34" charset="0"/>
                  <a:cs typeface="Segoe UI" panose="020B0502040204020203" pitchFamily="34" charset="0"/>
                </a:rPr>
                <a:t>MICKENS YOU HAVE</a:t>
              </a:r>
            </a:p>
          </p:txBody>
        </p:sp>
        <p:sp>
          <p:nvSpPr>
            <p:cNvPr id="13" name="TextBox 12"/>
            <p:cNvSpPr txBox="1"/>
            <p:nvPr/>
          </p:nvSpPr>
          <p:spPr>
            <a:xfrm>
              <a:off x="1267778" y="5336262"/>
              <a:ext cx="8801100" cy="1107996"/>
            </a:xfrm>
            <a:prstGeom prst="rect">
              <a:avLst/>
            </a:prstGeom>
            <a:noFill/>
          </p:spPr>
          <p:txBody>
            <a:bodyPr wrap="square" rtlCol="0">
              <a:spAutoFit/>
            </a:bodyPr>
            <a:lstStyle/>
            <a:p>
              <a:pPr algn="ctr"/>
              <a:r>
                <a:rPr lang="en-US" sz="6600" dirty="0">
                  <a:solidFill>
                    <a:schemeClr val="bg1"/>
                  </a:solidFill>
                  <a:latin typeface="Segoe UI" panose="020B0502040204020203" pitchFamily="34" charset="0"/>
                  <a:cs typeface="Segoe UI" panose="020B0502040204020203" pitchFamily="34" charset="0"/>
                </a:rPr>
                <a:t>RUINED ME</a:t>
              </a:r>
            </a:p>
          </p:txBody>
        </p:sp>
      </p:grpSp>
    </p:spTree>
    <p:extLst>
      <p:ext uri="{BB962C8B-B14F-4D97-AF65-F5344CB8AC3E}">
        <p14:creationId xmlns:p14="http://schemas.microsoft.com/office/powerpoint/2010/main" val="337882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9230" y="3680460"/>
            <a:ext cx="1737360" cy="21602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0134" y="4432385"/>
            <a:ext cx="3469006" cy="2273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80134" y="2302700"/>
            <a:ext cx="3469006" cy="523220"/>
          </a:xfrm>
          <a:prstGeom prst="rect">
            <a:avLst/>
          </a:prstGeom>
          <a:noFill/>
          <a:ln>
            <a:solidFill>
              <a:schemeClr val="tx1"/>
            </a:solidFill>
          </a:ln>
        </p:spPr>
        <p:txBody>
          <a:bodyPr wrap="square" rtlCol="0">
            <a:spAutoFit/>
          </a:bodyPr>
          <a:lstStyle/>
          <a:p>
            <a:pPr algn="ctr"/>
            <a:r>
              <a:rPr lang="en-US" sz="2800" dirty="0" err="1">
                <a:latin typeface="Consolas" panose="020B0609020204030204" pitchFamily="49" charset="0"/>
              </a:rPr>
              <a:t>close_stdout</a:t>
            </a:r>
            <a:r>
              <a:rPr lang="en-US" sz="2800" dirty="0">
                <a:latin typeface="Consolas" panose="020B0609020204030204" pitchFamily="49" charset="0"/>
              </a:rPr>
              <a:t>()</a:t>
            </a:r>
          </a:p>
        </p:txBody>
      </p:sp>
      <p:sp>
        <p:nvSpPr>
          <p:cNvPr id="7" name="TextBox 6"/>
          <p:cNvSpPr txBox="1"/>
          <p:nvPr/>
        </p:nvSpPr>
        <p:spPr>
          <a:xfrm>
            <a:off x="1108708" y="4455825"/>
            <a:ext cx="3333561" cy="2246769"/>
          </a:xfrm>
          <a:prstGeom prst="rect">
            <a:avLst/>
          </a:prstGeom>
          <a:noFill/>
        </p:spPr>
        <p:txBody>
          <a:bodyPr wrap="square" rtlCol="0">
            <a:spAutoFit/>
          </a:bodyPr>
          <a:lstStyle/>
          <a:p>
            <a:r>
              <a:rPr lang="en-US" sz="2800" dirty="0">
                <a:latin typeface="Consolas" panose="020B0609020204030204" pitchFamily="49" charset="0"/>
              </a:rPr>
              <a:t>//</a:t>
            </a:r>
            <a:r>
              <a:rPr lang="en-US" sz="2800" dirty="0" err="1">
                <a:latin typeface="Consolas" panose="020B0609020204030204" pitchFamily="49" charset="0"/>
              </a:rPr>
              <a:t>close_stdout</a:t>
            </a:r>
            <a:r>
              <a:rPr lang="en-US" sz="2800" dirty="0">
                <a:latin typeface="Consolas" panose="020B0609020204030204" pitchFamily="49" charset="0"/>
              </a:rPr>
              <a:t>()</a:t>
            </a:r>
          </a:p>
          <a:p>
            <a:r>
              <a:rPr lang="en-US" sz="2800" dirty="0">
                <a:latin typeface="Consolas" panose="020B0609020204030204" pitchFamily="49" charset="0"/>
              </a:rPr>
              <a:t>li a0, 1</a:t>
            </a:r>
          </a:p>
          <a:p>
            <a:r>
              <a:rPr lang="en-US" sz="2800" dirty="0">
                <a:latin typeface="Consolas" panose="020B0609020204030204" pitchFamily="49" charset="0"/>
              </a:rPr>
              <a:t>li v0, 49</a:t>
            </a:r>
          </a:p>
          <a:p>
            <a:r>
              <a:rPr lang="en-US" sz="2800" dirty="0" err="1">
                <a:latin typeface="Consolas" panose="020B0609020204030204" pitchFamily="49" charset="0"/>
              </a:rPr>
              <a:t>syscall</a:t>
            </a:r>
            <a:endParaRPr lang="en-US" sz="2800" dirty="0">
              <a:latin typeface="Consolas" panose="020B0609020204030204" pitchFamily="49" charset="0"/>
            </a:endParaRPr>
          </a:p>
          <a:p>
            <a:r>
              <a:rPr lang="en-US" sz="2800" dirty="0" err="1">
                <a:latin typeface="Consolas" panose="020B0609020204030204" pitchFamily="49" charset="0"/>
              </a:rPr>
              <a:t>jr</a:t>
            </a:r>
            <a:r>
              <a:rPr lang="en-US" sz="2800" dirty="0">
                <a:latin typeface="Consolas" panose="020B0609020204030204" pitchFamily="49" charset="0"/>
              </a:rPr>
              <a:t> </a:t>
            </a:r>
            <a:r>
              <a:rPr lang="en-US" sz="2800" dirty="0" err="1">
                <a:latin typeface="Consolas" panose="020B0609020204030204" pitchFamily="49" charset="0"/>
              </a:rPr>
              <a:t>ra</a:t>
            </a:r>
            <a:endParaRPr lang="en-US" sz="2800" dirty="0">
              <a:latin typeface="Consolas" panose="020B0609020204030204" pitchFamily="49" charset="0"/>
            </a:endParaRPr>
          </a:p>
        </p:txBody>
      </p:sp>
      <p:grpSp>
        <p:nvGrpSpPr>
          <p:cNvPr id="8" name="Group 7"/>
          <p:cNvGrpSpPr/>
          <p:nvPr/>
        </p:nvGrpSpPr>
        <p:grpSpPr>
          <a:xfrm>
            <a:off x="-264795" y="1217519"/>
            <a:ext cx="1474470" cy="942915"/>
            <a:chOff x="5690235" y="4926717"/>
            <a:chExt cx="1474470" cy="942915"/>
          </a:xfrm>
        </p:grpSpPr>
        <p:sp>
          <p:nvSpPr>
            <p:cNvPr id="9" name="TextBox 8"/>
            <p:cNvSpPr txBox="1"/>
            <p:nvPr/>
          </p:nvSpPr>
          <p:spPr>
            <a:xfrm>
              <a:off x="5690235" y="492671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User</a:t>
              </a:r>
            </a:p>
          </p:txBody>
        </p:sp>
        <p:sp>
          <p:nvSpPr>
            <p:cNvPr id="10" name="TextBox 9"/>
            <p:cNvSpPr txBox="1"/>
            <p:nvPr/>
          </p:nvSpPr>
          <p:spPr>
            <a:xfrm>
              <a:off x="5701665" y="528485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stack</a:t>
              </a:r>
            </a:p>
          </p:txBody>
        </p:sp>
      </p:grpSp>
      <p:sp>
        <p:nvSpPr>
          <p:cNvPr id="11" name="TextBox 10"/>
          <p:cNvSpPr txBox="1"/>
          <p:nvPr/>
        </p:nvSpPr>
        <p:spPr>
          <a:xfrm>
            <a:off x="1080134" y="1781906"/>
            <a:ext cx="3469006" cy="523220"/>
          </a:xfrm>
          <a:prstGeom prst="rect">
            <a:avLst/>
          </a:prstGeom>
          <a:noFill/>
          <a:ln>
            <a:solidFill>
              <a:schemeClr val="tx1"/>
            </a:solidFill>
          </a:ln>
        </p:spPr>
        <p:txBody>
          <a:bodyPr wrap="square" rtlCol="0">
            <a:spAutoFit/>
          </a:bodyPr>
          <a:lstStyle/>
          <a:p>
            <a:pPr algn="ctr"/>
            <a:r>
              <a:rPr lang="en-US" sz="2800" dirty="0">
                <a:latin typeface="Consolas" panose="020B0609020204030204" pitchFamily="49" charset="0"/>
              </a:rPr>
              <a:t>bar()</a:t>
            </a:r>
          </a:p>
        </p:txBody>
      </p:sp>
      <p:sp>
        <p:nvSpPr>
          <p:cNvPr id="12" name="TextBox 11"/>
          <p:cNvSpPr txBox="1"/>
          <p:nvPr/>
        </p:nvSpPr>
        <p:spPr>
          <a:xfrm>
            <a:off x="1080134" y="1260933"/>
            <a:ext cx="3469006" cy="523220"/>
          </a:xfrm>
          <a:prstGeom prst="rect">
            <a:avLst/>
          </a:prstGeom>
          <a:noFill/>
          <a:ln>
            <a:solidFill>
              <a:schemeClr val="tx1"/>
            </a:solidFill>
          </a:ln>
        </p:spPr>
        <p:txBody>
          <a:bodyPr wrap="square" rtlCol="0">
            <a:spAutoFit/>
          </a:bodyPr>
          <a:lstStyle/>
          <a:p>
            <a:pPr algn="ctr"/>
            <a:r>
              <a:rPr lang="en-US" sz="2800" dirty="0">
                <a:latin typeface="Consolas" panose="020B0609020204030204" pitchFamily="49" charset="0"/>
              </a:rPr>
              <a:t>foo()</a:t>
            </a:r>
          </a:p>
        </p:txBody>
      </p:sp>
      <p:sp>
        <p:nvSpPr>
          <p:cNvPr id="13" name="Rectangle 12"/>
          <p:cNvSpPr/>
          <p:nvPr/>
        </p:nvSpPr>
        <p:spPr>
          <a:xfrm>
            <a:off x="1080134" y="2827989"/>
            <a:ext cx="3469006" cy="8621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221104" y="60307"/>
            <a:ext cx="3150743" cy="1114886"/>
            <a:chOff x="6035040" y="2556005"/>
            <a:chExt cx="3028950" cy="1077233"/>
          </a:xfrm>
        </p:grpSpPr>
        <p:sp>
          <p:nvSpPr>
            <p:cNvPr id="15" name="TextBox 14"/>
            <p:cNvSpPr txBox="1"/>
            <p:nvPr/>
          </p:nvSpPr>
          <p:spPr>
            <a:xfrm>
              <a:off x="6035040" y="2556005"/>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User-mode</a:t>
              </a:r>
            </a:p>
          </p:txBody>
        </p:sp>
        <p:sp>
          <p:nvSpPr>
            <p:cNvPr id="16" name="TextBox 15"/>
            <p:cNvSpPr txBox="1"/>
            <p:nvPr/>
          </p:nvSpPr>
          <p:spPr>
            <a:xfrm>
              <a:off x="6035040" y="2986907"/>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address space</a:t>
              </a:r>
            </a:p>
          </p:txBody>
        </p:sp>
      </p:grpSp>
      <p:sp>
        <p:nvSpPr>
          <p:cNvPr id="17" name="TextBox 16"/>
          <p:cNvSpPr txBox="1"/>
          <p:nvPr/>
        </p:nvSpPr>
        <p:spPr>
          <a:xfrm>
            <a:off x="5394960" y="1793932"/>
            <a:ext cx="1474470" cy="584775"/>
          </a:xfrm>
          <a:prstGeom prst="rect">
            <a:avLst/>
          </a:prstGeom>
          <a:solidFill>
            <a:schemeClr val="tx1"/>
          </a:solidFill>
          <a:ln>
            <a:solidFill>
              <a:schemeClr val="tx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PC</a:t>
            </a:r>
          </a:p>
        </p:txBody>
      </p:sp>
      <p:sp>
        <p:nvSpPr>
          <p:cNvPr id="18" name="TextBox 17"/>
          <p:cNvSpPr txBox="1"/>
          <p:nvPr/>
        </p:nvSpPr>
        <p:spPr>
          <a:xfrm>
            <a:off x="5394960" y="1108774"/>
            <a:ext cx="1474470" cy="584775"/>
          </a:xfrm>
          <a:prstGeom prst="rect">
            <a:avLst/>
          </a:prstGeom>
          <a:solidFill>
            <a:schemeClr val="tx1"/>
          </a:solidFill>
          <a:ln>
            <a:solidFill>
              <a:schemeClr val="tx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SP</a:t>
            </a:r>
          </a:p>
        </p:txBody>
      </p:sp>
      <p:sp>
        <p:nvSpPr>
          <p:cNvPr id="19" name="TextBox 18"/>
          <p:cNvSpPr txBox="1"/>
          <p:nvPr/>
        </p:nvSpPr>
        <p:spPr>
          <a:xfrm>
            <a:off x="5394960" y="3770680"/>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EPC</a:t>
            </a:r>
          </a:p>
        </p:txBody>
      </p:sp>
      <p:sp>
        <p:nvSpPr>
          <p:cNvPr id="20" name="TextBox 19"/>
          <p:cNvSpPr txBox="1"/>
          <p:nvPr/>
        </p:nvSpPr>
        <p:spPr>
          <a:xfrm>
            <a:off x="5394960" y="4455838"/>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Cause</a:t>
            </a:r>
          </a:p>
        </p:txBody>
      </p:sp>
      <p:sp>
        <p:nvSpPr>
          <p:cNvPr id="21" name="TextBox 20"/>
          <p:cNvSpPr txBox="1"/>
          <p:nvPr/>
        </p:nvSpPr>
        <p:spPr>
          <a:xfrm>
            <a:off x="5394960" y="5140996"/>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Status</a:t>
            </a:r>
          </a:p>
        </p:txBody>
      </p:sp>
      <p:grpSp>
        <p:nvGrpSpPr>
          <p:cNvPr id="22" name="Group 21"/>
          <p:cNvGrpSpPr/>
          <p:nvPr/>
        </p:nvGrpSpPr>
        <p:grpSpPr>
          <a:xfrm>
            <a:off x="5392103" y="2519855"/>
            <a:ext cx="1477327" cy="628892"/>
            <a:chOff x="9095423" y="942570"/>
            <a:chExt cx="1477327" cy="628892"/>
          </a:xfrm>
        </p:grpSpPr>
        <p:grpSp>
          <p:nvGrpSpPr>
            <p:cNvPr id="23" name="Group 22"/>
            <p:cNvGrpSpPr/>
            <p:nvPr/>
          </p:nvGrpSpPr>
          <p:grpSpPr>
            <a:xfrm>
              <a:off x="9095423" y="942570"/>
              <a:ext cx="1477327" cy="274949"/>
              <a:chOff x="9575483" y="342514"/>
              <a:chExt cx="1477327" cy="274949"/>
            </a:xfrm>
          </p:grpSpPr>
          <p:sp>
            <p:nvSpPr>
              <p:cNvPr id="29" name="Rectangle 28"/>
              <p:cNvSpPr>
                <a:spLocks noChangeAspect="1"/>
              </p:cNvSpPr>
              <p:nvPr/>
            </p:nvSpPr>
            <p:spPr>
              <a:xfrm>
                <a:off x="9575483"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ChangeAspect="1"/>
              </p:cNvSpPr>
              <p:nvPr/>
            </p:nvSpPr>
            <p:spPr>
              <a:xfrm>
                <a:off x="10778490" y="343143"/>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a:spLocks noChangeAspect="1"/>
              </p:cNvSpPr>
              <p:nvPr/>
            </p:nvSpPr>
            <p:spPr>
              <a:xfrm>
                <a:off x="9976485"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a:spLocks noChangeAspect="1"/>
              </p:cNvSpPr>
              <p:nvPr/>
            </p:nvSpPr>
            <p:spPr>
              <a:xfrm>
                <a:off x="10374630"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9095423" y="1296513"/>
              <a:ext cx="1477327" cy="274949"/>
              <a:chOff x="9575483" y="342514"/>
              <a:chExt cx="1477327" cy="274949"/>
            </a:xfrm>
          </p:grpSpPr>
          <p:sp>
            <p:nvSpPr>
              <p:cNvPr id="25" name="Rectangle 24"/>
              <p:cNvSpPr>
                <a:spLocks noChangeAspect="1"/>
              </p:cNvSpPr>
              <p:nvPr/>
            </p:nvSpPr>
            <p:spPr>
              <a:xfrm>
                <a:off x="9575483"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ChangeAspect="1"/>
              </p:cNvSpPr>
              <p:nvPr/>
            </p:nvSpPr>
            <p:spPr>
              <a:xfrm>
                <a:off x="10778490" y="343143"/>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a:spLocks noChangeAspect="1"/>
              </p:cNvSpPr>
              <p:nvPr/>
            </p:nvSpPr>
            <p:spPr>
              <a:xfrm>
                <a:off x="9976485"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a:spLocks noChangeAspect="1"/>
              </p:cNvSpPr>
              <p:nvPr/>
            </p:nvSpPr>
            <p:spPr>
              <a:xfrm>
                <a:off x="10374630"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p:cNvGrpSpPr/>
          <p:nvPr/>
        </p:nvGrpSpPr>
        <p:grpSpPr>
          <a:xfrm>
            <a:off x="5169216" y="197871"/>
            <a:ext cx="1925955" cy="853423"/>
            <a:chOff x="5797867" y="5360670"/>
            <a:chExt cx="3046095" cy="853423"/>
          </a:xfrm>
        </p:grpSpPr>
        <p:sp>
          <p:nvSpPr>
            <p:cNvPr id="34" name="TextBox 33"/>
            <p:cNvSpPr txBox="1"/>
            <p:nvPr/>
          </p:nvSpPr>
          <p:spPr>
            <a:xfrm>
              <a:off x="6120765" y="5360670"/>
              <a:ext cx="2400300"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Standard</a:t>
              </a:r>
            </a:p>
          </p:txBody>
        </p:sp>
        <p:sp>
          <p:nvSpPr>
            <p:cNvPr id="35" name="TextBox 34"/>
            <p:cNvSpPr txBox="1"/>
            <p:nvPr/>
          </p:nvSpPr>
          <p:spPr>
            <a:xfrm>
              <a:off x="5797867" y="5690873"/>
              <a:ext cx="3046095"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registers</a:t>
              </a:r>
            </a:p>
          </p:txBody>
        </p:sp>
      </p:grpSp>
      <p:cxnSp>
        <p:nvCxnSpPr>
          <p:cNvPr id="36" name="Straight Connector 35"/>
          <p:cNvCxnSpPr>
            <a:cxnSpLocks/>
          </p:cNvCxnSpPr>
          <p:nvPr/>
        </p:nvCxnSpPr>
        <p:spPr>
          <a:xfrm>
            <a:off x="4861934" y="4039022"/>
            <a:ext cx="4262" cy="1968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flipH="1" flipV="1">
            <a:off x="4860809" y="4041250"/>
            <a:ext cx="403270"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H="1">
            <a:off x="4528778" y="6005334"/>
            <a:ext cx="345362"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264927" y="4961925"/>
            <a:ext cx="1474470" cy="942915"/>
            <a:chOff x="5690235" y="4926717"/>
            <a:chExt cx="1474470" cy="942915"/>
          </a:xfrm>
        </p:grpSpPr>
        <p:sp>
          <p:nvSpPr>
            <p:cNvPr id="40" name="TextBox 39"/>
            <p:cNvSpPr txBox="1"/>
            <p:nvPr/>
          </p:nvSpPr>
          <p:spPr>
            <a:xfrm>
              <a:off x="5690235" y="492671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User</a:t>
              </a:r>
            </a:p>
          </p:txBody>
        </p:sp>
        <p:sp>
          <p:nvSpPr>
            <p:cNvPr id="41" name="TextBox 40"/>
            <p:cNvSpPr txBox="1"/>
            <p:nvPr/>
          </p:nvSpPr>
          <p:spPr>
            <a:xfrm>
              <a:off x="5701665" y="528485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code</a:t>
              </a:r>
            </a:p>
          </p:txBody>
        </p:sp>
      </p:grpSp>
      <p:sp>
        <p:nvSpPr>
          <p:cNvPr id="42" name="Rectangle 41"/>
          <p:cNvSpPr/>
          <p:nvPr/>
        </p:nvSpPr>
        <p:spPr>
          <a:xfrm>
            <a:off x="1080134" y="4065037"/>
            <a:ext cx="3469006" cy="373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Static data</a:t>
            </a:r>
          </a:p>
        </p:txBody>
      </p:sp>
      <p:sp>
        <p:nvSpPr>
          <p:cNvPr id="43" name="Rectangle 42"/>
          <p:cNvSpPr/>
          <p:nvPr/>
        </p:nvSpPr>
        <p:spPr>
          <a:xfrm>
            <a:off x="1080134" y="3691374"/>
            <a:ext cx="3469006" cy="414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Heap</a:t>
            </a:r>
          </a:p>
        </p:txBody>
      </p:sp>
      <p:sp>
        <p:nvSpPr>
          <p:cNvPr id="44" name="Rectangle 43"/>
          <p:cNvSpPr/>
          <p:nvPr/>
        </p:nvSpPr>
        <p:spPr>
          <a:xfrm>
            <a:off x="8167783" y="4432385"/>
            <a:ext cx="3469006" cy="2273807"/>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8196356" y="4455825"/>
            <a:ext cx="3645123" cy="1723549"/>
          </a:xfrm>
          <a:prstGeom prst="rect">
            <a:avLst/>
          </a:prstGeom>
          <a:noFill/>
        </p:spPr>
        <p:txBody>
          <a:bodyPr wrap="square" rtlCol="0">
            <a:spAutoFit/>
          </a:bodyPr>
          <a:lstStyle/>
          <a:p>
            <a:r>
              <a:rPr lang="en-US" sz="2400" dirty="0">
                <a:solidFill>
                  <a:schemeClr val="bg1"/>
                </a:solidFill>
                <a:latin typeface="Consolas" panose="020B0609020204030204" pitchFamily="49" charset="0"/>
              </a:rPr>
              <a:t>kern/arch/</a:t>
            </a:r>
            <a:r>
              <a:rPr lang="en-US" sz="2400" dirty="0" err="1">
                <a:solidFill>
                  <a:schemeClr val="bg1"/>
                </a:solidFill>
                <a:latin typeface="Consolas" panose="020B0609020204030204" pitchFamily="49" charset="0"/>
              </a:rPr>
              <a:t>mips</a:t>
            </a:r>
            <a:r>
              <a:rPr lang="en-US" sz="2400" dirty="0">
                <a:solidFill>
                  <a:schemeClr val="bg1"/>
                </a:solidFill>
                <a:latin typeface="Consolas" panose="020B0609020204030204" pitchFamily="49" charset="0"/>
              </a:rPr>
              <a:t>/ </a:t>
            </a:r>
            <a:r>
              <a:rPr lang="en-US" sz="2400" dirty="0" err="1">
                <a:solidFill>
                  <a:schemeClr val="bg1"/>
                </a:solidFill>
                <a:latin typeface="Consolas" panose="020B0609020204030204" pitchFamily="49" charset="0"/>
              </a:rPr>
              <a:t>syscall</a:t>
            </a:r>
            <a:r>
              <a:rPr lang="en-US" sz="2400" dirty="0">
                <a:solidFill>
                  <a:schemeClr val="bg1"/>
                </a:solidFill>
                <a:latin typeface="Consolas" panose="020B0609020204030204" pitchFamily="49" charset="0"/>
              </a:rPr>
              <a:t>/</a:t>
            </a:r>
            <a:r>
              <a:rPr lang="en-US" sz="2400" dirty="0" err="1">
                <a:solidFill>
                  <a:schemeClr val="bg1"/>
                </a:solidFill>
                <a:latin typeface="Consolas" panose="020B0609020204030204" pitchFamily="49" charset="0"/>
              </a:rPr>
              <a:t>syscall.c</a:t>
            </a:r>
            <a:r>
              <a:rPr lang="en-US" sz="2400" dirty="0">
                <a:solidFill>
                  <a:schemeClr val="bg1"/>
                </a:solidFill>
                <a:latin typeface="Consolas" panose="020B0609020204030204" pitchFamily="49" charset="0"/>
              </a:rPr>
              <a:t>::</a:t>
            </a:r>
            <a:r>
              <a:rPr lang="en-US" sz="2900" dirty="0">
                <a:solidFill>
                  <a:schemeClr val="bg1"/>
                </a:solidFill>
                <a:latin typeface="Consolas" panose="020B0609020204030204" pitchFamily="49" charset="0"/>
              </a:rPr>
              <a:t/>
            </a:r>
            <a:br>
              <a:rPr lang="en-US" sz="2900" dirty="0">
                <a:solidFill>
                  <a:schemeClr val="bg1"/>
                </a:solidFill>
                <a:latin typeface="Consolas" panose="020B0609020204030204" pitchFamily="49" charset="0"/>
              </a:rPr>
            </a:br>
            <a:r>
              <a:rPr lang="en-US" sz="2900" dirty="0" err="1">
                <a:solidFill>
                  <a:schemeClr val="bg1"/>
                </a:solidFill>
                <a:latin typeface="Consolas" panose="020B0609020204030204" pitchFamily="49" charset="0"/>
              </a:rPr>
              <a:t>syscall</a:t>
            </a:r>
            <a:r>
              <a:rPr lang="en-US" sz="2900" dirty="0">
                <a:solidFill>
                  <a:schemeClr val="bg1"/>
                </a:solidFill>
                <a:latin typeface="Consolas" panose="020B0609020204030204" pitchFamily="49" charset="0"/>
              </a:rPr>
              <a:t>(struct </a:t>
            </a:r>
            <a:r>
              <a:rPr lang="en-US" sz="2900" dirty="0" err="1">
                <a:solidFill>
                  <a:schemeClr val="bg1"/>
                </a:solidFill>
                <a:latin typeface="Consolas" panose="020B0609020204030204" pitchFamily="49" charset="0"/>
              </a:rPr>
              <a:t>trapframe</a:t>
            </a:r>
            <a:r>
              <a:rPr lang="en-US" sz="2900" dirty="0">
                <a:solidFill>
                  <a:schemeClr val="bg1"/>
                </a:solidFill>
                <a:latin typeface="Consolas" panose="020B0609020204030204" pitchFamily="49" charset="0"/>
              </a:rPr>
              <a:t> *</a:t>
            </a:r>
            <a:r>
              <a:rPr lang="en-US" sz="2900" dirty="0" err="1">
                <a:solidFill>
                  <a:schemeClr val="bg1"/>
                </a:solidFill>
                <a:latin typeface="Consolas" panose="020B0609020204030204" pitchFamily="49" charset="0"/>
              </a:rPr>
              <a:t>tf</a:t>
            </a:r>
            <a:r>
              <a:rPr lang="en-US" sz="2900" dirty="0">
                <a:solidFill>
                  <a:schemeClr val="bg1"/>
                </a:solidFill>
                <a:latin typeface="Consolas" panose="020B0609020204030204" pitchFamily="49" charset="0"/>
              </a:rPr>
              <a:t>)</a:t>
            </a:r>
          </a:p>
        </p:txBody>
      </p:sp>
      <p:sp>
        <p:nvSpPr>
          <p:cNvPr id="46" name="Rectangle 45"/>
          <p:cNvSpPr/>
          <p:nvPr/>
        </p:nvSpPr>
        <p:spPr>
          <a:xfrm>
            <a:off x="8167783" y="1260934"/>
            <a:ext cx="3469006" cy="24926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p:cNvGrpSpPr/>
          <p:nvPr/>
        </p:nvGrpSpPr>
        <p:grpSpPr>
          <a:xfrm>
            <a:off x="8308753" y="60307"/>
            <a:ext cx="3150743" cy="1114886"/>
            <a:chOff x="6035040" y="2556005"/>
            <a:chExt cx="3028950" cy="1077233"/>
          </a:xfrm>
        </p:grpSpPr>
        <p:sp>
          <p:nvSpPr>
            <p:cNvPr id="48" name="TextBox 47"/>
            <p:cNvSpPr txBox="1"/>
            <p:nvPr/>
          </p:nvSpPr>
          <p:spPr>
            <a:xfrm>
              <a:off x="6035040" y="2556005"/>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Kernel-mode</a:t>
              </a:r>
            </a:p>
          </p:txBody>
        </p:sp>
        <p:sp>
          <p:nvSpPr>
            <p:cNvPr id="49" name="TextBox 48"/>
            <p:cNvSpPr txBox="1"/>
            <p:nvPr/>
          </p:nvSpPr>
          <p:spPr>
            <a:xfrm>
              <a:off x="6035040" y="2986907"/>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address space</a:t>
              </a:r>
            </a:p>
          </p:txBody>
        </p:sp>
      </p:grpSp>
      <p:cxnSp>
        <p:nvCxnSpPr>
          <p:cNvPr id="50" name="Straight Connector 49"/>
          <p:cNvCxnSpPr>
            <a:cxnSpLocks/>
          </p:cNvCxnSpPr>
          <p:nvPr/>
        </p:nvCxnSpPr>
        <p:spPr>
          <a:xfrm flipH="1">
            <a:off x="7603147" y="2091362"/>
            <a:ext cx="3671" cy="26384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8167783" y="4127241"/>
            <a:ext cx="3469006" cy="37366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Static data</a:t>
            </a:r>
          </a:p>
        </p:txBody>
      </p:sp>
      <p:sp>
        <p:nvSpPr>
          <p:cNvPr id="52" name="Rectangle 51"/>
          <p:cNvSpPr/>
          <p:nvPr/>
        </p:nvSpPr>
        <p:spPr>
          <a:xfrm>
            <a:off x="8167783" y="3753578"/>
            <a:ext cx="3469006" cy="414664"/>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Heap</a:t>
            </a:r>
          </a:p>
        </p:txBody>
      </p:sp>
      <p:cxnSp>
        <p:nvCxnSpPr>
          <p:cNvPr id="53" name="Straight Connector 52"/>
          <p:cNvCxnSpPr>
            <a:cxnSpLocks/>
          </p:cNvCxnSpPr>
          <p:nvPr/>
        </p:nvCxnSpPr>
        <p:spPr>
          <a:xfrm>
            <a:off x="7600297" y="4732450"/>
            <a:ext cx="556803"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H="1" flipV="1">
            <a:off x="6865185" y="2093375"/>
            <a:ext cx="732628"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rot="1477168">
            <a:off x="5897362" y="6112383"/>
            <a:ext cx="2223686" cy="461665"/>
          </a:xfrm>
          <a:prstGeom prst="rect">
            <a:avLst/>
          </a:prstGeom>
        </p:spPr>
        <p:txBody>
          <a:bodyPr wrap="none">
            <a:spAutoFit/>
          </a:bodyPr>
          <a:lstStyle/>
          <a:p>
            <a:r>
              <a:rPr lang="en-US" sz="2400" dirty="0" err="1">
                <a:solidFill>
                  <a:prstClr val="black"/>
                </a:solidFill>
                <a:latin typeface="Consolas" panose="020B0609020204030204" pitchFamily="49" charset="0"/>
              </a:rPr>
              <a:t>Priv</a:t>
            </a:r>
            <a:r>
              <a:rPr lang="en-US" sz="2400" dirty="0">
                <a:solidFill>
                  <a:prstClr val="black"/>
                </a:solidFill>
                <a:latin typeface="Consolas" panose="020B0609020204030204" pitchFamily="49" charset="0"/>
              </a:rPr>
              <a:t>: Kernel</a:t>
            </a:r>
            <a:endParaRPr lang="en-US" sz="2400" dirty="0">
              <a:latin typeface="Consolas" panose="020B0609020204030204" pitchFamily="49" charset="0"/>
            </a:endParaRPr>
          </a:p>
        </p:txBody>
      </p:sp>
      <p:sp>
        <p:nvSpPr>
          <p:cNvPr id="56" name="Rectangle 55"/>
          <p:cNvSpPr/>
          <p:nvPr/>
        </p:nvSpPr>
        <p:spPr>
          <a:xfrm rot="1588873">
            <a:off x="5361513" y="6109543"/>
            <a:ext cx="2053767" cy="461665"/>
          </a:xfrm>
          <a:prstGeom prst="rect">
            <a:avLst/>
          </a:prstGeom>
        </p:spPr>
        <p:txBody>
          <a:bodyPr wrap="none">
            <a:spAutoFit/>
          </a:bodyPr>
          <a:lstStyle/>
          <a:p>
            <a:r>
              <a:rPr lang="en-US" sz="2400" dirty="0" err="1">
                <a:solidFill>
                  <a:prstClr val="black"/>
                </a:solidFill>
                <a:latin typeface="Consolas" panose="020B0609020204030204" pitchFamily="49" charset="0"/>
              </a:rPr>
              <a:t>Intrpts</a:t>
            </a:r>
            <a:r>
              <a:rPr lang="en-US" sz="2400" dirty="0">
                <a:solidFill>
                  <a:prstClr val="black"/>
                </a:solidFill>
                <a:latin typeface="Consolas" panose="020B0609020204030204" pitchFamily="49" charset="0"/>
              </a:rPr>
              <a:t>: On</a:t>
            </a:r>
            <a:endParaRPr lang="en-US" sz="2400" dirty="0">
              <a:latin typeface="Consolas" panose="020B0609020204030204" pitchFamily="49" charset="0"/>
            </a:endParaRPr>
          </a:p>
        </p:txBody>
      </p:sp>
      <p:grpSp>
        <p:nvGrpSpPr>
          <p:cNvPr id="57" name="Group 56"/>
          <p:cNvGrpSpPr/>
          <p:nvPr/>
        </p:nvGrpSpPr>
        <p:grpSpPr>
          <a:xfrm rot="20729183">
            <a:off x="6447545" y="4365550"/>
            <a:ext cx="1204176" cy="593790"/>
            <a:chOff x="6470757" y="4595773"/>
            <a:chExt cx="1204176" cy="593790"/>
          </a:xfrm>
        </p:grpSpPr>
        <p:sp>
          <p:nvSpPr>
            <p:cNvPr id="58" name="Rectangle 57"/>
            <p:cNvSpPr/>
            <p:nvPr/>
          </p:nvSpPr>
          <p:spPr>
            <a:xfrm rot="2127673">
              <a:off x="6470757" y="4727898"/>
              <a:ext cx="1204176" cy="461665"/>
            </a:xfrm>
            <a:prstGeom prst="rect">
              <a:avLst/>
            </a:prstGeom>
          </p:spPr>
          <p:txBody>
            <a:bodyPr wrap="none">
              <a:spAutoFit/>
            </a:bodyPr>
            <a:lstStyle/>
            <a:p>
              <a:r>
                <a:rPr lang="en-US" sz="2400" dirty="0">
                  <a:solidFill>
                    <a:prstClr val="black"/>
                  </a:solidFill>
                  <a:latin typeface="Consolas" panose="020B0609020204030204" pitchFamily="49" charset="0"/>
                </a:rPr>
                <a:t>EX_</a:t>
              </a:r>
              <a:r>
                <a:rPr lang="en-US" sz="2400" dirty="0">
                  <a:solidFill>
                    <a:srgbClr val="000000"/>
                  </a:solidFill>
                  <a:latin typeface="Consolas" panose="020B0609020204030204" pitchFamily="49" charset="0"/>
                </a:rPr>
                <a:t>SYS</a:t>
              </a:r>
              <a:endParaRPr lang="en-US" sz="2400" dirty="0">
                <a:latin typeface="Consolas" panose="020B0609020204030204" pitchFamily="49" charset="0"/>
              </a:endParaRPr>
            </a:p>
          </p:txBody>
        </p:sp>
        <p:sp>
          <p:nvSpPr>
            <p:cNvPr id="59" name="Rectangle 58"/>
            <p:cNvSpPr/>
            <p:nvPr/>
          </p:nvSpPr>
          <p:spPr>
            <a:xfrm rot="1969916">
              <a:off x="6536801" y="4595773"/>
              <a:ext cx="694421" cy="461665"/>
            </a:xfrm>
            <a:prstGeom prst="rect">
              <a:avLst/>
            </a:prstGeom>
          </p:spPr>
          <p:txBody>
            <a:bodyPr wrap="none">
              <a:spAutoFit/>
            </a:bodyPr>
            <a:lstStyle/>
            <a:p>
              <a:r>
                <a:rPr lang="en-US" sz="2400" dirty="0">
                  <a:solidFill>
                    <a:schemeClr val="bg1"/>
                  </a:solidFill>
                  <a:latin typeface="Consolas" panose="020B0609020204030204" pitchFamily="49" charset="0"/>
                </a:rPr>
                <a:t>EX_</a:t>
              </a:r>
            </a:p>
          </p:txBody>
        </p:sp>
      </p:grpSp>
      <p:cxnSp>
        <p:nvCxnSpPr>
          <p:cNvPr id="60" name="Straight Connector 59"/>
          <p:cNvCxnSpPr>
            <a:cxnSpLocks/>
          </p:cNvCxnSpPr>
          <p:nvPr/>
        </p:nvCxnSpPr>
        <p:spPr>
          <a:xfrm flipH="1" flipV="1">
            <a:off x="6875571" y="1404970"/>
            <a:ext cx="527564"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p:cNvCxnSpPr>
          <p:nvPr/>
        </p:nvCxnSpPr>
        <p:spPr>
          <a:xfrm>
            <a:off x="7404334" y="1545963"/>
            <a:ext cx="404966" cy="0"/>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p:nvCxnSpPr>
        <p:spPr>
          <a:xfrm flipH="1">
            <a:off x="7403135" y="1401657"/>
            <a:ext cx="551" cy="1443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8171953" y="1514139"/>
            <a:ext cx="3469006" cy="577224"/>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bg1"/>
                </a:solidFill>
                <a:latin typeface="Segoe UI" panose="020B0502040204020203" pitchFamily="34" charset="0"/>
                <a:cs typeface="Segoe UI" panose="020B0502040204020203" pitchFamily="34" charset="0"/>
              </a:rPr>
              <a:t>Trapframe</a:t>
            </a:r>
            <a:endParaRPr lang="en-US" sz="3600" dirty="0">
              <a:solidFill>
                <a:schemeClr val="bg1"/>
              </a:solidFill>
              <a:latin typeface="Segoe UI" panose="020B0502040204020203" pitchFamily="34" charset="0"/>
              <a:cs typeface="Segoe UI" panose="020B0502040204020203" pitchFamily="34" charset="0"/>
            </a:endParaRPr>
          </a:p>
        </p:txBody>
      </p:sp>
      <p:sp>
        <p:nvSpPr>
          <p:cNvPr id="64" name="Rectangle 63"/>
          <p:cNvSpPr/>
          <p:nvPr/>
        </p:nvSpPr>
        <p:spPr>
          <a:xfrm>
            <a:off x="8169360" y="2089396"/>
            <a:ext cx="3469006" cy="577224"/>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bg1"/>
                </a:solidFill>
                <a:latin typeface="Segoe UI" panose="020B0502040204020203" pitchFamily="34" charset="0"/>
                <a:cs typeface="Segoe UI" panose="020B0502040204020203" pitchFamily="34" charset="0"/>
              </a:rPr>
              <a:t>mips_trap</a:t>
            </a:r>
            <a:r>
              <a:rPr lang="en-US" sz="3600" dirty="0">
                <a:solidFill>
                  <a:schemeClr val="bg1"/>
                </a:solidFill>
                <a:latin typeface="Segoe UI" panose="020B0502040204020203" pitchFamily="34" charset="0"/>
                <a:cs typeface="Segoe UI" panose="020B0502040204020203" pitchFamily="34" charset="0"/>
              </a:rPr>
              <a:t>(</a:t>
            </a:r>
            <a:r>
              <a:rPr lang="en-US" sz="3600" dirty="0" err="1">
                <a:solidFill>
                  <a:schemeClr val="bg1"/>
                </a:solidFill>
                <a:latin typeface="Segoe UI" panose="020B0502040204020203" pitchFamily="34" charset="0"/>
                <a:cs typeface="Segoe UI" panose="020B0502040204020203" pitchFamily="34" charset="0"/>
              </a:rPr>
              <a:t>tf</a:t>
            </a:r>
            <a:r>
              <a:rPr lang="en-US" sz="3600" dirty="0">
                <a:solidFill>
                  <a:schemeClr val="bg1"/>
                </a:solidFill>
                <a:latin typeface="Segoe UI" panose="020B0502040204020203" pitchFamily="34" charset="0"/>
                <a:cs typeface="Segoe UI" panose="020B0502040204020203" pitchFamily="34" charset="0"/>
              </a:rPr>
              <a:t>)</a:t>
            </a:r>
          </a:p>
        </p:txBody>
      </p:sp>
      <p:cxnSp>
        <p:nvCxnSpPr>
          <p:cNvPr id="65" name="Straight Connector 64"/>
          <p:cNvCxnSpPr>
            <a:cxnSpLocks/>
          </p:cNvCxnSpPr>
          <p:nvPr/>
        </p:nvCxnSpPr>
        <p:spPr>
          <a:xfrm>
            <a:off x="7805416" y="3226690"/>
            <a:ext cx="352304"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cxnSpLocks/>
          </p:cNvCxnSpPr>
          <p:nvPr/>
        </p:nvCxnSpPr>
        <p:spPr>
          <a:xfrm flipH="1">
            <a:off x="7802774" y="1542337"/>
            <a:ext cx="3671" cy="16860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8171953" y="2670420"/>
            <a:ext cx="3469006" cy="577224"/>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bg1"/>
                </a:solidFill>
                <a:latin typeface="Segoe UI" panose="020B0502040204020203" pitchFamily="34" charset="0"/>
                <a:cs typeface="Segoe UI" panose="020B0502040204020203" pitchFamily="34" charset="0"/>
              </a:rPr>
              <a:t>syscall</a:t>
            </a:r>
            <a:r>
              <a:rPr lang="en-US" sz="3600" dirty="0">
                <a:solidFill>
                  <a:schemeClr val="bg1"/>
                </a:solidFill>
                <a:latin typeface="Segoe UI" panose="020B0502040204020203" pitchFamily="34" charset="0"/>
                <a:cs typeface="Segoe UI" panose="020B0502040204020203" pitchFamily="34" charset="0"/>
              </a:rPr>
              <a:t>(</a:t>
            </a:r>
            <a:r>
              <a:rPr lang="en-US" sz="3600" dirty="0" err="1">
                <a:solidFill>
                  <a:schemeClr val="bg1"/>
                </a:solidFill>
                <a:latin typeface="Segoe UI" panose="020B0502040204020203" pitchFamily="34" charset="0"/>
                <a:cs typeface="Segoe UI" panose="020B0502040204020203" pitchFamily="34" charset="0"/>
              </a:rPr>
              <a:t>tf</a:t>
            </a:r>
            <a:r>
              <a:rPr lang="en-US" sz="36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809364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50" y="4903470"/>
            <a:ext cx="11906250" cy="21205805"/>
          </a:xfrm>
          <a:prstGeom prst="rect">
            <a:avLst/>
          </a:prstGeom>
          <a:noFill/>
        </p:spPr>
        <p:txBody>
          <a:bodyPr wrap="square" rtlCol="0">
            <a:spAutoFit/>
          </a:bodyPr>
          <a:lstStyle/>
          <a:p>
            <a:r>
              <a:rPr lang="en-US" sz="2800" dirty="0">
                <a:latin typeface="Consolas" panose="020B0609020204030204" pitchFamily="49" charset="0"/>
              </a:rPr>
              <a:t>/* kern/arch/</a:t>
            </a:r>
            <a:r>
              <a:rPr lang="en-US" sz="2800" dirty="0" err="1">
                <a:latin typeface="Consolas" panose="020B0609020204030204" pitchFamily="49" charset="0"/>
              </a:rPr>
              <a:t>mips</a:t>
            </a:r>
            <a:r>
              <a:rPr lang="en-US" sz="2800" dirty="0">
                <a:latin typeface="Consolas" panose="020B0609020204030204" pitchFamily="49" charset="0"/>
              </a:rPr>
              <a:t>/</a:t>
            </a:r>
            <a:r>
              <a:rPr lang="en-US" sz="2800" dirty="0" err="1">
                <a:latin typeface="Consolas" panose="020B0609020204030204" pitchFamily="49" charset="0"/>
              </a:rPr>
              <a:t>locore</a:t>
            </a:r>
            <a:r>
              <a:rPr lang="en-US" sz="2800" dirty="0">
                <a:latin typeface="Consolas" panose="020B0609020204030204" pitchFamily="49" charset="0"/>
              </a:rPr>
              <a:t>/exception-mips1.S */</a:t>
            </a:r>
          </a:p>
          <a:p>
            <a:endParaRPr lang="en-US" sz="2800" dirty="0">
              <a:latin typeface="Consolas" panose="020B0609020204030204" pitchFamily="49" charset="0"/>
            </a:endParaRPr>
          </a:p>
          <a:p>
            <a:r>
              <a:rPr lang="en-US" sz="2800" dirty="0">
                <a:latin typeface="Consolas" panose="020B0609020204030204" pitchFamily="49" charset="0"/>
              </a:rPr>
              <a:t>   </a:t>
            </a:r>
            <a:r>
              <a:rPr lang="en-US" sz="2800" dirty="0" err="1">
                <a:latin typeface="Consolas" panose="020B0609020204030204" pitchFamily="49" charset="0"/>
              </a:rPr>
              <a:t>jal</a:t>
            </a:r>
            <a:r>
              <a:rPr lang="en-US" sz="2800" dirty="0">
                <a:latin typeface="Consolas" panose="020B0609020204030204" pitchFamily="49" charset="0"/>
              </a:rPr>
              <a:t> </a:t>
            </a:r>
            <a:r>
              <a:rPr lang="en-US" sz="2800" dirty="0" err="1">
                <a:latin typeface="Consolas" panose="020B0609020204030204" pitchFamily="49" charset="0"/>
              </a:rPr>
              <a:t>mips_trap</a:t>
            </a:r>
            <a:r>
              <a:rPr lang="en-US" sz="2800" dirty="0">
                <a:latin typeface="Consolas" panose="020B0609020204030204" pitchFamily="49" charset="0"/>
              </a:rPr>
              <a:t>  /* call it */</a:t>
            </a:r>
          </a:p>
          <a:p>
            <a:r>
              <a:rPr lang="en-US" sz="2800" dirty="0">
                <a:latin typeface="Consolas" panose="020B0609020204030204" pitchFamily="49" charset="0"/>
              </a:rPr>
              <a:t>   </a:t>
            </a:r>
            <a:r>
              <a:rPr lang="en-US" sz="2800" dirty="0" err="1">
                <a:latin typeface="Consolas" panose="020B0609020204030204" pitchFamily="49" charset="0"/>
              </a:rPr>
              <a:t>nop</a:t>
            </a:r>
            <a:r>
              <a:rPr lang="en-US" sz="2800" dirty="0">
                <a:latin typeface="Consolas" panose="020B0609020204030204" pitchFamily="49" charset="0"/>
              </a:rPr>
              <a:t>            /* delay slot */</a:t>
            </a:r>
          </a:p>
          <a:p>
            <a:endParaRPr lang="en-US" sz="2800" dirty="0">
              <a:latin typeface="Consolas" panose="020B0609020204030204" pitchFamily="49" charset="0"/>
            </a:endParaRPr>
          </a:p>
          <a:p>
            <a:r>
              <a:rPr lang="en-US" sz="2800" dirty="0">
                <a:latin typeface="Consolas" panose="020B0609020204030204" pitchFamily="49" charset="0"/>
              </a:rPr>
              <a:t>/*</a:t>
            </a:r>
          </a:p>
          <a:p>
            <a:r>
              <a:rPr lang="en-US" sz="2800" dirty="0">
                <a:latin typeface="Consolas" panose="020B0609020204030204" pitchFamily="49" charset="0"/>
              </a:rPr>
              <a:t> * Now restore stuff and return from the exception.</a:t>
            </a:r>
          </a:p>
          <a:p>
            <a:r>
              <a:rPr lang="en-US" sz="2800" dirty="0">
                <a:latin typeface="Consolas" panose="020B0609020204030204" pitchFamily="49" charset="0"/>
              </a:rPr>
              <a:t> * Interrupts should be off.</a:t>
            </a:r>
          </a:p>
          <a:p>
            <a:r>
              <a:rPr lang="en-US" sz="2800" dirty="0">
                <a:latin typeface="Consolas" panose="020B0609020204030204" pitchFamily="49" charset="0"/>
              </a:rPr>
              <a:t> */</a:t>
            </a:r>
          </a:p>
          <a:p>
            <a:r>
              <a:rPr lang="en-US" sz="2800" dirty="0" err="1">
                <a:latin typeface="Consolas" panose="020B0609020204030204" pitchFamily="49" charset="0"/>
              </a:rPr>
              <a:t>exception_return</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t0, 20(</a:t>
            </a:r>
            <a:r>
              <a:rPr lang="en-US" sz="2800" dirty="0" err="1">
                <a:latin typeface="Consolas" panose="020B0609020204030204" pitchFamily="49" charset="0"/>
              </a:rPr>
              <a:t>sp</a:t>
            </a:r>
            <a:r>
              <a:rPr lang="en-US" sz="2800" dirty="0">
                <a:latin typeface="Consolas" panose="020B0609020204030204" pitchFamily="49" charset="0"/>
              </a:rPr>
              <a:t>)   /* load status register value into t0 */</a:t>
            </a:r>
          </a:p>
          <a:p>
            <a:r>
              <a:rPr lang="en-US" sz="2800" dirty="0">
                <a:latin typeface="Consolas" panose="020B0609020204030204" pitchFamily="49" charset="0"/>
              </a:rPr>
              <a:t>   </a:t>
            </a:r>
            <a:r>
              <a:rPr lang="en-US" sz="2800" dirty="0" err="1">
                <a:latin typeface="Consolas" panose="020B0609020204030204" pitchFamily="49" charset="0"/>
              </a:rPr>
              <a:t>nop</a:t>
            </a:r>
            <a:r>
              <a:rPr lang="en-US" sz="2800" dirty="0">
                <a:latin typeface="Consolas" panose="020B0609020204030204" pitchFamily="49" charset="0"/>
              </a:rPr>
              <a:t>             /* load delay slot */</a:t>
            </a:r>
          </a:p>
          <a:p>
            <a:r>
              <a:rPr lang="en-US" sz="2800" dirty="0">
                <a:latin typeface="Consolas" panose="020B0609020204030204" pitchFamily="49" charset="0"/>
              </a:rPr>
              <a:t>   mtc0 t0, c0_status  /* “move to control register”: write</a:t>
            </a:r>
          </a:p>
          <a:p>
            <a:r>
              <a:rPr lang="en-US" sz="2800" dirty="0">
                <a:latin typeface="Consolas" panose="020B0609020204030204" pitchFamily="49" charset="0"/>
              </a:rPr>
              <a:t>                        * the saved value of the status</a:t>
            </a:r>
          </a:p>
          <a:p>
            <a:r>
              <a:rPr lang="en-US" sz="2800" dirty="0">
                <a:latin typeface="Consolas" panose="020B0609020204030204" pitchFamily="49" charset="0"/>
              </a:rPr>
              <a:t>                        * register to the actual status</a:t>
            </a:r>
          </a:p>
          <a:p>
            <a:r>
              <a:rPr lang="en-US" sz="2800" dirty="0">
                <a:latin typeface="Consolas" panose="020B0609020204030204" pitchFamily="49" charset="0"/>
              </a:rPr>
              <a:t>                        * register on to coprocessor 0 */</a:t>
            </a:r>
          </a:p>
          <a:p>
            <a:endParaRPr lang="en-US" sz="2800" dirty="0">
              <a:latin typeface="Consolas" panose="020B0609020204030204" pitchFamily="49" charset="0"/>
            </a:endParaRPr>
          </a:p>
          <a:p>
            <a:endParaRPr lang="en-US" sz="2800" dirty="0">
              <a:latin typeface="Consolas" panose="020B0609020204030204" pitchFamily="49" charset="0"/>
            </a:endParaRPr>
          </a:p>
          <a:p>
            <a:endParaRPr lang="en-US" sz="2800" dirty="0">
              <a:latin typeface="Consolas" panose="020B0609020204030204" pitchFamily="49" charset="0"/>
            </a:endParaRPr>
          </a:p>
          <a:p>
            <a:endParaRPr lang="en-US" sz="2800" dirty="0">
              <a:latin typeface="Consolas" panose="020B0609020204030204" pitchFamily="49" charset="0"/>
            </a:endParaRPr>
          </a:p>
          <a:p>
            <a:r>
              <a:rPr lang="en-US" sz="2800" dirty="0">
                <a:latin typeface="Consolas" panose="020B0609020204030204" pitchFamily="49" charset="0"/>
              </a:rPr>
              <a:t>   /* Restore special lo and hi registers, which are used</a:t>
            </a:r>
          </a:p>
          <a:p>
            <a:r>
              <a:rPr lang="en-US" sz="2800" dirty="0">
                <a:latin typeface="Consolas" panose="020B0609020204030204" pitchFamily="49" charset="0"/>
              </a:rPr>
              <a:t>    * to store results from instructions like </a:t>
            </a:r>
            <a:r>
              <a:rPr lang="en-US" sz="2800" dirty="0" err="1">
                <a:latin typeface="Consolas" panose="020B0609020204030204" pitchFamily="49" charset="0"/>
              </a:rPr>
              <a:t>mult</a:t>
            </a:r>
            <a:r>
              <a:rPr lang="en-US" sz="2800" dirty="0">
                <a:latin typeface="Consolas" panose="020B0609020204030204" pitchFamily="49" charset="0"/>
              </a:rPr>
              <a:t> and div</a:t>
            </a:r>
          </a:p>
          <a:p>
            <a:r>
              <a:rPr lang="en-US" sz="2800" dirty="0">
                <a:latin typeface="Consolas" panose="020B0609020204030204" pitchFamily="49" charset="0"/>
              </a:rPr>
              <a:t>    * which consume 4 byte operands, but produce 8 bytes of </a:t>
            </a:r>
          </a:p>
          <a:p>
            <a:r>
              <a:rPr lang="en-US" sz="2800" dirty="0">
                <a:latin typeface="Consolas" panose="020B0609020204030204" pitchFamily="49" charset="0"/>
              </a:rPr>
              <a:t>    * results (e.g., a </a:t>
            </a:r>
            <a:r>
              <a:rPr lang="en-US" sz="2800" dirty="0" err="1">
                <a:latin typeface="Consolas" panose="020B0609020204030204" pitchFamily="49" charset="0"/>
              </a:rPr>
              <a:t>mult</a:t>
            </a:r>
            <a:r>
              <a:rPr lang="en-US" sz="2800" dirty="0">
                <a:latin typeface="Consolas" panose="020B0609020204030204" pitchFamily="49" charset="0"/>
              </a:rPr>
              <a:t> on two 32-bit operands produces </a:t>
            </a:r>
          </a:p>
          <a:p>
            <a:r>
              <a:rPr lang="en-US" sz="2800" dirty="0">
                <a:latin typeface="Consolas" panose="020B0609020204030204" pitchFamily="49" charset="0"/>
              </a:rPr>
              <a:t>    * a 64-bit result, with the high bits placed in hi, and </a:t>
            </a:r>
          </a:p>
          <a:p>
            <a:r>
              <a:rPr lang="en-US" sz="2800" dirty="0">
                <a:latin typeface="Consolas" panose="020B0609020204030204" pitchFamily="49" charset="0"/>
              </a:rPr>
              <a:t>    * the low bits placed in lo). */</a:t>
            </a: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t1, 28(</a:t>
            </a:r>
            <a:r>
              <a:rPr lang="en-US" sz="2800" dirty="0" err="1">
                <a:latin typeface="Consolas" panose="020B0609020204030204" pitchFamily="49" charset="0"/>
              </a:rPr>
              <a:t>sp</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t0, 32(</a:t>
            </a:r>
            <a:r>
              <a:rPr lang="en-US" sz="2800" dirty="0" err="1">
                <a:latin typeface="Consolas" panose="020B0609020204030204" pitchFamily="49" charset="0"/>
              </a:rPr>
              <a:t>sp</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mtlo</a:t>
            </a:r>
            <a:r>
              <a:rPr lang="en-US" sz="2800" dirty="0">
                <a:latin typeface="Consolas" panose="020B0609020204030204" pitchFamily="49" charset="0"/>
              </a:rPr>
              <a:t> t1    /* “move to lo” */</a:t>
            </a:r>
          </a:p>
          <a:p>
            <a:r>
              <a:rPr lang="en-US" sz="2800" dirty="0">
                <a:latin typeface="Consolas" panose="020B0609020204030204" pitchFamily="49" charset="0"/>
              </a:rPr>
              <a:t>   </a:t>
            </a:r>
            <a:r>
              <a:rPr lang="en-US" sz="2800" dirty="0" err="1">
                <a:latin typeface="Consolas" panose="020B0609020204030204" pitchFamily="49" charset="0"/>
              </a:rPr>
              <a:t>mthi</a:t>
            </a:r>
            <a:r>
              <a:rPr lang="en-US" sz="2800" dirty="0">
                <a:latin typeface="Consolas" panose="020B0609020204030204" pitchFamily="49" charset="0"/>
              </a:rPr>
              <a:t> t0    /* “move to hi” */</a:t>
            </a:r>
          </a:p>
          <a:p>
            <a:endParaRPr lang="en-US" sz="2800" dirty="0">
              <a:latin typeface="Consolas" panose="020B0609020204030204" pitchFamily="49" charset="0"/>
            </a:endParaRPr>
          </a:p>
          <a:p>
            <a:r>
              <a:rPr lang="en-US" sz="2800" dirty="0">
                <a:latin typeface="Consolas" panose="020B0609020204030204" pitchFamily="49" charset="0"/>
              </a:rPr>
              <a:t>   /* load the general registers */</a:t>
            </a: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a:t>
            </a:r>
            <a:r>
              <a:rPr lang="en-US" sz="2800" dirty="0" err="1">
                <a:latin typeface="Consolas" panose="020B0609020204030204" pitchFamily="49" charset="0"/>
              </a:rPr>
              <a:t>ra</a:t>
            </a:r>
            <a:r>
              <a:rPr lang="en-US" sz="2800" dirty="0">
                <a:latin typeface="Consolas" panose="020B0609020204030204" pitchFamily="49" charset="0"/>
              </a:rPr>
              <a:t>, 36(</a:t>
            </a:r>
            <a:r>
              <a:rPr lang="en-US" sz="2800" dirty="0" err="1">
                <a:latin typeface="Consolas" panose="020B0609020204030204" pitchFamily="49" charset="0"/>
              </a:rPr>
              <a:t>sp</a:t>
            </a:r>
            <a:r>
              <a:rPr lang="en-US" sz="2800" dirty="0">
                <a:latin typeface="Consolas" panose="020B0609020204030204" pitchFamily="49" charset="0"/>
              </a:rPr>
              <a:t>)</a:t>
            </a:r>
          </a:p>
          <a:p>
            <a:endParaRPr lang="en-US" sz="2800" dirty="0">
              <a:latin typeface="Consolas" panose="020B0609020204030204" pitchFamily="49" charset="0"/>
            </a:endParaRP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AT, 40(</a:t>
            </a:r>
            <a:r>
              <a:rPr lang="en-US" sz="2800" dirty="0" err="1">
                <a:latin typeface="Consolas" panose="020B0609020204030204" pitchFamily="49" charset="0"/>
              </a:rPr>
              <a:t>sp</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v0, 44(</a:t>
            </a:r>
            <a:r>
              <a:rPr lang="en-US" sz="2800" dirty="0" err="1">
                <a:latin typeface="Consolas" panose="020B0609020204030204" pitchFamily="49" charset="0"/>
              </a:rPr>
              <a:t>sp</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v1, 48(</a:t>
            </a:r>
            <a:r>
              <a:rPr lang="en-US" sz="2800" dirty="0" err="1">
                <a:latin typeface="Consolas" panose="020B0609020204030204" pitchFamily="49" charset="0"/>
              </a:rPr>
              <a:t>sp</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a0, 52(</a:t>
            </a:r>
            <a:r>
              <a:rPr lang="en-US" sz="2800" dirty="0" err="1">
                <a:latin typeface="Consolas" panose="020B0609020204030204" pitchFamily="49" charset="0"/>
              </a:rPr>
              <a:t>sp</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a1, 56(</a:t>
            </a:r>
            <a:r>
              <a:rPr lang="en-US" sz="2800" dirty="0" err="1">
                <a:latin typeface="Consolas" panose="020B0609020204030204" pitchFamily="49" charset="0"/>
              </a:rPr>
              <a:t>sp</a:t>
            </a:r>
            <a:r>
              <a:rPr lang="en-US" sz="2800" dirty="0">
                <a:latin typeface="Consolas" panose="020B0609020204030204" pitchFamily="49" charset="0"/>
              </a:rPr>
              <a:t>)</a:t>
            </a:r>
          </a:p>
          <a:p>
            <a:r>
              <a:rPr lang="en-US" sz="2800" dirty="0">
                <a:latin typeface="Consolas" panose="020B0609020204030204" pitchFamily="49" charset="0"/>
              </a:rPr>
              <a:t>   /* . . . </a:t>
            </a:r>
            <a:r>
              <a:rPr lang="en-US" sz="2800" dirty="0" err="1">
                <a:latin typeface="Consolas" panose="020B0609020204030204" pitchFamily="49" charset="0"/>
              </a:rPr>
              <a:t>etc</a:t>
            </a:r>
            <a:r>
              <a:rPr lang="en-US" sz="2800" dirty="0">
                <a:latin typeface="Consolas" panose="020B0609020204030204" pitchFamily="49" charset="0"/>
              </a:rPr>
              <a:t> . . . */</a:t>
            </a: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k1, 152(</a:t>
            </a:r>
            <a:r>
              <a:rPr lang="en-US" sz="2800" dirty="0" err="1">
                <a:latin typeface="Consolas" panose="020B0609020204030204" pitchFamily="49" charset="0"/>
              </a:rPr>
              <a:t>sp</a:t>
            </a:r>
            <a:r>
              <a:rPr lang="en-US" sz="2800" dirty="0">
                <a:latin typeface="Consolas" panose="020B0609020204030204" pitchFamily="49" charset="0"/>
              </a:rPr>
              <a:t>)   /* fetch exception return PC into k1 */</a:t>
            </a: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a:t>
            </a:r>
            <a:r>
              <a:rPr lang="en-US" sz="2800" dirty="0" err="1">
                <a:latin typeface="Consolas" panose="020B0609020204030204" pitchFamily="49" charset="0"/>
              </a:rPr>
              <a:t>sp</a:t>
            </a:r>
            <a:r>
              <a:rPr lang="en-US" sz="2800" dirty="0">
                <a:latin typeface="Consolas" panose="020B0609020204030204" pitchFamily="49" charset="0"/>
              </a:rPr>
              <a:t>, 144(</a:t>
            </a:r>
            <a:r>
              <a:rPr lang="en-US" sz="2800" dirty="0" err="1">
                <a:latin typeface="Consolas" panose="020B0609020204030204" pitchFamily="49" charset="0"/>
              </a:rPr>
              <a:t>sp</a:t>
            </a:r>
            <a:r>
              <a:rPr lang="en-US" sz="2800" dirty="0">
                <a:latin typeface="Consolas" panose="020B0609020204030204" pitchFamily="49" charset="0"/>
              </a:rPr>
              <a:t>)   /* fetch saved </a:t>
            </a:r>
            <a:r>
              <a:rPr lang="en-US" sz="2800" dirty="0" err="1">
                <a:latin typeface="Consolas" panose="020B0609020204030204" pitchFamily="49" charset="0"/>
              </a:rPr>
              <a:t>sp</a:t>
            </a:r>
            <a:r>
              <a:rPr lang="en-US" sz="2800" dirty="0">
                <a:latin typeface="Consolas" panose="020B0609020204030204" pitchFamily="49" charset="0"/>
              </a:rPr>
              <a:t> (must be last) */</a:t>
            </a:r>
          </a:p>
          <a:p>
            <a:endParaRPr lang="en-US" sz="2800" dirty="0">
              <a:latin typeface="Consolas" panose="020B0609020204030204" pitchFamily="49" charset="0"/>
            </a:endParaRPr>
          </a:p>
          <a:p>
            <a:r>
              <a:rPr lang="en-US" sz="2800" dirty="0">
                <a:latin typeface="Consolas" panose="020B0609020204030204" pitchFamily="49" charset="0"/>
              </a:rPr>
              <a:t>   /* done */</a:t>
            </a:r>
          </a:p>
          <a:p>
            <a:r>
              <a:rPr lang="en-US" sz="2800" dirty="0">
                <a:latin typeface="Consolas" panose="020B0609020204030204" pitchFamily="49" charset="0"/>
              </a:rPr>
              <a:t>   </a:t>
            </a:r>
            <a:r>
              <a:rPr lang="en-US" sz="2800" dirty="0" err="1">
                <a:latin typeface="Consolas" panose="020B0609020204030204" pitchFamily="49" charset="0"/>
              </a:rPr>
              <a:t>jr</a:t>
            </a:r>
            <a:r>
              <a:rPr lang="en-US" sz="2800" dirty="0">
                <a:latin typeface="Consolas" panose="020B0609020204030204" pitchFamily="49" charset="0"/>
              </a:rPr>
              <a:t> k1            /* jump back */</a:t>
            </a:r>
          </a:p>
          <a:p>
            <a:r>
              <a:rPr lang="en-US" sz="2800" dirty="0">
                <a:latin typeface="Consolas" panose="020B0609020204030204" pitchFamily="49" charset="0"/>
              </a:rPr>
              <a:t>   </a:t>
            </a:r>
            <a:r>
              <a:rPr lang="en-US" sz="2800" dirty="0" err="1">
                <a:latin typeface="Consolas" panose="020B0609020204030204" pitchFamily="49" charset="0"/>
              </a:rPr>
              <a:t>rfe</a:t>
            </a:r>
            <a:r>
              <a:rPr lang="en-US" sz="2800" dirty="0">
                <a:latin typeface="Consolas" panose="020B0609020204030204" pitchFamily="49" charset="0"/>
              </a:rPr>
              <a:t>              /* delay slot; right-shifts the bottom </a:t>
            </a:r>
          </a:p>
          <a:p>
            <a:r>
              <a:rPr lang="en-US" sz="2800" dirty="0">
                <a:latin typeface="Consolas" panose="020B0609020204030204" pitchFamily="49" charset="0"/>
              </a:rPr>
              <a:t>                     * six bits of status register by two,</a:t>
            </a:r>
          </a:p>
          <a:p>
            <a:r>
              <a:rPr lang="en-US" sz="2800" dirty="0">
                <a:latin typeface="Consolas" panose="020B0609020204030204" pitchFamily="49" charset="0"/>
              </a:rPr>
              <a:t>                     * restoring the old interrupt state</a:t>
            </a:r>
          </a:p>
          <a:p>
            <a:r>
              <a:rPr lang="en-US" sz="2800" dirty="0">
                <a:latin typeface="Consolas" panose="020B0609020204030204" pitchFamily="49" charset="0"/>
              </a:rPr>
              <a:t>				  * and privilege mode */</a:t>
            </a:r>
          </a:p>
        </p:txBody>
      </p:sp>
      <p:grpSp>
        <p:nvGrpSpPr>
          <p:cNvPr id="40" name="Group 39"/>
          <p:cNvGrpSpPr/>
          <p:nvPr/>
        </p:nvGrpSpPr>
        <p:grpSpPr>
          <a:xfrm>
            <a:off x="-129966" y="0"/>
            <a:ext cx="12321966" cy="6858000"/>
            <a:chOff x="-129966" y="0"/>
            <a:chExt cx="12321966" cy="6858000"/>
          </a:xfrm>
        </p:grpSpPr>
        <p:sp>
          <p:nvSpPr>
            <p:cNvPr id="41" name="Rectangle 40"/>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2" name="Group 41"/>
            <p:cNvGrpSpPr/>
            <p:nvPr/>
          </p:nvGrpSpPr>
          <p:grpSpPr>
            <a:xfrm>
              <a:off x="-129966" y="3511481"/>
              <a:ext cx="3520613" cy="2946766"/>
              <a:chOff x="-129966" y="3511481"/>
              <a:chExt cx="3520613" cy="2946766"/>
            </a:xfrm>
          </p:grpSpPr>
          <p:sp>
            <p:nvSpPr>
              <p:cNvPr id="43" name="Rectangle 42"/>
              <p:cNvSpPr/>
              <p:nvPr/>
            </p:nvSpPr>
            <p:spPr>
              <a:xfrm>
                <a:off x="180659" y="5709493"/>
                <a:ext cx="2084225" cy="369332"/>
              </a:xfrm>
              <a:prstGeom prst="rect">
                <a:avLst/>
              </a:prstGeom>
            </p:spPr>
            <p:txBody>
              <a:bodyPr wrap="none">
                <a:spAutoFit/>
              </a:bodyPr>
              <a:lstStyle/>
              <a:p>
                <a:r>
                  <a:rPr lang="en-US" dirty="0">
                    <a:solidFill>
                      <a:prstClr val="black"/>
                    </a:solidFill>
                    <a:latin typeface="Consolas" panose="020B0609020204030204" pitchFamily="49" charset="0"/>
                  </a:rPr>
                  <a:t>Privilege: User</a:t>
                </a:r>
                <a:endParaRPr lang="en-US" dirty="0">
                  <a:latin typeface="Consolas" panose="020B0609020204030204" pitchFamily="49" charset="0"/>
                </a:endParaRPr>
              </a:p>
            </p:txBody>
          </p:sp>
          <p:sp>
            <p:nvSpPr>
              <p:cNvPr id="44" name="Rectangle 43"/>
              <p:cNvSpPr/>
              <p:nvPr/>
            </p:nvSpPr>
            <p:spPr>
              <a:xfrm>
                <a:off x="168317" y="6088915"/>
                <a:ext cx="2590774" cy="369332"/>
              </a:xfrm>
              <a:prstGeom prst="rect">
                <a:avLst/>
              </a:prstGeom>
            </p:spPr>
            <p:txBody>
              <a:bodyPr wrap="none">
                <a:spAutoFit/>
              </a:bodyPr>
              <a:lstStyle/>
              <a:p>
                <a:r>
                  <a:rPr lang="en-US" dirty="0">
                    <a:solidFill>
                      <a:prstClr val="black"/>
                    </a:solidFill>
                    <a:latin typeface="Consolas" panose="020B0609020204030204" pitchFamily="49" charset="0"/>
                  </a:rPr>
                  <a:t>Interrupts: Enabled</a:t>
                </a:r>
                <a:endParaRPr lang="en-US" dirty="0">
                  <a:latin typeface="Consolas" panose="020B0609020204030204" pitchFamily="49" charset="0"/>
                </a:endParaRPr>
              </a:p>
            </p:txBody>
          </p:sp>
          <p:sp>
            <p:nvSpPr>
              <p:cNvPr id="45" name="TextBox 44"/>
              <p:cNvSpPr txBox="1"/>
              <p:nvPr/>
            </p:nvSpPr>
            <p:spPr>
              <a:xfrm>
                <a:off x="442637" y="4431833"/>
                <a:ext cx="791803"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11</a:t>
                </a:r>
              </a:p>
            </p:txBody>
          </p:sp>
          <p:sp>
            <p:nvSpPr>
              <p:cNvPr id="46" name="TextBox 45"/>
              <p:cNvSpPr txBox="1"/>
              <p:nvPr/>
            </p:nvSpPr>
            <p:spPr>
              <a:xfrm>
                <a:off x="1234440" y="4431833"/>
                <a:ext cx="791803"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11</a:t>
                </a:r>
              </a:p>
            </p:txBody>
          </p:sp>
          <p:sp>
            <p:nvSpPr>
              <p:cNvPr id="47" name="TextBox 46"/>
              <p:cNvSpPr txBox="1"/>
              <p:nvPr/>
            </p:nvSpPr>
            <p:spPr>
              <a:xfrm>
                <a:off x="2026243" y="4431833"/>
                <a:ext cx="791803"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11</a:t>
                </a:r>
              </a:p>
            </p:txBody>
          </p:sp>
          <p:cxnSp>
            <p:nvCxnSpPr>
              <p:cNvPr id="48" name="Straight Arrow Connector 47"/>
              <p:cNvCxnSpPr>
                <a:cxnSpLocks/>
              </p:cNvCxnSpPr>
              <p:nvPr/>
            </p:nvCxnSpPr>
            <p:spPr>
              <a:xfrm flipV="1">
                <a:off x="1908810" y="5189220"/>
                <a:ext cx="347599" cy="628650"/>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p:cNvCxnSpPr>
              <p:nvPr/>
            </p:nvCxnSpPr>
            <p:spPr>
              <a:xfrm flipV="1">
                <a:off x="2431473" y="5218004"/>
                <a:ext cx="105815" cy="860821"/>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29966" y="3511481"/>
                <a:ext cx="3520613" cy="400110"/>
              </a:xfrm>
              <a:prstGeom prst="rect">
                <a:avLst/>
              </a:prstGeom>
              <a:noFill/>
            </p:spPr>
            <p:txBody>
              <a:bodyPr wrap="square" rtlCol="0">
                <a:spAutoFit/>
              </a:bodyPr>
              <a:lstStyle/>
              <a:p>
                <a:pPr algn="ctr"/>
                <a:r>
                  <a:rPr lang="en-US" sz="2000" dirty="0">
                    <a:latin typeface="Segoe UI Light" panose="020B0502040204020203" pitchFamily="34" charset="0"/>
                    <a:cs typeface="Segoe UI Light" panose="020B0502040204020203" pitchFamily="34" charset="0"/>
                  </a:rPr>
                  <a:t>Status register when</a:t>
                </a:r>
              </a:p>
            </p:txBody>
          </p:sp>
          <p:sp>
            <p:nvSpPr>
              <p:cNvPr id="51" name="TextBox 50"/>
              <p:cNvSpPr txBox="1"/>
              <p:nvPr/>
            </p:nvSpPr>
            <p:spPr>
              <a:xfrm>
                <a:off x="-129966" y="3890903"/>
                <a:ext cx="3520613" cy="400110"/>
              </a:xfrm>
              <a:prstGeom prst="rect">
                <a:avLst/>
              </a:prstGeom>
              <a:noFill/>
            </p:spPr>
            <p:txBody>
              <a:bodyPr wrap="square" rtlCol="0">
                <a:spAutoFit/>
              </a:bodyPr>
              <a:lstStyle/>
              <a:p>
                <a:pPr algn="ctr"/>
                <a:r>
                  <a:rPr lang="en-US" sz="2000" dirty="0">
                    <a:latin typeface="Segoe UI Light" panose="020B0502040204020203" pitchFamily="34" charset="0"/>
                    <a:cs typeface="Segoe UI Light" panose="020B0502040204020203" pitchFamily="34" charset="0"/>
                  </a:rPr>
                  <a:t>user code runs</a:t>
                </a:r>
              </a:p>
            </p:txBody>
          </p:sp>
        </p:grpSp>
      </p:grpSp>
      <p:grpSp>
        <p:nvGrpSpPr>
          <p:cNvPr id="52" name="Group 51"/>
          <p:cNvGrpSpPr/>
          <p:nvPr/>
        </p:nvGrpSpPr>
        <p:grpSpPr>
          <a:xfrm>
            <a:off x="3169622" y="3042851"/>
            <a:ext cx="4499655" cy="2264851"/>
            <a:chOff x="3169622" y="3042851"/>
            <a:chExt cx="4499655" cy="2264851"/>
          </a:xfrm>
        </p:grpSpPr>
        <p:sp>
          <p:nvSpPr>
            <p:cNvPr id="53" name="TextBox 52"/>
            <p:cNvSpPr txBox="1"/>
            <p:nvPr/>
          </p:nvSpPr>
          <p:spPr>
            <a:xfrm>
              <a:off x="4623263" y="4431833"/>
              <a:ext cx="791803"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11</a:t>
              </a:r>
            </a:p>
          </p:txBody>
        </p:sp>
        <p:sp>
          <p:nvSpPr>
            <p:cNvPr id="54" name="TextBox 53"/>
            <p:cNvSpPr txBox="1"/>
            <p:nvPr/>
          </p:nvSpPr>
          <p:spPr>
            <a:xfrm>
              <a:off x="5415066" y="4431833"/>
              <a:ext cx="791803"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11</a:t>
              </a:r>
            </a:p>
          </p:txBody>
        </p:sp>
        <p:sp>
          <p:nvSpPr>
            <p:cNvPr id="55" name="TextBox 54"/>
            <p:cNvSpPr txBox="1"/>
            <p:nvPr/>
          </p:nvSpPr>
          <p:spPr>
            <a:xfrm>
              <a:off x="6206869" y="4431833"/>
              <a:ext cx="904536"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00</a:t>
              </a:r>
            </a:p>
          </p:txBody>
        </p:sp>
        <p:sp>
          <p:nvSpPr>
            <p:cNvPr id="56" name="TextBox 55"/>
            <p:cNvSpPr txBox="1"/>
            <p:nvPr/>
          </p:nvSpPr>
          <p:spPr>
            <a:xfrm>
              <a:off x="4148664" y="3042851"/>
              <a:ext cx="3520613" cy="400110"/>
            </a:xfrm>
            <a:prstGeom prst="rect">
              <a:avLst/>
            </a:prstGeom>
            <a:noFill/>
          </p:spPr>
          <p:txBody>
            <a:bodyPr wrap="square" rtlCol="0">
              <a:spAutoFit/>
            </a:bodyPr>
            <a:lstStyle/>
            <a:p>
              <a:pPr algn="ctr"/>
              <a:r>
                <a:rPr lang="en-US" sz="2000" dirty="0">
                  <a:latin typeface="Segoe UI Light" panose="020B0502040204020203" pitchFamily="34" charset="0"/>
                  <a:cs typeface="Segoe UI Light" panose="020B0502040204020203" pitchFamily="34" charset="0"/>
                </a:rPr>
                <a:t>On trap, processor</a:t>
              </a:r>
            </a:p>
          </p:txBody>
        </p:sp>
        <p:sp>
          <p:nvSpPr>
            <p:cNvPr id="57" name="TextBox 56"/>
            <p:cNvSpPr txBox="1"/>
            <p:nvPr/>
          </p:nvSpPr>
          <p:spPr>
            <a:xfrm>
              <a:off x="4148664" y="3422273"/>
              <a:ext cx="3520613" cy="400110"/>
            </a:xfrm>
            <a:prstGeom prst="rect">
              <a:avLst/>
            </a:prstGeom>
            <a:noFill/>
          </p:spPr>
          <p:txBody>
            <a:bodyPr wrap="square" rtlCol="0">
              <a:spAutoFit/>
            </a:bodyPr>
            <a:lstStyle/>
            <a:p>
              <a:pPr algn="ctr"/>
              <a:r>
                <a:rPr lang="en-US" sz="2000" dirty="0">
                  <a:latin typeface="Segoe UI Light" panose="020B0502040204020203" pitchFamily="34" charset="0"/>
                  <a:cs typeface="Segoe UI Light" panose="020B0502040204020203" pitchFamily="34" charset="0"/>
                </a:rPr>
                <a:t>left-shifts two bits</a:t>
              </a:r>
            </a:p>
          </p:txBody>
        </p:sp>
        <p:sp>
          <p:nvSpPr>
            <p:cNvPr id="58" name="TextBox 57"/>
            <p:cNvSpPr txBox="1"/>
            <p:nvPr/>
          </p:nvSpPr>
          <p:spPr>
            <a:xfrm>
              <a:off x="4148664" y="3801695"/>
              <a:ext cx="3520613" cy="400110"/>
            </a:xfrm>
            <a:prstGeom prst="rect">
              <a:avLst/>
            </a:prstGeom>
            <a:noFill/>
          </p:spPr>
          <p:txBody>
            <a:bodyPr wrap="square" rtlCol="0">
              <a:spAutoFit/>
            </a:bodyPr>
            <a:lstStyle/>
            <a:p>
              <a:pPr algn="ctr"/>
              <a:r>
                <a:rPr lang="en-US" sz="2000" dirty="0">
                  <a:latin typeface="Segoe UI Light" panose="020B0502040204020203" pitchFamily="34" charset="0"/>
                  <a:cs typeface="Segoe UI Light" panose="020B0502040204020203" pitchFamily="34" charset="0"/>
                </a:rPr>
                <a:t>with zero-fill</a:t>
              </a:r>
            </a:p>
          </p:txBody>
        </p:sp>
        <p:sp>
          <p:nvSpPr>
            <p:cNvPr id="59" name="Arrow: Right 22"/>
            <p:cNvSpPr/>
            <p:nvPr/>
          </p:nvSpPr>
          <p:spPr>
            <a:xfrm>
              <a:off x="3169622" y="4616187"/>
              <a:ext cx="1276648" cy="6915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60" name="Group 59"/>
          <p:cNvGrpSpPr/>
          <p:nvPr/>
        </p:nvGrpSpPr>
        <p:grpSpPr>
          <a:xfrm>
            <a:off x="7264884" y="3422273"/>
            <a:ext cx="4385843" cy="1816982"/>
            <a:chOff x="7264884" y="3422273"/>
            <a:chExt cx="4385843" cy="1816982"/>
          </a:xfrm>
        </p:grpSpPr>
        <p:sp>
          <p:nvSpPr>
            <p:cNvPr id="61" name="Arrow: Right 24"/>
            <p:cNvSpPr/>
            <p:nvPr/>
          </p:nvSpPr>
          <p:spPr>
            <a:xfrm>
              <a:off x="7264884" y="4547740"/>
              <a:ext cx="1276648" cy="6915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2" name="TextBox 61"/>
            <p:cNvSpPr txBox="1"/>
            <p:nvPr/>
          </p:nvSpPr>
          <p:spPr>
            <a:xfrm>
              <a:off x="8695011" y="4431833"/>
              <a:ext cx="791803"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11</a:t>
              </a:r>
            </a:p>
          </p:txBody>
        </p:sp>
        <p:sp>
          <p:nvSpPr>
            <p:cNvPr id="63" name="TextBox 62"/>
            <p:cNvSpPr txBox="1"/>
            <p:nvPr/>
          </p:nvSpPr>
          <p:spPr>
            <a:xfrm>
              <a:off x="9486814" y="4431833"/>
              <a:ext cx="791803"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11</a:t>
              </a:r>
            </a:p>
          </p:txBody>
        </p:sp>
        <p:sp>
          <p:nvSpPr>
            <p:cNvPr id="64" name="TextBox 63"/>
            <p:cNvSpPr txBox="1"/>
            <p:nvPr/>
          </p:nvSpPr>
          <p:spPr>
            <a:xfrm>
              <a:off x="10278617" y="4431833"/>
              <a:ext cx="791803"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11</a:t>
              </a:r>
            </a:p>
          </p:txBody>
        </p:sp>
        <p:sp>
          <p:nvSpPr>
            <p:cNvPr id="65" name="TextBox 64"/>
            <p:cNvSpPr txBox="1"/>
            <p:nvPr/>
          </p:nvSpPr>
          <p:spPr>
            <a:xfrm>
              <a:off x="8130114" y="3422273"/>
              <a:ext cx="3520613" cy="400110"/>
            </a:xfrm>
            <a:prstGeom prst="rect">
              <a:avLst/>
            </a:prstGeom>
            <a:noFill/>
          </p:spPr>
          <p:txBody>
            <a:bodyPr wrap="square" rtlCol="0">
              <a:spAutoFit/>
            </a:bodyPr>
            <a:lstStyle/>
            <a:p>
              <a:pPr algn="ctr"/>
              <a:r>
                <a:rPr lang="en-US" sz="2000" dirty="0" err="1">
                  <a:latin typeface="Consolas" panose="020B0609020204030204" pitchFamily="49" charset="0"/>
                  <a:cs typeface="Segoe UI Light" panose="020B0502040204020203" pitchFamily="34" charset="0"/>
                </a:rPr>
                <a:t>rfe</a:t>
              </a:r>
              <a:r>
                <a:rPr lang="en-US" sz="2000" dirty="0">
                  <a:latin typeface="Segoe UI Light" panose="020B0502040204020203" pitchFamily="34" charset="0"/>
                  <a:cs typeface="Segoe UI Light" panose="020B0502040204020203" pitchFamily="34" charset="0"/>
                </a:rPr>
                <a:t> will right-shift</a:t>
              </a:r>
            </a:p>
          </p:txBody>
        </p:sp>
        <p:sp>
          <p:nvSpPr>
            <p:cNvPr id="66" name="TextBox 65"/>
            <p:cNvSpPr txBox="1"/>
            <p:nvPr/>
          </p:nvSpPr>
          <p:spPr>
            <a:xfrm>
              <a:off x="8130114" y="3801695"/>
              <a:ext cx="3520613" cy="400110"/>
            </a:xfrm>
            <a:prstGeom prst="rect">
              <a:avLst/>
            </a:prstGeom>
            <a:noFill/>
          </p:spPr>
          <p:txBody>
            <a:bodyPr wrap="square" rtlCol="0">
              <a:spAutoFit/>
            </a:bodyPr>
            <a:lstStyle/>
            <a:p>
              <a:pPr algn="ctr"/>
              <a:r>
                <a:rPr lang="en-US" sz="2000" dirty="0">
                  <a:latin typeface="Segoe UI Light" panose="020B0502040204020203" pitchFamily="34" charset="0"/>
                  <a:cs typeface="Segoe UI Light" panose="020B0502040204020203" pitchFamily="34" charset="0"/>
                </a:rPr>
                <a:t>two bits with one-fill</a:t>
              </a:r>
            </a:p>
          </p:txBody>
        </p:sp>
      </p:grpSp>
      <p:grpSp>
        <p:nvGrpSpPr>
          <p:cNvPr id="67" name="Group 66"/>
          <p:cNvGrpSpPr/>
          <p:nvPr/>
        </p:nvGrpSpPr>
        <p:grpSpPr>
          <a:xfrm>
            <a:off x="4750704" y="5421853"/>
            <a:ext cx="7280983" cy="1329807"/>
            <a:chOff x="4750704" y="5421853"/>
            <a:chExt cx="7280983" cy="1329807"/>
          </a:xfrm>
        </p:grpSpPr>
        <p:sp>
          <p:nvSpPr>
            <p:cNvPr id="68" name="TextBox 67"/>
            <p:cNvSpPr txBox="1"/>
            <p:nvPr/>
          </p:nvSpPr>
          <p:spPr>
            <a:xfrm>
              <a:off x="5810967" y="5759259"/>
              <a:ext cx="791803"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11</a:t>
              </a:r>
            </a:p>
          </p:txBody>
        </p:sp>
        <p:sp>
          <p:nvSpPr>
            <p:cNvPr id="69" name="TextBox 68"/>
            <p:cNvSpPr txBox="1"/>
            <p:nvPr/>
          </p:nvSpPr>
          <p:spPr>
            <a:xfrm>
              <a:off x="6602770" y="5759259"/>
              <a:ext cx="791803"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01</a:t>
              </a:r>
            </a:p>
          </p:txBody>
        </p:sp>
        <p:sp>
          <p:nvSpPr>
            <p:cNvPr id="70" name="TextBox 69"/>
            <p:cNvSpPr txBox="1"/>
            <p:nvPr/>
          </p:nvSpPr>
          <p:spPr>
            <a:xfrm>
              <a:off x="7394573" y="5759259"/>
              <a:ext cx="904536" cy="769441"/>
            </a:xfrm>
            <a:prstGeom prst="rect">
              <a:avLst/>
            </a:prstGeom>
            <a:noFill/>
            <a:ln>
              <a:solidFill>
                <a:schemeClr val="tx1"/>
              </a:solidFill>
            </a:ln>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00</a:t>
              </a:r>
            </a:p>
          </p:txBody>
        </p:sp>
        <p:grpSp>
          <p:nvGrpSpPr>
            <p:cNvPr id="71" name="Group 70"/>
            <p:cNvGrpSpPr/>
            <p:nvPr/>
          </p:nvGrpSpPr>
          <p:grpSpPr>
            <a:xfrm>
              <a:off x="8113418" y="5592706"/>
              <a:ext cx="3918269" cy="1158954"/>
              <a:chOff x="5020919" y="1179317"/>
              <a:chExt cx="3520613" cy="1158954"/>
            </a:xfrm>
          </p:grpSpPr>
          <p:sp>
            <p:nvSpPr>
              <p:cNvPr id="73" name="TextBox 72"/>
              <p:cNvSpPr txBox="1"/>
              <p:nvPr/>
            </p:nvSpPr>
            <p:spPr>
              <a:xfrm>
                <a:off x="5020919" y="1179317"/>
                <a:ext cx="3520613" cy="400110"/>
              </a:xfrm>
              <a:prstGeom prst="rect">
                <a:avLst/>
              </a:prstGeom>
              <a:noFill/>
            </p:spPr>
            <p:txBody>
              <a:bodyPr wrap="square" rtlCol="0">
                <a:spAutoFit/>
              </a:bodyPr>
              <a:lstStyle/>
              <a:p>
                <a:pPr algn="ctr"/>
                <a:r>
                  <a:rPr lang="en-US" sz="2000" dirty="0">
                    <a:latin typeface="Segoe UI Light" panose="020B0502040204020203" pitchFamily="34" charset="0"/>
                    <a:cs typeface="Segoe UI Light" panose="020B0502040204020203" pitchFamily="34" charset="0"/>
                  </a:rPr>
                  <a:t>If kernel later enables</a:t>
                </a:r>
              </a:p>
            </p:txBody>
          </p:sp>
          <p:sp>
            <p:nvSpPr>
              <p:cNvPr id="74" name="TextBox 73"/>
              <p:cNvSpPr txBox="1"/>
              <p:nvPr/>
            </p:nvSpPr>
            <p:spPr>
              <a:xfrm>
                <a:off x="5020919" y="1558739"/>
                <a:ext cx="3520613" cy="400110"/>
              </a:xfrm>
              <a:prstGeom prst="rect">
                <a:avLst/>
              </a:prstGeom>
              <a:noFill/>
            </p:spPr>
            <p:txBody>
              <a:bodyPr wrap="square" rtlCol="0">
                <a:spAutoFit/>
              </a:bodyPr>
              <a:lstStyle/>
              <a:p>
                <a:pPr algn="ctr"/>
                <a:r>
                  <a:rPr lang="en-US" sz="2000" dirty="0">
                    <a:latin typeface="Segoe UI Light" panose="020B0502040204020203" pitchFamily="34" charset="0"/>
                    <a:cs typeface="Segoe UI Light" panose="020B0502040204020203" pitchFamily="34" charset="0"/>
                  </a:rPr>
                  <a:t>interrupts, then nested</a:t>
                </a:r>
              </a:p>
            </p:txBody>
          </p:sp>
          <p:sp>
            <p:nvSpPr>
              <p:cNvPr id="75" name="TextBox 74"/>
              <p:cNvSpPr txBox="1"/>
              <p:nvPr/>
            </p:nvSpPr>
            <p:spPr>
              <a:xfrm>
                <a:off x="5020919" y="1938161"/>
                <a:ext cx="3520613" cy="400110"/>
              </a:xfrm>
              <a:prstGeom prst="rect">
                <a:avLst/>
              </a:prstGeom>
              <a:noFill/>
            </p:spPr>
            <p:txBody>
              <a:bodyPr wrap="square" rtlCol="0">
                <a:spAutoFit/>
              </a:bodyPr>
              <a:lstStyle/>
              <a:p>
                <a:pPr algn="ctr"/>
                <a:r>
                  <a:rPr lang="en-US" sz="2000" dirty="0">
                    <a:latin typeface="Segoe UI Light" panose="020B0502040204020203" pitchFamily="34" charset="0"/>
                    <a:cs typeface="Segoe UI Light" panose="020B0502040204020203" pitchFamily="34" charset="0"/>
                  </a:rPr>
                  <a:t>traps are possible</a:t>
                </a:r>
              </a:p>
            </p:txBody>
          </p:sp>
        </p:grpSp>
        <p:sp>
          <p:nvSpPr>
            <p:cNvPr id="72" name="Arrow: Bent-Up 35"/>
            <p:cNvSpPr/>
            <p:nvPr/>
          </p:nvSpPr>
          <p:spPr>
            <a:xfrm rot="5400000">
              <a:off x="4673088" y="5499469"/>
              <a:ext cx="1128730" cy="973497"/>
            </a:xfrm>
            <a:prstGeom prst="bentUpArrow">
              <a:avLst>
                <a:gd name="adj1" fmla="val 35029"/>
                <a:gd name="adj2" fmla="val 36841"/>
                <a:gd name="adj3" fmla="val 25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extLst>
      <p:ext uri="{BB962C8B-B14F-4D97-AF65-F5344CB8AC3E}">
        <p14:creationId xmlns:p14="http://schemas.microsoft.com/office/powerpoint/2010/main" val="33508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1.25E-6 -1.11111E-6 L -0.00078 -0.97361 " pathEditMode="relative" rAng="0" ptsTypes="AA">
                                      <p:cBhvr>
                                        <p:cTn id="6" dur="2000" fill="hold"/>
                                        <p:tgtEl>
                                          <p:spTgt spid="4"/>
                                        </p:tgtEl>
                                        <p:attrNameLst>
                                          <p:attrName>ppt_x</p:attrName>
                                          <p:attrName>ppt_y</p:attrName>
                                        </p:attrNameLst>
                                      </p:cBhvr>
                                      <p:rCtr x="-39" y="-4868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40"/>
                                        </p:tgtEl>
                                      </p:cBhvr>
                                    </p:animEffect>
                                    <p:set>
                                      <p:cBhvr>
                                        <p:cTn id="31" dur="1" fill="hold">
                                          <p:stCondLst>
                                            <p:cond delay="499"/>
                                          </p:stCondLst>
                                        </p:cTn>
                                        <p:tgtEl>
                                          <p:spTgt spid="4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2"/>
                                        </p:tgtEl>
                                      </p:cBhvr>
                                    </p:animEffect>
                                    <p:set>
                                      <p:cBhvr>
                                        <p:cTn id="34" dur="1" fill="hold">
                                          <p:stCondLst>
                                            <p:cond delay="499"/>
                                          </p:stCondLst>
                                        </p:cTn>
                                        <p:tgtEl>
                                          <p:spTgt spid="52"/>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60"/>
                                        </p:tgtEl>
                                      </p:cBhvr>
                                    </p:animEffect>
                                    <p:set>
                                      <p:cBhvr>
                                        <p:cTn id="37" dur="1" fill="hold">
                                          <p:stCondLst>
                                            <p:cond delay="499"/>
                                          </p:stCondLst>
                                        </p:cTn>
                                        <p:tgtEl>
                                          <p:spTgt spid="6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67"/>
                                        </p:tgtEl>
                                      </p:cBhvr>
                                    </p:animEffect>
                                    <p:set>
                                      <p:cBhvr>
                                        <p:cTn id="40" dur="1" fill="hold">
                                          <p:stCondLst>
                                            <p:cond delay="499"/>
                                          </p:stCondLst>
                                        </p:cTn>
                                        <p:tgtEl>
                                          <p:spTgt spid="6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64" presetClass="path" presetSubtype="0" accel="50000" decel="50000" fill="hold" grpId="1" nodeType="clickEffect">
                                  <p:stCondLst>
                                    <p:cond delay="0"/>
                                  </p:stCondLst>
                                  <p:childTnLst>
                                    <p:animMotion origin="layout" path="M -0.00078 -0.97361 L -0.00078 -1.64028 " pathEditMode="relative" rAng="0" ptsTypes="AA">
                                      <p:cBhvr>
                                        <p:cTn id="44" dur="2000" fill="hold"/>
                                        <p:tgtEl>
                                          <p:spTgt spid="4"/>
                                        </p:tgtEl>
                                        <p:attrNameLst>
                                          <p:attrName>ppt_x</p:attrName>
                                          <p:attrName>ppt_y</p:attrName>
                                        </p:attrNameLst>
                                      </p:cBhvr>
                                      <p:rCtr x="0" y="-33333"/>
                                    </p:animMotion>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grpId="2" nodeType="clickEffect">
                                  <p:stCondLst>
                                    <p:cond delay="0"/>
                                  </p:stCondLst>
                                  <p:childTnLst>
                                    <p:animMotion origin="layout" path="M -0.00078 -1.64028 L 0.00391 -2.40231 " pathEditMode="relative" rAng="0" ptsTypes="AA">
                                      <p:cBhvr>
                                        <p:cTn id="48" dur="2000" fill="hold"/>
                                        <p:tgtEl>
                                          <p:spTgt spid="4"/>
                                        </p:tgtEl>
                                        <p:attrNameLst>
                                          <p:attrName>ppt_x</p:attrName>
                                          <p:attrName>ppt_y</p:attrName>
                                        </p:attrNameLst>
                                      </p:cBhvr>
                                      <p:rCtr x="234" y="-38102"/>
                                    </p:animMotion>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grpId="3" nodeType="clickEffect">
                                  <p:stCondLst>
                                    <p:cond delay="0"/>
                                  </p:stCondLst>
                                  <p:childTnLst>
                                    <p:animMotion origin="layout" path="M 0.00391 -2.40231 L -0.00104 -2.79444 " pathEditMode="relative" rAng="0" ptsTypes="AA">
                                      <p:cBhvr>
                                        <p:cTn id="52" dur="2000" fill="hold"/>
                                        <p:tgtEl>
                                          <p:spTgt spid="4"/>
                                        </p:tgtEl>
                                        <p:attrNameLst>
                                          <p:attrName>ppt_x</p:attrName>
                                          <p:attrName>ppt_y</p:attrName>
                                        </p:attrNameLst>
                                      </p:cBhvr>
                                      <p:rCtr x="-247" y="-1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134" y="4432385"/>
            <a:ext cx="3469006" cy="2273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80134" y="2302700"/>
            <a:ext cx="3469006" cy="523220"/>
          </a:xfrm>
          <a:prstGeom prst="rect">
            <a:avLst/>
          </a:prstGeom>
          <a:noFill/>
          <a:ln>
            <a:solidFill>
              <a:schemeClr val="tx1"/>
            </a:solidFill>
          </a:ln>
        </p:spPr>
        <p:txBody>
          <a:bodyPr wrap="square" rtlCol="0">
            <a:spAutoFit/>
          </a:bodyPr>
          <a:lstStyle/>
          <a:p>
            <a:pPr algn="ctr"/>
            <a:r>
              <a:rPr lang="en-US" sz="2800" dirty="0" err="1">
                <a:latin typeface="Consolas" panose="020B0609020204030204" pitchFamily="49" charset="0"/>
              </a:rPr>
              <a:t>close_stdout</a:t>
            </a:r>
            <a:r>
              <a:rPr lang="en-US" sz="2800" dirty="0">
                <a:latin typeface="Consolas" panose="020B0609020204030204" pitchFamily="49" charset="0"/>
              </a:rPr>
              <a:t>()</a:t>
            </a:r>
          </a:p>
        </p:txBody>
      </p:sp>
      <p:sp>
        <p:nvSpPr>
          <p:cNvPr id="6" name="TextBox 5"/>
          <p:cNvSpPr txBox="1"/>
          <p:nvPr/>
        </p:nvSpPr>
        <p:spPr>
          <a:xfrm>
            <a:off x="1108708" y="4455825"/>
            <a:ext cx="3333561" cy="2246769"/>
          </a:xfrm>
          <a:prstGeom prst="rect">
            <a:avLst/>
          </a:prstGeom>
          <a:noFill/>
        </p:spPr>
        <p:txBody>
          <a:bodyPr wrap="square" rtlCol="0">
            <a:spAutoFit/>
          </a:bodyPr>
          <a:lstStyle/>
          <a:p>
            <a:r>
              <a:rPr lang="en-US" sz="2800" dirty="0">
                <a:latin typeface="Consolas" panose="020B0609020204030204" pitchFamily="49" charset="0"/>
              </a:rPr>
              <a:t>//</a:t>
            </a:r>
            <a:r>
              <a:rPr lang="en-US" sz="2800" dirty="0" err="1">
                <a:latin typeface="Consolas" panose="020B0609020204030204" pitchFamily="49" charset="0"/>
              </a:rPr>
              <a:t>close_stdout</a:t>
            </a:r>
            <a:r>
              <a:rPr lang="en-US" sz="2800" dirty="0">
                <a:latin typeface="Consolas" panose="020B0609020204030204" pitchFamily="49" charset="0"/>
              </a:rPr>
              <a:t>()</a:t>
            </a:r>
          </a:p>
          <a:p>
            <a:r>
              <a:rPr lang="en-US" sz="2800" dirty="0">
                <a:latin typeface="Consolas" panose="020B0609020204030204" pitchFamily="49" charset="0"/>
              </a:rPr>
              <a:t>li a0, 1</a:t>
            </a:r>
          </a:p>
          <a:p>
            <a:r>
              <a:rPr lang="en-US" sz="2800" dirty="0">
                <a:latin typeface="Consolas" panose="020B0609020204030204" pitchFamily="49" charset="0"/>
              </a:rPr>
              <a:t>li v0, 49</a:t>
            </a:r>
          </a:p>
          <a:p>
            <a:r>
              <a:rPr lang="en-US" sz="2800" dirty="0" err="1">
                <a:latin typeface="Consolas" panose="020B0609020204030204" pitchFamily="49" charset="0"/>
              </a:rPr>
              <a:t>syscall</a:t>
            </a:r>
            <a:endParaRPr lang="en-US" sz="2800" dirty="0">
              <a:latin typeface="Consolas" panose="020B0609020204030204" pitchFamily="49" charset="0"/>
            </a:endParaRPr>
          </a:p>
          <a:p>
            <a:r>
              <a:rPr lang="en-US" sz="2800" dirty="0" err="1">
                <a:latin typeface="Consolas" panose="020B0609020204030204" pitchFamily="49" charset="0"/>
              </a:rPr>
              <a:t>jr</a:t>
            </a:r>
            <a:r>
              <a:rPr lang="en-US" sz="2800" dirty="0">
                <a:latin typeface="Consolas" panose="020B0609020204030204" pitchFamily="49" charset="0"/>
              </a:rPr>
              <a:t> </a:t>
            </a:r>
            <a:r>
              <a:rPr lang="en-US" sz="2800" dirty="0" err="1">
                <a:latin typeface="Consolas" panose="020B0609020204030204" pitchFamily="49" charset="0"/>
              </a:rPr>
              <a:t>ra</a:t>
            </a:r>
            <a:endParaRPr lang="en-US" sz="2800" dirty="0">
              <a:latin typeface="Consolas" panose="020B0609020204030204" pitchFamily="49" charset="0"/>
            </a:endParaRPr>
          </a:p>
        </p:txBody>
      </p:sp>
      <p:grpSp>
        <p:nvGrpSpPr>
          <p:cNvPr id="11" name="Group 10"/>
          <p:cNvGrpSpPr/>
          <p:nvPr/>
        </p:nvGrpSpPr>
        <p:grpSpPr>
          <a:xfrm>
            <a:off x="-264795" y="1217519"/>
            <a:ext cx="1474470" cy="942915"/>
            <a:chOff x="5690235" y="4926717"/>
            <a:chExt cx="1474470" cy="942915"/>
          </a:xfrm>
        </p:grpSpPr>
        <p:sp>
          <p:nvSpPr>
            <p:cNvPr id="12" name="TextBox 11"/>
            <p:cNvSpPr txBox="1"/>
            <p:nvPr/>
          </p:nvSpPr>
          <p:spPr>
            <a:xfrm>
              <a:off x="5690235" y="492671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User</a:t>
              </a:r>
            </a:p>
          </p:txBody>
        </p:sp>
        <p:sp>
          <p:nvSpPr>
            <p:cNvPr id="13" name="TextBox 12"/>
            <p:cNvSpPr txBox="1"/>
            <p:nvPr/>
          </p:nvSpPr>
          <p:spPr>
            <a:xfrm>
              <a:off x="5701665" y="528485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stack</a:t>
              </a:r>
            </a:p>
          </p:txBody>
        </p:sp>
      </p:grpSp>
      <p:sp>
        <p:nvSpPr>
          <p:cNvPr id="14" name="TextBox 13"/>
          <p:cNvSpPr txBox="1"/>
          <p:nvPr/>
        </p:nvSpPr>
        <p:spPr>
          <a:xfrm>
            <a:off x="1080134" y="1781906"/>
            <a:ext cx="3469006" cy="523220"/>
          </a:xfrm>
          <a:prstGeom prst="rect">
            <a:avLst/>
          </a:prstGeom>
          <a:noFill/>
          <a:ln>
            <a:solidFill>
              <a:schemeClr val="tx1"/>
            </a:solidFill>
          </a:ln>
        </p:spPr>
        <p:txBody>
          <a:bodyPr wrap="square" rtlCol="0">
            <a:spAutoFit/>
          </a:bodyPr>
          <a:lstStyle/>
          <a:p>
            <a:pPr algn="ctr"/>
            <a:r>
              <a:rPr lang="en-US" sz="2800" dirty="0">
                <a:latin typeface="Consolas" panose="020B0609020204030204" pitchFamily="49" charset="0"/>
              </a:rPr>
              <a:t>bar()</a:t>
            </a:r>
          </a:p>
        </p:txBody>
      </p:sp>
      <p:sp>
        <p:nvSpPr>
          <p:cNvPr id="15" name="TextBox 14"/>
          <p:cNvSpPr txBox="1"/>
          <p:nvPr/>
        </p:nvSpPr>
        <p:spPr>
          <a:xfrm>
            <a:off x="1080134" y="1260933"/>
            <a:ext cx="3469006" cy="523220"/>
          </a:xfrm>
          <a:prstGeom prst="rect">
            <a:avLst/>
          </a:prstGeom>
          <a:noFill/>
          <a:ln>
            <a:solidFill>
              <a:schemeClr val="tx1"/>
            </a:solidFill>
          </a:ln>
        </p:spPr>
        <p:txBody>
          <a:bodyPr wrap="square" rtlCol="0">
            <a:spAutoFit/>
          </a:bodyPr>
          <a:lstStyle/>
          <a:p>
            <a:pPr algn="ctr"/>
            <a:r>
              <a:rPr lang="en-US" sz="2800" dirty="0">
                <a:latin typeface="Consolas" panose="020B0609020204030204" pitchFamily="49" charset="0"/>
              </a:rPr>
              <a:t>foo()</a:t>
            </a:r>
          </a:p>
        </p:txBody>
      </p:sp>
      <p:sp>
        <p:nvSpPr>
          <p:cNvPr id="20" name="Rectangle 19"/>
          <p:cNvSpPr/>
          <p:nvPr/>
        </p:nvSpPr>
        <p:spPr>
          <a:xfrm>
            <a:off x="1080134" y="2827989"/>
            <a:ext cx="3469006" cy="8621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221104" y="60307"/>
            <a:ext cx="3150743" cy="1114886"/>
            <a:chOff x="6035040" y="2556005"/>
            <a:chExt cx="3028950" cy="1077233"/>
          </a:xfrm>
        </p:grpSpPr>
        <p:sp>
          <p:nvSpPr>
            <p:cNvPr id="21" name="TextBox 20"/>
            <p:cNvSpPr txBox="1"/>
            <p:nvPr/>
          </p:nvSpPr>
          <p:spPr>
            <a:xfrm>
              <a:off x="6035040" y="2556005"/>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User-mode</a:t>
              </a:r>
            </a:p>
          </p:txBody>
        </p:sp>
        <p:sp>
          <p:nvSpPr>
            <p:cNvPr id="22" name="TextBox 21"/>
            <p:cNvSpPr txBox="1"/>
            <p:nvPr/>
          </p:nvSpPr>
          <p:spPr>
            <a:xfrm>
              <a:off x="6035040" y="2986907"/>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address space</a:t>
              </a:r>
            </a:p>
          </p:txBody>
        </p:sp>
      </p:grpSp>
      <p:sp>
        <p:nvSpPr>
          <p:cNvPr id="24" name="TextBox 23"/>
          <p:cNvSpPr txBox="1"/>
          <p:nvPr/>
        </p:nvSpPr>
        <p:spPr>
          <a:xfrm>
            <a:off x="5394960" y="1793932"/>
            <a:ext cx="1474470" cy="584775"/>
          </a:xfrm>
          <a:prstGeom prst="rect">
            <a:avLst/>
          </a:prstGeom>
          <a:noFill/>
          <a:ln>
            <a:solidFill>
              <a:schemeClr val="tx1"/>
            </a:solidFill>
          </a:ln>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PC</a:t>
            </a:r>
          </a:p>
        </p:txBody>
      </p:sp>
      <p:sp>
        <p:nvSpPr>
          <p:cNvPr id="25" name="TextBox 24"/>
          <p:cNvSpPr txBox="1"/>
          <p:nvPr/>
        </p:nvSpPr>
        <p:spPr>
          <a:xfrm>
            <a:off x="5394960" y="1108774"/>
            <a:ext cx="1474470" cy="584775"/>
          </a:xfrm>
          <a:prstGeom prst="rect">
            <a:avLst/>
          </a:prstGeom>
          <a:noFill/>
          <a:ln>
            <a:solidFill>
              <a:schemeClr val="tx1"/>
            </a:solidFill>
          </a:ln>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SP</a:t>
            </a:r>
          </a:p>
        </p:txBody>
      </p:sp>
      <p:grpSp>
        <p:nvGrpSpPr>
          <p:cNvPr id="44" name="Group 43"/>
          <p:cNvGrpSpPr/>
          <p:nvPr/>
        </p:nvGrpSpPr>
        <p:grpSpPr>
          <a:xfrm>
            <a:off x="5392103" y="2519855"/>
            <a:ext cx="1477327" cy="628892"/>
            <a:chOff x="9095423" y="942570"/>
            <a:chExt cx="1477327" cy="628892"/>
          </a:xfrm>
        </p:grpSpPr>
        <p:grpSp>
          <p:nvGrpSpPr>
            <p:cNvPr id="38" name="Group 37"/>
            <p:cNvGrpSpPr/>
            <p:nvPr/>
          </p:nvGrpSpPr>
          <p:grpSpPr>
            <a:xfrm>
              <a:off x="9095423" y="942570"/>
              <a:ext cx="1477327" cy="274949"/>
              <a:chOff x="9575483" y="342514"/>
              <a:chExt cx="1477327" cy="274949"/>
            </a:xfrm>
          </p:grpSpPr>
          <p:sp>
            <p:nvSpPr>
              <p:cNvPr id="34" name="Rectangle 33"/>
              <p:cNvSpPr>
                <a:spLocks noChangeAspect="1"/>
              </p:cNvSpPr>
              <p:nvPr/>
            </p:nvSpPr>
            <p:spPr>
              <a:xfrm>
                <a:off x="9575483"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a:spLocks noChangeAspect="1"/>
              </p:cNvSpPr>
              <p:nvPr/>
            </p:nvSpPr>
            <p:spPr>
              <a:xfrm>
                <a:off x="10778490" y="343143"/>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ChangeAspect="1"/>
              </p:cNvSpPr>
              <p:nvPr/>
            </p:nvSpPr>
            <p:spPr>
              <a:xfrm>
                <a:off x="9976485"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a:spLocks noChangeAspect="1"/>
              </p:cNvSpPr>
              <p:nvPr/>
            </p:nvSpPr>
            <p:spPr>
              <a:xfrm>
                <a:off x="10374630"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9095423" y="1296513"/>
              <a:ext cx="1477327" cy="274949"/>
              <a:chOff x="9575483" y="342514"/>
              <a:chExt cx="1477327" cy="274949"/>
            </a:xfrm>
          </p:grpSpPr>
          <p:sp>
            <p:nvSpPr>
              <p:cNvPr id="40" name="Rectangle 39"/>
              <p:cNvSpPr>
                <a:spLocks noChangeAspect="1"/>
              </p:cNvSpPr>
              <p:nvPr/>
            </p:nvSpPr>
            <p:spPr>
              <a:xfrm>
                <a:off x="9575483"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a:spLocks noChangeAspect="1"/>
              </p:cNvSpPr>
              <p:nvPr/>
            </p:nvSpPr>
            <p:spPr>
              <a:xfrm>
                <a:off x="10778490" y="343143"/>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ChangeAspect="1"/>
              </p:cNvSpPr>
              <p:nvPr/>
            </p:nvSpPr>
            <p:spPr>
              <a:xfrm>
                <a:off x="9976485"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a:spLocks noChangeAspect="1"/>
              </p:cNvSpPr>
              <p:nvPr/>
            </p:nvSpPr>
            <p:spPr>
              <a:xfrm>
                <a:off x="10374630"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p:cNvGrpSpPr/>
          <p:nvPr/>
        </p:nvGrpSpPr>
        <p:grpSpPr>
          <a:xfrm>
            <a:off x="5169216" y="197871"/>
            <a:ext cx="1925955" cy="853423"/>
            <a:chOff x="5797867" y="5360670"/>
            <a:chExt cx="3046095" cy="853423"/>
          </a:xfrm>
        </p:grpSpPr>
        <p:sp>
          <p:nvSpPr>
            <p:cNvPr id="46" name="TextBox 45"/>
            <p:cNvSpPr txBox="1"/>
            <p:nvPr/>
          </p:nvSpPr>
          <p:spPr>
            <a:xfrm>
              <a:off x="6120765" y="5360670"/>
              <a:ext cx="2400300"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Standard</a:t>
              </a:r>
            </a:p>
          </p:txBody>
        </p:sp>
        <p:sp>
          <p:nvSpPr>
            <p:cNvPr id="47" name="TextBox 46"/>
            <p:cNvSpPr txBox="1"/>
            <p:nvPr/>
          </p:nvSpPr>
          <p:spPr>
            <a:xfrm>
              <a:off x="5797867" y="5690873"/>
              <a:ext cx="3046095"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registers</a:t>
              </a:r>
            </a:p>
          </p:txBody>
        </p:sp>
      </p:grpSp>
      <p:cxnSp>
        <p:nvCxnSpPr>
          <p:cNvPr id="48" name="Straight Connector 47"/>
          <p:cNvCxnSpPr>
            <a:cxnSpLocks/>
          </p:cNvCxnSpPr>
          <p:nvPr/>
        </p:nvCxnSpPr>
        <p:spPr>
          <a:xfrm flipH="1">
            <a:off x="4525964" y="2818895"/>
            <a:ext cx="341943"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H="1">
            <a:off x="4866196" y="1401161"/>
            <a:ext cx="3671" cy="1417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H="1" flipV="1">
            <a:off x="4871511" y="1401160"/>
            <a:ext cx="527564"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a:off x="4861934" y="3364824"/>
            <a:ext cx="4262" cy="3111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flipH="1" flipV="1">
            <a:off x="4868511" y="3366880"/>
            <a:ext cx="273566"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5144395" y="2096318"/>
            <a:ext cx="3671" cy="12760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cxnSpLocks/>
          </p:cNvCxnSpPr>
          <p:nvPr/>
        </p:nvCxnSpPr>
        <p:spPr>
          <a:xfrm flipH="1">
            <a:off x="5147949" y="2096318"/>
            <a:ext cx="255432" cy="0"/>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p:cNvCxnSpPr>
          <p:nvPr/>
        </p:nvCxnSpPr>
        <p:spPr>
          <a:xfrm flipH="1">
            <a:off x="4528778" y="6473964"/>
            <a:ext cx="345362"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264927" y="4961925"/>
            <a:ext cx="1474470" cy="942915"/>
            <a:chOff x="5690235" y="4926717"/>
            <a:chExt cx="1474470" cy="942915"/>
          </a:xfrm>
        </p:grpSpPr>
        <p:sp>
          <p:nvSpPr>
            <p:cNvPr id="59" name="TextBox 58"/>
            <p:cNvSpPr txBox="1"/>
            <p:nvPr/>
          </p:nvSpPr>
          <p:spPr>
            <a:xfrm>
              <a:off x="5690235" y="492671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User</a:t>
              </a:r>
            </a:p>
          </p:txBody>
        </p:sp>
        <p:sp>
          <p:nvSpPr>
            <p:cNvPr id="60" name="TextBox 59"/>
            <p:cNvSpPr txBox="1"/>
            <p:nvPr/>
          </p:nvSpPr>
          <p:spPr>
            <a:xfrm>
              <a:off x="5701665" y="528485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code</a:t>
              </a:r>
            </a:p>
          </p:txBody>
        </p:sp>
      </p:grpSp>
      <p:sp>
        <p:nvSpPr>
          <p:cNvPr id="64" name="Rectangle 63"/>
          <p:cNvSpPr/>
          <p:nvPr/>
        </p:nvSpPr>
        <p:spPr>
          <a:xfrm>
            <a:off x="1080134" y="4065037"/>
            <a:ext cx="3469006" cy="373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Static data</a:t>
            </a:r>
          </a:p>
        </p:txBody>
      </p:sp>
      <p:sp>
        <p:nvSpPr>
          <p:cNvPr id="65" name="Rectangle 64"/>
          <p:cNvSpPr/>
          <p:nvPr/>
        </p:nvSpPr>
        <p:spPr>
          <a:xfrm>
            <a:off x="1080134" y="3691374"/>
            <a:ext cx="3469006" cy="414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Heap</a:t>
            </a:r>
          </a:p>
        </p:txBody>
      </p:sp>
      <p:sp>
        <p:nvSpPr>
          <p:cNvPr id="63" name="Content Placeholder 2"/>
          <p:cNvSpPr>
            <a:spLocks noGrp="1"/>
          </p:cNvSpPr>
          <p:nvPr>
            <p:ph idx="1"/>
          </p:nvPr>
        </p:nvSpPr>
        <p:spPr>
          <a:xfrm>
            <a:off x="7394256" y="2008505"/>
            <a:ext cx="4797744" cy="1546783"/>
          </a:xfrm>
        </p:spPr>
        <p:txBody>
          <a:bodyPr>
            <a:normAutofit/>
          </a:bodyPr>
          <a:lstStyle/>
          <a:p>
            <a:pPr marL="0" indent="0">
              <a:buNone/>
            </a:pPr>
            <a:r>
              <a:rPr lang="en-US" sz="3200" dirty="0"/>
              <a:t>What if </a:t>
            </a:r>
            <a:r>
              <a:rPr lang="en-US" sz="3200" dirty="0" err="1">
                <a:latin typeface="Consolas" panose="020B0609020204030204" pitchFamily="49" charset="0"/>
              </a:rPr>
              <a:t>close_stdout</a:t>
            </a:r>
            <a:r>
              <a:rPr lang="en-US" sz="3200" dirty="0">
                <a:latin typeface="Consolas" panose="020B0609020204030204" pitchFamily="49" charset="0"/>
              </a:rPr>
              <a:t>() </a:t>
            </a:r>
            <a:r>
              <a:rPr lang="en-US" sz="3200" dirty="0"/>
              <a:t>had wanted to check the return value of close()?</a:t>
            </a:r>
          </a:p>
        </p:txBody>
      </p:sp>
      <p:sp>
        <p:nvSpPr>
          <p:cNvPr id="72" name="Content Placeholder 2"/>
          <p:cNvSpPr txBox="1">
            <a:spLocks/>
          </p:cNvSpPr>
          <p:nvPr/>
        </p:nvSpPr>
        <p:spPr>
          <a:xfrm>
            <a:off x="4635648" y="3406860"/>
            <a:ext cx="7491581" cy="35109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 this example, </a:t>
            </a:r>
            <a:r>
              <a:rPr lang="en-US" dirty="0" err="1">
                <a:latin typeface="Consolas" panose="020B0609020204030204" pitchFamily="49" charset="0"/>
              </a:rPr>
              <a:t>close_stdout</a:t>
            </a:r>
            <a:r>
              <a:rPr lang="en-US" dirty="0">
                <a:latin typeface="Consolas" panose="020B0609020204030204" pitchFamily="49" charset="0"/>
              </a:rPr>
              <a:t>() </a:t>
            </a:r>
            <a:r>
              <a:rPr lang="en-US" dirty="0"/>
              <a:t>directly invoked </a:t>
            </a:r>
            <a:r>
              <a:rPr lang="en-US" dirty="0" err="1">
                <a:latin typeface="Consolas" panose="020B0609020204030204" pitchFamily="49" charset="0"/>
              </a:rPr>
              <a:t>syscall</a:t>
            </a:r>
            <a:r>
              <a:rPr lang="en-US" dirty="0"/>
              <a:t>, so </a:t>
            </a:r>
            <a:r>
              <a:rPr lang="en-US" dirty="0" err="1">
                <a:latin typeface="Consolas" panose="020B0609020204030204" pitchFamily="49" charset="0"/>
              </a:rPr>
              <a:t>close_stdout</a:t>
            </a:r>
            <a:r>
              <a:rPr lang="en-US" dirty="0">
                <a:latin typeface="Consolas" panose="020B0609020204030204" pitchFamily="49" charset="0"/>
              </a:rPr>
              <a:t>() </a:t>
            </a:r>
            <a:r>
              <a:rPr lang="en-US" dirty="0"/>
              <a:t>must know about the MIPS </a:t>
            </a:r>
            <a:r>
              <a:rPr lang="en-US" dirty="0" err="1"/>
              <a:t>syscall</a:t>
            </a:r>
            <a:r>
              <a:rPr lang="en-US" dirty="0"/>
              <a:t> conventions:</a:t>
            </a:r>
          </a:p>
          <a:p>
            <a:pPr lvl="2"/>
            <a:r>
              <a:rPr lang="en-US" sz="2400" dirty="0"/>
              <a:t>On successful return, zero in a3 register; return value in v0 (v0 and v1 for a 64-bit return value)</a:t>
            </a:r>
          </a:p>
          <a:p>
            <a:pPr lvl="2"/>
            <a:r>
              <a:rPr lang="en-US" sz="2400" dirty="0"/>
              <a:t>On error return, nonzero in a3 register; </a:t>
            </a:r>
            <a:r>
              <a:rPr lang="en-US" sz="2400" dirty="0" err="1">
                <a:latin typeface="Consolas" panose="020B0609020204030204" pitchFamily="49" charset="0"/>
              </a:rPr>
              <a:t>errno</a:t>
            </a:r>
            <a:r>
              <a:rPr lang="en-US" sz="2400" dirty="0"/>
              <a:t> value in v0</a:t>
            </a:r>
          </a:p>
          <a:p>
            <a:pPr lvl="1"/>
            <a:r>
              <a:rPr lang="en-US" dirty="0"/>
              <a:t>In real life, developers typically invoke system calls via </a:t>
            </a:r>
            <a:r>
              <a:rPr lang="en-US" dirty="0" err="1"/>
              <a:t>libc</a:t>
            </a:r>
            <a:r>
              <a:rPr lang="en-US" dirty="0"/>
              <a:t>; </a:t>
            </a:r>
            <a:r>
              <a:rPr lang="en-US" dirty="0" err="1"/>
              <a:t>libc</a:t>
            </a:r>
            <a:r>
              <a:rPr lang="en-US" dirty="0"/>
              <a:t> takes care of handling the </a:t>
            </a:r>
            <a:r>
              <a:rPr lang="en-US" dirty="0" err="1">
                <a:latin typeface="Consolas" panose="020B0609020204030204" pitchFamily="49" charset="0"/>
              </a:rPr>
              <a:t>syscall</a:t>
            </a:r>
            <a:r>
              <a:rPr lang="en-US" dirty="0"/>
              <a:t> conventions and setting the </a:t>
            </a:r>
            <a:r>
              <a:rPr lang="en-US" dirty="0" err="1"/>
              <a:t>libc</a:t>
            </a:r>
            <a:r>
              <a:rPr lang="en-US" dirty="0"/>
              <a:t> </a:t>
            </a:r>
            <a:r>
              <a:rPr lang="en-US" dirty="0" err="1">
                <a:latin typeface="Consolas" panose="020B0609020204030204" pitchFamily="49" charset="0"/>
              </a:rPr>
              <a:t>errno</a:t>
            </a:r>
            <a:r>
              <a:rPr lang="en-US" dirty="0"/>
              <a:t> variable correctly</a:t>
            </a:r>
          </a:p>
        </p:txBody>
      </p:sp>
    </p:spTree>
    <p:extLst>
      <p:ext uri="{BB962C8B-B14F-4D97-AF65-F5344CB8AC3E}">
        <p14:creationId xmlns:p14="http://schemas.microsoft.com/office/powerpoint/2010/main" val="27076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fade">
                                      <p:cBhvr>
                                        <p:cTn id="7" dur="500"/>
                                        <p:tgtEl>
                                          <p:spTgt spid="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xEl>
                                              <p:pRg st="0" end="0"/>
                                            </p:txEl>
                                          </p:spTgt>
                                        </p:tgtEl>
                                        <p:attrNameLst>
                                          <p:attrName>style.visibility</p:attrName>
                                        </p:attrNameLst>
                                      </p:cBhvr>
                                      <p:to>
                                        <p:strVal val="visible"/>
                                      </p:to>
                                    </p:set>
                                    <p:animEffect transition="in" filter="fade">
                                      <p:cBhvr>
                                        <p:cTn id="12" dur="500"/>
                                        <p:tgtEl>
                                          <p:spTgt spid="7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2">
                                            <p:txEl>
                                              <p:pRg st="1" end="1"/>
                                            </p:txEl>
                                          </p:spTgt>
                                        </p:tgtEl>
                                        <p:attrNameLst>
                                          <p:attrName>style.visibility</p:attrName>
                                        </p:attrNameLst>
                                      </p:cBhvr>
                                      <p:to>
                                        <p:strVal val="visible"/>
                                      </p:to>
                                    </p:set>
                                    <p:animEffect transition="in" filter="fade">
                                      <p:cBhvr>
                                        <p:cTn id="15" dur="500"/>
                                        <p:tgtEl>
                                          <p:spTgt spid="7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2">
                                            <p:txEl>
                                              <p:pRg st="2" end="2"/>
                                            </p:txEl>
                                          </p:spTgt>
                                        </p:tgtEl>
                                        <p:attrNameLst>
                                          <p:attrName>style.visibility</p:attrName>
                                        </p:attrNameLst>
                                      </p:cBhvr>
                                      <p:to>
                                        <p:strVal val="visible"/>
                                      </p:to>
                                    </p:set>
                                    <p:animEffect transition="in" filter="fade">
                                      <p:cBhvr>
                                        <p:cTn id="18" dur="500"/>
                                        <p:tgtEl>
                                          <p:spTgt spid="7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2">
                                            <p:txEl>
                                              <p:pRg st="3" end="3"/>
                                            </p:txEl>
                                          </p:spTgt>
                                        </p:tgtEl>
                                        <p:attrNameLst>
                                          <p:attrName>style.visibility</p:attrName>
                                        </p:attrNameLst>
                                      </p:cBhvr>
                                      <p:to>
                                        <p:strVal val="visible"/>
                                      </p:to>
                                    </p:set>
                                    <p:animEffect transition="in" filter="fade">
                                      <p:cBhvr>
                                        <p:cTn id="23" dur="500"/>
                                        <p:tgtEl>
                                          <p:spTgt spid="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https://media.giphy.com/media/jAe22Ec5iICCk/giphy.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89720" cy="68555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281160" y="914400"/>
            <a:ext cx="2754630" cy="769441"/>
          </a:xfrm>
          <a:prstGeom prst="rect">
            <a:avLst/>
          </a:prstGeom>
          <a:noFill/>
        </p:spPr>
        <p:txBody>
          <a:bodyPr wrap="square" rtlCol="0">
            <a:spAutoFit/>
          </a:bodyPr>
          <a:lstStyle/>
          <a:p>
            <a:pPr algn="ctr"/>
            <a:r>
              <a:rPr lang="en-US" sz="4400" dirty="0">
                <a:solidFill>
                  <a:schemeClr val="bg1"/>
                </a:solidFill>
                <a:latin typeface="Segoe UI" panose="020B0502040204020203" pitchFamily="34" charset="0"/>
                <a:cs typeface="Segoe UI" panose="020B0502040204020203" pitchFamily="34" charset="0"/>
              </a:rPr>
              <a:t>CONTEXT</a:t>
            </a:r>
          </a:p>
        </p:txBody>
      </p:sp>
      <p:sp>
        <p:nvSpPr>
          <p:cNvPr id="6" name="TextBox 5"/>
          <p:cNvSpPr txBox="1"/>
          <p:nvPr/>
        </p:nvSpPr>
        <p:spPr>
          <a:xfrm>
            <a:off x="9281160" y="1432560"/>
            <a:ext cx="2754630" cy="769441"/>
          </a:xfrm>
          <a:prstGeom prst="rect">
            <a:avLst/>
          </a:prstGeom>
          <a:noFill/>
        </p:spPr>
        <p:txBody>
          <a:bodyPr wrap="square" rtlCol="0">
            <a:spAutoFit/>
          </a:bodyPr>
          <a:lstStyle/>
          <a:p>
            <a:pPr algn="ctr"/>
            <a:r>
              <a:rPr lang="en-US" sz="4400" dirty="0">
                <a:solidFill>
                  <a:schemeClr val="bg1"/>
                </a:solidFill>
                <a:latin typeface="Segoe UI" panose="020B0502040204020203" pitchFamily="34" charset="0"/>
                <a:cs typeface="Segoe UI" panose="020B0502040204020203" pitchFamily="34" charset="0"/>
              </a:rPr>
              <a:t>SWITCHES</a:t>
            </a:r>
          </a:p>
        </p:txBody>
      </p:sp>
      <p:sp>
        <p:nvSpPr>
          <p:cNvPr id="7" name="TextBox 6"/>
          <p:cNvSpPr txBox="1"/>
          <p:nvPr/>
        </p:nvSpPr>
        <p:spPr>
          <a:xfrm>
            <a:off x="9281160" y="2861310"/>
            <a:ext cx="2754630" cy="769441"/>
          </a:xfrm>
          <a:prstGeom prst="rect">
            <a:avLst/>
          </a:prstGeom>
          <a:noFill/>
        </p:spPr>
        <p:txBody>
          <a:bodyPr wrap="square" rtlCol="0">
            <a:spAutoFit/>
          </a:bodyPr>
          <a:lstStyle/>
          <a:p>
            <a:pPr algn="ctr"/>
            <a:r>
              <a:rPr lang="en-US" sz="4400" dirty="0">
                <a:solidFill>
                  <a:schemeClr val="bg1"/>
                </a:solidFill>
                <a:latin typeface="Segoe UI" panose="020B0502040204020203" pitchFamily="34" charset="0"/>
                <a:cs typeface="Segoe UI" panose="020B0502040204020203" pitchFamily="34" charset="0"/>
              </a:rPr>
              <a:t>THEY’RE</a:t>
            </a:r>
          </a:p>
        </p:txBody>
      </p:sp>
      <p:sp>
        <p:nvSpPr>
          <p:cNvPr id="8" name="TextBox 7"/>
          <p:cNvSpPr txBox="1"/>
          <p:nvPr/>
        </p:nvSpPr>
        <p:spPr>
          <a:xfrm>
            <a:off x="9281160" y="3379470"/>
            <a:ext cx="2754630" cy="769441"/>
          </a:xfrm>
          <a:prstGeom prst="rect">
            <a:avLst/>
          </a:prstGeom>
          <a:noFill/>
        </p:spPr>
        <p:txBody>
          <a:bodyPr wrap="square" rtlCol="0">
            <a:spAutoFit/>
          </a:bodyPr>
          <a:lstStyle/>
          <a:p>
            <a:pPr algn="ctr"/>
            <a:r>
              <a:rPr lang="en-US" sz="4400" dirty="0">
                <a:solidFill>
                  <a:schemeClr val="bg1"/>
                </a:solidFill>
                <a:latin typeface="Segoe UI" panose="020B0502040204020203" pitchFamily="34" charset="0"/>
                <a:cs typeface="Segoe UI" panose="020B0502040204020203" pitchFamily="34" charset="0"/>
              </a:rPr>
              <a:t>GREAT</a:t>
            </a:r>
          </a:p>
        </p:txBody>
      </p:sp>
      <p:sp>
        <p:nvSpPr>
          <p:cNvPr id="9" name="TextBox 8"/>
          <p:cNvSpPr txBox="1"/>
          <p:nvPr/>
        </p:nvSpPr>
        <p:spPr>
          <a:xfrm>
            <a:off x="9281160" y="4773930"/>
            <a:ext cx="2754630" cy="769441"/>
          </a:xfrm>
          <a:prstGeom prst="rect">
            <a:avLst/>
          </a:prstGeom>
          <a:noFill/>
        </p:spPr>
        <p:txBody>
          <a:bodyPr wrap="square" rtlCol="0">
            <a:spAutoFit/>
          </a:bodyPr>
          <a:lstStyle/>
          <a:p>
            <a:pPr algn="ctr"/>
            <a:r>
              <a:rPr lang="en-US" sz="4400" dirty="0">
                <a:solidFill>
                  <a:schemeClr val="bg1"/>
                </a:solidFill>
                <a:latin typeface="Segoe UI" panose="020B0502040204020203" pitchFamily="34" charset="0"/>
                <a:cs typeface="Segoe UI" panose="020B0502040204020203" pitchFamily="34" charset="0"/>
              </a:rPr>
              <a:t>I GET IT</a:t>
            </a:r>
          </a:p>
        </p:txBody>
      </p:sp>
    </p:spTree>
    <p:extLst>
      <p:ext uri="{BB962C8B-B14F-4D97-AF65-F5344CB8AC3E}">
        <p14:creationId xmlns:p14="http://schemas.microsoft.com/office/powerpoint/2010/main" val="2737195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Context-switching a Thread Off The CPU</a:t>
            </a:r>
          </a:p>
        </p:txBody>
      </p:sp>
      <p:sp>
        <p:nvSpPr>
          <p:cNvPr id="3" name="Content Placeholder 2"/>
          <p:cNvSpPr>
            <a:spLocks noGrp="1"/>
          </p:cNvSpPr>
          <p:nvPr>
            <p:ph idx="1"/>
          </p:nvPr>
        </p:nvSpPr>
        <p:spPr>
          <a:xfrm>
            <a:off x="838200" y="1383030"/>
            <a:ext cx="11083290" cy="5200650"/>
          </a:xfrm>
        </p:spPr>
        <p:txBody>
          <a:bodyPr>
            <a:normAutofit/>
          </a:bodyPr>
          <a:lstStyle/>
          <a:p>
            <a:r>
              <a:rPr lang="en-US" sz="3200" dirty="0"/>
              <a:t>In the previous example, a thread:</a:t>
            </a:r>
          </a:p>
          <a:p>
            <a:pPr lvl="1"/>
            <a:r>
              <a:rPr lang="en-US" sz="2800" dirty="0"/>
              <a:t>was running in user-mode</a:t>
            </a:r>
          </a:p>
          <a:p>
            <a:pPr lvl="1"/>
            <a:r>
              <a:rPr lang="en-US" sz="2800" dirty="0"/>
              <a:t>invoked a system call to trap into the kernel</a:t>
            </a:r>
          </a:p>
          <a:p>
            <a:pPr lvl="1"/>
            <a:r>
              <a:rPr lang="en-US" sz="2800" dirty="0"/>
              <a:t>ran in kernel-mode using the thread’s kernel stack</a:t>
            </a:r>
          </a:p>
          <a:p>
            <a:pPr lvl="1"/>
            <a:r>
              <a:rPr lang="en-US" sz="2800" dirty="0"/>
              <a:t>returned to user-mode without ever relinquishing the CPU</a:t>
            </a:r>
          </a:p>
          <a:p>
            <a:r>
              <a:rPr lang="en-US" sz="3200" dirty="0"/>
              <a:t>However, kernel-mode execution might need to sleep . . .</a:t>
            </a:r>
          </a:p>
          <a:p>
            <a:pPr lvl="1"/>
            <a:r>
              <a:rPr lang="en-US" sz="2800" dirty="0"/>
              <a:t>Ex: waiting for a lock to become available</a:t>
            </a:r>
          </a:p>
          <a:p>
            <a:pPr lvl="1"/>
            <a:r>
              <a:rPr lang="en-US" sz="2800" dirty="0"/>
              <a:t>Ex: waiting for an IO operation to complete</a:t>
            </a:r>
          </a:p>
          <a:p>
            <a:r>
              <a:rPr lang="en-US" sz="3200" dirty="0"/>
              <a:t>. . . so this means that we need to save the kernel-mode state, just like we saved the user-mode state during the trap!</a:t>
            </a:r>
          </a:p>
        </p:txBody>
      </p:sp>
    </p:spTree>
    <p:extLst>
      <p:ext uri="{BB962C8B-B14F-4D97-AF65-F5344CB8AC3E}">
        <p14:creationId xmlns:p14="http://schemas.microsoft.com/office/powerpoint/2010/main" val="107963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880745"/>
          </a:xfrm>
        </p:spPr>
        <p:txBody>
          <a:bodyPr/>
          <a:lstStyle/>
          <a:p>
            <a:r>
              <a:rPr lang="en-US" dirty="0"/>
              <a:t>kern/include/</a:t>
            </a:r>
            <a:r>
              <a:rPr lang="en-US" dirty="0" err="1"/>
              <a:t>thread.h</a:t>
            </a:r>
            <a:endParaRPr lang="en-US" dirty="0"/>
          </a:p>
        </p:txBody>
      </p:sp>
      <p:sp>
        <p:nvSpPr>
          <p:cNvPr id="5" name="Rectangle 4"/>
          <p:cNvSpPr/>
          <p:nvPr/>
        </p:nvSpPr>
        <p:spPr>
          <a:xfrm>
            <a:off x="640080" y="683237"/>
            <a:ext cx="11235690" cy="6186309"/>
          </a:xfrm>
          <a:prstGeom prst="rect">
            <a:avLst/>
          </a:prstGeom>
        </p:spPr>
        <p:txBody>
          <a:bodyPr wrap="square">
            <a:spAutoFit/>
          </a:bodyPr>
          <a:lstStyle/>
          <a:p>
            <a:r>
              <a:rPr lang="en-US" sz="3600" dirty="0"/>
              <a:t>struct thread {</a:t>
            </a:r>
          </a:p>
          <a:p>
            <a:r>
              <a:rPr lang="en-US" sz="3600" dirty="0"/>
              <a:t>        </a:t>
            </a:r>
            <a:r>
              <a:rPr lang="en-US" sz="3600" dirty="0" err="1"/>
              <a:t>threadstate_t</a:t>
            </a:r>
            <a:r>
              <a:rPr lang="en-US" sz="3600" dirty="0"/>
              <a:t> </a:t>
            </a:r>
            <a:r>
              <a:rPr lang="en-US" sz="3600" dirty="0" err="1"/>
              <a:t>t_state</a:t>
            </a:r>
            <a:r>
              <a:rPr lang="en-US" sz="3600" dirty="0"/>
              <a:t>;    /* State this thread is in */</a:t>
            </a:r>
          </a:p>
          <a:p>
            <a:r>
              <a:rPr lang="en-US" sz="3600" dirty="0"/>
              <a:t>        void *</a:t>
            </a:r>
            <a:r>
              <a:rPr lang="en-US" sz="3600" dirty="0" err="1"/>
              <a:t>t_stack</a:t>
            </a:r>
            <a:r>
              <a:rPr lang="en-US" sz="3600" dirty="0"/>
              <a:t>;                  /* Kernel-level stack: Used for</a:t>
            </a:r>
          </a:p>
          <a:p>
            <a:r>
              <a:rPr lang="en-US" sz="3600" dirty="0"/>
              <a:t>                                                     * kernel function calls, and</a:t>
            </a:r>
          </a:p>
          <a:p>
            <a:r>
              <a:rPr lang="en-US" sz="3600" dirty="0"/>
              <a:t>                                                     * also to store user-level</a:t>
            </a:r>
          </a:p>
          <a:p>
            <a:r>
              <a:rPr lang="en-US" sz="3600" dirty="0"/>
              <a:t>                                                     * execution context in the</a:t>
            </a:r>
          </a:p>
          <a:p>
            <a:r>
              <a:rPr lang="en-US" sz="3600" dirty="0"/>
              <a:t>                                                     * struct </a:t>
            </a:r>
            <a:r>
              <a:rPr lang="en-US" sz="3600" dirty="0" err="1"/>
              <a:t>trapframe</a:t>
            </a:r>
            <a:r>
              <a:rPr lang="en-US" sz="3600" dirty="0"/>
              <a:t> */</a:t>
            </a:r>
          </a:p>
          <a:p>
            <a:r>
              <a:rPr lang="en-US" sz="3600" dirty="0"/>
              <a:t>        struct </a:t>
            </a:r>
            <a:r>
              <a:rPr lang="en-US" sz="3600" dirty="0" err="1"/>
              <a:t>switchframe</a:t>
            </a:r>
            <a:r>
              <a:rPr lang="en-US" sz="3600" dirty="0"/>
              <a:t> *</a:t>
            </a:r>
            <a:r>
              <a:rPr lang="en-US" sz="3600" dirty="0" err="1"/>
              <a:t>t_context</a:t>
            </a:r>
            <a:r>
              <a:rPr lang="en-US" sz="3600" dirty="0"/>
              <a:t>;  /* Saved kernel-level                         </a:t>
            </a:r>
          </a:p>
          <a:p>
            <a:r>
              <a:rPr lang="en-US" sz="3600" dirty="0"/>
              <a:t>                                                                   * execution context */</a:t>
            </a:r>
          </a:p>
          <a:p>
            <a:r>
              <a:rPr lang="en-US" sz="3600" dirty="0"/>
              <a:t>        /* ...other stuff... */</a:t>
            </a:r>
          </a:p>
          <a:p>
            <a:r>
              <a:rPr lang="en-US" sz="3600" dirty="0"/>
              <a:t>}</a:t>
            </a:r>
          </a:p>
        </p:txBody>
      </p:sp>
    </p:spTree>
    <p:extLst>
      <p:ext uri="{BB962C8B-B14F-4D97-AF65-F5344CB8AC3E}">
        <p14:creationId xmlns:p14="http://schemas.microsoft.com/office/powerpoint/2010/main" val="30773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500"/>
                                        <p:tgtEl>
                                          <p:spTgt spid="5">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fade">
                                      <p:cBhvr>
                                        <p:cTn id="10" dur="500"/>
                                        <p:tgtEl>
                                          <p:spTgt spid="5">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Effect transition="in" filter="fade">
                                      <p:cBhvr>
                                        <p:cTn id="13" dur="500"/>
                                        <p:tgtEl>
                                          <p:spTgt spid="5">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0" end="10"/>
                                            </p:txEl>
                                          </p:spTgt>
                                        </p:tgtEl>
                                        <p:attrNameLst>
                                          <p:attrName>style.visibility</p:attrName>
                                        </p:attrNameLst>
                                      </p:cBhvr>
                                      <p:to>
                                        <p:strVal val="visible"/>
                                      </p:to>
                                    </p:set>
                                    <p:animEffect transition="in" filter="fade">
                                      <p:cBhvr>
                                        <p:cTn id="1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86"/>
            <a:ext cx="10515600" cy="1325563"/>
          </a:xfrm>
        </p:spPr>
        <p:txBody>
          <a:bodyPr/>
          <a:lstStyle/>
          <a:p>
            <a:r>
              <a:rPr lang="en-US" dirty="0"/>
              <a:t>Suppose that kernel-mode execution needs to go to sleep on a </a:t>
            </a:r>
            <a:r>
              <a:rPr lang="en-US" dirty="0" err="1"/>
              <a:t>wchan</a:t>
            </a:r>
            <a:r>
              <a:rPr lang="en-US" dirty="0"/>
              <a:t> . . .</a:t>
            </a:r>
          </a:p>
        </p:txBody>
      </p:sp>
      <p:grpSp>
        <p:nvGrpSpPr>
          <p:cNvPr id="6" name="Group 5"/>
          <p:cNvGrpSpPr/>
          <p:nvPr/>
        </p:nvGrpSpPr>
        <p:grpSpPr>
          <a:xfrm>
            <a:off x="0" y="1196790"/>
            <a:ext cx="12192000" cy="5693866"/>
            <a:chOff x="0" y="1425390"/>
            <a:chExt cx="12192000" cy="5693866"/>
          </a:xfrm>
        </p:grpSpPr>
        <p:sp>
          <p:nvSpPr>
            <p:cNvPr id="5" name="Rectangle 4"/>
            <p:cNvSpPr/>
            <p:nvPr/>
          </p:nvSpPr>
          <p:spPr>
            <a:xfrm>
              <a:off x="0" y="5308270"/>
              <a:ext cx="12192000" cy="1343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7160" y="1425390"/>
              <a:ext cx="11722331" cy="5693866"/>
            </a:xfrm>
            <a:prstGeom prst="rect">
              <a:avLst/>
            </a:prstGeom>
            <a:noFill/>
          </p:spPr>
          <p:txBody>
            <a:bodyPr wrap="square" rtlCol="0">
              <a:spAutoFit/>
            </a:bodyPr>
            <a:lstStyle/>
            <a:p>
              <a:r>
                <a:rPr lang="en-US" sz="2800" dirty="0">
                  <a:latin typeface="Consolas" panose="020B0609020204030204" pitchFamily="49" charset="0"/>
                </a:rPr>
                <a:t>void </a:t>
              </a:r>
              <a:r>
                <a:rPr lang="en-US" sz="2800" dirty="0" err="1">
                  <a:latin typeface="Consolas" panose="020B0609020204030204" pitchFamily="49" charset="0"/>
                </a:rPr>
                <a:t>wchan_sleep</a:t>
              </a:r>
              <a:r>
                <a:rPr lang="en-US" sz="2800" dirty="0">
                  <a:latin typeface="Consolas" panose="020B0609020204030204" pitchFamily="49" charset="0"/>
                </a:rPr>
                <a:t>(struct </a:t>
              </a:r>
              <a:r>
                <a:rPr lang="en-US" sz="2800" dirty="0" err="1">
                  <a:latin typeface="Consolas" panose="020B0609020204030204" pitchFamily="49" charset="0"/>
                </a:rPr>
                <a:t>wchan</a:t>
              </a:r>
              <a:r>
                <a:rPr lang="en-US" sz="2800" dirty="0">
                  <a:latin typeface="Consolas" panose="020B0609020204030204" pitchFamily="49" charset="0"/>
                </a:rPr>
                <a:t> *</a:t>
              </a:r>
              <a:r>
                <a:rPr lang="en-US" sz="2800" dirty="0" err="1">
                  <a:latin typeface="Consolas" panose="020B0609020204030204" pitchFamily="49" charset="0"/>
                </a:rPr>
                <a:t>wc</a:t>
              </a:r>
              <a:r>
                <a:rPr lang="en-US" sz="2800" dirty="0">
                  <a:latin typeface="Consolas" panose="020B0609020204030204" pitchFamily="49" charset="0"/>
                </a:rPr>
                <a:t>, struct spinlock *</a:t>
              </a:r>
              <a:r>
                <a:rPr lang="en-US" sz="2800" dirty="0" err="1">
                  <a:latin typeface="Consolas" panose="020B0609020204030204" pitchFamily="49" charset="0"/>
                </a:rPr>
                <a:t>lk</a:t>
              </a:r>
              <a:r>
                <a:rPr lang="en-US" sz="2800" dirty="0">
                  <a:latin typeface="Consolas" panose="020B0609020204030204" pitchFamily="49" charset="0"/>
                </a:rPr>
                <a:t>){</a:t>
              </a:r>
            </a:p>
            <a:p>
              <a:r>
                <a:rPr lang="en-US" sz="2800" dirty="0">
                  <a:latin typeface="Consolas" panose="020B0609020204030204" pitchFamily="49" charset="0"/>
                </a:rPr>
                <a:t>    /* may not sleep in an interrupt handler */</a:t>
              </a:r>
            </a:p>
            <a:p>
              <a:r>
                <a:rPr lang="en-US" sz="2800" dirty="0">
                  <a:latin typeface="Consolas" panose="020B0609020204030204" pitchFamily="49" charset="0"/>
                </a:rPr>
                <a:t>    KASSERT(!</a:t>
              </a:r>
              <a:r>
                <a:rPr lang="en-US" sz="2800" dirty="0" err="1">
                  <a:latin typeface="Consolas" panose="020B0609020204030204" pitchFamily="49" charset="0"/>
                </a:rPr>
                <a:t>curthread</a:t>
              </a:r>
              <a:r>
                <a:rPr lang="en-US" sz="2800" dirty="0">
                  <a:latin typeface="Consolas" panose="020B0609020204030204" pitchFamily="49" charset="0"/>
                </a:rPr>
                <a:t>-&gt;</a:t>
              </a:r>
              <a:r>
                <a:rPr lang="en-US" sz="2800" dirty="0" err="1">
                  <a:latin typeface="Consolas" panose="020B0609020204030204" pitchFamily="49" charset="0"/>
                </a:rPr>
                <a:t>t_in_interrupt</a:t>
              </a:r>
              <a:r>
                <a:rPr lang="en-US" sz="2800" dirty="0">
                  <a:latin typeface="Consolas" panose="020B0609020204030204" pitchFamily="49" charset="0"/>
                </a:rPr>
                <a:t>);</a:t>
              </a:r>
            </a:p>
            <a:p>
              <a:endParaRPr lang="en-US" dirty="0">
                <a:latin typeface="Consolas" panose="020B0609020204030204" pitchFamily="49" charset="0"/>
              </a:endParaRPr>
            </a:p>
            <a:p>
              <a:r>
                <a:rPr lang="en-US" sz="2800" dirty="0">
                  <a:latin typeface="Consolas" panose="020B0609020204030204" pitchFamily="49" charset="0"/>
                </a:rPr>
                <a:t>    /* must hold the spinlock */</a:t>
              </a:r>
            </a:p>
            <a:p>
              <a:r>
                <a:rPr lang="en-US" sz="2800" dirty="0">
                  <a:latin typeface="Consolas" panose="020B0609020204030204" pitchFamily="49" charset="0"/>
                </a:rPr>
                <a:t>    KASSERT(</a:t>
              </a:r>
              <a:r>
                <a:rPr lang="en-US" sz="2800" dirty="0" err="1">
                  <a:latin typeface="Consolas" panose="020B0609020204030204" pitchFamily="49" charset="0"/>
                </a:rPr>
                <a:t>spinlock_do_i_hold</a:t>
              </a:r>
              <a:r>
                <a:rPr lang="en-US" sz="2800" dirty="0">
                  <a:latin typeface="Consolas" panose="020B0609020204030204" pitchFamily="49" charset="0"/>
                </a:rPr>
                <a:t>(</a:t>
              </a:r>
              <a:r>
                <a:rPr lang="en-US" sz="2800" dirty="0" err="1">
                  <a:latin typeface="Consolas" panose="020B0609020204030204" pitchFamily="49" charset="0"/>
                </a:rPr>
                <a:t>lk</a:t>
              </a:r>
              <a:r>
                <a:rPr lang="en-US" sz="2800" dirty="0">
                  <a:latin typeface="Consolas" panose="020B0609020204030204" pitchFamily="49" charset="0"/>
                </a:rPr>
                <a:t>));</a:t>
              </a:r>
            </a:p>
            <a:p>
              <a:endParaRPr lang="en-US" dirty="0">
                <a:latin typeface="Consolas" panose="020B0609020204030204" pitchFamily="49" charset="0"/>
              </a:endParaRPr>
            </a:p>
            <a:p>
              <a:r>
                <a:rPr lang="en-US" sz="2800" dirty="0">
                  <a:latin typeface="Consolas" panose="020B0609020204030204" pitchFamily="49" charset="0"/>
                </a:rPr>
                <a:t>    /* must not hold other spinlocks */</a:t>
              </a:r>
            </a:p>
            <a:p>
              <a:r>
                <a:rPr lang="en-US" sz="2800" dirty="0">
                  <a:latin typeface="Consolas" panose="020B0609020204030204" pitchFamily="49" charset="0"/>
                </a:rPr>
                <a:t>    KASSERT(</a:t>
              </a:r>
              <a:r>
                <a:rPr lang="en-US" sz="2800" dirty="0" err="1">
                  <a:latin typeface="Consolas" panose="020B0609020204030204" pitchFamily="49" charset="0"/>
                </a:rPr>
                <a:t>curcpu</a:t>
              </a:r>
              <a:r>
                <a:rPr lang="en-US" sz="2800" dirty="0">
                  <a:latin typeface="Consolas" panose="020B0609020204030204" pitchFamily="49" charset="0"/>
                </a:rPr>
                <a:t>-&gt;</a:t>
              </a:r>
              <a:r>
                <a:rPr lang="en-US" sz="2800" dirty="0" err="1">
                  <a:latin typeface="Consolas" panose="020B0609020204030204" pitchFamily="49" charset="0"/>
                </a:rPr>
                <a:t>c_spinlocks</a:t>
              </a:r>
              <a:r>
                <a:rPr lang="en-US" sz="2800" dirty="0">
                  <a:latin typeface="Consolas" panose="020B0609020204030204" pitchFamily="49" charset="0"/>
                </a:rPr>
                <a:t> == 1);</a:t>
              </a:r>
            </a:p>
            <a:p>
              <a:endParaRPr lang="en-US" sz="2000" dirty="0">
                <a:latin typeface="Consolas" panose="020B0609020204030204" pitchFamily="49" charset="0"/>
              </a:endParaRPr>
            </a:p>
            <a:p>
              <a:r>
                <a:rPr lang="en-US" sz="2800" dirty="0">
                  <a:latin typeface="Consolas" panose="020B0609020204030204" pitchFamily="49" charset="0"/>
                </a:rPr>
                <a:t>    </a:t>
              </a:r>
              <a:r>
                <a:rPr lang="en-US" sz="2800" dirty="0" err="1">
                  <a:latin typeface="Consolas" panose="020B0609020204030204" pitchFamily="49" charset="0"/>
                </a:rPr>
                <a:t>thread_switch</a:t>
              </a:r>
              <a:r>
                <a:rPr lang="en-US" sz="2800" dirty="0">
                  <a:latin typeface="Consolas" panose="020B0609020204030204" pitchFamily="49" charset="0"/>
                </a:rPr>
                <a:t>(S_SLEEP, </a:t>
              </a:r>
              <a:r>
                <a:rPr lang="en-US" sz="2800" dirty="0" err="1">
                  <a:latin typeface="Consolas" panose="020B0609020204030204" pitchFamily="49" charset="0"/>
                </a:rPr>
                <a:t>wc</a:t>
              </a:r>
              <a:r>
                <a:rPr lang="en-US" sz="2800" dirty="0">
                  <a:latin typeface="Consolas" panose="020B0609020204030204" pitchFamily="49" charset="0"/>
                </a:rPr>
                <a:t>, </a:t>
              </a:r>
              <a:r>
                <a:rPr lang="en-US" sz="2800" dirty="0" err="1">
                  <a:latin typeface="Consolas" panose="020B0609020204030204" pitchFamily="49" charset="0"/>
                </a:rPr>
                <a:t>lk</a:t>
              </a:r>
              <a:r>
                <a:rPr lang="en-US" sz="2800" dirty="0">
                  <a:latin typeface="Consolas" panose="020B0609020204030204" pitchFamily="49" charset="0"/>
                </a:rPr>
                <a:t>); //Kernel-mode execution</a:t>
              </a:r>
            </a:p>
            <a:p>
              <a:r>
                <a:rPr lang="en-US" sz="2800" dirty="0">
                  <a:latin typeface="Consolas" panose="020B0609020204030204" pitchFamily="49" charset="0"/>
                </a:rPr>
                <a:t>                                    //is suspended . . .</a:t>
              </a:r>
            </a:p>
            <a:p>
              <a:r>
                <a:rPr lang="en-US" sz="2800" dirty="0">
                  <a:latin typeface="Consolas" panose="020B0609020204030204" pitchFamily="49" charset="0"/>
                </a:rPr>
                <a:t>    </a:t>
              </a:r>
              <a:r>
                <a:rPr lang="en-US" sz="2800" dirty="0" err="1">
                  <a:latin typeface="Consolas" panose="020B0609020204030204" pitchFamily="49" charset="0"/>
                </a:rPr>
                <a:t>spinlock_acquire</a:t>
              </a:r>
              <a:r>
                <a:rPr lang="en-US" sz="2800" dirty="0">
                  <a:latin typeface="Consolas" panose="020B0609020204030204" pitchFamily="49" charset="0"/>
                </a:rPr>
                <a:t>(</a:t>
              </a:r>
              <a:r>
                <a:rPr lang="en-US" sz="2800" dirty="0" err="1">
                  <a:latin typeface="Consolas" panose="020B0609020204030204" pitchFamily="49" charset="0"/>
                </a:rPr>
                <a:t>lk</a:t>
              </a:r>
              <a:r>
                <a:rPr lang="en-US" sz="2800" dirty="0">
                  <a:latin typeface="Consolas" panose="020B0609020204030204" pitchFamily="49" charset="0"/>
                </a:rPr>
                <a:t>); //. . . and restored again!</a:t>
              </a:r>
            </a:p>
            <a:p>
              <a:r>
                <a:rPr lang="en-US" sz="2800" dirty="0">
                  <a:latin typeface="Consolas" panose="020B0609020204030204" pitchFamily="49" charset="0"/>
                </a:rPr>
                <a:t>}</a:t>
              </a:r>
            </a:p>
          </p:txBody>
        </p:sp>
      </p:grpSp>
    </p:spTree>
    <p:extLst>
      <p:ext uri="{BB962C8B-B14F-4D97-AF65-F5344CB8AC3E}">
        <p14:creationId xmlns:p14="http://schemas.microsoft.com/office/powerpoint/2010/main" val="299553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Switching</a:t>
            </a:r>
          </a:p>
        </p:txBody>
      </p:sp>
      <p:sp>
        <p:nvSpPr>
          <p:cNvPr id="3" name="Content Placeholder 2"/>
          <p:cNvSpPr>
            <a:spLocks noGrp="1"/>
          </p:cNvSpPr>
          <p:nvPr>
            <p:ph idx="1"/>
          </p:nvPr>
        </p:nvSpPr>
        <p:spPr>
          <a:xfrm>
            <a:off x="838200" y="1825625"/>
            <a:ext cx="10831830" cy="4351338"/>
          </a:xfrm>
        </p:spPr>
        <p:txBody>
          <a:bodyPr/>
          <a:lstStyle/>
          <a:p>
            <a:r>
              <a:rPr lang="en-US" dirty="0"/>
              <a:t>A context switch between two user-level threads does not involve the kernel</a:t>
            </a:r>
          </a:p>
          <a:p>
            <a:pPr lvl="1"/>
            <a:r>
              <a:rPr lang="en-US" dirty="0"/>
              <a:t>In fact, the kernel isn’t even aware of the existence of the threads!</a:t>
            </a:r>
          </a:p>
          <a:p>
            <a:pPr lvl="1"/>
            <a:r>
              <a:rPr lang="en-US" dirty="0"/>
              <a:t>The user-level code must save/restore register state, swap stack pointers, etc.</a:t>
            </a:r>
          </a:p>
          <a:p>
            <a:r>
              <a:rPr lang="en-US" dirty="0"/>
              <a:t>Switching from user-mode to kernel-mode (and vice versa) is more complicated</a:t>
            </a:r>
          </a:p>
          <a:p>
            <a:pPr lvl="1"/>
            <a:r>
              <a:rPr lang="en-US" dirty="0"/>
              <a:t>The privilege level of the processor must change, the user-level and kernel-level have to agree on how to pass information back and forth, etc.</a:t>
            </a:r>
          </a:p>
          <a:p>
            <a:pPr lvl="1"/>
            <a:r>
              <a:rPr lang="en-US" dirty="0"/>
              <a:t>Consider what happens when user-level code makes a system call . . .</a:t>
            </a:r>
          </a:p>
          <a:p>
            <a:endParaRPr lang="en-US" dirty="0"/>
          </a:p>
        </p:txBody>
      </p:sp>
    </p:spTree>
    <p:extLst>
      <p:ext uri="{BB962C8B-B14F-4D97-AF65-F5344CB8AC3E}">
        <p14:creationId xmlns:p14="http://schemas.microsoft.com/office/powerpoint/2010/main" val="92398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Magic of </a:t>
            </a:r>
            <a:r>
              <a:rPr lang="en-US" dirty="0" err="1"/>
              <a:t>thread_switch</a:t>
            </a:r>
            <a:r>
              <a:rPr lang="en-US" dirty="0"/>
              <a:t>()</a:t>
            </a:r>
          </a:p>
        </p:txBody>
      </p:sp>
      <p:sp>
        <p:nvSpPr>
          <p:cNvPr id="3" name="Content Placeholder 2"/>
          <p:cNvSpPr>
            <a:spLocks noGrp="1"/>
          </p:cNvSpPr>
          <p:nvPr>
            <p:ph idx="1"/>
          </p:nvPr>
        </p:nvSpPr>
        <p:spPr>
          <a:xfrm>
            <a:off x="525780" y="1825625"/>
            <a:ext cx="10828020" cy="4351338"/>
          </a:xfrm>
        </p:spPr>
        <p:txBody>
          <a:bodyPr/>
          <a:lstStyle/>
          <a:p>
            <a:r>
              <a:rPr lang="en-US" dirty="0" err="1">
                <a:latin typeface="Consolas" panose="020B0609020204030204" pitchFamily="49" charset="0"/>
              </a:rPr>
              <a:t>thread_switch</a:t>
            </a:r>
            <a:r>
              <a:rPr lang="en-US" dirty="0">
                <a:latin typeface="Consolas" panose="020B0609020204030204" pitchFamily="49" charset="0"/>
              </a:rPr>
              <a:t>() </a:t>
            </a:r>
            <a:r>
              <a:rPr lang="en-US" dirty="0"/>
              <a:t>will add the current thread-to-sleep to the </a:t>
            </a:r>
            <a:r>
              <a:rPr lang="en-US" dirty="0" err="1"/>
              <a:t>wc_threads</a:t>
            </a:r>
            <a:r>
              <a:rPr lang="en-US" dirty="0"/>
              <a:t> list of the </a:t>
            </a:r>
            <a:r>
              <a:rPr lang="en-US" dirty="0" err="1"/>
              <a:t>wchan</a:t>
            </a:r>
            <a:endParaRPr lang="en-US" dirty="0"/>
          </a:p>
          <a:p>
            <a:r>
              <a:rPr lang="en-US" dirty="0"/>
              <a:t>Then, </a:t>
            </a:r>
            <a:r>
              <a:rPr lang="en-US" dirty="0" err="1">
                <a:latin typeface="Consolas" panose="020B0609020204030204" pitchFamily="49" charset="0"/>
              </a:rPr>
              <a:t>thread_switch</a:t>
            </a:r>
            <a:r>
              <a:rPr lang="en-US" dirty="0">
                <a:latin typeface="Consolas" panose="020B0609020204030204" pitchFamily="49" charset="0"/>
              </a:rPr>
              <a:t>() </a:t>
            </a:r>
            <a:r>
              <a:rPr lang="en-US" dirty="0"/>
              <a:t>swaps in a new kernel-level execution . . .</a:t>
            </a:r>
          </a:p>
          <a:p>
            <a:pPr marL="0" indent="0">
              <a:buNone/>
            </a:pPr>
            <a:endParaRPr lang="en-US" dirty="0"/>
          </a:p>
          <a:p>
            <a:pPr marL="0" indent="0">
              <a:buNone/>
            </a:pPr>
            <a:r>
              <a:rPr lang="en-US" dirty="0"/>
              <a:t>   </a:t>
            </a:r>
          </a:p>
          <a:p>
            <a:pPr marL="0" indent="0">
              <a:buNone/>
            </a:pPr>
            <a:r>
              <a:rPr lang="en-US" dirty="0"/>
              <a:t>   . . . where </a:t>
            </a:r>
            <a:r>
              <a:rPr lang="en-US" dirty="0">
                <a:latin typeface="Consolas" panose="020B0609020204030204" pitchFamily="49" charset="0"/>
              </a:rPr>
              <a:t>cur</a:t>
            </a:r>
            <a:r>
              <a:rPr lang="en-US" dirty="0"/>
              <a:t> is the currently-executing thread-to-sleep, and </a:t>
            </a:r>
            <a:r>
              <a:rPr lang="en-US" dirty="0">
                <a:latin typeface="Consolas" panose="020B0609020204030204" pitchFamily="49" charset="0"/>
              </a:rPr>
              <a:t>next</a:t>
            </a:r>
            <a:r>
              <a:rPr lang="en-US" dirty="0"/>
              <a:t> is </a:t>
            </a:r>
            <a:r>
              <a:rPr lang="en-US" dirty="0">
                <a:solidFill>
                  <a:schemeClr val="bg1"/>
                </a:solidFill>
              </a:rPr>
              <a:t>t</a:t>
            </a:r>
            <a:r>
              <a:rPr lang="en-US" dirty="0"/>
              <a:t>  the new thread to start executing</a:t>
            </a:r>
          </a:p>
          <a:p>
            <a:r>
              <a:rPr lang="en-US" dirty="0"/>
              <a:t>Unlike a user-to-kernel context transition due to </a:t>
            </a:r>
            <a:r>
              <a:rPr lang="en-US" dirty="0" smtClean="0"/>
              <a:t>an interrupt, </a:t>
            </a:r>
            <a:r>
              <a:rPr lang="en-US" dirty="0"/>
              <a:t>this context switch is voluntary!</a:t>
            </a:r>
          </a:p>
        </p:txBody>
      </p:sp>
      <p:sp>
        <p:nvSpPr>
          <p:cNvPr id="4" name="TextBox 3"/>
          <p:cNvSpPr txBox="1"/>
          <p:nvPr/>
        </p:nvSpPr>
        <p:spPr>
          <a:xfrm>
            <a:off x="1165860" y="3234244"/>
            <a:ext cx="11026140" cy="954107"/>
          </a:xfrm>
          <a:prstGeom prst="rect">
            <a:avLst/>
          </a:prstGeom>
          <a:noFill/>
        </p:spPr>
        <p:txBody>
          <a:bodyPr wrap="square" rtlCol="0">
            <a:spAutoFit/>
          </a:bodyPr>
          <a:lstStyle/>
          <a:p>
            <a:r>
              <a:rPr lang="en-US" sz="2800" dirty="0">
                <a:latin typeface="Consolas" panose="020B0609020204030204" pitchFamily="49" charset="0"/>
              </a:rPr>
              <a:t>/* do the switch (in assembler in </a:t>
            </a:r>
            <a:r>
              <a:rPr lang="en-US" sz="2800" dirty="0" err="1">
                <a:latin typeface="Consolas" panose="020B0609020204030204" pitchFamily="49" charset="0"/>
              </a:rPr>
              <a:t>switch.S</a:t>
            </a:r>
            <a:r>
              <a:rPr lang="en-US" sz="2800" dirty="0">
                <a:latin typeface="Consolas" panose="020B0609020204030204" pitchFamily="49" charset="0"/>
              </a:rPr>
              <a:t>) */</a:t>
            </a:r>
          </a:p>
          <a:p>
            <a:r>
              <a:rPr lang="en-US" sz="2800" dirty="0" err="1">
                <a:latin typeface="Consolas" panose="020B0609020204030204" pitchFamily="49" charset="0"/>
              </a:rPr>
              <a:t>switchframe_switch</a:t>
            </a:r>
            <a:r>
              <a:rPr lang="en-US" sz="2800" dirty="0">
                <a:latin typeface="Consolas" panose="020B0609020204030204" pitchFamily="49" charset="0"/>
              </a:rPr>
              <a:t>(&amp;cur-&gt;</a:t>
            </a:r>
            <a:r>
              <a:rPr lang="en-US" sz="2800" dirty="0" err="1">
                <a:latin typeface="Consolas" panose="020B0609020204030204" pitchFamily="49" charset="0"/>
              </a:rPr>
              <a:t>t_context</a:t>
            </a:r>
            <a:r>
              <a:rPr lang="en-US" sz="2800" dirty="0">
                <a:latin typeface="Consolas" panose="020B0609020204030204" pitchFamily="49" charset="0"/>
              </a:rPr>
              <a:t>, &amp;next-&gt;</a:t>
            </a:r>
            <a:r>
              <a:rPr lang="en-US" sz="2800" dirty="0" err="1">
                <a:latin typeface="Consolas" panose="020B0609020204030204" pitchFamily="49" charset="0"/>
              </a:rPr>
              <a:t>t_context</a:t>
            </a:r>
            <a:r>
              <a:rPr lang="en-US" sz="2800" dirty="0">
                <a:latin typeface="Consolas" panose="020B0609020204030204" pitchFamily="49" charset="0"/>
              </a:rPr>
              <a:t>);</a:t>
            </a:r>
          </a:p>
        </p:txBody>
      </p:sp>
    </p:spTree>
    <p:extLst>
      <p:ext uri="{BB962C8B-B14F-4D97-AF65-F5344CB8AC3E}">
        <p14:creationId xmlns:p14="http://schemas.microsoft.com/office/powerpoint/2010/main" val="327645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105"/>
            <a:ext cx="10515600" cy="949325"/>
          </a:xfrm>
        </p:spPr>
        <p:txBody>
          <a:bodyPr/>
          <a:lstStyle/>
          <a:p>
            <a:r>
              <a:rPr lang="en-US" dirty="0"/>
              <a:t>An Aside: Calling Conventions</a:t>
            </a:r>
          </a:p>
        </p:txBody>
      </p:sp>
      <p:sp>
        <p:nvSpPr>
          <p:cNvPr id="3" name="Content Placeholder 2"/>
          <p:cNvSpPr>
            <a:spLocks noGrp="1"/>
          </p:cNvSpPr>
          <p:nvPr>
            <p:ph idx="1"/>
          </p:nvPr>
        </p:nvSpPr>
        <p:spPr>
          <a:xfrm>
            <a:off x="491490" y="1223010"/>
            <a:ext cx="11418570" cy="5520689"/>
          </a:xfrm>
        </p:spPr>
        <p:txBody>
          <a:bodyPr>
            <a:normAutofit/>
          </a:bodyPr>
          <a:lstStyle/>
          <a:p>
            <a:r>
              <a:rPr lang="en-US" sz="3600" dirty="0"/>
              <a:t>A calling convention determines how a compiler implements function calls and returns</a:t>
            </a:r>
          </a:p>
          <a:p>
            <a:pPr lvl="1"/>
            <a:r>
              <a:rPr lang="en-US" sz="3200" dirty="0"/>
              <a:t>How are function parameters passed to the </a:t>
            </a:r>
            <a:r>
              <a:rPr lang="en-US" sz="3200" dirty="0" err="1"/>
              <a:t>callee</a:t>
            </a:r>
            <a:r>
              <a:rPr lang="en-US" sz="3200" dirty="0"/>
              <a:t>: registers and/or stack?</a:t>
            </a:r>
          </a:p>
          <a:p>
            <a:pPr lvl="1"/>
            <a:r>
              <a:rPr lang="en-US" sz="3200" dirty="0"/>
              <a:t>How is the return address back to the caller passed to the </a:t>
            </a:r>
            <a:r>
              <a:rPr lang="en-US" sz="3200" dirty="0" err="1"/>
              <a:t>callee</a:t>
            </a:r>
            <a:r>
              <a:rPr lang="en-US" sz="3200" dirty="0"/>
              <a:t>: registers and/or stack?</a:t>
            </a:r>
          </a:p>
          <a:p>
            <a:pPr lvl="1"/>
            <a:r>
              <a:rPr lang="en-US" sz="3200" dirty="0"/>
              <a:t>How are function return values stored: registers and/or stack?</a:t>
            </a:r>
          </a:p>
          <a:p>
            <a:r>
              <a:rPr lang="en-US" sz="3600" dirty="0"/>
              <a:t>Calling conventions ensure that code written by different developers can interact!</a:t>
            </a:r>
          </a:p>
          <a:p>
            <a:r>
              <a:rPr lang="en-US" sz="3600" dirty="0"/>
              <a:t>We’ve already seen one example: MIPS </a:t>
            </a:r>
            <a:r>
              <a:rPr lang="en-US" sz="3600" dirty="0" err="1"/>
              <a:t>syscall</a:t>
            </a:r>
            <a:r>
              <a:rPr lang="en-US" sz="3600" dirty="0"/>
              <a:t> convention</a:t>
            </a:r>
          </a:p>
        </p:txBody>
      </p:sp>
    </p:spTree>
    <p:extLst>
      <p:ext uri="{BB962C8B-B14F-4D97-AF65-F5344CB8AC3E}">
        <p14:creationId xmlns:p14="http://schemas.microsoft.com/office/powerpoint/2010/main" val="342795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
            <a:ext cx="10515600" cy="812167"/>
          </a:xfrm>
        </p:spPr>
        <p:txBody>
          <a:bodyPr/>
          <a:lstStyle/>
          <a:p>
            <a:r>
              <a:rPr lang="en-US" dirty="0"/>
              <a:t>Calling Conventions</a:t>
            </a:r>
          </a:p>
        </p:txBody>
      </p:sp>
      <p:sp>
        <p:nvSpPr>
          <p:cNvPr id="3" name="Content Placeholder 2"/>
          <p:cNvSpPr>
            <a:spLocks noGrp="1"/>
          </p:cNvSpPr>
          <p:nvPr>
            <p:ph idx="1"/>
          </p:nvPr>
        </p:nvSpPr>
        <p:spPr>
          <a:xfrm>
            <a:off x="-22860" y="662940"/>
            <a:ext cx="6663690" cy="5977890"/>
          </a:xfrm>
        </p:spPr>
        <p:txBody>
          <a:bodyPr>
            <a:normAutofit/>
          </a:bodyPr>
          <a:lstStyle/>
          <a:p>
            <a:r>
              <a:rPr lang="en-US" sz="3200" dirty="0"/>
              <a:t>Most ISAs do not mandate a particular calling convention, although the ISA’s structure may influence calling conventions</a:t>
            </a:r>
          </a:p>
          <a:p>
            <a:pPr lvl="1"/>
            <a:r>
              <a:rPr lang="en-US" sz="3200" dirty="0"/>
              <a:t>Ex: 32-bit x86 only has 8 general-purpose registers, so most calling conventions pass function arguments on the stack, and pass return values on the stack</a:t>
            </a:r>
          </a:p>
          <a:p>
            <a:pPr lvl="1"/>
            <a:r>
              <a:rPr lang="en-US" sz="3200" dirty="0"/>
              <a:t>Ex: MIPS R3000 has 32 general-purpose registers, so passing arguments via registers is less painful</a:t>
            </a:r>
          </a:p>
        </p:txBody>
      </p:sp>
      <p:grpSp>
        <p:nvGrpSpPr>
          <p:cNvPr id="16" name="Group 15"/>
          <p:cNvGrpSpPr/>
          <p:nvPr/>
        </p:nvGrpSpPr>
        <p:grpSpPr>
          <a:xfrm>
            <a:off x="6949439" y="1509237"/>
            <a:ext cx="5086350" cy="2339100"/>
            <a:chOff x="720090" y="4274820"/>
            <a:chExt cx="5086350" cy="2339100"/>
          </a:xfrm>
        </p:grpSpPr>
        <p:sp>
          <p:nvSpPr>
            <p:cNvPr id="4" name="TextBox 3"/>
            <p:cNvSpPr txBox="1"/>
            <p:nvPr/>
          </p:nvSpPr>
          <p:spPr>
            <a:xfrm>
              <a:off x="720090" y="4274820"/>
              <a:ext cx="1188720" cy="584775"/>
            </a:xfrm>
            <a:prstGeom prst="rect">
              <a:avLst/>
            </a:prstGeom>
            <a:noFill/>
            <a:ln>
              <a:solidFill>
                <a:schemeClr val="tx1"/>
              </a:solidFill>
            </a:ln>
          </p:spPr>
          <p:txBody>
            <a:bodyPr wrap="square" rtlCol="0">
              <a:spAutoFit/>
            </a:bodyPr>
            <a:lstStyle/>
            <a:p>
              <a:pPr algn="ctr"/>
              <a:r>
                <a:rPr lang="en-US" sz="3200" dirty="0">
                  <a:latin typeface="Consolas" panose="020B0609020204030204" pitchFamily="49" charset="0"/>
                </a:rPr>
                <a:t>a0</a:t>
              </a:r>
            </a:p>
          </p:txBody>
        </p:sp>
        <p:sp>
          <p:nvSpPr>
            <p:cNvPr id="6" name="TextBox 5"/>
            <p:cNvSpPr txBox="1"/>
            <p:nvPr/>
          </p:nvSpPr>
          <p:spPr>
            <a:xfrm>
              <a:off x="720090" y="4859595"/>
              <a:ext cx="1188720" cy="584775"/>
            </a:xfrm>
            <a:prstGeom prst="rect">
              <a:avLst/>
            </a:prstGeom>
            <a:noFill/>
            <a:ln>
              <a:solidFill>
                <a:schemeClr val="tx1"/>
              </a:solidFill>
            </a:ln>
          </p:spPr>
          <p:txBody>
            <a:bodyPr wrap="square" rtlCol="0">
              <a:spAutoFit/>
            </a:bodyPr>
            <a:lstStyle/>
            <a:p>
              <a:pPr algn="ctr"/>
              <a:r>
                <a:rPr lang="en-US" sz="3200" dirty="0">
                  <a:latin typeface="Consolas" panose="020B0609020204030204" pitchFamily="49" charset="0"/>
                </a:rPr>
                <a:t>a1</a:t>
              </a:r>
            </a:p>
          </p:txBody>
        </p:sp>
        <p:sp>
          <p:nvSpPr>
            <p:cNvPr id="7" name="TextBox 6"/>
            <p:cNvSpPr txBox="1"/>
            <p:nvPr/>
          </p:nvSpPr>
          <p:spPr>
            <a:xfrm>
              <a:off x="720090" y="5444370"/>
              <a:ext cx="1188720" cy="584775"/>
            </a:xfrm>
            <a:prstGeom prst="rect">
              <a:avLst/>
            </a:prstGeom>
            <a:noFill/>
            <a:ln>
              <a:solidFill>
                <a:schemeClr val="tx1"/>
              </a:solidFill>
            </a:ln>
          </p:spPr>
          <p:txBody>
            <a:bodyPr wrap="square" rtlCol="0">
              <a:spAutoFit/>
            </a:bodyPr>
            <a:lstStyle/>
            <a:p>
              <a:pPr algn="ctr"/>
              <a:r>
                <a:rPr lang="en-US" sz="3200" dirty="0">
                  <a:latin typeface="Consolas" panose="020B0609020204030204" pitchFamily="49" charset="0"/>
                </a:rPr>
                <a:t>a2</a:t>
              </a:r>
            </a:p>
          </p:txBody>
        </p:sp>
        <p:sp>
          <p:nvSpPr>
            <p:cNvPr id="8" name="TextBox 7"/>
            <p:cNvSpPr txBox="1"/>
            <p:nvPr/>
          </p:nvSpPr>
          <p:spPr>
            <a:xfrm>
              <a:off x="720090" y="6029145"/>
              <a:ext cx="1188720" cy="584775"/>
            </a:xfrm>
            <a:prstGeom prst="rect">
              <a:avLst/>
            </a:prstGeom>
            <a:noFill/>
            <a:ln>
              <a:solidFill>
                <a:schemeClr val="tx1"/>
              </a:solidFill>
            </a:ln>
          </p:spPr>
          <p:txBody>
            <a:bodyPr wrap="square" rtlCol="0">
              <a:spAutoFit/>
            </a:bodyPr>
            <a:lstStyle/>
            <a:p>
              <a:pPr algn="ctr"/>
              <a:r>
                <a:rPr lang="en-US" sz="3200" dirty="0">
                  <a:latin typeface="Consolas" panose="020B0609020204030204" pitchFamily="49" charset="0"/>
                </a:rPr>
                <a:t>a3</a:t>
              </a:r>
            </a:p>
          </p:txBody>
        </p:sp>
        <p:sp>
          <p:nvSpPr>
            <p:cNvPr id="9" name="Rectangle 8"/>
            <p:cNvSpPr/>
            <p:nvPr/>
          </p:nvSpPr>
          <p:spPr>
            <a:xfrm>
              <a:off x="1908810" y="4274820"/>
              <a:ext cx="3897630" cy="2339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326005" y="4782650"/>
              <a:ext cx="3063240" cy="1323439"/>
            </a:xfrm>
            <a:prstGeom prst="rect">
              <a:avLst/>
            </a:prstGeom>
            <a:noFill/>
          </p:spPr>
          <p:txBody>
            <a:bodyPr wrap="square" rtlCol="0">
              <a:spAutoFit/>
            </a:bodyPr>
            <a:lstStyle/>
            <a:p>
              <a:pPr algn="ctr"/>
              <a:r>
                <a:rPr lang="en-US" sz="4000" dirty="0">
                  <a:latin typeface="Consolas" panose="020B0609020204030204" pitchFamily="49" charset="0"/>
                </a:rPr>
                <a:t>Function arguments</a:t>
              </a:r>
            </a:p>
          </p:txBody>
        </p:sp>
      </p:grpSp>
      <p:grpSp>
        <p:nvGrpSpPr>
          <p:cNvPr id="15" name="Group 14"/>
          <p:cNvGrpSpPr/>
          <p:nvPr/>
        </p:nvGrpSpPr>
        <p:grpSpPr>
          <a:xfrm>
            <a:off x="6938010" y="4140724"/>
            <a:ext cx="5086350" cy="1323439"/>
            <a:chOff x="6995160" y="4197874"/>
            <a:chExt cx="5086350" cy="1323439"/>
          </a:xfrm>
        </p:grpSpPr>
        <p:sp>
          <p:nvSpPr>
            <p:cNvPr id="11" name="TextBox 10"/>
            <p:cNvSpPr txBox="1"/>
            <p:nvPr/>
          </p:nvSpPr>
          <p:spPr>
            <a:xfrm>
              <a:off x="6995160" y="4274820"/>
              <a:ext cx="1188720" cy="584775"/>
            </a:xfrm>
            <a:prstGeom prst="rect">
              <a:avLst/>
            </a:prstGeom>
            <a:noFill/>
            <a:ln>
              <a:solidFill>
                <a:schemeClr val="tx1"/>
              </a:solidFill>
            </a:ln>
          </p:spPr>
          <p:txBody>
            <a:bodyPr wrap="square" rtlCol="0">
              <a:spAutoFit/>
            </a:bodyPr>
            <a:lstStyle/>
            <a:p>
              <a:pPr algn="ctr"/>
              <a:r>
                <a:rPr lang="en-US" sz="3200" dirty="0">
                  <a:latin typeface="Consolas" panose="020B0609020204030204" pitchFamily="49" charset="0"/>
                </a:rPr>
                <a:t>v0</a:t>
              </a:r>
            </a:p>
          </p:txBody>
        </p:sp>
        <p:sp>
          <p:nvSpPr>
            <p:cNvPr id="12" name="TextBox 11"/>
            <p:cNvSpPr txBox="1"/>
            <p:nvPr/>
          </p:nvSpPr>
          <p:spPr>
            <a:xfrm>
              <a:off x="6995160" y="4859595"/>
              <a:ext cx="1188720" cy="584775"/>
            </a:xfrm>
            <a:prstGeom prst="rect">
              <a:avLst/>
            </a:prstGeom>
            <a:noFill/>
            <a:ln>
              <a:solidFill>
                <a:schemeClr val="tx1"/>
              </a:solidFill>
            </a:ln>
          </p:spPr>
          <p:txBody>
            <a:bodyPr wrap="square" rtlCol="0">
              <a:spAutoFit/>
            </a:bodyPr>
            <a:lstStyle/>
            <a:p>
              <a:pPr algn="ctr"/>
              <a:r>
                <a:rPr lang="en-US" sz="3200" dirty="0">
                  <a:latin typeface="Consolas" panose="020B0609020204030204" pitchFamily="49" charset="0"/>
                </a:rPr>
                <a:t>v1</a:t>
              </a:r>
            </a:p>
          </p:txBody>
        </p:sp>
        <p:sp>
          <p:nvSpPr>
            <p:cNvPr id="13" name="Rectangle 12"/>
            <p:cNvSpPr/>
            <p:nvPr/>
          </p:nvSpPr>
          <p:spPr>
            <a:xfrm>
              <a:off x="8183880" y="4274819"/>
              <a:ext cx="3897630" cy="1169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183880" y="4197874"/>
              <a:ext cx="3897629" cy="1323439"/>
            </a:xfrm>
            <a:prstGeom prst="rect">
              <a:avLst/>
            </a:prstGeom>
            <a:noFill/>
          </p:spPr>
          <p:txBody>
            <a:bodyPr wrap="square" rtlCol="0">
              <a:spAutoFit/>
            </a:bodyPr>
            <a:lstStyle/>
            <a:p>
              <a:pPr algn="ctr"/>
              <a:r>
                <a:rPr lang="en-US" sz="4000" dirty="0">
                  <a:latin typeface="Consolas" panose="020B0609020204030204" pitchFamily="49" charset="0"/>
                </a:rPr>
                <a:t>Function return values</a:t>
              </a:r>
            </a:p>
          </p:txBody>
        </p:sp>
      </p:grpSp>
      <p:cxnSp>
        <p:nvCxnSpPr>
          <p:cNvPr id="19" name="Straight Connector 18"/>
          <p:cNvCxnSpPr/>
          <p:nvPr/>
        </p:nvCxnSpPr>
        <p:spPr>
          <a:xfrm flipH="1">
            <a:off x="6720840" y="834392"/>
            <a:ext cx="34290" cy="5806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772400" y="725596"/>
            <a:ext cx="3581400" cy="707886"/>
          </a:xfrm>
          <a:prstGeom prst="rect">
            <a:avLst/>
          </a:prstGeom>
          <a:noFill/>
        </p:spPr>
        <p:txBody>
          <a:bodyPr wrap="square" rtlCol="0">
            <a:spAutoFit/>
          </a:bodyPr>
          <a:lstStyle/>
          <a:p>
            <a:pPr algn="ctr"/>
            <a:r>
              <a:rPr lang="en-US" sz="4000" u="sng" dirty="0">
                <a:latin typeface="Segoe UI" panose="020B0502040204020203" pitchFamily="34" charset="0"/>
                <a:cs typeface="Segoe UI" panose="020B0502040204020203" pitchFamily="34" charset="0"/>
              </a:rPr>
              <a:t>MIPS</a:t>
            </a:r>
          </a:p>
        </p:txBody>
      </p:sp>
      <p:grpSp>
        <p:nvGrpSpPr>
          <p:cNvPr id="21" name="Group 20"/>
          <p:cNvGrpSpPr/>
          <p:nvPr/>
        </p:nvGrpSpPr>
        <p:grpSpPr>
          <a:xfrm>
            <a:off x="7111364" y="1433482"/>
            <a:ext cx="4796790" cy="4027813"/>
            <a:chOff x="2918460" y="2638814"/>
            <a:chExt cx="4796790" cy="4027813"/>
          </a:xfrm>
        </p:grpSpPr>
        <p:sp>
          <p:nvSpPr>
            <p:cNvPr id="22" name="Rectangle 21"/>
            <p:cNvSpPr/>
            <p:nvPr/>
          </p:nvSpPr>
          <p:spPr>
            <a:xfrm>
              <a:off x="3672840" y="2712187"/>
              <a:ext cx="3996690" cy="3931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2918460" y="3128999"/>
              <a:ext cx="754380" cy="584775"/>
              <a:chOff x="1748790" y="4395757"/>
              <a:chExt cx="754380" cy="584775"/>
            </a:xfrm>
          </p:grpSpPr>
          <p:sp>
            <p:nvSpPr>
              <p:cNvPr id="46" name="TextBox 45"/>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t1</a:t>
                </a:r>
              </a:p>
            </p:txBody>
          </p:sp>
          <p:sp>
            <p:nvSpPr>
              <p:cNvPr id="47" name="Rectangle 46"/>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2918460" y="3610904"/>
              <a:ext cx="754380" cy="584775"/>
              <a:chOff x="1748790" y="4395757"/>
              <a:chExt cx="754380" cy="584775"/>
            </a:xfrm>
          </p:grpSpPr>
          <p:sp>
            <p:nvSpPr>
              <p:cNvPr id="44" name="TextBox 43"/>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t2</a:t>
                </a:r>
              </a:p>
            </p:txBody>
          </p:sp>
          <p:sp>
            <p:nvSpPr>
              <p:cNvPr id="45" name="Rectangle 44"/>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918460" y="4104356"/>
              <a:ext cx="754380" cy="584775"/>
              <a:chOff x="1748790" y="4395757"/>
              <a:chExt cx="754380" cy="584775"/>
            </a:xfrm>
          </p:grpSpPr>
          <p:sp>
            <p:nvSpPr>
              <p:cNvPr id="42" name="TextBox 41"/>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t3</a:t>
                </a:r>
              </a:p>
            </p:txBody>
          </p:sp>
          <p:sp>
            <p:nvSpPr>
              <p:cNvPr id="43" name="Rectangle 42"/>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2918460" y="4599652"/>
              <a:ext cx="754380" cy="584775"/>
              <a:chOff x="1748790" y="4395757"/>
              <a:chExt cx="754380" cy="584775"/>
            </a:xfrm>
          </p:grpSpPr>
          <p:sp>
            <p:nvSpPr>
              <p:cNvPr id="40" name="TextBox 39"/>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t4</a:t>
                </a:r>
              </a:p>
            </p:txBody>
          </p:sp>
          <p:sp>
            <p:nvSpPr>
              <p:cNvPr id="41" name="Rectangle 40"/>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918460" y="5093104"/>
              <a:ext cx="754380" cy="584775"/>
              <a:chOff x="1748790" y="4395757"/>
              <a:chExt cx="754380" cy="584775"/>
            </a:xfrm>
          </p:grpSpPr>
          <p:sp>
            <p:nvSpPr>
              <p:cNvPr id="38" name="TextBox 37"/>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t5</a:t>
                </a:r>
              </a:p>
            </p:txBody>
          </p:sp>
          <p:sp>
            <p:nvSpPr>
              <p:cNvPr id="39" name="Rectangle 38"/>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2918460" y="5586556"/>
              <a:ext cx="754380" cy="584775"/>
              <a:chOff x="1748790" y="4395757"/>
              <a:chExt cx="754380" cy="584775"/>
            </a:xfrm>
          </p:grpSpPr>
          <p:sp>
            <p:nvSpPr>
              <p:cNvPr id="36" name="TextBox 35"/>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t6</a:t>
                </a:r>
              </a:p>
            </p:txBody>
          </p:sp>
          <p:sp>
            <p:nvSpPr>
              <p:cNvPr id="37" name="Rectangle 36"/>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2918460" y="6081852"/>
              <a:ext cx="754380" cy="584775"/>
              <a:chOff x="1748790" y="4395757"/>
              <a:chExt cx="754380" cy="584775"/>
            </a:xfrm>
          </p:grpSpPr>
          <p:sp>
            <p:nvSpPr>
              <p:cNvPr id="34" name="TextBox 33"/>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t7</a:t>
                </a:r>
              </a:p>
            </p:txBody>
          </p:sp>
          <p:sp>
            <p:nvSpPr>
              <p:cNvPr id="35" name="Rectangle 34"/>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3604260" y="3799446"/>
              <a:ext cx="4110990" cy="1323439"/>
            </a:xfrm>
            <a:prstGeom prst="rect">
              <a:avLst/>
            </a:prstGeom>
            <a:noFill/>
          </p:spPr>
          <p:txBody>
            <a:bodyPr wrap="square" rtlCol="0">
              <a:spAutoFit/>
            </a:bodyPr>
            <a:lstStyle/>
            <a:p>
              <a:pPr algn="ctr"/>
              <a:r>
                <a:rPr lang="en-US" sz="4000" dirty="0">
                  <a:latin typeface="Consolas" panose="020B0609020204030204" pitchFamily="49" charset="0"/>
                </a:rPr>
                <a:t>Temp values</a:t>
              </a:r>
            </a:p>
            <a:p>
              <a:pPr algn="ctr"/>
              <a:r>
                <a:rPr lang="en-US" sz="4000" dirty="0">
                  <a:latin typeface="Consolas" panose="020B0609020204030204" pitchFamily="49" charset="0"/>
                </a:rPr>
                <a:t>(caller-saved)</a:t>
              </a:r>
            </a:p>
          </p:txBody>
        </p:sp>
        <p:grpSp>
          <p:nvGrpSpPr>
            <p:cNvPr id="31" name="Group 30"/>
            <p:cNvGrpSpPr/>
            <p:nvPr/>
          </p:nvGrpSpPr>
          <p:grpSpPr>
            <a:xfrm>
              <a:off x="2918460" y="2638814"/>
              <a:ext cx="754380" cy="584775"/>
              <a:chOff x="1748790" y="4395757"/>
              <a:chExt cx="754380" cy="584775"/>
            </a:xfrm>
          </p:grpSpPr>
          <p:sp>
            <p:nvSpPr>
              <p:cNvPr id="32" name="TextBox 31"/>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t0</a:t>
                </a:r>
              </a:p>
            </p:txBody>
          </p:sp>
          <p:sp>
            <p:nvSpPr>
              <p:cNvPr id="33" name="Rectangle 32"/>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7107555" y="1435602"/>
            <a:ext cx="4796790" cy="4522129"/>
            <a:chOff x="7107555" y="1435602"/>
            <a:chExt cx="4796790" cy="4522129"/>
          </a:xfrm>
        </p:grpSpPr>
        <p:sp>
          <p:nvSpPr>
            <p:cNvPr id="76" name="Rectangle 75"/>
            <p:cNvSpPr/>
            <p:nvPr/>
          </p:nvSpPr>
          <p:spPr>
            <a:xfrm>
              <a:off x="7861935" y="1508975"/>
              <a:ext cx="3996690" cy="44258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7107555" y="1925787"/>
              <a:ext cx="754380" cy="584775"/>
              <a:chOff x="1748790" y="4395757"/>
              <a:chExt cx="754380" cy="584775"/>
            </a:xfrm>
          </p:grpSpPr>
          <p:sp>
            <p:nvSpPr>
              <p:cNvPr id="103" name="TextBox 102"/>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s1</a:t>
                </a:r>
              </a:p>
            </p:txBody>
          </p:sp>
          <p:sp>
            <p:nvSpPr>
              <p:cNvPr id="104" name="Rectangle 103"/>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7107555" y="2407692"/>
              <a:ext cx="754380" cy="584775"/>
              <a:chOff x="1748790" y="4395757"/>
              <a:chExt cx="754380" cy="584775"/>
            </a:xfrm>
          </p:grpSpPr>
          <p:sp>
            <p:nvSpPr>
              <p:cNvPr id="101" name="TextBox 100"/>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s2</a:t>
                </a:r>
              </a:p>
            </p:txBody>
          </p:sp>
          <p:sp>
            <p:nvSpPr>
              <p:cNvPr id="102" name="Rectangle 101"/>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7107555" y="2901144"/>
              <a:ext cx="754380" cy="584775"/>
              <a:chOff x="1748790" y="4395757"/>
              <a:chExt cx="754380" cy="584775"/>
            </a:xfrm>
          </p:grpSpPr>
          <p:sp>
            <p:nvSpPr>
              <p:cNvPr id="99" name="TextBox 98"/>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s3</a:t>
                </a:r>
              </a:p>
            </p:txBody>
          </p:sp>
          <p:sp>
            <p:nvSpPr>
              <p:cNvPr id="100" name="Rectangle 99"/>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7107555" y="3396440"/>
              <a:ext cx="754380" cy="584775"/>
              <a:chOff x="1748790" y="4395757"/>
              <a:chExt cx="754380" cy="584775"/>
            </a:xfrm>
          </p:grpSpPr>
          <p:sp>
            <p:nvSpPr>
              <p:cNvPr id="97" name="TextBox 96"/>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s4</a:t>
                </a:r>
              </a:p>
            </p:txBody>
          </p:sp>
          <p:sp>
            <p:nvSpPr>
              <p:cNvPr id="98" name="Rectangle 97"/>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7107555" y="3889892"/>
              <a:ext cx="754380" cy="584775"/>
              <a:chOff x="1748790" y="4395757"/>
              <a:chExt cx="754380" cy="584775"/>
            </a:xfrm>
          </p:grpSpPr>
          <p:sp>
            <p:nvSpPr>
              <p:cNvPr id="95" name="TextBox 94"/>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s5</a:t>
                </a:r>
              </a:p>
            </p:txBody>
          </p:sp>
          <p:sp>
            <p:nvSpPr>
              <p:cNvPr id="96" name="Rectangle 95"/>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7107555" y="4383344"/>
              <a:ext cx="754380" cy="584775"/>
              <a:chOff x="1748790" y="4395757"/>
              <a:chExt cx="754380" cy="584775"/>
            </a:xfrm>
          </p:grpSpPr>
          <p:sp>
            <p:nvSpPr>
              <p:cNvPr id="93" name="TextBox 92"/>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s6</a:t>
                </a:r>
              </a:p>
            </p:txBody>
          </p:sp>
          <p:sp>
            <p:nvSpPr>
              <p:cNvPr id="94" name="Rectangle 93"/>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7107555" y="4878640"/>
              <a:ext cx="754380" cy="584775"/>
              <a:chOff x="1748790" y="4395757"/>
              <a:chExt cx="754380" cy="584775"/>
            </a:xfrm>
          </p:grpSpPr>
          <p:sp>
            <p:nvSpPr>
              <p:cNvPr id="91" name="TextBox 90"/>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s7</a:t>
                </a:r>
              </a:p>
            </p:txBody>
          </p:sp>
          <p:sp>
            <p:nvSpPr>
              <p:cNvPr id="92" name="Rectangle 91"/>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p:cNvSpPr txBox="1"/>
            <p:nvPr/>
          </p:nvSpPr>
          <p:spPr>
            <a:xfrm>
              <a:off x="7793355" y="3048477"/>
              <a:ext cx="4110990" cy="1323439"/>
            </a:xfrm>
            <a:prstGeom prst="rect">
              <a:avLst/>
            </a:prstGeom>
            <a:noFill/>
          </p:spPr>
          <p:txBody>
            <a:bodyPr wrap="square" rtlCol="0">
              <a:spAutoFit/>
            </a:bodyPr>
            <a:lstStyle/>
            <a:p>
              <a:pPr algn="ctr"/>
              <a:r>
                <a:rPr lang="en-US" sz="4000" dirty="0">
                  <a:latin typeface="Consolas" panose="020B0609020204030204" pitchFamily="49" charset="0"/>
                </a:rPr>
                <a:t>Saved values</a:t>
              </a:r>
            </a:p>
            <a:p>
              <a:pPr algn="ctr"/>
              <a:r>
                <a:rPr lang="en-US" sz="4000" dirty="0">
                  <a:latin typeface="Consolas" panose="020B0609020204030204" pitchFamily="49" charset="0"/>
                </a:rPr>
                <a:t>(</a:t>
              </a:r>
              <a:r>
                <a:rPr lang="en-US" sz="4000" dirty="0" err="1">
                  <a:latin typeface="Consolas" panose="020B0609020204030204" pitchFamily="49" charset="0"/>
                </a:rPr>
                <a:t>callee</a:t>
              </a:r>
              <a:r>
                <a:rPr lang="en-US" sz="4000" dirty="0">
                  <a:latin typeface="Consolas" panose="020B0609020204030204" pitchFamily="49" charset="0"/>
                </a:rPr>
                <a:t>-saved)</a:t>
              </a:r>
            </a:p>
          </p:txBody>
        </p:sp>
        <p:grpSp>
          <p:nvGrpSpPr>
            <p:cNvPr id="85" name="Group 84"/>
            <p:cNvGrpSpPr/>
            <p:nvPr/>
          </p:nvGrpSpPr>
          <p:grpSpPr>
            <a:xfrm>
              <a:off x="7107555" y="1435602"/>
              <a:ext cx="754380" cy="584775"/>
              <a:chOff x="1748790" y="4395757"/>
              <a:chExt cx="754380" cy="584775"/>
            </a:xfrm>
          </p:grpSpPr>
          <p:sp>
            <p:nvSpPr>
              <p:cNvPr id="89" name="TextBox 88"/>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s0</a:t>
                </a:r>
              </a:p>
            </p:txBody>
          </p:sp>
          <p:sp>
            <p:nvSpPr>
              <p:cNvPr id="90" name="Rectangle 89"/>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7107555" y="5372956"/>
              <a:ext cx="754380" cy="584775"/>
              <a:chOff x="1748790" y="4395757"/>
              <a:chExt cx="754380" cy="584775"/>
            </a:xfrm>
          </p:grpSpPr>
          <p:sp>
            <p:nvSpPr>
              <p:cNvPr id="87" name="TextBox 86"/>
              <p:cNvSpPr txBox="1"/>
              <p:nvPr/>
            </p:nvSpPr>
            <p:spPr>
              <a:xfrm>
                <a:off x="1760220" y="4395757"/>
                <a:ext cx="674370" cy="584775"/>
              </a:xfrm>
              <a:prstGeom prst="rect">
                <a:avLst/>
              </a:prstGeom>
              <a:noFill/>
            </p:spPr>
            <p:txBody>
              <a:bodyPr wrap="square" rtlCol="0">
                <a:spAutoFit/>
              </a:bodyPr>
              <a:lstStyle/>
              <a:p>
                <a:pPr algn="ctr"/>
                <a:r>
                  <a:rPr lang="en-US" sz="3200" dirty="0">
                    <a:latin typeface="Consolas" panose="020B0609020204030204" pitchFamily="49" charset="0"/>
                  </a:rPr>
                  <a:t>s8</a:t>
                </a:r>
              </a:p>
            </p:txBody>
          </p:sp>
          <p:sp>
            <p:nvSpPr>
              <p:cNvPr id="88" name="Rectangle 87"/>
              <p:cNvSpPr/>
              <p:nvPr/>
            </p:nvSpPr>
            <p:spPr>
              <a:xfrm>
                <a:off x="1748790" y="4469130"/>
                <a:ext cx="754380" cy="488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8112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fade">
                                      <p:cBhvr>
                                        <p:cTn id="4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95"/>
            <a:ext cx="10515600" cy="949325"/>
          </a:xfrm>
        </p:spPr>
        <p:txBody>
          <a:bodyPr/>
          <a:lstStyle/>
          <a:p>
            <a:r>
              <a:rPr lang="en-US" dirty="0"/>
              <a:t>Registers: Caller-saved vs. </a:t>
            </a:r>
            <a:r>
              <a:rPr lang="en-US" dirty="0" err="1"/>
              <a:t>Callee</a:t>
            </a:r>
            <a:r>
              <a:rPr lang="en-US" dirty="0"/>
              <a:t>-saved</a:t>
            </a:r>
          </a:p>
        </p:txBody>
      </p:sp>
      <p:sp>
        <p:nvSpPr>
          <p:cNvPr id="3" name="Content Placeholder 2"/>
          <p:cNvSpPr>
            <a:spLocks noGrp="1"/>
          </p:cNvSpPr>
          <p:nvPr>
            <p:ph idx="1"/>
          </p:nvPr>
        </p:nvSpPr>
        <p:spPr>
          <a:xfrm>
            <a:off x="182880" y="914401"/>
            <a:ext cx="11898629" cy="5909309"/>
          </a:xfrm>
        </p:spPr>
        <p:txBody>
          <a:bodyPr>
            <a:normAutofit lnSpcReduction="10000"/>
          </a:bodyPr>
          <a:lstStyle/>
          <a:p>
            <a:r>
              <a:rPr lang="en-US" sz="3200" dirty="0"/>
              <a:t>Caller-saved registers hold a function’s temporary values</a:t>
            </a:r>
          </a:p>
          <a:p>
            <a:pPr lvl="1"/>
            <a:r>
              <a:rPr lang="en-US" sz="2800" dirty="0"/>
              <a:t>The </a:t>
            </a:r>
            <a:r>
              <a:rPr lang="en-US" sz="2800" dirty="0" err="1"/>
              <a:t>callee</a:t>
            </a:r>
            <a:r>
              <a:rPr lang="en-US" sz="2800" dirty="0"/>
              <a:t> is free to stomp on those values during execution</a:t>
            </a:r>
          </a:p>
          <a:p>
            <a:pPr lvl="1"/>
            <a:r>
              <a:rPr lang="en-US" sz="2800" dirty="0"/>
              <a:t>If the caller wants to guarantee that a caller-saved register isn’t clobbered by the </a:t>
            </a:r>
            <a:r>
              <a:rPr lang="en-US" sz="2800" dirty="0" err="1"/>
              <a:t>callee</a:t>
            </a:r>
            <a:r>
              <a:rPr lang="en-US" sz="2800" dirty="0"/>
              <a:t>, then:</a:t>
            </a:r>
          </a:p>
          <a:p>
            <a:pPr lvl="2"/>
            <a:r>
              <a:rPr lang="en-US" sz="2600" dirty="0"/>
              <a:t>Before the call: the </a:t>
            </a:r>
            <a:r>
              <a:rPr lang="en-US" sz="2600" dirty="0" smtClean="0"/>
              <a:t>caller </a:t>
            </a:r>
            <a:r>
              <a:rPr lang="en-US" sz="2600" dirty="0"/>
              <a:t>must push the register value onto the stack</a:t>
            </a:r>
          </a:p>
          <a:p>
            <a:pPr lvl="2"/>
            <a:r>
              <a:rPr lang="en-US" sz="2600" dirty="0"/>
              <a:t>After the call: the </a:t>
            </a:r>
            <a:r>
              <a:rPr lang="en-US" sz="2600" dirty="0" smtClean="0"/>
              <a:t>caller </a:t>
            </a:r>
            <a:r>
              <a:rPr lang="en-US" sz="2600" dirty="0"/>
              <a:t>must pop the register value from the stack</a:t>
            </a:r>
          </a:p>
          <a:p>
            <a:r>
              <a:rPr lang="en-US" sz="3200" dirty="0" err="1"/>
              <a:t>Callee</a:t>
            </a:r>
            <a:r>
              <a:rPr lang="en-US" sz="3200" dirty="0"/>
              <a:t>-saved registers hold “persistent” values</a:t>
            </a:r>
          </a:p>
          <a:p>
            <a:pPr lvl="1"/>
            <a:r>
              <a:rPr lang="en-US" sz="2800" dirty="0"/>
              <a:t>The </a:t>
            </a:r>
            <a:r>
              <a:rPr lang="en-US" sz="2800" dirty="0" err="1"/>
              <a:t>callee</a:t>
            </a:r>
            <a:r>
              <a:rPr lang="en-US" sz="2800" dirty="0"/>
              <a:t> must ensure that, when the </a:t>
            </a:r>
            <a:r>
              <a:rPr lang="en-US" sz="2800" dirty="0" err="1"/>
              <a:t>callee</a:t>
            </a:r>
            <a:r>
              <a:rPr lang="en-US" sz="2800" dirty="0"/>
              <a:t> returns, the registers have their pre-call value</a:t>
            </a:r>
          </a:p>
          <a:p>
            <a:pPr lvl="1"/>
            <a:r>
              <a:rPr lang="en-US" sz="2800" dirty="0"/>
              <a:t>This means:</a:t>
            </a:r>
          </a:p>
          <a:p>
            <a:pPr lvl="2"/>
            <a:r>
              <a:rPr lang="en-US" sz="2800" dirty="0"/>
              <a:t>At the beginning of the </a:t>
            </a:r>
            <a:r>
              <a:rPr lang="en-US" sz="2800" dirty="0" err="1"/>
              <a:t>callee</a:t>
            </a:r>
            <a:r>
              <a:rPr lang="en-US" sz="2800" dirty="0"/>
              <a:t>: if the </a:t>
            </a:r>
            <a:r>
              <a:rPr lang="en-US" sz="2800" dirty="0" err="1"/>
              <a:t>callee</a:t>
            </a:r>
            <a:r>
              <a:rPr lang="en-US" sz="2800" dirty="0"/>
              <a:t> wants to use those registers, the </a:t>
            </a:r>
            <a:r>
              <a:rPr lang="en-US" sz="2800" dirty="0" err="1"/>
              <a:t>callee</a:t>
            </a:r>
            <a:r>
              <a:rPr lang="en-US" sz="2800" dirty="0"/>
              <a:t> must first push the old register values onto the stack</a:t>
            </a:r>
          </a:p>
          <a:p>
            <a:pPr lvl="2"/>
            <a:r>
              <a:rPr lang="en-US" sz="2800" dirty="0"/>
              <a:t>When the </a:t>
            </a:r>
            <a:r>
              <a:rPr lang="en-US" sz="2800" dirty="0" err="1"/>
              <a:t>callee</a:t>
            </a:r>
            <a:r>
              <a:rPr lang="en-US" sz="2800" dirty="0"/>
              <a:t> returns: any </a:t>
            </a:r>
            <a:r>
              <a:rPr lang="en-US" sz="2800" dirty="0" err="1"/>
              <a:t>callee</a:t>
            </a:r>
            <a:r>
              <a:rPr lang="en-US" sz="2800" dirty="0"/>
              <a:t>-saved registers must be popped from the stack into the relevant registers</a:t>
            </a:r>
          </a:p>
        </p:txBody>
      </p:sp>
    </p:spTree>
    <p:extLst>
      <p:ext uri="{BB962C8B-B14F-4D97-AF65-F5344CB8AC3E}">
        <p14:creationId xmlns:p14="http://schemas.microsoft.com/office/powerpoint/2010/main" val="93075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99694"/>
            <a:ext cx="12100560" cy="6586856"/>
          </a:xfrm>
        </p:spPr>
        <p:txBody>
          <a:bodyPr>
            <a:normAutofit/>
          </a:bodyPr>
          <a:lstStyle/>
          <a:p>
            <a:r>
              <a:rPr lang="en-US" dirty="0" err="1">
                <a:latin typeface="Consolas" panose="020B0609020204030204" pitchFamily="49" charset="0"/>
              </a:rPr>
              <a:t>thread_switch</a:t>
            </a:r>
            <a:r>
              <a:rPr lang="en-US" dirty="0">
                <a:latin typeface="Consolas" panose="020B0609020204030204" pitchFamily="49" charset="0"/>
              </a:rPr>
              <a:t>() </a:t>
            </a:r>
            <a:r>
              <a:rPr lang="en-US" dirty="0"/>
              <a:t>swaps in a new kernel-level execution . . .</a:t>
            </a:r>
          </a:p>
          <a:p>
            <a:pPr marL="0" indent="0">
              <a:buNone/>
            </a:pPr>
            <a:endParaRPr lang="en-US" sz="1100" dirty="0"/>
          </a:p>
          <a:p>
            <a:pPr marL="0" indent="0">
              <a:buNone/>
            </a:pPr>
            <a:r>
              <a:rPr lang="en-US" dirty="0"/>
              <a:t>   </a:t>
            </a:r>
          </a:p>
          <a:p>
            <a:pPr marL="0" indent="0">
              <a:buNone/>
            </a:pPr>
            <a:r>
              <a:rPr lang="en-US" dirty="0"/>
              <a:t>   . . . where </a:t>
            </a:r>
            <a:r>
              <a:rPr lang="en-US" dirty="0">
                <a:latin typeface="Consolas" panose="020B0609020204030204" pitchFamily="49" charset="0"/>
              </a:rPr>
              <a:t>cur</a:t>
            </a:r>
            <a:r>
              <a:rPr lang="en-US" dirty="0"/>
              <a:t> is the currently-executing thread-to-sleep, and </a:t>
            </a:r>
            <a:r>
              <a:rPr lang="en-US" dirty="0">
                <a:latin typeface="Consolas" panose="020B0609020204030204" pitchFamily="49" charset="0"/>
              </a:rPr>
              <a:t>next</a:t>
            </a:r>
            <a:r>
              <a:rPr lang="en-US" dirty="0"/>
              <a:t> is the </a:t>
            </a:r>
            <a:r>
              <a:rPr lang="en-US" dirty="0" err="1">
                <a:solidFill>
                  <a:schemeClr val="bg1"/>
                </a:solidFill>
              </a:rPr>
              <a:t>n</a:t>
            </a:r>
            <a:r>
              <a:rPr lang="en-US" dirty="0" err="1"/>
              <a:t>new</a:t>
            </a:r>
            <a:r>
              <a:rPr lang="en-US" dirty="0"/>
              <a:t> thread to start executing</a:t>
            </a:r>
          </a:p>
          <a:p>
            <a:r>
              <a:rPr lang="en-US" dirty="0"/>
              <a:t>The call to </a:t>
            </a:r>
            <a:r>
              <a:rPr lang="en-US" dirty="0" err="1">
                <a:latin typeface="Consolas" panose="020B0609020204030204" pitchFamily="49" charset="0"/>
              </a:rPr>
              <a:t>switchframe_switch</a:t>
            </a:r>
            <a:r>
              <a:rPr lang="en-US" dirty="0">
                <a:latin typeface="Consolas" panose="020B0609020204030204" pitchFamily="49" charset="0"/>
              </a:rPr>
              <a:t>() </a:t>
            </a:r>
            <a:r>
              <a:rPr lang="en-US" dirty="0"/>
              <a:t>automatically pushes the necessary caller-saved registers onto the stack</a:t>
            </a:r>
          </a:p>
          <a:p>
            <a:r>
              <a:rPr lang="en-US" dirty="0"/>
              <a:t>So, </a:t>
            </a:r>
            <a:r>
              <a:rPr lang="en-US" dirty="0" err="1">
                <a:latin typeface="Consolas" panose="020B0609020204030204" pitchFamily="49" charset="0"/>
              </a:rPr>
              <a:t>switchframe_switch</a:t>
            </a:r>
            <a:r>
              <a:rPr lang="en-US" dirty="0">
                <a:latin typeface="Consolas" panose="020B0609020204030204" pitchFamily="49" charset="0"/>
              </a:rPr>
              <a:t>() </a:t>
            </a:r>
            <a:r>
              <a:rPr lang="en-US" dirty="0"/>
              <a:t>uses hand-coded assembly to:</a:t>
            </a:r>
          </a:p>
          <a:p>
            <a:pPr lvl="1"/>
            <a:r>
              <a:rPr lang="en-US" dirty="0"/>
              <a:t>push </a:t>
            </a:r>
            <a:r>
              <a:rPr lang="en-US" dirty="0" err="1"/>
              <a:t>callee</a:t>
            </a:r>
            <a:r>
              <a:rPr lang="en-US" dirty="0"/>
              <a:t>-saved registers onto the stack (including </a:t>
            </a:r>
            <a:r>
              <a:rPr lang="en-US" dirty="0" err="1">
                <a:latin typeface="Consolas" panose="020B0609020204030204" pitchFamily="49" charset="0"/>
              </a:rPr>
              <a:t>ra</a:t>
            </a:r>
            <a:r>
              <a:rPr lang="en-US" dirty="0"/>
              <a:t>, which contains the address of the instruction in </a:t>
            </a:r>
            <a:r>
              <a:rPr lang="en-US" dirty="0" err="1">
                <a:latin typeface="Consolas" panose="020B0609020204030204" pitchFamily="49" charset="0"/>
              </a:rPr>
              <a:t>thread_switch</a:t>
            </a:r>
            <a:r>
              <a:rPr lang="en-US" dirty="0">
                <a:latin typeface="Consolas" panose="020B0609020204030204" pitchFamily="49" charset="0"/>
              </a:rPr>
              <a:t>() </a:t>
            </a:r>
            <a:r>
              <a:rPr lang="en-US" dirty="0"/>
              <a:t>after the call to </a:t>
            </a:r>
            <a:r>
              <a:rPr lang="en-US" dirty="0" err="1">
                <a:latin typeface="Consolas" panose="020B0609020204030204" pitchFamily="49" charset="0"/>
              </a:rPr>
              <a:t>switchframe_switch</a:t>
            </a:r>
            <a:r>
              <a:rPr lang="en-US" dirty="0">
                <a:latin typeface="Consolas" panose="020B0609020204030204" pitchFamily="49" charset="0"/>
              </a:rPr>
              <a:t>()</a:t>
            </a:r>
            <a:r>
              <a:rPr lang="en-US" dirty="0"/>
              <a:t>)</a:t>
            </a:r>
          </a:p>
          <a:p>
            <a:pPr lvl="1"/>
            <a:r>
              <a:rPr lang="en-US" dirty="0"/>
              <a:t>update </a:t>
            </a:r>
            <a:r>
              <a:rPr lang="en-US" dirty="0">
                <a:latin typeface="Consolas" panose="020B0609020204030204" pitchFamily="49" charset="0"/>
              </a:rPr>
              <a:t>cur</a:t>
            </a:r>
            <a:r>
              <a:rPr lang="en-US" dirty="0"/>
              <a:t>’s </a:t>
            </a:r>
            <a:r>
              <a:rPr lang="en-US" dirty="0">
                <a:latin typeface="Consolas" panose="020B0609020204030204" pitchFamily="49" charset="0"/>
              </a:rPr>
              <a:t>struct </a:t>
            </a:r>
            <a:r>
              <a:rPr lang="en-US" dirty="0" err="1">
                <a:latin typeface="Consolas" panose="020B0609020204030204" pitchFamily="49" charset="0"/>
              </a:rPr>
              <a:t>switchframe</a:t>
            </a:r>
            <a:r>
              <a:rPr lang="en-US" dirty="0">
                <a:latin typeface="Consolas" panose="020B0609020204030204" pitchFamily="49" charset="0"/>
              </a:rPr>
              <a:t> *</a:t>
            </a:r>
            <a:r>
              <a:rPr lang="en-US" dirty="0" err="1">
                <a:latin typeface="Consolas" panose="020B0609020204030204" pitchFamily="49" charset="0"/>
              </a:rPr>
              <a:t>t_context</a:t>
            </a:r>
            <a:r>
              <a:rPr lang="en-US" dirty="0">
                <a:latin typeface="Consolas" panose="020B0609020204030204" pitchFamily="49" charset="0"/>
              </a:rPr>
              <a:t> </a:t>
            </a:r>
            <a:r>
              <a:rPr lang="en-US" dirty="0"/>
              <a:t>to point to the saved registers (so now, all of </a:t>
            </a:r>
            <a:r>
              <a:rPr lang="en-US" dirty="0">
                <a:latin typeface="Consolas" panose="020B0609020204030204" pitchFamily="49" charset="0"/>
              </a:rPr>
              <a:t>cur</a:t>
            </a:r>
            <a:r>
              <a:rPr lang="en-US" dirty="0"/>
              <a:t>’s kernel-level execution context is on its kernel stack)</a:t>
            </a:r>
          </a:p>
          <a:p>
            <a:pPr lvl="1"/>
            <a:r>
              <a:rPr lang="en-US" dirty="0"/>
              <a:t>change the kernel stack pointer to be </a:t>
            </a:r>
            <a:r>
              <a:rPr lang="en-US" dirty="0" err="1">
                <a:latin typeface="Consolas" panose="020B0609020204030204" pitchFamily="49" charset="0"/>
              </a:rPr>
              <a:t>next</a:t>
            </a:r>
            <a:r>
              <a:rPr lang="en-US" dirty="0" err="1"/>
              <a:t>’s</a:t>
            </a:r>
            <a:r>
              <a:rPr lang="en-US" dirty="0"/>
              <a:t> kernel stack pointer</a:t>
            </a:r>
          </a:p>
          <a:p>
            <a:pPr lvl="1"/>
            <a:r>
              <a:rPr lang="en-US" dirty="0"/>
              <a:t>restore </a:t>
            </a:r>
            <a:r>
              <a:rPr lang="en-US" dirty="0" err="1">
                <a:latin typeface="Consolas" panose="020B0609020204030204" pitchFamily="49" charset="0"/>
              </a:rPr>
              <a:t>next</a:t>
            </a:r>
            <a:r>
              <a:rPr lang="en-US" dirty="0" err="1"/>
              <a:t>’s</a:t>
            </a:r>
            <a:r>
              <a:rPr lang="en-US" dirty="0"/>
              <a:t> </a:t>
            </a:r>
            <a:r>
              <a:rPr lang="en-US" dirty="0" err="1"/>
              <a:t>callee</a:t>
            </a:r>
            <a:r>
              <a:rPr lang="en-US" dirty="0"/>
              <a:t>-saved kernel-level execution context using </a:t>
            </a:r>
            <a:r>
              <a:rPr lang="en-US" dirty="0" err="1">
                <a:latin typeface="Consolas" panose="020B0609020204030204" pitchFamily="49" charset="0"/>
              </a:rPr>
              <a:t>next</a:t>
            </a:r>
            <a:r>
              <a:rPr lang="en-US" dirty="0" err="1"/>
              <a:t>’s</a:t>
            </a:r>
            <a:r>
              <a:rPr lang="en-US" dirty="0"/>
              <a:t> </a:t>
            </a:r>
            <a:r>
              <a:rPr lang="en-US" dirty="0" err="1"/>
              <a:t>switchframe</a:t>
            </a:r>
            <a:endParaRPr lang="en-US" dirty="0"/>
          </a:p>
          <a:p>
            <a:pPr lvl="1"/>
            <a:r>
              <a:rPr lang="en-US" dirty="0"/>
              <a:t>jump to the restored </a:t>
            </a:r>
            <a:r>
              <a:rPr lang="en-US" dirty="0" err="1">
                <a:latin typeface="Consolas" panose="020B0609020204030204" pitchFamily="49" charset="0"/>
              </a:rPr>
              <a:t>ra</a:t>
            </a:r>
            <a:r>
              <a:rPr lang="en-US" dirty="0"/>
              <a:t> value; caller restores the caller-saved registers; </a:t>
            </a:r>
            <a:r>
              <a:rPr lang="en-US" dirty="0">
                <a:latin typeface="Consolas" panose="020B0609020204030204" pitchFamily="49" charset="0"/>
              </a:rPr>
              <a:t>next</a:t>
            </a:r>
            <a:r>
              <a:rPr lang="en-US" dirty="0"/>
              <a:t> has now returned from </a:t>
            </a:r>
            <a:r>
              <a:rPr lang="en-US" dirty="0" err="1">
                <a:latin typeface="Consolas" panose="020B0609020204030204" pitchFamily="49" charset="0"/>
              </a:rPr>
              <a:t>switchframe_switch</a:t>
            </a:r>
            <a:r>
              <a:rPr lang="en-US" dirty="0">
                <a:latin typeface="Consolas" panose="020B0609020204030204" pitchFamily="49" charset="0"/>
              </a:rPr>
              <a:t>()</a:t>
            </a:r>
            <a:r>
              <a:rPr lang="en-US" dirty="0"/>
              <a:t>!</a:t>
            </a:r>
          </a:p>
        </p:txBody>
      </p:sp>
      <p:sp>
        <p:nvSpPr>
          <p:cNvPr id="4" name="TextBox 3"/>
          <p:cNvSpPr txBox="1"/>
          <p:nvPr/>
        </p:nvSpPr>
        <p:spPr>
          <a:xfrm>
            <a:off x="1165860" y="491044"/>
            <a:ext cx="11026140" cy="954107"/>
          </a:xfrm>
          <a:prstGeom prst="rect">
            <a:avLst/>
          </a:prstGeom>
          <a:noFill/>
        </p:spPr>
        <p:txBody>
          <a:bodyPr wrap="square" rtlCol="0">
            <a:spAutoFit/>
          </a:bodyPr>
          <a:lstStyle/>
          <a:p>
            <a:r>
              <a:rPr lang="en-US" sz="2800" dirty="0">
                <a:latin typeface="Consolas" panose="020B0609020204030204" pitchFamily="49" charset="0"/>
              </a:rPr>
              <a:t>/* do the switch (in assembler in </a:t>
            </a:r>
            <a:r>
              <a:rPr lang="en-US" sz="2800" dirty="0" err="1">
                <a:latin typeface="Consolas" panose="020B0609020204030204" pitchFamily="49" charset="0"/>
              </a:rPr>
              <a:t>switch.S</a:t>
            </a:r>
            <a:r>
              <a:rPr lang="en-US" sz="2800" dirty="0">
                <a:latin typeface="Consolas" panose="020B0609020204030204" pitchFamily="49" charset="0"/>
              </a:rPr>
              <a:t>) */</a:t>
            </a:r>
          </a:p>
          <a:p>
            <a:r>
              <a:rPr lang="en-US" sz="2800" dirty="0" err="1">
                <a:latin typeface="Consolas" panose="020B0609020204030204" pitchFamily="49" charset="0"/>
              </a:rPr>
              <a:t>switchframe_switch</a:t>
            </a:r>
            <a:r>
              <a:rPr lang="en-US" sz="2800" dirty="0">
                <a:latin typeface="Consolas" panose="020B0609020204030204" pitchFamily="49" charset="0"/>
              </a:rPr>
              <a:t>(&amp;cur-&gt;</a:t>
            </a:r>
            <a:r>
              <a:rPr lang="en-US" sz="2800" dirty="0" err="1">
                <a:latin typeface="Consolas" panose="020B0609020204030204" pitchFamily="49" charset="0"/>
              </a:rPr>
              <a:t>t_context</a:t>
            </a:r>
            <a:r>
              <a:rPr lang="en-US" sz="2800" dirty="0">
                <a:latin typeface="Consolas" panose="020B0609020204030204" pitchFamily="49" charset="0"/>
              </a:rPr>
              <a:t>, &amp;next-&gt;</a:t>
            </a:r>
            <a:r>
              <a:rPr lang="en-US" sz="2800" dirty="0" err="1">
                <a:latin typeface="Consolas" panose="020B0609020204030204" pitchFamily="49" charset="0"/>
              </a:rPr>
              <a:t>t_context</a:t>
            </a:r>
            <a:r>
              <a:rPr lang="en-US" sz="2800" dirty="0">
                <a:latin typeface="Consolas" panose="020B0609020204030204" pitchFamily="49" charset="0"/>
              </a:rPr>
              <a:t>);</a:t>
            </a:r>
          </a:p>
        </p:txBody>
      </p:sp>
    </p:spTree>
    <p:extLst>
      <p:ext uri="{BB962C8B-B14F-4D97-AF65-F5344CB8AC3E}">
        <p14:creationId xmlns:p14="http://schemas.microsoft.com/office/powerpoint/2010/main" val="374166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310" y="91440"/>
            <a:ext cx="12218670" cy="6555641"/>
          </a:xfrm>
          <a:prstGeom prst="rect">
            <a:avLst/>
          </a:prstGeom>
        </p:spPr>
        <p:txBody>
          <a:bodyPr wrap="square">
            <a:spAutoFit/>
          </a:bodyPr>
          <a:lstStyle/>
          <a:p>
            <a:r>
              <a:rPr lang="en-US" sz="2800" dirty="0">
                <a:solidFill>
                  <a:prstClr val="black"/>
                </a:solidFill>
                <a:latin typeface="Consolas" panose="020B0609020204030204" pitchFamily="49" charset="0"/>
              </a:rPr>
              <a:t>/* do the switch (in assembler in </a:t>
            </a:r>
            <a:r>
              <a:rPr lang="en-US" sz="2800" dirty="0" err="1">
                <a:solidFill>
                  <a:prstClr val="black"/>
                </a:solidFill>
                <a:latin typeface="Consolas" panose="020B0609020204030204" pitchFamily="49" charset="0"/>
              </a:rPr>
              <a:t>switch.S</a:t>
            </a:r>
            <a:r>
              <a:rPr lang="en-US" sz="2800" dirty="0">
                <a:solidFill>
                  <a:prstClr val="black"/>
                </a:solidFill>
                <a:latin typeface="Consolas" panose="020B0609020204030204" pitchFamily="49" charset="0"/>
              </a:rPr>
              <a:t>) */</a:t>
            </a:r>
          </a:p>
          <a:p>
            <a:r>
              <a:rPr lang="en-US" sz="2800" dirty="0" err="1">
                <a:solidFill>
                  <a:srgbClr val="000000"/>
                </a:solidFill>
                <a:latin typeface="Consolas" panose="020B0609020204030204" pitchFamily="49" charset="0"/>
              </a:rPr>
              <a:t>switchframe_</a:t>
            </a:r>
            <a:r>
              <a:rPr lang="en-US" sz="2800" dirty="0" err="1">
                <a:solidFill>
                  <a:prstClr val="black"/>
                </a:solidFill>
                <a:latin typeface="Consolas" panose="020B0609020204030204" pitchFamily="49" charset="0"/>
              </a:rPr>
              <a:t>switch</a:t>
            </a:r>
            <a:r>
              <a:rPr lang="en-US" sz="2800" dirty="0">
                <a:solidFill>
                  <a:prstClr val="black"/>
                </a:solidFill>
                <a:latin typeface="Consolas" panose="020B0609020204030204" pitchFamily="49" charset="0"/>
              </a:rPr>
              <a:t>(&amp;cur-&gt;</a:t>
            </a:r>
            <a:r>
              <a:rPr lang="en-US" sz="2800" dirty="0" err="1">
                <a:solidFill>
                  <a:prstClr val="black"/>
                </a:solidFill>
                <a:latin typeface="Consolas" panose="020B0609020204030204" pitchFamily="49" charset="0"/>
              </a:rPr>
              <a:t>t_context</a:t>
            </a:r>
            <a:r>
              <a:rPr lang="en-US" sz="2800" dirty="0">
                <a:solidFill>
                  <a:prstClr val="black"/>
                </a:solidFill>
                <a:latin typeface="Consolas" panose="020B0609020204030204" pitchFamily="49" charset="0"/>
              </a:rPr>
              <a:t>, &amp;next-&gt;</a:t>
            </a:r>
            <a:r>
              <a:rPr lang="en-US" sz="2800" dirty="0" err="1">
                <a:solidFill>
                  <a:prstClr val="black"/>
                </a:solidFill>
                <a:latin typeface="Consolas" panose="020B0609020204030204" pitchFamily="49" charset="0"/>
              </a:rPr>
              <a:t>t_context</a:t>
            </a:r>
            <a:r>
              <a:rPr lang="en-US" sz="2800" dirty="0">
                <a:solidFill>
                  <a:prstClr val="black"/>
                </a:solidFill>
                <a:latin typeface="Consolas" panose="020B0609020204030204" pitchFamily="49" charset="0"/>
              </a:rPr>
              <a:t>);</a:t>
            </a:r>
          </a:p>
          <a:p>
            <a:endParaRPr lang="en-US" sz="2800" dirty="0">
              <a:solidFill>
                <a:prstClr val="black"/>
              </a:solidFill>
              <a:latin typeface="Consolas" panose="020B0609020204030204" pitchFamily="49" charset="0"/>
            </a:endParaRPr>
          </a:p>
          <a:p>
            <a:r>
              <a:rPr lang="en-US" sz="2800" dirty="0">
                <a:solidFill>
                  <a:prstClr val="black"/>
                </a:solidFill>
                <a:latin typeface="Consolas" panose="020B0609020204030204" pitchFamily="49" charset="0"/>
              </a:rPr>
              <a:t>/*</a:t>
            </a:r>
          </a:p>
          <a:p>
            <a:r>
              <a:rPr lang="en-US" sz="2800" dirty="0">
                <a:solidFill>
                  <a:prstClr val="black"/>
                </a:solidFill>
                <a:latin typeface="Consolas" panose="020B0609020204030204" pitchFamily="49" charset="0"/>
              </a:rPr>
              <a:t> * When we get to here, we are either running in the next</a:t>
            </a:r>
          </a:p>
          <a:p>
            <a:r>
              <a:rPr lang="en-US" sz="2800" dirty="0">
                <a:solidFill>
                  <a:prstClr val="black"/>
                </a:solidFill>
                <a:latin typeface="Consolas" panose="020B0609020204030204" pitchFamily="49" charset="0"/>
              </a:rPr>
              <a:t> * thread, or have come back to the same thread again,</a:t>
            </a:r>
          </a:p>
          <a:p>
            <a:r>
              <a:rPr lang="en-US" sz="2800" dirty="0">
                <a:solidFill>
                  <a:prstClr val="black"/>
                </a:solidFill>
                <a:latin typeface="Consolas" panose="020B0609020204030204" pitchFamily="49" charset="0"/>
              </a:rPr>
              <a:t> * depending on how you look at it. That is,</a:t>
            </a:r>
          </a:p>
          <a:p>
            <a:r>
              <a:rPr lang="en-US" sz="2800" dirty="0">
                <a:solidFill>
                  <a:prstClr val="black"/>
                </a:solidFill>
                <a:latin typeface="Consolas" panose="020B0609020204030204" pitchFamily="49" charset="0"/>
              </a:rPr>
              <a:t> * </a:t>
            </a:r>
            <a:r>
              <a:rPr lang="en-US" sz="2800" dirty="0" err="1">
                <a:solidFill>
                  <a:srgbClr val="000000"/>
                </a:solidFill>
                <a:latin typeface="Consolas" panose="020B0609020204030204" pitchFamily="49" charset="0"/>
              </a:rPr>
              <a:t>switchframe_</a:t>
            </a:r>
            <a:r>
              <a:rPr lang="en-US" sz="2800" dirty="0" err="1">
                <a:solidFill>
                  <a:prstClr val="black"/>
                </a:solidFill>
                <a:latin typeface="Consolas" panose="020B0609020204030204" pitchFamily="49" charset="0"/>
              </a:rPr>
              <a:t>switch</a:t>
            </a:r>
            <a:r>
              <a:rPr lang="en-US" sz="2800" dirty="0">
                <a:solidFill>
                  <a:prstClr val="black"/>
                </a:solidFill>
                <a:latin typeface="Consolas" panose="020B0609020204030204" pitchFamily="49" charset="0"/>
              </a:rPr>
              <a:t> returns immediately in another thread</a:t>
            </a:r>
          </a:p>
          <a:p>
            <a:r>
              <a:rPr lang="en-US" sz="2800" dirty="0">
                <a:solidFill>
                  <a:prstClr val="black"/>
                </a:solidFill>
                <a:latin typeface="Consolas" panose="020B0609020204030204" pitchFamily="49" charset="0"/>
              </a:rPr>
              <a:t> * context, which in general will be executing here with a</a:t>
            </a:r>
          </a:p>
          <a:p>
            <a:r>
              <a:rPr lang="en-US" sz="2800" dirty="0">
                <a:solidFill>
                  <a:prstClr val="black"/>
                </a:solidFill>
                <a:latin typeface="Consolas" panose="020B0609020204030204" pitchFamily="49" charset="0"/>
              </a:rPr>
              <a:t> * different stack and different values in the local</a:t>
            </a:r>
          </a:p>
          <a:p>
            <a:r>
              <a:rPr lang="en-US" sz="2800" dirty="0">
                <a:solidFill>
                  <a:prstClr val="black"/>
                </a:solidFill>
                <a:latin typeface="Consolas" panose="020B0609020204030204" pitchFamily="49" charset="0"/>
              </a:rPr>
              <a:t> * variables. (Although new threads go to </a:t>
            </a:r>
            <a:r>
              <a:rPr lang="en-US" sz="2800" dirty="0" err="1">
                <a:solidFill>
                  <a:prstClr val="black"/>
                </a:solidFill>
                <a:latin typeface="Consolas" panose="020B0609020204030204" pitchFamily="49" charset="0"/>
              </a:rPr>
              <a:t>thread_startup</a:t>
            </a:r>
            <a:endParaRPr lang="en-US" sz="2800" dirty="0">
              <a:solidFill>
                <a:prstClr val="black"/>
              </a:solidFill>
              <a:latin typeface="Consolas" panose="020B0609020204030204" pitchFamily="49" charset="0"/>
            </a:endParaRPr>
          </a:p>
          <a:p>
            <a:r>
              <a:rPr lang="en-US" sz="2800" dirty="0">
                <a:solidFill>
                  <a:prstClr val="black"/>
                </a:solidFill>
                <a:latin typeface="Consolas" panose="020B0609020204030204" pitchFamily="49" charset="0"/>
              </a:rPr>
              <a:t> * instead.) But, later on when the processor, or some</a:t>
            </a:r>
          </a:p>
          <a:p>
            <a:r>
              <a:rPr lang="en-US" sz="2800" dirty="0">
                <a:solidFill>
                  <a:prstClr val="black"/>
                </a:solidFill>
                <a:latin typeface="Consolas" panose="020B0609020204030204" pitchFamily="49" charset="0"/>
              </a:rPr>
              <a:t> * processor, comes back to the previous thread, it's also</a:t>
            </a:r>
          </a:p>
          <a:p>
            <a:r>
              <a:rPr lang="en-US" sz="2800" dirty="0">
                <a:solidFill>
                  <a:prstClr val="black"/>
                </a:solidFill>
                <a:latin typeface="Consolas" panose="020B0609020204030204" pitchFamily="49" charset="0"/>
              </a:rPr>
              <a:t> * executing here with the *same* value in the local</a:t>
            </a:r>
          </a:p>
          <a:p>
            <a:r>
              <a:rPr lang="en-US" sz="2800" dirty="0">
                <a:solidFill>
                  <a:prstClr val="black"/>
                </a:solidFill>
                <a:latin typeface="Consolas" panose="020B0609020204030204" pitchFamily="49" charset="0"/>
              </a:rPr>
              <a:t> * variables.</a:t>
            </a:r>
            <a:endParaRPr lang="en-US" sz="2800" dirty="0">
              <a:latin typeface="Consolas" panose="020B0609020204030204" pitchFamily="49" charset="0"/>
            </a:endParaRPr>
          </a:p>
        </p:txBody>
      </p:sp>
    </p:spTree>
    <p:extLst>
      <p:ext uri="{BB962C8B-B14F-4D97-AF65-F5344CB8AC3E}">
        <p14:creationId xmlns:p14="http://schemas.microsoft.com/office/powerpoint/2010/main" val="1765300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845" y="478274"/>
            <a:ext cx="11620489" cy="6124754"/>
          </a:xfrm>
          <a:prstGeom prst="rect">
            <a:avLst/>
          </a:prstGeom>
        </p:spPr>
        <p:txBody>
          <a:bodyPr wrap="none">
            <a:spAutoFit/>
          </a:bodyPr>
          <a:lstStyle/>
          <a:p>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userland</a:t>
            </a:r>
            <a:r>
              <a:rPr lang="en-US" sz="2800" dirty="0">
                <a:solidFill>
                  <a:srgbClr val="000000"/>
                </a:solidFill>
                <a:latin typeface="Consolas" panose="020B0609020204030204" pitchFamily="49" charset="0"/>
              </a:rPr>
              <a:t>/lib/</a:t>
            </a:r>
            <a:r>
              <a:rPr lang="en-US" sz="2800" dirty="0" err="1">
                <a:solidFill>
                  <a:srgbClr val="000000"/>
                </a:solidFill>
                <a:latin typeface="Consolas" panose="020B0609020204030204" pitchFamily="49" charset="0"/>
              </a:rPr>
              <a:t>libc</a:t>
            </a:r>
            <a:r>
              <a:rPr lang="en-US" sz="2800" dirty="0">
                <a:solidFill>
                  <a:srgbClr val="000000"/>
                </a:solidFill>
                <a:latin typeface="Consolas" panose="020B0609020204030204" pitchFamily="49" charset="0"/>
              </a:rPr>
              <a:t>/arch/</a:t>
            </a:r>
            <a:r>
              <a:rPr lang="en-US" sz="2800" dirty="0" err="1">
                <a:solidFill>
                  <a:srgbClr val="000000"/>
                </a:solidFill>
                <a:latin typeface="Consolas" panose="020B0609020204030204" pitchFamily="49" charset="0"/>
              </a:rPr>
              <a:t>mips</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syscalls-mips.S</a:t>
            </a:r>
            <a:r>
              <a:rPr lang="en-US" sz="2800" dirty="0">
                <a:solidFill>
                  <a:srgbClr val="000000"/>
                </a:solidFill>
                <a:latin typeface="Consolas" panose="020B0609020204030204" pitchFamily="49" charset="0"/>
              </a:rPr>
              <a:t> */</a:t>
            </a:r>
          </a:p>
          <a:p>
            <a:r>
              <a:rPr lang="en-US" sz="2800" dirty="0">
                <a:latin typeface="Consolas" panose="020B0609020204030204" pitchFamily="49" charset="0"/>
              </a:rPr>
              <a:t>/*</a:t>
            </a:r>
          </a:p>
          <a:p>
            <a:r>
              <a:rPr lang="en-US" sz="2800" dirty="0">
                <a:latin typeface="Consolas" panose="020B0609020204030204" pitchFamily="49" charset="0"/>
              </a:rPr>
              <a:t> * The MIPS </a:t>
            </a:r>
            <a:r>
              <a:rPr lang="en-US" sz="2800" dirty="0" err="1">
                <a:latin typeface="Consolas" panose="020B0609020204030204" pitchFamily="49" charset="0"/>
              </a:rPr>
              <a:t>syscall</a:t>
            </a:r>
            <a:r>
              <a:rPr lang="en-US" sz="2800" dirty="0">
                <a:latin typeface="Consolas" panose="020B0609020204030204" pitchFamily="49" charset="0"/>
              </a:rPr>
              <a:t> ABI is as follows:</a:t>
            </a:r>
          </a:p>
          <a:p>
            <a:r>
              <a:rPr lang="en-US" sz="2800" dirty="0">
                <a:latin typeface="Consolas" panose="020B0609020204030204" pitchFamily="49" charset="0"/>
              </a:rPr>
              <a:t> *    On entry, call number in v0. The rest is like a</a:t>
            </a:r>
          </a:p>
          <a:p>
            <a:r>
              <a:rPr lang="en-US" sz="2800" dirty="0">
                <a:latin typeface="Consolas" panose="020B0609020204030204" pitchFamily="49" charset="0"/>
              </a:rPr>
              <a:t> *    normal function call: four </a:t>
            </a:r>
            <a:r>
              <a:rPr lang="en-US" sz="2800" dirty="0" err="1">
                <a:latin typeface="Consolas" panose="020B0609020204030204" pitchFamily="49" charset="0"/>
              </a:rPr>
              <a:t>args</a:t>
            </a:r>
            <a:r>
              <a:rPr lang="en-US" sz="2800" dirty="0">
                <a:latin typeface="Consolas" panose="020B0609020204030204" pitchFamily="49" charset="0"/>
              </a:rPr>
              <a:t> in a0-a3, the</a:t>
            </a:r>
          </a:p>
          <a:p>
            <a:r>
              <a:rPr lang="en-US" sz="2800" dirty="0">
                <a:latin typeface="Consolas" panose="020B0609020204030204" pitchFamily="49" charset="0"/>
              </a:rPr>
              <a:t> *    other </a:t>
            </a:r>
            <a:r>
              <a:rPr lang="en-US" sz="2800" dirty="0" err="1">
                <a:latin typeface="Consolas" panose="020B0609020204030204" pitchFamily="49" charset="0"/>
              </a:rPr>
              <a:t>args</a:t>
            </a:r>
            <a:r>
              <a:rPr lang="en-US" sz="2800" dirty="0">
                <a:latin typeface="Consolas" panose="020B0609020204030204" pitchFamily="49" charset="0"/>
              </a:rPr>
              <a:t> on the stack.</a:t>
            </a:r>
          </a:p>
          <a:p>
            <a:r>
              <a:rPr lang="en-US" sz="2800" dirty="0">
                <a:latin typeface="Consolas" panose="020B0609020204030204" pitchFamily="49" charset="0"/>
              </a:rPr>
              <a:t> *</a:t>
            </a:r>
          </a:p>
          <a:p>
            <a:r>
              <a:rPr lang="en-US" sz="2800" dirty="0">
                <a:latin typeface="Consolas" panose="020B0609020204030204" pitchFamily="49" charset="0"/>
              </a:rPr>
              <a:t> *    On successful return, zero in a3 register; return</a:t>
            </a:r>
          </a:p>
          <a:p>
            <a:r>
              <a:rPr lang="en-US" sz="2800" dirty="0">
                <a:latin typeface="Consolas" panose="020B0609020204030204" pitchFamily="49" charset="0"/>
              </a:rPr>
              <a:t> *    value in v0 (v0 and v1 for a 64-bit return value).</a:t>
            </a:r>
          </a:p>
          <a:p>
            <a:r>
              <a:rPr lang="en-US" sz="2800" dirty="0">
                <a:latin typeface="Consolas" panose="020B0609020204030204" pitchFamily="49" charset="0"/>
              </a:rPr>
              <a:t> *</a:t>
            </a:r>
          </a:p>
          <a:p>
            <a:r>
              <a:rPr lang="en-US" sz="2800" dirty="0">
                <a:latin typeface="Consolas" panose="020B0609020204030204" pitchFamily="49" charset="0"/>
              </a:rPr>
              <a:t> *    On error return, nonzero in a3 register; </a:t>
            </a:r>
            <a:r>
              <a:rPr lang="en-US" sz="2800" dirty="0" err="1">
                <a:latin typeface="Consolas" panose="020B0609020204030204" pitchFamily="49" charset="0"/>
              </a:rPr>
              <a:t>errno</a:t>
            </a:r>
            <a:r>
              <a:rPr lang="en-US" sz="2800" dirty="0">
                <a:latin typeface="Consolas" panose="020B0609020204030204" pitchFamily="49" charset="0"/>
              </a:rPr>
              <a:t> value</a:t>
            </a:r>
          </a:p>
          <a:p>
            <a:r>
              <a:rPr lang="en-US" sz="2800" dirty="0">
                <a:latin typeface="Consolas" panose="020B0609020204030204" pitchFamily="49" charset="0"/>
              </a:rPr>
              <a:t> *    in v0.</a:t>
            </a:r>
          </a:p>
          <a:p>
            <a:r>
              <a:rPr lang="en-US" sz="2800" dirty="0">
                <a:latin typeface="Consolas" panose="020B0609020204030204" pitchFamily="49" charset="0"/>
              </a:rPr>
              <a:t> */</a:t>
            </a:r>
          </a:p>
          <a:p>
            <a:endParaRPr lang="en-US" sz="2800" dirty="0">
              <a:latin typeface="Consolas" panose="020B0609020204030204" pitchFamily="49" charset="0"/>
            </a:endParaRPr>
          </a:p>
        </p:txBody>
      </p:sp>
      <p:sp>
        <p:nvSpPr>
          <p:cNvPr id="3" name="Rectangle 2"/>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3330" y="101084"/>
            <a:ext cx="11423320" cy="6555641"/>
          </a:xfrm>
          <a:prstGeom prst="rect">
            <a:avLst/>
          </a:prstGeom>
        </p:spPr>
        <p:txBody>
          <a:bodyPr wrap="none">
            <a:spAutoFit/>
          </a:bodyPr>
          <a:lstStyle/>
          <a:p>
            <a:r>
              <a:rPr lang="de-DE" sz="2800" dirty="0">
                <a:solidFill>
                  <a:srgbClr val="000000"/>
                </a:solidFill>
                <a:latin typeface="Consolas" panose="020B0609020204030204" pitchFamily="49" charset="0"/>
              </a:rPr>
              <a:t>/* kern/include/kern/syscall.h */</a:t>
            </a:r>
          </a:p>
          <a:p>
            <a:r>
              <a:rPr lang="en-US" sz="2800" dirty="0">
                <a:latin typeface="Consolas" panose="020B0609020204030204" pitchFamily="49" charset="0"/>
              </a:rPr>
              <a:t>//                              -- Process-related --</a:t>
            </a:r>
          </a:p>
          <a:p>
            <a:r>
              <a:rPr lang="en-US" sz="2800" dirty="0">
                <a:latin typeface="Consolas" panose="020B0609020204030204" pitchFamily="49" charset="0"/>
              </a:rPr>
              <a:t>#define </a:t>
            </a:r>
            <a:r>
              <a:rPr lang="en-US" sz="2800" dirty="0" err="1">
                <a:latin typeface="Consolas" panose="020B0609020204030204" pitchFamily="49" charset="0"/>
              </a:rPr>
              <a:t>SYS_fork</a:t>
            </a:r>
            <a:r>
              <a:rPr lang="en-US" sz="2800" dirty="0">
                <a:latin typeface="Consolas" panose="020B0609020204030204" pitchFamily="49" charset="0"/>
              </a:rPr>
              <a:t>         0</a:t>
            </a:r>
          </a:p>
          <a:p>
            <a:r>
              <a:rPr lang="en-US" sz="2800" dirty="0">
                <a:latin typeface="Consolas" panose="020B0609020204030204" pitchFamily="49" charset="0"/>
              </a:rPr>
              <a:t>#define </a:t>
            </a:r>
            <a:r>
              <a:rPr lang="en-US" sz="2800" dirty="0" err="1">
                <a:latin typeface="Consolas" panose="020B0609020204030204" pitchFamily="49" charset="0"/>
              </a:rPr>
              <a:t>SYS_vfork</a:t>
            </a:r>
            <a:r>
              <a:rPr lang="en-US" sz="2800" dirty="0">
                <a:latin typeface="Consolas" panose="020B0609020204030204" pitchFamily="49" charset="0"/>
              </a:rPr>
              <a:t>        1</a:t>
            </a:r>
          </a:p>
          <a:p>
            <a:r>
              <a:rPr lang="en-US" sz="2800" dirty="0">
                <a:latin typeface="Consolas" panose="020B0609020204030204" pitchFamily="49" charset="0"/>
              </a:rPr>
              <a:t>#define </a:t>
            </a:r>
            <a:r>
              <a:rPr lang="en-US" sz="2800" dirty="0" err="1">
                <a:latin typeface="Consolas" panose="020B0609020204030204" pitchFamily="49" charset="0"/>
              </a:rPr>
              <a:t>SYS_execv</a:t>
            </a:r>
            <a:r>
              <a:rPr lang="en-US" sz="2800" dirty="0">
                <a:latin typeface="Consolas" panose="020B0609020204030204" pitchFamily="49" charset="0"/>
              </a:rPr>
              <a:t>        2</a:t>
            </a:r>
          </a:p>
          <a:p>
            <a:r>
              <a:rPr lang="en-US" sz="2800" dirty="0">
                <a:latin typeface="Consolas" panose="020B0609020204030204" pitchFamily="49" charset="0"/>
              </a:rPr>
              <a:t>#define </a:t>
            </a:r>
            <a:r>
              <a:rPr lang="en-US" sz="2800" dirty="0" err="1">
                <a:latin typeface="Consolas" panose="020B0609020204030204" pitchFamily="49" charset="0"/>
              </a:rPr>
              <a:t>SYS__exit</a:t>
            </a:r>
            <a:r>
              <a:rPr lang="en-US" sz="2800" dirty="0">
                <a:latin typeface="Consolas" panose="020B0609020204030204" pitchFamily="49" charset="0"/>
              </a:rPr>
              <a:t>        3</a:t>
            </a:r>
          </a:p>
          <a:p>
            <a:r>
              <a:rPr lang="en-US" sz="2800" dirty="0">
                <a:latin typeface="Consolas" panose="020B0609020204030204" pitchFamily="49" charset="0"/>
              </a:rPr>
              <a:t>// . . . </a:t>
            </a:r>
            <a:r>
              <a:rPr lang="en-US" sz="2800" dirty="0" err="1">
                <a:latin typeface="Consolas" panose="020B0609020204030204" pitchFamily="49" charset="0"/>
              </a:rPr>
              <a:t>etc</a:t>
            </a:r>
            <a:r>
              <a:rPr lang="en-US" sz="2800" dirty="0">
                <a:latin typeface="Consolas" panose="020B0609020204030204" pitchFamily="49" charset="0"/>
              </a:rPr>
              <a:t> . . .</a:t>
            </a:r>
          </a:p>
          <a:p>
            <a:r>
              <a:rPr lang="en-US" sz="2800" dirty="0">
                <a:latin typeface="Consolas" panose="020B0609020204030204" pitchFamily="49" charset="0"/>
              </a:rPr>
              <a:t>//                              -- File-handle-related --</a:t>
            </a:r>
          </a:p>
          <a:p>
            <a:r>
              <a:rPr lang="en-US" sz="2800" dirty="0">
                <a:latin typeface="Consolas" panose="020B0609020204030204" pitchFamily="49" charset="0"/>
              </a:rPr>
              <a:t>#define </a:t>
            </a:r>
            <a:r>
              <a:rPr lang="en-US" sz="2800" dirty="0" err="1">
                <a:latin typeface="Consolas" panose="020B0609020204030204" pitchFamily="49" charset="0"/>
              </a:rPr>
              <a:t>SYS_open</a:t>
            </a:r>
            <a:r>
              <a:rPr lang="en-US" sz="2800" dirty="0">
                <a:latin typeface="Consolas" panose="020B0609020204030204" pitchFamily="49" charset="0"/>
              </a:rPr>
              <a:t>         45</a:t>
            </a:r>
          </a:p>
          <a:p>
            <a:r>
              <a:rPr lang="en-US" sz="2800" dirty="0">
                <a:latin typeface="Consolas" panose="020B0609020204030204" pitchFamily="49" charset="0"/>
              </a:rPr>
              <a:t>#define </a:t>
            </a:r>
            <a:r>
              <a:rPr lang="en-US" sz="2800" dirty="0" err="1">
                <a:latin typeface="Consolas" panose="020B0609020204030204" pitchFamily="49" charset="0"/>
              </a:rPr>
              <a:t>SYS_pipe</a:t>
            </a:r>
            <a:r>
              <a:rPr lang="en-US" sz="2800" dirty="0">
                <a:latin typeface="Consolas" panose="020B0609020204030204" pitchFamily="49" charset="0"/>
              </a:rPr>
              <a:t>         46</a:t>
            </a:r>
          </a:p>
          <a:p>
            <a:r>
              <a:rPr lang="en-US" sz="2800" dirty="0">
                <a:latin typeface="Consolas" panose="020B0609020204030204" pitchFamily="49" charset="0"/>
              </a:rPr>
              <a:t>#define </a:t>
            </a:r>
            <a:r>
              <a:rPr lang="en-US" sz="2800" dirty="0" err="1">
                <a:latin typeface="Consolas" panose="020B0609020204030204" pitchFamily="49" charset="0"/>
              </a:rPr>
              <a:t>SYS_dup</a:t>
            </a:r>
            <a:r>
              <a:rPr lang="en-US" sz="2800" dirty="0">
                <a:latin typeface="Consolas" panose="020B0609020204030204" pitchFamily="49" charset="0"/>
              </a:rPr>
              <a:t>          47</a:t>
            </a:r>
          </a:p>
          <a:p>
            <a:r>
              <a:rPr lang="en-US" sz="2800" dirty="0">
                <a:latin typeface="Consolas" panose="020B0609020204030204" pitchFamily="49" charset="0"/>
              </a:rPr>
              <a:t>#define SYS_dup2         48</a:t>
            </a:r>
          </a:p>
          <a:p>
            <a:r>
              <a:rPr lang="en-US" sz="2800" dirty="0">
                <a:latin typeface="Consolas" panose="020B0609020204030204" pitchFamily="49" charset="0"/>
              </a:rPr>
              <a:t>#define </a:t>
            </a:r>
            <a:r>
              <a:rPr lang="en-US" sz="2800" dirty="0" err="1">
                <a:latin typeface="Consolas" panose="020B0609020204030204" pitchFamily="49" charset="0"/>
              </a:rPr>
              <a:t>SYS_close</a:t>
            </a:r>
            <a:r>
              <a:rPr lang="en-US" sz="2800" dirty="0">
                <a:latin typeface="Consolas" panose="020B0609020204030204" pitchFamily="49" charset="0"/>
              </a:rPr>
              <a:t>        49</a:t>
            </a:r>
          </a:p>
          <a:p>
            <a:r>
              <a:rPr lang="en-US" sz="2800" dirty="0">
                <a:latin typeface="Consolas" panose="020B0609020204030204" pitchFamily="49" charset="0"/>
              </a:rPr>
              <a:t>#define </a:t>
            </a:r>
            <a:r>
              <a:rPr lang="en-US" sz="2800" dirty="0" err="1">
                <a:latin typeface="Consolas" panose="020B0609020204030204" pitchFamily="49" charset="0"/>
              </a:rPr>
              <a:t>SYS_read</a:t>
            </a:r>
            <a:r>
              <a:rPr lang="en-US" sz="2800" dirty="0">
                <a:latin typeface="Consolas" panose="020B0609020204030204" pitchFamily="49" charset="0"/>
              </a:rPr>
              <a:t>         50</a:t>
            </a:r>
          </a:p>
          <a:p>
            <a:r>
              <a:rPr lang="en-US" sz="2800" dirty="0">
                <a:latin typeface="Consolas" panose="020B0609020204030204" pitchFamily="49" charset="0"/>
              </a:rPr>
              <a:t>// . . . </a:t>
            </a:r>
            <a:r>
              <a:rPr lang="en-US" sz="2800" dirty="0" err="1">
                <a:latin typeface="Consolas" panose="020B0609020204030204" pitchFamily="49" charset="0"/>
              </a:rPr>
              <a:t>etc</a:t>
            </a:r>
            <a:r>
              <a:rPr lang="en-US" sz="2800" dirty="0">
                <a:latin typeface="Consolas" panose="020B0609020204030204" pitchFamily="49" charset="0"/>
              </a:rPr>
              <a:t> . . .</a:t>
            </a:r>
          </a:p>
        </p:txBody>
      </p:sp>
    </p:spTree>
    <p:extLst>
      <p:ext uri="{BB962C8B-B14F-4D97-AF65-F5344CB8AC3E}">
        <p14:creationId xmlns:p14="http://schemas.microsoft.com/office/powerpoint/2010/main" val="295478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fade">
                                      <p:cBhvr>
                                        <p:cTn id="36" dur="500"/>
                                        <p:tgtEl>
                                          <p:spTgt spid="5">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fade">
                                      <p:cBhvr>
                                        <p:cTn id="39" dur="500"/>
                                        <p:tgtEl>
                                          <p:spTgt spid="5">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500"/>
                                        <p:tgtEl>
                                          <p:spTgt spid="5">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animEffect transition="in" filter="fade">
                                      <p:cBhvr>
                                        <p:cTn id="45" dur="500"/>
                                        <p:tgtEl>
                                          <p:spTgt spid="5">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2" end="12"/>
                                            </p:txEl>
                                          </p:spTgt>
                                        </p:tgtEl>
                                        <p:attrNameLst>
                                          <p:attrName>style.visibility</p:attrName>
                                        </p:attrNameLst>
                                      </p:cBhvr>
                                      <p:to>
                                        <p:strVal val="visible"/>
                                      </p:to>
                                    </p:set>
                                    <p:animEffect transition="in" filter="fade">
                                      <p:cBhvr>
                                        <p:cTn id="48" dur="500"/>
                                        <p:tgtEl>
                                          <p:spTgt spid="5">
                                            <p:txEl>
                                              <p:pRg st="12" end="1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animEffect transition="in" filter="fade">
                                      <p:cBhvr>
                                        <p:cTn id="51" dur="500"/>
                                        <p:tgtEl>
                                          <p:spTgt spid="5">
                                            <p:txEl>
                                              <p:pRg st="13" end="1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14" end="14"/>
                                            </p:txEl>
                                          </p:spTgt>
                                        </p:tgtEl>
                                        <p:attrNameLst>
                                          <p:attrName>style.visibility</p:attrName>
                                        </p:attrNameLst>
                                      </p:cBhvr>
                                      <p:to>
                                        <p:strVal val="visible"/>
                                      </p:to>
                                    </p:set>
                                    <p:animEffect transition="in" filter="fade">
                                      <p:cBhvr>
                                        <p:cTn id="54" dur="500"/>
                                        <p:tgtEl>
                                          <p:spTgt spid="5">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3"/>
                                        </p:tgtEl>
                                      </p:cBhvr>
                                    </p:animEffect>
                                    <p:set>
                                      <p:cBhvr>
                                        <p:cTn id="59" dur="1" fill="hold">
                                          <p:stCondLst>
                                            <p:cond delay="499"/>
                                          </p:stCondLst>
                                        </p:cTn>
                                        <p:tgtEl>
                                          <p:spTgt spid="3"/>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5">
                                            <p:txEl>
                                              <p:pRg st="0" end="0"/>
                                            </p:txEl>
                                          </p:spTgt>
                                        </p:tgtEl>
                                      </p:cBhvr>
                                    </p:animEffect>
                                    <p:set>
                                      <p:cBhvr>
                                        <p:cTn id="62" dur="1" fill="hold">
                                          <p:stCondLst>
                                            <p:cond delay="499"/>
                                          </p:stCondLst>
                                        </p:cTn>
                                        <p:tgtEl>
                                          <p:spTgt spid="5">
                                            <p:txEl>
                                              <p:pRg st="0" end="0"/>
                                            </p:txEl>
                                          </p:spTgt>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5">
                                            <p:txEl>
                                              <p:pRg st="1" end="1"/>
                                            </p:txEl>
                                          </p:spTgt>
                                        </p:tgtEl>
                                      </p:cBhvr>
                                    </p:animEffect>
                                    <p:set>
                                      <p:cBhvr>
                                        <p:cTn id="65" dur="1" fill="hold">
                                          <p:stCondLst>
                                            <p:cond delay="499"/>
                                          </p:stCondLst>
                                        </p:cTn>
                                        <p:tgtEl>
                                          <p:spTgt spid="5">
                                            <p:txEl>
                                              <p:pRg st="1" end="1"/>
                                            </p:txEl>
                                          </p:spTgt>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5">
                                            <p:txEl>
                                              <p:pRg st="2" end="2"/>
                                            </p:txEl>
                                          </p:spTgt>
                                        </p:tgtEl>
                                      </p:cBhvr>
                                    </p:animEffect>
                                    <p:set>
                                      <p:cBhvr>
                                        <p:cTn id="68" dur="1" fill="hold">
                                          <p:stCondLst>
                                            <p:cond delay="499"/>
                                          </p:stCondLst>
                                        </p:cTn>
                                        <p:tgtEl>
                                          <p:spTgt spid="5">
                                            <p:txEl>
                                              <p:pRg st="2" end="2"/>
                                            </p:txEl>
                                          </p:spTgt>
                                        </p:tgtEl>
                                        <p:attrNameLst>
                                          <p:attrName>style.visibility</p:attrName>
                                        </p:attrNameLst>
                                      </p:cBhvr>
                                      <p:to>
                                        <p:strVal val="hidden"/>
                                      </p:to>
                                    </p:set>
                                  </p:childTnLst>
                                </p:cTn>
                              </p:par>
                              <p:par>
                                <p:cTn id="69" presetID="10" presetClass="exit" presetSubtype="0" fill="hold" grpId="0" nodeType="withEffect">
                                  <p:stCondLst>
                                    <p:cond delay="0"/>
                                  </p:stCondLst>
                                  <p:childTnLst>
                                    <p:animEffect transition="out" filter="fade">
                                      <p:cBhvr>
                                        <p:cTn id="70" dur="500"/>
                                        <p:tgtEl>
                                          <p:spTgt spid="5">
                                            <p:txEl>
                                              <p:pRg st="3" end="3"/>
                                            </p:txEl>
                                          </p:spTgt>
                                        </p:tgtEl>
                                      </p:cBhvr>
                                    </p:animEffect>
                                    <p:set>
                                      <p:cBhvr>
                                        <p:cTn id="71" dur="1" fill="hold">
                                          <p:stCondLst>
                                            <p:cond delay="499"/>
                                          </p:stCondLst>
                                        </p:cTn>
                                        <p:tgtEl>
                                          <p:spTgt spid="5">
                                            <p:txEl>
                                              <p:pRg st="3" end="3"/>
                                            </p:txEl>
                                          </p:spTgt>
                                        </p:tgtEl>
                                        <p:attrNameLst>
                                          <p:attrName>style.visibility</p:attrName>
                                        </p:attrNameLst>
                                      </p:cBhvr>
                                      <p:to>
                                        <p:strVal val="hidden"/>
                                      </p:to>
                                    </p:set>
                                  </p:childTnLst>
                                </p:cTn>
                              </p:par>
                              <p:par>
                                <p:cTn id="72" presetID="10" presetClass="exit" presetSubtype="0" fill="hold" grpId="0" nodeType="withEffect">
                                  <p:stCondLst>
                                    <p:cond delay="0"/>
                                  </p:stCondLst>
                                  <p:childTnLst>
                                    <p:animEffect transition="out" filter="fade">
                                      <p:cBhvr>
                                        <p:cTn id="73" dur="500"/>
                                        <p:tgtEl>
                                          <p:spTgt spid="5">
                                            <p:txEl>
                                              <p:pRg st="4" end="4"/>
                                            </p:txEl>
                                          </p:spTgt>
                                        </p:tgtEl>
                                      </p:cBhvr>
                                    </p:animEffect>
                                    <p:set>
                                      <p:cBhvr>
                                        <p:cTn id="74" dur="1" fill="hold">
                                          <p:stCondLst>
                                            <p:cond delay="499"/>
                                          </p:stCondLst>
                                        </p:cTn>
                                        <p:tgtEl>
                                          <p:spTgt spid="5">
                                            <p:txEl>
                                              <p:pRg st="4" end="4"/>
                                            </p:txEl>
                                          </p:spTgt>
                                        </p:tgtEl>
                                        <p:attrNameLst>
                                          <p:attrName>style.visibility</p:attrName>
                                        </p:attrNameLst>
                                      </p:cBhvr>
                                      <p:to>
                                        <p:strVal val="hidden"/>
                                      </p:to>
                                    </p:set>
                                  </p:childTnLst>
                                </p:cTn>
                              </p:par>
                              <p:par>
                                <p:cTn id="75" presetID="10" presetClass="exit" presetSubtype="0" fill="hold" grpId="0" nodeType="withEffect">
                                  <p:stCondLst>
                                    <p:cond delay="0"/>
                                  </p:stCondLst>
                                  <p:childTnLst>
                                    <p:animEffect transition="out" filter="fade">
                                      <p:cBhvr>
                                        <p:cTn id="76" dur="500"/>
                                        <p:tgtEl>
                                          <p:spTgt spid="5">
                                            <p:txEl>
                                              <p:pRg st="5" end="5"/>
                                            </p:txEl>
                                          </p:spTgt>
                                        </p:tgtEl>
                                      </p:cBhvr>
                                    </p:animEffect>
                                    <p:set>
                                      <p:cBhvr>
                                        <p:cTn id="77" dur="1" fill="hold">
                                          <p:stCondLst>
                                            <p:cond delay="499"/>
                                          </p:stCondLst>
                                        </p:cTn>
                                        <p:tgtEl>
                                          <p:spTgt spid="5">
                                            <p:txEl>
                                              <p:pRg st="5" end="5"/>
                                            </p:txEl>
                                          </p:spTgt>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5">
                                            <p:txEl>
                                              <p:pRg st="6" end="6"/>
                                            </p:txEl>
                                          </p:spTgt>
                                        </p:tgtEl>
                                      </p:cBhvr>
                                    </p:animEffect>
                                    <p:set>
                                      <p:cBhvr>
                                        <p:cTn id="80" dur="1" fill="hold">
                                          <p:stCondLst>
                                            <p:cond delay="499"/>
                                          </p:stCondLst>
                                        </p:cTn>
                                        <p:tgtEl>
                                          <p:spTgt spid="5">
                                            <p:txEl>
                                              <p:pRg st="6" end="6"/>
                                            </p:txEl>
                                          </p:spTgt>
                                        </p:tgtEl>
                                        <p:attrNameLst>
                                          <p:attrName>style.visibility</p:attrName>
                                        </p:attrNameLst>
                                      </p:cBhvr>
                                      <p:to>
                                        <p:strVal val="hidden"/>
                                      </p:to>
                                    </p:set>
                                  </p:childTnLst>
                                </p:cTn>
                              </p:par>
                              <p:par>
                                <p:cTn id="81" presetID="10" presetClass="exit" presetSubtype="0" fill="hold" grpId="0" nodeType="withEffect">
                                  <p:stCondLst>
                                    <p:cond delay="0"/>
                                  </p:stCondLst>
                                  <p:childTnLst>
                                    <p:animEffect transition="out" filter="fade">
                                      <p:cBhvr>
                                        <p:cTn id="82" dur="500"/>
                                        <p:tgtEl>
                                          <p:spTgt spid="5">
                                            <p:txEl>
                                              <p:pRg st="7" end="7"/>
                                            </p:txEl>
                                          </p:spTgt>
                                        </p:tgtEl>
                                      </p:cBhvr>
                                    </p:animEffect>
                                    <p:set>
                                      <p:cBhvr>
                                        <p:cTn id="83" dur="1" fill="hold">
                                          <p:stCondLst>
                                            <p:cond delay="499"/>
                                          </p:stCondLst>
                                        </p:cTn>
                                        <p:tgtEl>
                                          <p:spTgt spid="5">
                                            <p:txEl>
                                              <p:pRg st="7" end="7"/>
                                            </p:txEl>
                                          </p:spTgt>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500"/>
                                        <p:tgtEl>
                                          <p:spTgt spid="5">
                                            <p:txEl>
                                              <p:pRg st="8" end="8"/>
                                            </p:txEl>
                                          </p:spTgt>
                                        </p:tgtEl>
                                      </p:cBhvr>
                                    </p:animEffect>
                                    <p:set>
                                      <p:cBhvr>
                                        <p:cTn id="86" dur="1" fill="hold">
                                          <p:stCondLst>
                                            <p:cond delay="499"/>
                                          </p:stCondLst>
                                        </p:cTn>
                                        <p:tgtEl>
                                          <p:spTgt spid="5">
                                            <p:txEl>
                                              <p:pRg st="8" end="8"/>
                                            </p:txEl>
                                          </p:spTgt>
                                        </p:tgtEl>
                                        <p:attrNameLst>
                                          <p:attrName>style.visibility</p:attrName>
                                        </p:attrNameLst>
                                      </p:cBhvr>
                                      <p:to>
                                        <p:strVal val="hidden"/>
                                      </p:to>
                                    </p:set>
                                  </p:childTnLst>
                                </p:cTn>
                              </p:par>
                              <p:par>
                                <p:cTn id="87" presetID="10" presetClass="exit" presetSubtype="0" fill="hold" grpId="0" nodeType="withEffect">
                                  <p:stCondLst>
                                    <p:cond delay="0"/>
                                  </p:stCondLst>
                                  <p:childTnLst>
                                    <p:animEffect transition="out" filter="fade">
                                      <p:cBhvr>
                                        <p:cTn id="88" dur="500"/>
                                        <p:tgtEl>
                                          <p:spTgt spid="5">
                                            <p:txEl>
                                              <p:pRg st="9" end="9"/>
                                            </p:txEl>
                                          </p:spTgt>
                                        </p:tgtEl>
                                      </p:cBhvr>
                                    </p:animEffect>
                                    <p:set>
                                      <p:cBhvr>
                                        <p:cTn id="89" dur="1" fill="hold">
                                          <p:stCondLst>
                                            <p:cond delay="499"/>
                                          </p:stCondLst>
                                        </p:cTn>
                                        <p:tgtEl>
                                          <p:spTgt spid="5">
                                            <p:txEl>
                                              <p:pRg st="9" end="9"/>
                                            </p:txEl>
                                          </p:spTgt>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500"/>
                                        <p:tgtEl>
                                          <p:spTgt spid="5">
                                            <p:txEl>
                                              <p:pRg st="10" end="10"/>
                                            </p:txEl>
                                          </p:spTgt>
                                        </p:tgtEl>
                                      </p:cBhvr>
                                    </p:animEffect>
                                    <p:set>
                                      <p:cBhvr>
                                        <p:cTn id="92" dur="1" fill="hold">
                                          <p:stCondLst>
                                            <p:cond delay="499"/>
                                          </p:stCondLst>
                                        </p:cTn>
                                        <p:tgtEl>
                                          <p:spTgt spid="5">
                                            <p:txEl>
                                              <p:pRg st="10" end="10"/>
                                            </p:txEl>
                                          </p:spTgt>
                                        </p:tgtEl>
                                        <p:attrNameLst>
                                          <p:attrName>style.visibility</p:attrName>
                                        </p:attrNameLst>
                                      </p:cBhvr>
                                      <p:to>
                                        <p:strVal val="hidden"/>
                                      </p:to>
                                    </p:set>
                                  </p:childTnLst>
                                </p:cTn>
                              </p:par>
                              <p:par>
                                <p:cTn id="93" presetID="10" presetClass="exit" presetSubtype="0" fill="hold" grpId="0" nodeType="withEffect">
                                  <p:stCondLst>
                                    <p:cond delay="0"/>
                                  </p:stCondLst>
                                  <p:childTnLst>
                                    <p:animEffect transition="out" filter="fade">
                                      <p:cBhvr>
                                        <p:cTn id="94" dur="500"/>
                                        <p:tgtEl>
                                          <p:spTgt spid="5">
                                            <p:txEl>
                                              <p:pRg st="11" end="11"/>
                                            </p:txEl>
                                          </p:spTgt>
                                        </p:tgtEl>
                                      </p:cBhvr>
                                    </p:animEffect>
                                    <p:set>
                                      <p:cBhvr>
                                        <p:cTn id="95" dur="1" fill="hold">
                                          <p:stCondLst>
                                            <p:cond delay="499"/>
                                          </p:stCondLst>
                                        </p:cTn>
                                        <p:tgtEl>
                                          <p:spTgt spid="5">
                                            <p:txEl>
                                              <p:pRg st="11" end="11"/>
                                            </p:txEl>
                                          </p:spTgt>
                                        </p:tgtEl>
                                        <p:attrNameLst>
                                          <p:attrName>style.visibility</p:attrName>
                                        </p:attrNameLst>
                                      </p:cBhvr>
                                      <p:to>
                                        <p:strVal val="hidden"/>
                                      </p:to>
                                    </p:set>
                                  </p:childTnLst>
                                </p:cTn>
                              </p:par>
                              <p:par>
                                <p:cTn id="96" presetID="10" presetClass="exit" presetSubtype="0" fill="hold" grpId="0" nodeType="withEffect">
                                  <p:stCondLst>
                                    <p:cond delay="0"/>
                                  </p:stCondLst>
                                  <p:childTnLst>
                                    <p:animEffect transition="out" filter="fade">
                                      <p:cBhvr>
                                        <p:cTn id="97" dur="500"/>
                                        <p:tgtEl>
                                          <p:spTgt spid="5">
                                            <p:txEl>
                                              <p:pRg st="12" end="12"/>
                                            </p:txEl>
                                          </p:spTgt>
                                        </p:tgtEl>
                                      </p:cBhvr>
                                    </p:animEffect>
                                    <p:set>
                                      <p:cBhvr>
                                        <p:cTn id="98" dur="1" fill="hold">
                                          <p:stCondLst>
                                            <p:cond delay="499"/>
                                          </p:stCondLst>
                                        </p:cTn>
                                        <p:tgtEl>
                                          <p:spTgt spid="5">
                                            <p:txEl>
                                              <p:pRg st="12" end="12"/>
                                            </p:txEl>
                                          </p:spTgt>
                                        </p:tgtEl>
                                        <p:attrNameLst>
                                          <p:attrName>style.visibility</p:attrName>
                                        </p:attrNameLst>
                                      </p:cBhvr>
                                      <p:to>
                                        <p:strVal val="hidden"/>
                                      </p:to>
                                    </p:set>
                                  </p:childTnLst>
                                </p:cTn>
                              </p:par>
                              <p:par>
                                <p:cTn id="99" presetID="10" presetClass="exit" presetSubtype="0" fill="hold" grpId="0" nodeType="withEffect">
                                  <p:stCondLst>
                                    <p:cond delay="0"/>
                                  </p:stCondLst>
                                  <p:childTnLst>
                                    <p:animEffect transition="out" filter="fade">
                                      <p:cBhvr>
                                        <p:cTn id="100" dur="500"/>
                                        <p:tgtEl>
                                          <p:spTgt spid="5">
                                            <p:txEl>
                                              <p:pRg st="13" end="13"/>
                                            </p:txEl>
                                          </p:spTgt>
                                        </p:tgtEl>
                                      </p:cBhvr>
                                    </p:animEffect>
                                    <p:set>
                                      <p:cBhvr>
                                        <p:cTn id="101" dur="1" fill="hold">
                                          <p:stCondLst>
                                            <p:cond delay="499"/>
                                          </p:stCondLst>
                                        </p:cTn>
                                        <p:tgtEl>
                                          <p:spTgt spid="5">
                                            <p:txEl>
                                              <p:pRg st="13" end="13"/>
                                            </p:txEl>
                                          </p:spTgt>
                                        </p:tgtEl>
                                        <p:attrNameLst>
                                          <p:attrName>style.visibility</p:attrName>
                                        </p:attrNameLst>
                                      </p:cBhvr>
                                      <p:to>
                                        <p:strVal val="hidden"/>
                                      </p:to>
                                    </p:set>
                                  </p:childTnLst>
                                </p:cTn>
                              </p:par>
                              <p:par>
                                <p:cTn id="102" presetID="10" presetClass="exit" presetSubtype="0" fill="hold" grpId="0" nodeType="withEffect">
                                  <p:stCondLst>
                                    <p:cond delay="0"/>
                                  </p:stCondLst>
                                  <p:childTnLst>
                                    <p:animEffect transition="out" filter="fade">
                                      <p:cBhvr>
                                        <p:cTn id="103" dur="500"/>
                                        <p:tgtEl>
                                          <p:spTgt spid="5">
                                            <p:txEl>
                                              <p:pRg st="14" end="14"/>
                                            </p:txEl>
                                          </p:spTgt>
                                        </p:tgtEl>
                                      </p:cBhvr>
                                    </p:animEffect>
                                    <p:set>
                                      <p:cBhvr>
                                        <p:cTn id="104" dur="1" fill="hold">
                                          <p:stCondLst>
                                            <p:cond delay="499"/>
                                          </p:stCondLst>
                                        </p:cTn>
                                        <p:tgtEl>
                                          <p:spTgt spid="5">
                                            <p:txEl>
                                              <p:pRg st="14" end="14"/>
                                            </p:txEl>
                                          </p:spTgt>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
                                            <p:txEl>
                                              <p:pRg st="6" end="6"/>
                                            </p:txEl>
                                          </p:spTgt>
                                        </p:tgtEl>
                                        <p:attrNameLst>
                                          <p:attrName>style.visibility</p:attrName>
                                        </p:attrNameLst>
                                      </p:cBhvr>
                                      <p:to>
                                        <p:strVal val="visible"/>
                                      </p:to>
                                    </p:set>
                                    <p:animEffect transition="in" filter="fade">
                                      <p:cBhvr>
                                        <p:cTn id="109" dur="500"/>
                                        <p:tgtEl>
                                          <p:spTgt spid="4">
                                            <p:txEl>
                                              <p:pRg st="6" end="6"/>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4">
                                            <p:txEl>
                                              <p:pRg st="7" end="7"/>
                                            </p:txEl>
                                          </p:spTgt>
                                        </p:tgtEl>
                                        <p:attrNameLst>
                                          <p:attrName>style.visibility</p:attrName>
                                        </p:attrNameLst>
                                      </p:cBhvr>
                                      <p:to>
                                        <p:strVal val="visible"/>
                                      </p:to>
                                    </p:set>
                                    <p:animEffect transition="in" filter="fade">
                                      <p:cBhvr>
                                        <p:cTn id="112" dur="500"/>
                                        <p:tgtEl>
                                          <p:spTgt spid="4">
                                            <p:txEl>
                                              <p:pRg st="7" end="7"/>
                                            </p:txEl>
                                          </p:spTgt>
                                        </p:tgtEl>
                                      </p:cBhvr>
                                    </p:animEffect>
                                  </p:childTnLst>
                                </p:cTn>
                              </p:par>
                              <p:par>
                                <p:cTn id="113" presetID="10" presetClass="entr" presetSubtype="0" fill="hold" nodeType="withEffect">
                                  <p:stCondLst>
                                    <p:cond delay="0"/>
                                  </p:stCondLst>
                                  <p:childTnLst>
                                    <p:set>
                                      <p:cBhvr>
                                        <p:cTn id="114" dur="1" fill="hold">
                                          <p:stCondLst>
                                            <p:cond delay="0"/>
                                          </p:stCondLst>
                                        </p:cTn>
                                        <p:tgtEl>
                                          <p:spTgt spid="4">
                                            <p:txEl>
                                              <p:pRg st="8" end="8"/>
                                            </p:txEl>
                                          </p:spTgt>
                                        </p:tgtEl>
                                        <p:attrNameLst>
                                          <p:attrName>style.visibility</p:attrName>
                                        </p:attrNameLst>
                                      </p:cBhvr>
                                      <p:to>
                                        <p:strVal val="visible"/>
                                      </p:to>
                                    </p:set>
                                    <p:animEffect transition="in" filter="fade">
                                      <p:cBhvr>
                                        <p:cTn id="115" dur="500"/>
                                        <p:tgtEl>
                                          <p:spTgt spid="4">
                                            <p:txEl>
                                              <p:pRg st="8" end="8"/>
                                            </p:txEl>
                                          </p:spTgt>
                                        </p:tgtEl>
                                      </p:cBhvr>
                                    </p:animEffect>
                                  </p:childTnLst>
                                </p:cTn>
                              </p:par>
                              <p:par>
                                <p:cTn id="116" presetID="10" presetClass="entr" presetSubtype="0" fill="hold" nodeType="withEffect">
                                  <p:stCondLst>
                                    <p:cond delay="0"/>
                                  </p:stCondLst>
                                  <p:childTnLst>
                                    <p:set>
                                      <p:cBhvr>
                                        <p:cTn id="117" dur="1" fill="hold">
                                          <p:stCondLst>
                                            <p:cond delay="0"/>
                                          </p:stCondLst>
                                        </p:cTn>
                                        <p:tgtEl>
                                          <p:spTgt spid="4">
                                            <p:txEl>
                                              <p:pRg st="9" end="9"/>
                                            </p:txEl>
                                          </p:spTgt>
                                        </p:tgtEl>
                                        <p:attrNameLst>
                                          <p:attrName>style.visibility</p:attrName>
                                        </p:attrNameLst>
                                      </p:cBhvr>
                                      <p:to>
                                        <p:strVal val="visible"/>
                                      </p:to>
                                    </p:set>
                                    <p:animEffect transition="in" filter="fade">
                                      <p:cBhvr>
                                        <p:cTn id="118" dur="500"/>
                                        <p:tgtEl>
                                          <p:spTgt spid="4">
                                            <p:txEl>
                                              <p:pRg st="9" end="9"/>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
                                            <p:txEl>
                                              <p:pRg st="10" end="10"/>
                                            </p:txEl>
                                          </p:spTgt>
                                        </p:tgtEl>
                                        <p:attrNameLst>
                                          <p:attrName>style.visibility</p:attrName>
                                        </p:attrNameLst>
                                      </p:cBhvr>
                                      <p:to>
                                        <p:strVal val="visible"/>
                                      </p:to>
                                    </p:set>
                                    <p:animEffect transition="in" filter="fade">
                                      <p:cBhvr>
                                        <p:cTn id="123" dur="500"/>
                                        <p:tgtEl>
                                          <p:spTgt spid="4">
                                            <p:txEl>
                                              <p:pRg st="10" end="10"/>
                                            </p:txEl>
                                          </p:spTgt>
                                        </p:tgtEl>
                                      </p:cBhvr>
                                    </p:animEffect>
                                  </p:childTnLst>
                                </p:cTn>
                              </p:par>
                              <p:par>
                                <p:cTn id="124" presetID="10" presetClass="entr" presetSubtype="0" fill="hold" nodeType="withEffect">
                                  <p:stCondLst>
                                    <p:cond delay="0"/>
                                  </p:stCondLst>
                                  <p:childTnLst>
                                    <p:set>
                                      <p:cBhvr>
                                        <p:cTn id="125" dur="1" fill="hold">
                                          <p:stCondLst>
                                            <p:cond delay="0"/>
                                          </p:stCondLst>
                                        </p:cTn>
                                        <p:tgtEl>
                                          <p:spTgt spid="4">
                                            <p:txEl>
                                              <p:pRg st="11" end="11"/>
                                            </p:txEl>
                                          </p:spTgt>
                                        </p:tgtEl>
                                        <p:attrNameLst>
                                          <p:attrName>style.visibility</p:attrName>
                                        </p:attrNameLst>
                                      </p:cBhvr>
                                      <p:to>
                                        <p:strVal val="visible"/>
                                      </p:to>
                                    </p:set>
                                    <p:animEffect transition="in" filter="fade">
                                      <p:cBhvr>
                                        <p:cTn id="126" dur="500"/>
                                        <p:tgtEl>
                                          <p:spTgt spid="4">
                                            <p:txEl>
                                              <p:pRg st="11" end="11"/>
                                            </p:txEl>
                                          </p:spTgt>
                                        </p:tgtEl>
                                      </p:cBhvr>
                                    </p:animEffect>
                                  </p:childTnLst>
                                </p:cTn>
                              </p:par>
                              <p:par>
                                <p:cTn id="127" presetID="10" presetClass="entr" presetSubtype="0" fill="hold" nodeType="withEffect">
                                  <p:stCondLst>
                                    <p:cond delay="0"/>
                                  </p:stCondLst>
                                  <p:childTnLst>
                                    <p:set>
                                      <p:cBhvr>
                                        <p:cTn id="128" dur="1" fill="hold">
                                          <p:stCondLst>
                                            <p:cond delay="0"/>
                                          </p:stCondLst>
                                        </p:cTn>
                                        <p:tgtEl>
                                          <p:spTgt spid="4">
                                            <p:txEl>
                                              <p:pRg st="12" end="12"/>
                                            </p:txEl>
                                          </p:spTgt>
                                        </p:tgtEl>
                                        <p:attrNameLst>
                                          <p:attrName>style.visibility</p:attrName>
                                        </p:attrNameLst>
                                      </p:cBhvr>
                                      <p:to>
                                        <p:strVal val="visible"/>
                                      </p:to>
                                    </p:set>
                                    <p:animEffect transition="in" filter="fade">
                                      <p:cBhvr>
                                        <p:cTn id="129"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134" y="4432385"/>
            <a:ext cx="3469006" cy="2273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80134" y="2302700"/>
            <a:ext cx="3469006" cy="523220"/>
          </a:xfrm>
          <a:prstGeom prst="rect">
            <a:avLst/>
          </a:prstGeom>
          <a:noFill/>
          <a:ln>
            <a:solidFill>
              <a:schemeClr val="tx1"/>
            </a:solidFill>
          </a:ln>
        </p:spPr>
        <p:txBody>
          <a:bodyPr wrap="square" rtlCol="0">
            <a:spAutoFit/>
          </a:bodyPr>
          <a:lstStyle/>
          <a:p>
            <a:pPr algn="ctr"/>
            <a:r>
              <a:rPr lang="en-US" sz="2800" dirty="0" err="1">
                <a:latin typeface="Consolas" panose="020B0609020204030204" pitchFamily="49" charset="0"/>
              </a:rPr>
              <a:t>close_stdout</a:t>
            </a:r>
            <a:r>
              <a:rPr lang="en-US" sz="2800" dirty="0">
                <a:latin typeface="Consolas" panose="020B0609020204030204" pitchFamily="49" charset="0"/>
              </a:rPr>
              <a:t>()</a:t>
            </a:r>
          </a:p>
        </p:txBody>
      </p:sp>
      <p:sp>
        <p:nvSpPr>
          <p:cNvPr id="6" name="TextBox 5"/>
          <p:cNvSpPr txBox="1"/>
          <p:nvPr/>
        </p:nvSpPr>
        <p:spPr>
          <a:xfrm>
            <a:off x="1108708" y="4455825"/>
            <a:ext cx="3333561" cy="2246769"/>
          </a:xfrm>
          <a:prstGeom prst="rect">
            <a:avLst/>
          </a:prstGeom>
          <a:noFill/>
        </p:spPr>
        <p:txBody>
          <a:bodyPr wrap="square" rtlCol="0">
            <a:spAutoFit/>
          </a:bodyPr>
          <a:lstStyle/>
          <a:p>
            <a:r>
              <a:rPr lang="en-US" sz="2800" dirty="0">
                <a:latin typeface="Consolas" panose="020B0609020204030204" pitchFamily="49" charset="0"/>
              </a:rPr>
              <a:t>//</a:t>
            </a:r>
            <a:r>
              <a:rPr lang="en-US" sz="2800" dirty="0" err="1">
                <a:latin typeface="Consolas" panose="020B0609020204030204" pitchFamily="49" charset="0"/>
              </a:rPr>
              <a:t>close_stdout</a:t>
            </a:r>
            <a:r>
              <a:rPr lang="en-US" sz="2800" dirty="0">
                <a:latin typeface="Consolas" panose="020B0609020204030204" pitchFamily="49" charset="0"/>
              </a:rPr>
              <a:t>()</a:t>
            </a:r>
          </a:p>
          <a:p>
            <a:r>
              <a:rPr lang="en-US" sz="2800" dirty="0">
                <a:latin typeface="Consolas" panose="020B0609020204030204" pitchFamily="49" charset="0"/>
              </a:rPr>
              <a:t>li a0, 1</a:t>
            </a:r>
          </a:p>
          <a:p>
            <a:r>
              <a:rPr lang="en-US" sz="2800" dirty="0">
                <a:latin typeface="Consolas" panose="020B0609020204030204" pitchFamily="49" charset="0"/>
              </a:rPr>
              <a:t>li v0, 49</a:t>
            </a:r>
          </a:p>
          <a:p>
            <a:r>
              <a:rPr lang="en-US" sz="2800" dirty="0" err="1">
                <a:latin typeface="Consolas" panose="020B0609020204030204" pitchFamily="49" charset="0"/>
              </a:rPr>
              <a:t>syscall</a:t>
            </a:r>
            <a:endParaRPr lang="en-US" sz="2800" dirty="0">
              <a:latin typeface="Consolas" panose="020B0609020204030204" pitchFamily="49" charset="0"/>
            </a:endParaRPr>
          </a:p>
          <a:p>
            <a:r>
              <a:rPr lang="en-US" sz="2800" dirty="0" err="1">
                <a:latin typeface="Consolas" panose="020B0609020204030204" pitchFamily="49" charset="0"/>
              </a:rPr>
              <a:t>jr</a:t>
            </a:r>
            <a:r>
              <a:rPr lang="en-US" sz="2800" dirty="0">
                <a:latin typeface="Consolas" panose="020B0609020204030204" pitchFamily="49" charset="0"/>
              </a:rPr>
              <a:t> </a:t>
            </a:r>
            <a:r>
              <a:rPr lang="en-US" sz="2800" dirty="0" err="1">
                <a:latin typeface="Consolas" panose="020B0609020204030204" pitchFamily="49" charset="0"/>
              </a:rPr>
              <a:t>ra</a:t>
            </a:r>
            <a:endParaRPr lang="en-US" sz="2800" dirty="0">
              <a:latin typeface="Consolas" panose="020B0609020204030204" pitchFamily="49" charset="0"/>
            </a:endParaRPr>
          </a:p>
        </p:txBody>
      </p:sp>
      <p:grpSp>
        <p:nvGrpSpPr>
          <p:cNvPr id="11" name="Group 10"/>
          <p:cNvGrpSpPr/>
          <p:nvPr/>
        </p:nvGrpSpPr>
        <p:grpSpPr>
          <a:xfrm>
            <a:off x="-264795" y="1217519"/>
            <a:ext cx="1474470" cy="942915"/>
            <a:chOff x="5690235" y="4926717"/>
            <a:chExt cx="1474470" cy="942915"/>
          </a:xfrm>
        </p:grpSpPr>
        <p:sp>
          <p:nvSpPr>
            <p:cNvPr id="12" name="TextBox 11"/>
            <p:cNvSpPr txBox="1"/>
            <p:nvPr/>
          </p:nvSpPr>
          <p:spPr>
            <a:xfrm>
              <a:off x="5690235" y="492671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User</a:t>
              </a:r>
            </a:p>
          </p:txBody>
        </p:sp>
        <p:sp>
          <p:nvSpPr>
            <p:cNvPr id="13" name="TextBox 12"/>
            <p:cNvSpPr txBox="1"/>
            <p:nvPr/>
          </p:nvSpPr>
          <p:spPr>
            <a:xfrm>
              <a:off x="5701665" y="528485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stack</a:t>
              </a:r>
            </a:p>
          </p:txBody>
        </p:sp>
      </p:grpSp>
      <p:sp>
        <p:nvSpPr>
          <p:cNvPr id="14" name="TextBox 13"/>
          <p:cNvSpPr txBox="1"/>
          <p:nvPr/>
        </p:nvSpPr>
        <p:spPr>
          <a:xfrm>
            <a:off x="1080134" y="1781906"/>
            <a:ext cx="3469006" cy="523220"/>
          </a:xfrm>
          <a:prstGeom prst="rect">
            <a:avLst/>
          </a:prstGeom>
          <a:noFill/>
          <a:ln>
            <a:solidFill>
              <a:schemeClr val="tx1"/>
            </a:solidFill>
          </a:ln>
        </p:spPr>
        <p:txBody>
          <a:bodyPr wrap="square" rtlCol="0">
            <a:spAutoFit/>
          </a:bodyPr>
          <a:lstStyle/>
          <a:p>
            <a:pPr algn="ctr"/>
            <a:r>
              <a:rPr lang="en-US" sz="2800" dirty="0">
                <a:latin typeface="Consolas" panose="020B0609020204030204" pitchFamily="49" charset="0"/>
              </a:rPr>
              <a:t>bar()</a:t>
            </a:r>
          </a:p>
        </p:txBody>
      </p:sp>
      <p:sp>
        <p:nvSpPr>
          <p:cNvPr id="15" name="TextBox 14"/>
          <p:cNvSpPr txBox="1"/>
          <p:nvPr/>
        </p:nvSpPr>
        <p:spPr>
          <a:xfrm>
            <a:off x="1080134" y="1260933"/>
            <a:ext cx="3469006" cy="523220"/>
          </a:xfrm>
          <a:prstGeom prst="rect">
            <a:avLst/>
          </a:prstGeom>
          <a:noFill/>
          <a:ln>
            <a:solidFill>
              <a:schemeClr val="tx1"/>
            </a:solidFill>
          </a:ln>
        </p:spPr>
        <p:txBody>
          <a:bodyPr wrap="square" rtlCol="0">
            <a:spAutoFit/>
          </a:bodyPr>
          <a:lstStyle/>
          <a:p>
            <a:pPr algn="ctr"/>
            <a:r>
              <a:rPr lang="en-US" sz="2800" dirty="0">
                <a:latin typeface="Consolas" panose="020B0609020204030204" pitchFamily="49" charset="0"/>
              </a:rPr>
              <a:t>foo()</a:t>
            </a:r>
          </a:p>
        </p:txBody>
      </p:sp>
      <p:sp>
        <p:nvSpPr>
          <p:cNvPr id="20" name="Rectangle 19"/>
          <p:cNvSpPr/>
          <p:nvPr/>
        </p:nvSpPr>
        <p:spPr>
          <a:xfrm>
            <a:off x="1080134" y="2827989"/>
            <a:ext cx="3469006" cy="8621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221104" y="60307"/>
            <a:ext cx="3150743" cy="1114886"/>
            <a:chOff x="6035040" y="2556005"/>
            <a:chExt cx="3028950" cy="1077233"/>
          </a:xfrm>
        </p:grpSpPr>
        <p:sp>
          <p:nvSpPr>
            <p:cNvPr id="21" name="TextBox 20"/>
            <p:cNvSpPr txBox="1"/>
            <p:nvPr/>
          </p:nvSpPr>
          <p:spPr>
            <a:xfrm>
              <a:off x="6035040" y="2556005"/>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User-mode</a:t>
              </a:r>
            </a:p>
          </p:txBody>
        </p:sp>
        <p:sp>
          <p:nvSpPr>
            <p:cNvPr id="22" name="TextBox 21"/>
            <p:cNvSpPr txBox="1"/>
            <p:nvPr/>
          </p:nvSpPr>
          <p:spPr>
            <a:xfrm>
              <a:off x="6035040" y="2986907"/>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address space</a:t>
              </a:r>
            </a:p>
          </p:txBody>
        </p:sp>
      </p:grpSp>
      <p:sp>
        <p:nvSpPr>
          <p:cNvPr id="24" name="TextBox 23"/>
          <p:cNvSpPr txBox="1"/>
          <p:nvPr/>
        </p:nvSpPr>
        <p:spPr>
          <a:xfrm>
            <a:off x="5394960" y="1793932"/>
            <a:ext cx="1474470" cy="584775"/>
          </a:xfrm>
          <a:prstGeom prst="rect">
            <a:avLst/>
          </a:prstGeom>
          <a:noFill/>
          <a:ln>
            <a:solidFill>
              <a:schemeClr val="tx1"/>
            </a:solidFill>
          </a:ln>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PC</a:t>
            </a:r>
          </a:p>
        </p:txBody>
      </p:sp>
      <p:sp>
        <p:nvSpPr>
          <p:cNvPr id="25" name="TextBox 24"/>
          <p:cNvSpPr txBox="1"/>
          <p:nvPr/>
        </p:nvSpPr>
        <p:spPr>
          <a:xfrm>
            <a:off x="5394960" y="1108774"/>
            <a:ext cx="1474470" cy="584775"/>
          </a:xfrm>
          <a:prstGeom prst="rect">
            <a:avLst/>
          </a:prstGeom>
          <a:noFill/>
          <a:ln>
            <a:solidFill>
              <a:schemeClr val="tx1"/>
            </a:solidFill>
          </a:ln>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SP</a:t>
            </a:r>
          </a:p>
        </p:txBody>
      </p:sp>
      <p:grpSp>
        <p:nvGrpSpPr>
          <p:cNvPr id="66" name="Group 65"/>
          <p:cNvGrpSpPr/>
          <p:nvPr/>
        </p:nvGrpSpPr>
        <p:grpSpPr>
          <a:xfrm>
            <a:off x="4609147" y="3680460"/>
            <a:ext cx="3046095" cy="3013693"/>
            <a:chOff x="4609147" y="3680460"/>
            <a:chExt cx="3046095" cy="3013693"/>
          </a:xfrm>
        </p:grpSpPr>
        <p:sp>
          <p:nvSpPr>
            <p:cNvPr id="30" name="Rectangle 29"/>
            <p:cNvSpPr/>
            <p:nvPr/>
          </p:nvSpPr>
          <p:spPr>
            <a:xfrm>
              <a:off x="5269230" y="3680460"/>
              <a:ext cx="1737360" cy="21602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394960" y="3770680"/>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EPC</a:t>
              </a:r>
            </a:p>
          </p:txBody>
        </p:sp>
        <p:sp>
          <p:nvSpPr>
            <p:cNvPr id="28" name="TextBox 27"/>
            <p:cNvSpPr txBox="1"/>
            <p:nvPr/>
          </p:nvSpPr>
          <p:spPr>
            <a:xfrm>
              <a:off x="5394960" y="4455838"/>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Cause</a:t>
              </a:r>
            </a:p>
          </p:txBody>
        </p:sp>
        <p:sp>
          <p:nvSpPr>
            <p:cNvPr id="29" name="TextBox 28"/>
            <p:cNvSpPr txBox="1"/>
            <p:nvPr/>
          </p:nvSpPr>
          <p:spPr>
            <a:xfrm>
              <a:off x="5394960" y="5140996"/>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Status</a:t>
              </a:r>
            </a:p>
          </p:txBody>
        </p:sp>
        <p:grpSp>
          <p:nvGrpSpPr>
            <p:cNvPr id="33" name="Group 32"/>
            <p:cNvGrpSpPr/>
            <p:nvPr/>
          </p:nvGrpSpPr>
          <p:grpSpPr>
            <a:xfrm>
              <a:off x="4609147" y="5840730"/>
              <a:ext cx="3046095" cy="853423"/>
              <a:chOff x="5797867" y="5360670"/>
              <a:chExt cx="3046095" cy="853423"/>
            </a:xfrm>
          </p:grpSpPr>
          <p:sp>
            <p:nvSpPr>
              <p:cNvPr id="31" name="TextBox 30"/>
              <p:cNvSpPr txBox="1"/>
              <p:nvPr/>
            </p:nvSpPr>
            <p:spPr>
              <a:xfrm>
                <a:off x="6120765" y="5360670"/>
                <a:ext cx="2400300"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Coprocessor 0</a:t>
                </a:r>
              </a:p>
            </p:txBody>
          </p:sp>
          <p:sp>
            <p:nvSpPr>
              <p:cNvPr id="32" name="TextBox 31"/>
              <p:cNvSpPr txBox="1"/>
              <p:nvPr/>
            </p:nvSpPr>
            <p:spPr>
              <a:xfrm>
                <a:off x="5797867" y="5690873"/>
                <a:ext cx="3046095"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(Kernel-mode only)</a:t>
                </a:r>
              </a:p>
            </p:txBody>
          </p:sp>
        </p:grpSp>
      </p:grpSp>
      <p:grpSp>
        <p:nvGrpSpPr>
          <p:cNvPr id="44" name="Group 43"/>
          <p:cNvGrpSpPr/>
          <p:nvPr/>
        </p:nvGrpSpPr>
        <p:grpSpPr>
          <a:xfrm>
            <a:off x="5392103" y="2519855"/>
            <a:ext cx="1477327" cy="628892"/>
            <a:chOff x="9095423" y="942570"/>
            <a:chExt cx="1477327" cy="628892"/>
          </a:xfrm>
        </p:grpSpPr>
        <p:grpSp>
          <p:nvGrpSpPr>
            <p:cNvPr id="38" name="Group 37"/>
            <p:cNvGrpSpPr/>
            <p:nvPr/>
          </p:nvGrpSpPr>
          <p:grpSpPr>
            <a:xfrm>
              <a:off x="9095423" y="942570"/>
              <a:ext cx="1477327" cy="274949"/>
              <a:chOff x="9575483" y="342514"/>
              <a:chExt cx="1477327" cy="274949"/>
            </a:xfrm>
          </p:grpSpPr>
          <p:sp>
            <p:nvSpPr>
              <p:cNvPr id="34" name="Rectangle 33"/>
              <p:cNvSpPr>
                <a:spLocks noChangeAspect="1"/>
              </p:cNvSpPr>
              <p:nvPr/>
            </p:nvSpPr>
            <p:spPr>
              <a:xfrm>
                <a:off x="9575483"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a:spLocks noChangeAspect="1"/>
              </p:cNvSpPr>
              <p:nvPr/>
            </p:nvSpPr>
            <p:spPr>
              <a:xfrm>
                <a:off x="10778490" y="343143"/>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ChangeAspect="1"/>
              </p:cNvSpPr>
              <p:nvPr/>
            </p:nvSpPr>
            <p:spPr>
              <a:xfrm>
                <a:off x="9976485"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a:spLocks noChangeAspect="1"/>
              </p:cNvSpPr>
              <p:nvPr/>
            </p:nvSpPr>
            <p:spPr>
              <a:xfrm>
                <a:off x="10374630"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9095423" y="1296513"/>
              <a:ext cx="1477327" cy="274949"/>
              <a:chOff x="9575483" y="342514"/>
              <a:chExt cx="1477327" cy="274949"/>
            </a:xfrm>
          </p:grpSpPr>
          <p:sp>
            <p:nvSpPr>
              <p:cNvPr id="40" name="Rectangle 39"/>
              <p:cNvSpPr>
                <a:spLocks noChangeAspect="1"/>
              </p:cNvSpPr>
              <p:nvPr/>
            </p:nvSpPr>
            <p:spPr>
              <a:xfrm>
                <a:off x="9575483"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a:spLocks noChangeAspect="1"/>
              </p:cNvSpPr>
              <p:nvPr/>
            </p:nvSpPr>
            <p:spPr>
              <a:xfrm>
                <a:off x="10778490" y="343143"/>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ChangeAspect="1"/>
              </p:cNvSpPr>
              <p:nvPr/>
            </p:nvSpPr>
            <p:spPr>
              <a:xfrm>
                <a:off x="9976485"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a:spLocks noChangeAspect="1"/>
              </p:cNvSpPr>
              <p:nvPr/>
            </p:nvSpPr>
            <p:spPr>
              <a:xfrm>
                <a:off x="10374630"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p:cNvGrpSpPr/>
          <p:nvPr/>
        </p:nvGrpSpPr>
        <p:grpSpPr>
          <a:xfrm>
            <a:off x="5169216" y="197871"/>
            <a:ext cx="1925955" cy="853423"/>
            <a:chOff x="5797867" y="5360670"/>
            <a:chExt cx="3046095" cy="853423"/>
          </a:xfrm>
        </p:grpSpPr>
        <p:sp>
          <p:nvSpPr>
            <p:cNvPr id="46" name="TextBox 45"/>
            <p:cNvSpPr txBox="1"/>
            <p:nvPr/>
          </p:nvSpPr>
          <p:spPr>
            <a:xfrm>
              <a:off x="6120765" y="5360670"/>
              <a:ext cx="2400300"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Standard</a:t>
              </a:r>
            </a:p>
          </p:txBody>
        </p:sp>
        <p:sp>
          <p:nvSpPr>
            <p:cNvPr id="47" name="TextBox 46"/>
            <p:cNvSpPr txBox="1"/>
            <p:nvPr/>
          </p:nvSpPr>
          <p:spPr>
            <a:xfrm>
              <a:off x="5797867" y="5690873"/>
              <a:ext cx="3046095"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registers</a:t>
              </a:r>
            </a:p>
          </p:txBody>
        </p:sp>
      </p:grpSp>
      <p:cxnSp>
        <p:nvCxnSpPr>
          <p:cNvPr id="48" name="Straight Connector 47"/>
          <p:cNvCxnSpPr>
            <a:cxnSpLocks/>
          </p:cNvCxnSpPr>
          <p:nvPr/>
        </p:nvCxnSpPr>
        <p:spPr>
          <a:xfrm flipH="1">
            <a:off x="4525964" y="2818895"/>
            <a:ext cx="341943"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H="1">
            <a:off x="4866196" y="1401161"/>
            <a:ext cx="3671" cy="1417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H="1" flipV="1">
            <a:off x="4871511" y="1401160"/>
            <a:ext cx="527564"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a:off x="4861934" y="3366880"/>
            <a:ext cx="4262" cy="26270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flipH="1" flipV="1">
            <a:off x="4868511" y="3366880"/>
            <a:ext cx="273566"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H="1">
            <a:off x="5144395" y="2096318"/>
            <a:ext cx="3671" cy="12760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cxnSpLocks/>
          </p:cNvCxnSpPr>
          <p:nvPr/>
        </p:nvCxnSpPr>
        <p:spPr>
          <a:xfrm flipH="1">
            <a:off x="5147949" y="2096318"/>
            <a:ext cx="255432" cy="0"/>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p:cNvCxnSpPr>
          <p:nvPr/>
        </p:nvCxnSpPr>
        <p:spPr>
          <a:xfrm flipH="1">
            <a:off x="4528778" y="5993904"/>
            <a:ext cx="345362"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55" name="Content Placeholder 2"/>
          <p:cNvSpPr>
            <a:spLocks noGrp="1"/>
          </p:cNvSpPr>
          <p:nvPr>
            <p:ph idx="1"/>
          </p:nvPr>
        </p:nvSpPr>
        <p:spPr>
          <a:xfrm>
            <a:off x="7298055" y="252468"/>
            <a:ext cx="4977765" cy="6605532"/>
          </a:xfrm>
        </p:spPr>
        <p:txBody>
          <a:bodyPr>
            <a:normAutofit fontScale="92500" lnSpcReduction="20000"/>
          </a:bodyPr>
          <a:lstStyle/>
          <a:p>
            <a:pPr marL="0" indent="0">
              <a:buNone/>
            </a:pPr>
            <a:r>
              <a:rPr lang="en-US" sz="3200" dirty="0"/>
              <a:t>Executing </a:t>
            </a:r>
            <a:r>
              <a:rPr lang="en-US" sz="3200" dirty="0" err="1">
                <a:latin typeface="Consolas" panose="020B0609020204030204" pitchFamily="49" charset="0"/>
              </a:rPr>
              <a:t>syscall</a:t>
            </a:r>
            <a:r>
              <a:rPr lang="en-US" sz="3200" dirty="0"/>
              <a:t> or causing another trap induces the processor to:</a:t>
            </a:r>
          </a:p>
          <a:p>
            <a:pPr lvl="1"/>
            <a:r>
              <a:rPr lang="en-US" sz="2800" dirty="0"/>
              <a:t>Assign values to special registers in “Coprocessor 0”</a:t>
            </a:r>
          </a:p>
          <a:p>
            <a:pPr lvl="1"/>
            <a:r>
              <a:rPr lang="en-US" sz="2800" dirty="0"/>
              <a:t>Jump to the hardwired address 0x80000080</a:t>
            </a:r>
          </a:p>
          <a:p>
            <a:r>
              <a:rPr lang="en-US" sz="3200" dirty="0"/>
              <a:t>EPC: Address of instruction which caused trap</a:t>
            </a:r>
          </a:p>
          <a:p>
            <a:r>
              <a:rPr lang="en-US" sz="3200" dirty="0"/>
              <a:t>Cause: Set to </a:t>
            </a:r>
            <a:r>
              <a:rPr lang="en-US" sz="3200" dirty="0" err="1"/>
              <a:t>enum</a:t>
            </a:r>
            <a:r>
              <a:rPr lang="en-US" sz="3200" dirty="0"/>
              <a:t> code representing the trap reason (e.g., sys call, interrupt); if trap was interrupt, bits are set to indicate type (e.g., timer)</a:t>
            </a:r>
          </a:p>
          <a:p>
            <a:r>
              <a:rPr lang="en-US" sz="3200" dirty="0"/>
              <a:t>Status: In response to trap, hardware sets bits that elevate privilege mode, disable interrupts</a:t>
            </a:r>
          </a:p>
        </p:txBody>
      </p:sp>
      <p:grpSp>
        <p:nvGrpSpPr>
          <p:cNvPr id="56" name="Group 55"/>
          <p:cNvGrpSpPr/>
          <p:nvPr/>
        </p:nvGrpSpPr>
        <p:grpSpPr>
          <a:xfrm>
            <a:off x="-264927" y="4961925"/>
            <a:ext cx="1474470" cy="942915"/>
            <a:chOff x="5690235" y="4926717"/>
            <a:chExt cx="1474470" cy="942915"/>
          </a:xfrm>
        </p:grpSpPr>
        <p:sp>
          <p:nvSpPr>
            <p:cNvPr id="59" name="TextBox 58"/>
            <p:cNvSpPr txBox="1"/>
            <p:nvPr/>
          </p:nvSpPr>
          <p:spPr>
            <a:xfrm>
              <a:off x="5690235" y="492671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User</a:t>
              </a:r>
            </a:p>
          </p:txBody>
        </p:sp>
        <p:sp>
          <p:nvSpPr>
            <p:cNvPr id="60" name="TextBox 59"/>
            <p:cNvSpPr txBox="1"/>
            <p:nvPr/>
          </p:nvSpPr>
          <p:spPr>
            <a:xfrm>
              <a:off x="5701665" y="528485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code</a:t>
              </a:r>
            </a:p>
          </p:txBody>
        </p:sp>
      </p:grpSp>
      <p:cxnSp>
        <p:nvCxnSpPr>
          <p:cNvPr id="61" name="Straight Connector 60"/>
          <p:cNvCxnSpPr/>
          <p:nvPr/>
        </p:nvCxnSpPr>
        <p:spPr>
          <a:xfrm>
            <a:off x="7300911" y="132980"/>
            <a:ext cx="0" cy="5954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080134" y="4065037"/>
            <a:ext cx="3469006" cy="373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Static data</a:t>
            </a:r>
          </a:p>
        </p:txBody>
      </p:sp>
      <p:sp>
        <p:nvSpPr>
          <p:cNvPr id="65" name="Rectangle 64"/>
          <p:cNvSpPr/>
          <p:nvPr/>
        </p:nvSpPr>
        <p:spPr>
          <a:xfrm>
            <a:off x="1080134" y="3691374"/>
            <a:ext cx="3469006" cy="414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Heap</a:t>
            </a:r>
          </a:p>
        </p:txBody>
      </p:sp>
      <p:grpSp>
        <p:nvGrpSpPr>
          <p:cNvPr id="62" name="Group 61"/>
          <p:cNvGrpSpPr/>
          <p:nvPr/>
        </p:nvGrpSpPr>
        <p:grpSpPr>
          <a:xfrm>
            <a:off x="-6581" y="0"/>
            <a:ext cx="12192000" cy="6858000"/>
            <a:chOff x="0" y="0"/>
            <a:chExt cx="12192000" cy="6858000"/>
          </a:xfrm>
        </p:grpSpPr>
        <p:sp>
          <p:nvSpPr>
            <p:cNvPr id="63" name="Rectangle 62"/>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0" y="4575810"/>
              <a:ext cx="12192000" cy="411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0" y="868680"/>
              <a:ext cx="12192000" cy="411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85750" y="0"/>
              <a:ext cx="11906250" cy="6740307"/>
            </a:xfrm>
            <a:prstGeom prst="rect">
              <a:avLst/>
            </a:prstGeom>
            <a:noFill/>
          </p:spPr>
          <p:txBody>
            <a:bodyPr wrap="square" rtlCol="0">
              <a:spAutoFit/>
            </a:bodyPr>
            <a:lstStyle/>
            <a:p>
              <a:r>
                <a:rPr lang="en-US" sz="2700" dirty="0">
                  <a:latin typeface="Consolas" panose="020B0609020204030204" pitchFamily="49" charset="0"/>
                </a:rPr>
                <a:t>/* kern/arch/</a:t>
              </a:r>
              <a:r>
                <a:rPr lang="en-US" sz="2700" dirty="0" err="1">
                  <a:latin typeface="Consolas" panose="020B0609020204030204" pitchFamily="49" charset="0"/>
                </a:rPr>
                <a:t>mips</a:t>
              </a:r>
              <a:r>
                <a:rPr lang="en-US" sz="2700" dirty="0">
                  <a:latin typeface="Consolas" panose="020B0609020204030204" pitchFamily="49" charset="0"/>
                </a:rPr>
                <a:t>/include/</a:t>
              </a:r>
              <a:r>
                <a:rPr lang="en-US" sz="2700" dirty="0" err="1">
                  <a:latin typeface="Consolas" panose="020B0609020204030204" pitchFamily="49" charset="0"/>
                </a:rPr>
                <a:t>trapframe.h</a:t>
              </a:r>
              <a:r>
                <a:rPr lang="en-US" sz="2700" dirty="0">
                  <a:latin typeface="Consolas" panose="020B0609020204030204" pitchFamily="49" charset="0"/>
                </a:rPr>
                <a:t> */</a:t>
              </a:r>
            </a:p>
            <a:p>
              <a:r>
                <a:rPr lang="en-US" sz="2700" dirty="0">
                  <a:latin typeface="Consolas" panose="020B0609020204030204" pitchFamily="49" charset="0"/>
                </a:rPr>
                <a:t>/* MIPS exception codes. */</a:t>
              </a:r>
            </a:p>
            <a:p>
              <a:r>
                <a:rPr lang="en-US" sz="2700" dirty="0">
                  <a:latin typeface="Consolas" panose="020B0609020204030204" pitchFamily="49" charset="0"/>
                </a:rPr>
                <a:t>#define EX_IRQ    0    /* Interrupt */</a:t>
              </a:r>
            </a:p>
            <a:p>
              <a:r>
                <a:rPr lang="en-US" sz="2700" dirty="0">
                  <a:latin typeface="Consolas" panose="020B0609020204030204" pitchFamily="49" charset="0"/>
                </a:rPr>
                <a:t>#define EX_MOD    1    /* TLB Modify (write to read-only</a:t>
              </a:r>
            </a:p>
            <a:p>
              <a:r>
                <a:rPr lang="en-US" sz="2700" dirty="0">
                  <a:latin typeface="Consolas" panose="020B0609020204030204" pitchFamily="49" charset="0"/>
                </a:rPr>
                <a:t>                        * page) */</a:t>
              </a:r>
            </a:p>
            <a:p>
              <a:r>
                <a:rPr lang="en-US" sz="2700" dirty="0">
                  <a:latin typeface="Consolas" panose="020B0609020204030204" pitchFamily="49" charset="0"/>
                </a:rPr>
                <a:t>#define EX_TLBL   2    /* TLB miss on load */</a:t>
              </a:r>
            </a:p>
            <a:p>
              <a:r>
                <a:rPr lang="en-US" sz="2700" dirty="0">
                  <a:latin typeface="Consolas" panose="020B0609020204030204" pitchFamily="49" charset="0"/>
                </a:rPr>
                <a:t>#define EX_TLBS   3    /* TLB miss on store */</a:t>
              </a:r>
            </a:p>
            <a:p>
              <a:r>
                <a:rPr lang="en-US" sz="2700" dirty="0">
                  <a:latin typeface="Consolas" panose="020B0609020204030204" pitchFamily="49" charset="0"/>
                </a:rPr>
                <a:t>#define EX_ADEL   4    /* Address error on load */</a:t>
              </a:r>
            </a:p>
            <a:p>
              <a:r>
                <a:rPr lang="en-US" sz="2700" dirty="0">
                  <a:latin typeface="Consolas" panose="020B0609020204030204" pitchFamily="49" charset="0"/>
                </a:rPr>
                <a:t>#define EX_ADES   5    /* Address error on store */</a:t>
              </a:r>
            </a:p>
            <a:p>
              <a:r>
                <a:rPr lang="en-US" sz="2700" dirty="0">
                  <a:latin typeface="Consolas" panose="020B0609020204030204" pitchFamily="49" charset="0"/>
                </a:rPr>
                <a:t>#define EX_IBE    6    /* Bus error on instruction fetch */</a:t>
              </a:r>
            </a:p>
            <a:p>
              <a:r>
                <a:rPr lang="en-US" sz="2700" dirty="0">
                  <a:latin typeface="Consolas" panose="020B0609020204030204" pitchFamily="49" charset="0"/>
                </a:rPr>
                <a:t>#define EX_DBE    7    /* Bus error on data load *or* store */</a:t>
              </a:r>
            </a:p>
            <a:p>
              <a:r>
                <a:rPr lang="en-US" sz="2700" dirty="0">
                  <a:latin typeface="Consolas" panose="020B0609020204030204" pitchFamily="49" charset="0"/>
                </a:rPr>
                <a:t>#define EX_SYS    8    /* </a:t>
              </a:r>
              <a:r>
                <a:rPr lang="en-US" sz="2700" dirty="0" err="1">
                  <a:latin typeface="Consolas" panose="020B0609020204030204" pitchFamily="49" charset="0"/>
                </a:rPr>
                <a:t>Syscall</a:t>
              </a:r>
              <a:r>
                <a:rPr lang="en-US" sz="2700" dirty="0">
                  <a:latin typeface="Consolas" panose="020B0609020204030204" pitchFamily="49" charset="0"/>
                </a:rPr>
                <a:t> */</a:t>
              </a:r>
            </a:p>
            <a:p>
              <a:r>
                <a:rPr lang="en-US" sz="2700" dirty="0">
                  <a:latin typeface="Consolas" panose="020B0609020204030204" pitchFamily="49" charset="0"/>
                </a:rPr>
                <a:t>#define EX_BP     9    /* Breakpoint */</a:t>
              </a:r>
            </a:p>
            <a:p>
              <a:r>
                <a:rPr lang="en-US" sz="2700" dirty="0">
                  <a:latin typeface="Consolas" panose="020B0609020204030204" pitchFamily="49" charset="0"/>
                </a:rPr>
                <a:t>#define EX_RI     10   /* Reserved (illegal) instruction */</a:t>
              </a:r>
            </a:p>
            <a:p>
              <a:r>
                <a:rPr lang="en-US" sz="2700" dirty="0">
                  <a:latin typeface="Consolas" panose="020B0609020204030204" pitchFamily="49" charset="0"/>
                </a:rPr>
                <a:t>#define EX_CPU    11   /* Coprocessor unusable */</a:t>
              </a:r>
            </a:p>
            <a:p>
              <a:r>
                <a:rPr lang="en-US" sz="2700" dirty="0">
                  <a:latin typeface="Consolas" panose="020B0609020204030204" pitchFamily="49" charset="0"/>
                </a:rPr>
                <a:t>#define EX_OVF    12   /* Arithmetic overflow */</a:t>
              </a:r>
            </a:p>
          </p:txBody>
        </p:sp>
      </p:grpSp>
    </p:spTree>
    <p:extLst>
      <p:ext uri="{BB962C8B-B14F-4D97-AF65-F5344CB8AC3E}">
        <p14:creationId xmlns:p14="http://schemas.microsoft.com/office/powerpoint/2010/main" val="27857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55">
                                            <p:txEl>
                                              <p:pRg st="0" end="0"/>
                                            </p:txEl>
                                          </p:spTgt>
                                        </p:tgtEl>
                                        <p:attrNameLst>
                                          <p:attrName>style.visibility</p:attrName>
                                        </p:attrNameLst>
                                      </p:cBhvr>
                                      <p:to>
                                        <p:strVal val="visible"/>
                                      </p:to>
                                    </p:set>
                                    <p:animEffect transition="in" filter="fade">
                                      <p:cBhvr>
                                        <p:cTn id="10" dur="500"/>
                                        <p:tgtEl>
                                          <p:spTgt spid="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xEl>
                                              <p:pRg st="1" end="1"/>
                                            </p:txEl>
                                          </p:spTgt>
                                        </p:tgtEl>
                                        <p:attrNameLst>
                                          <p:attrName>style.visibility</p:attrName>
                                        </p:attrNameLst>
                                      </p:cBhvr>
                                      <p:to>
                                        <p:strVal val="visible"/>
                                      </p:to>
                                    </p:set>
                                    <p:animEffect transition="in" filter="fade">
                                      <p:cBhvr>
                                        <p:cTn id="15" dur="500"/>
                                        <p:tgtEl>
                                          <p:spTgt spid="5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5">
                                            <p:txEl>
                                              <p:pRg st="2" end="2"/>
                                            </p:txEl>
                                          </p:spTgt>
                                        </p:tgtEl>
                                        <p:attrNameLst>
                                          <p:attrName>style.visibility</p:attrName>
                                        </p:attrNameLst>
                                      </p:cBhvr>
                                      <p:to>
                                        <p:strVal val="visible"/>
                                      </p:to>
                                    </p:set>
                                    <p:animEffect transition="in" filter="fade">
                                      <p:cBhvr>
                                        <p:cTn id="23" dur="500"/>
                                        <p:tgtEl>
                                          <p:spTgt spid="5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
                                            <p:txEl>
                                              <p:pRg st="3" end="3"/>
                                            </p:txEl>
                                          </p:spTgt>
                                        </p:tgtEl>
                                        <p:attrNameLst>
                                          <p:attrName>style.visibility</p:attrName>
                                        </p:attrNameLst>
                                      </p:cBhvr>
                                      <p:to>
                                        <p:strVal val="visible"/>
                                      </p:to>
                                    </p:set>
                                    <p:animEffect transition="in" filter="fade">
                                      <p:cBhvr>
                                        <p:cTn id="28" dur="500"/>
                                        <p:tgtEl>
                                          <p:spTgt spid="5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5">
                                            <p:txEl>
                                              <p:pRg st="4" end="4"/>
                                            </p:txEl>
                                          </p:spTgt>
                                        </p:tgtEl>
                                        <p:attrNameLst>
                                          <p:attrName>style.visibility</p:attrName>
                                        </p:attrNameLst>
                                      </p:cBhvr>
                                      <p:to>
                                        <p:strVal val="visible"/>
                                      </p:to>
                                    </p:set>
                                    <p:animEffect transition="in" filter="fade">
                                      <p:cBhvr>
                                        <p:cTn id="33" dur="500"/>
                                        <p:tgtEl>
                                          <p:spTgt spid="5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62"/>
                                        </p:tgtEl>
                                      </p:cBhvr>
                                    </p:animEffect>
                                    <p:set>
                                      <p:cBhvr>
                                        <p:cTn id="43" dur="1" fill="hold">
                                          <p:stCondLst>
                                            <p:cond delay="499"/>
                                          </p:stCondLst>
                                        </p:cTn>
                                        <p:tgtEl>
                                          <p:spTgt spid="62"/>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55">
                                            <p:txEl>
                                              <p:pRg st="5" end="5"/>
                                            </p:txEl>
                                          </p:spTgt>
                                        </p:tgtEl>
                                        <p:attrNameLst>
                                          <p:attrName>style.visibility</p:attrName>
                                        </p:attrNameLst>
                                      </p:cBhvr>
                                      <p:to>
                                        <p:strVal val="visible"/>
                                      </p:to>
                                    </p:set>
                                    <p:animEffect transition="in" filter="fade">
                                      <p:cBhvr>
                                        <p:cTn id="46" dur="500"/>
                                        <p:tgtEl>
                                          <p:spTgt spid="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0833" y="1621456"/>
            <a:ext cx="6093329" cy="2065447"/>
          </a:xfrm>
        </p:spPr>
        <p:txBody>
          <a:bodyPr>
            <a:normAutofit fontScale="90000"/>
          </a:bodyPr>
          <a:lstStyle/>
          <a:p>
            <a:pPr algn="l"/>
            <a:r>
              <a:rPr lang="en-US" dirty="0"/>
              <a:t>Remember that the kernel shares an address space with user-mode code!</a:t>
            </a:r>
          </a:p>
        </p:txBody>
      </p:sp>
      <p:sp>
        <p:nvSpPr>
          <p:cNvPr id="35" name="Rectangle 34"/>
          <p:cNvSpPr/>
          <p:nvPr/>
        </p:nvSpPr>
        <p:spPr>
          <a:xfrm>
            <a:off x="2184168" y="3802608"/>
            <a:ext cx="3543300" cy="27585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TextBox 40"/>
          <p:cNvSpPr txBox="1"/>
          <p:nvPr/>
        </p:nvSpPr>
        <p:spPr>
          <a:xfrm>
            <a:off x="2222268" y="4848166"/>
            <a:ext cx="3505200" cy="769441"/>
          </a:xfrm>
          <a:prstGeom prst="rect">
            <a:avLst/>
          </a:prstGeom>
          <a:noFill/>
        </p:spPr>
        <p:txBody>
          <a:bodyPr wrap="square" rtlCol="0">
            <a:spAutoFit/>
          </a:bodyPr>
          <a:lstStyle/>
          <a:p>
            <a:pPr algn="ctr"/>
            <a:r>
              <a:rPr lang="en-US" sz="4400" dirty="0">
                <a:latin typeface="Segoe UI Light" panose="020B0502040204020203" pitchFamily="34" charset="0"/>
                <a:cs typeface="Segoe UI Light" panose="020B0502040204020203" pitchFamily="34" charset="0"/>
              </a:rPr>
              <a:t>User-mode</a:t>
            </a:r>
          </a:p>
        </p:txBody>
      </p:sp>
      <p:sp>
        <p:nvSpPr>
          <p:cNvPr id="48" name="Rectangle 47"/>
          <p:cNvSpPr/>
          <p:nvPr/>
        </p:nvSpPr>
        <p:spPr>
          <a:xfrm>
            <a:off x="2184168" y="846351"/>
            <a:ext cx="3543300" cy="29562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TextBox 59"/>
          <p:cNvSpPr txBox="1"/>
          <p:nvPr/>
        </p:nvSpPr>
        <p:spPr>
          <a:xfrm>
            <a:off x="1671723" y="226389"/>
            <a:ext cx="4606290" cy="646331"/>
          </a:xfrm>
          <a:prstGeom prst="rect">
            <a:avLst/>
          </a:prstGeom>
          <a:noFill/>
        </p:spPr>
        <p:txBody>
          <a:bodyPr wrap="square" rtlCol="0">
            <a:spAutoFit/>
          </a:bodyPr>
          <a:lstStyle/>
          <a:p>
            <a:pPr algn="ctr"/>
            <a:r>
              <a:rPr lang="en-US" sz="3600" dirty="0">
                <a:latin typeface="Segoe UI Light" panose="020B0502040204020203" pitchFamily="34" charset="0"/>
                <a:ea typeface="Segoe UI" panose="020B0502040204020203" pitchFamily="34" charset="0"/>
                <a:cs typeface="Segoe UI Light" panose="020B0502040204020203" pitchFamily="34" charset="0"/>
              </a:rPr>
              <a:t>Virtual address space</a:t>
            </a:r>
            <a:endParaRPr lang="en-US" sz="3600" baseline="-25000" dirty="0">
              <a:latin typeface="Segoe UI Light" panose="020B0502040204020203" pitchFamily="34" charset="0"/>
              <a:ea typeface="Segoe UI" panose="020B0502040204020203" pitchFamily="34" charset="0"/>
              <a:cs typeface="Segoe UI Light" panose="020B0502040204020203" pitchFamily="34" charset="0"/>
            </a:endParaRPr>
          </a:p>
        </p:txBody>
      </p:sp>
      <p:sp>
        <p:nvSpPr>
          <p:cNvPr id="68" name="Content Placeholder 2"/>
          <p:cNvSpPr>
            <a:spLocks noGrp="1"/>
          </p:cNvSpPr>
          <p:nvPr>
            <p:ph idx="1"/>
          </p:nvPr>
        </p:nvSpPr>
        <p:spPr>
          <a:xfrm>
            <a:off x="5980833" y="3582776"/>
            <a:ext cx="5567550" cy="1976415"/>
          </a:xfrm>
          <a:ln>
            <a:noFill/>
          </a:ln>
        </p:spPr>
        <p:txBody>
          <a:bodyPr>
            <a:normAutofit/>
          </a:bodyPr>
          <a:lstStyle/>
          <a:p>
            <a:pPr marL="0" indent="0">
              <a:buNone/>
            </a:pPr>
            <a:r>
              <a:rPr lang="en-US" sz="3200" dirty="0"/>
              <a:t>So, immediately after </a:t>
            </a:r>
            <a:r>
              <a:rPr lang="en-US" sz="3200" dirty="0" err="1">
                <a:latin typeface="Consolas" panose="020B0609020204030204" pitchFamily="49" charset="0"/>
              </a:rPr>
              <a:t>syscall</a:t>
            </a:r>
            <a:r>
              <a:rPr lang="en-US" sz="3200" dirty="0"/>
              <a:t> (but before kernel code has actually started executing) . . .</a:t>
            </a:r>
          </a:p>
        </p:txBody>
      </p:sp>
      <p:sp>
        <p:nvSpPr>
          <p:cNvPr id="69" name="TextBox 68"/>
          <p:cNvSpPr txBox="1"/>
          <p:nvPr/>
        </p:nvSpPr>
        <p:spPr>
          <a:xfrm>
            <a:off x="2184168" y="1884739"/>
            <a:ext cx="3543300" cy="769441"/>
          </a:xfrm>
          <a:prstGeom prst="rect">
            <a:avLst/>
          </a:prstGeom>
          <a:noFill/>
        </p:spPr>
        <p:txBody>
          <a:bodyPr wrap="square" rtlCol="0">
            <a:spAutoFit/>
          </a:bodyPr>
          <a:lstStyle/>
          <a:p>
            <a:pPr algn="ctr"/>
            <a:r>
              <a:rPr lang="en-US" sz="4400" dirty="0">
                <a:solidFill>
                  <a:schemeClr val="bg1"/>
                </a:solidFill>
                <a:latin typeface="Segoe UI" panose="020B0502040204020203" pitchFamily="34" charset="0"/>
                <a:cs typeface="Segoe UI" panose="020B0502040204020203" pitchFamily="34" charset="0"/>
              </a:rPr>
              <a:t>Kernel-mode</a:t>
            </a:r>
          </a:p>
        </p:txBody>
      </p:sp>
      <p:sp>
        <p:nvSpPr>
          <p:cNvPr id="70" name="TextBox 69"/>
          <p:cNvSpPr txBox="1"/>
          <p:nvPr/>
        </p:nvSpPr>
        <p:spPr>
          <a:xfrm>
            <a:off x="1150620" y="6147833"/>
            <a:ext cx="1036320" cy="523220"/>
          </a:xfrm>
          <a:prstGeom prst="rect">
            <a:avLst/>
          </a:prstGeom>
          <a:noFill/>
        </p:spPr>
        <p:txBody>
          <a:bodyPr wrap="square" rtlCol="0">
            <a:spAutoFit/>
          </a:bodyPr>
          <a:lstStyle/>
          <a:p>
            <a:pPr algn="r"/>
            <a:r>
              <a:rPr lang="en-US" sz="2800" dirty="0">
                <a:latin typeface="Consolas" panose="020B0609020204030204" pitchFamily="49" charset="0"/>
              </a:rPr>
              <a:t>0x0</a:t>
            </a:r>
          </a:p>
        </p:txBody>
      </p:sp>
      <p:sp>
        <p:nvSpPr>
          <p:cNvPr id="71" name="TextBox 70"/>
          <p:cNvSpPr txBox="1"/>
          <p:nvPr/>
        </p:nvSpPr>
        <p:spPr>
          <a:xfrm>
            <a:off x="-95250" y="726307"/>
            <a:ext cx="2286000" cy="523220"/>
          </a:xfrm>
          <a:prstGeom prst="rect">
            <a:avLst/>
          </a:prstGeom>
          <a:noFill/>
        </p:spPr>
        <p:txBody>
          <a:bodyPr wrap="square" rtlCol="0">
            <a:spAutoFit/>
          </a:bodyPr>
          <a:lstStyle/>
          <a:p>
            <a:pPr algn="r"/>
            <a:r>
              <a:rPr lang="en-US" sz="2800" dirty="0">
                <a:latin typeface="Consolas" panose="020B0609020204030204" pitchFamily="49" charset="0"/>
              </a:rPr>
              <a:t>0xffffffff</a:t>
            </a:r>
          </a:p>
        </p:txBody>
      </p:sp>
      <p:sp>
        <p:nvSpPr>
          <p:cNvPr id="72" name="TextBox 71"/>
          <p:cNvSpPr txBox="1"/>
          <p:nvPr/>
        </p:nvSpPr>
        <p:spPr>
          <a:xfrm>
            <a:off x="-30480" y="3505010"/>
            <a:ext cx="2221230" cy="523220"/>
          </a:xfrm>
          <a:prstGeom prst="rect">
            <a:avLst/>
          </a:prstGeom>
          <a:noFill/>
        </p:spPr>
        <p:txBody>
          <a:bodyPr wrap="square" rtlCol="0">
            <a:spAutoFit/>
          </a:bodyPr>
          <a:lstStyle/>
          <a:p>
            <a:pPr algn="r"/>
            <a:r>
              <a:rPr lang="en-US" sz="2800" dirty="0">
                <a:latin typeface="Consolas" panose="020B0609020204030204" pitchFamily="49" charset="0"/>
              </a:rPr>
              <a:t>0x80000000</a:t>
            </a:r>
          </a:p>
        </p:txBody>
      </p:sp>
    </p:spTree>
    <p:extLst>
      <p:ext uri="{BB962C8B-B14F-4D97-AF65-F5344CB8AC3E}">
        <p14:creationId xmlns:p14="http://schemas.microsoft.com/office/powerpoint/2010/main" val="238935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5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8">
                                            <p:txEl>
                                              <p:pRg st="0" end="0"/>
                                            </p:txEl>
                                          </p:spTgt>
                                        </p:tgtEl>
                                        <p:attrNameLst>
                                          <p:attrName>style.visibility</p:attrName>
                                        </p:attrNameLst>
                                      </p:cBhvr>
                                      <p:to>
                                        <p:strVal val="visible"/>
                                      </p:to>
                                    </p:set>
                                    <p:animEffect transition="in" filter="fade">
                                      <p:cBhvr>
                                        <p:cTn id="33"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1" grpId="0"/>
      <p:bldP spid="48" grpId="0" animBg="1"/>
      <p:bldP spid="60" grpId="0"/>
      <p:bldP spid="68" grpId="0" build="p"/>
      <p:bldP spid="69" grpId="0"/>
      <p:bldP spid="70" grpId="0"/>
      <p:bldP spid="71" grpId="0"/>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269230" y="3680460"/>
            <a:ext cx="1737360" cy="21602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80134" y="4432385"/>
            <a:ext cx="3469006" cy="2273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80134" y="2302700"/>
            <a:ext cx="3469006" cy="523220"/>
          </a:xfrm>
          <a:prstGeom prst="rect">
            <a:avLst/>
          </a:prstGeom>
          <a:noFill/>
          <a:ln>
            <a:solidFill>
              <a:schemeClr val="tx1"/>
            </a:solidFill>
          </a:ln>
        </p:spPr>
        <p:txBody>
          <a:bodyPr wrap="square" rtlCol="0">
            <a:spAutoFit/>
          </a:bodyPr>
          <a:lstStyle/>
          <a:p>
            <a:pPr algn="ctr"/>
            <a:r>
              <a:rPr lang="en-US" sz="2800" dirty="0" err="1">
                <a:latin typeface="Consolas" panose="020B0609020204030204" pitchFamily="49" charset="0"/>
              </a:rPr>
              <a:t>close_stdout</a:t>
            </a:r>
            <a:r>
              <a:rPr lang="en-US" sz="2800" dirty="0">
                <a:latin typeface="Consolas" panose="020B0609020204030204" pitchFamily="49" charset="0"/>
              </a:rPr>
              <a:t>()</a:t>
            </a:r>
          </a:p>
        </p:txBody>
      </p:sp>
      <p:sp>
        <p:nvSpPr>
          <p:cNvPr id="6" name="TextBox 5"/>
          <p:cNvSpPr txBox="1"/>
          <p:nvPr/>
        </p:nvSpPr>
        <p:spPr>
          <a:xfrm>
            <a:off x="1108708" y="4455825"/>
            <a:ext cx="3333561" cy="2246769"/>
          </a:xfrm>
          <a:prstGeom prst="rect">
            <a:avLst/>
          </a:prstGeom>
          <a:noFill/>
        </p:spPr>
        <p:txBody>
          <a:bodyPr wrap="square" rtlCol="0">
            <a:spAutoFit/>
          </a:bodyPr>
          <a:lstStyle/>
          <a:p>
            <a:r>
              <a:rPr lang="en-US" sz="2800" dirty="0">
                <a:latin typeface="Consolas" panose="020B0609020204030204" pitchFamily="49" charset="0"/>
              </a:rPr>
              <a:t>//</a:t>
            </a:r>
            <a:r>
              <a:rPr lang="en-US" sz="2800" dirty="0" err="1">
                <a:latin typeface="Consolas" panose="020B0609020204030204" pitchFamily="49" charset="0"/>
              </a:rPr>
              <a:t>close_stdout</a:t>
            </a:r>
            <a:r>
              <a:rPr lang="en-US" sz="2800" dirty="0">
                <a:latin typeface="Consolas" panose="020B0609020204030204" pitchFamily="49" charset="0"/>
              </a:rPr>
              <a:t>()</a:t>
            </a:r>
          </a:p>
          <a:p>
            <a:r>
              <a:rPr lang="en-US" sz="2800" dirty="0">
                <a:latin typeface="Consolas" panose="020B0609020204030204" pitchFamily="49" charset="0"/>
              </a:rPr>
              <a:t>li a0, 1</a:t>
            </a:r>
          </a:p>
          <a:p>
            <a:r>
              <a:rPr lang="en-US" sz="2800" dirty="0">
                <a:latin typeface="Consolas" panose="020B0609020204030204" pitchFamily="49" charset="0"/>
              </a:rPr>
              <a:t>li v0, 49</a:t>
            </a:r>
          </a:p>
          <a:p>
            <a:r>
              <a:rPr lang="en-US" sz="2800" dirty="0" err="1">
                <a:latin typeface="Consolas" panose="020B0609020204030204" pitchFamily="49" charset="0"/>
              </a:rPr>
              <a:t>syscall</a:t>
            </a:r>
            <a:endParaRPr lang="en-US" sz="2800" dirty="0">
              <a:latin typeface="Consolas" panose="020B0609020204030204" pitchFamily="49" charset="0"/>
            </a:endParaRPr>
          </a:p>
          <a:p>
            <a:r>
              <a:rPr lang="en-US" sz="2800" dirty="0" err="1">
                <a:latin typeface="Consolas" panose="020B0609020204030204" pitchFamily="49" charset="0"/>
              </a:rPr>
              <a:t>jr</a:t>
            </a:r>
            <a:r>
              <a:rPr lang="en-US" sz="2800" dirty="0">
                <a:latin typeface="Consolas" panose="020B0609020204030204" pitchFamily="49" charset="0"/>
              </a:rPr>
              <a:t> </a:t>
            </a:r>
            <a:r>
              <a:rPr lang="en-US" sz="2800" dirty="0" err="1">
                <a:latin typeface="Consolas" panose="020B0609020204030204" pitchFamily="49" charset="0"/>
              </a:rPr>
              <a:t>ra</a:t>
            </a:r>
            <a:endParaRPr lang="en-US" sz="2800" dirty="0">
              <a:latin typeface="Consolas" panose="020B0609020204030204" pitchFamily="49" charset="0"/>
            </a:endParaRPr>
          </a:p>
        </p:txBody>
      </p:sp>
      <p:grpSp>
        <p:nvGrpSpPr>
          <p:cNvPr id="11" name="Group 10"/>
          <p:cNvGrpSpPr/>
          <p:nvPr/>
        </p:nvGrpSpPr>
        <p:grpSpPr>
          <a:xfrm>
            <a:off x="-264795" y="1217519"/>
            <a:ext cx="1474470" cy="942915"/>
            <a:chOff x="5690235" y="4926717"/>
            <a:chExt cx="1474470" cy="942915"/>
          </a:xfrm>
        </p:grpSpPr>
        <p:sp>
          <p:nvSpPr>
            <p:cNvPr id="12" name="TextBox 11"/>
            <p:cNvSpPr txBox="1"/>
            <p:nvPr/>
          </p:nvSpPr>
          <p:spPr>
            <a:xfrm>
              <a:off x="5690235" y="492671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User</a:t>
              </a:r>
            </a:p>
          </p:txBody>
        </p:sp>
        <p:sp>
          <p:nvSpPr>
            <p:cNvPr id="13" name="TextBox 12"/>
            <p:cNvSpPr txBox="1"/>
            <p:nvPr/>
          </p:nvSpPr>
          <p:spPr>
            <a:xfrm>
              <a:off x="5701665" y="528485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stack</a:t>
              </a:r>
            </a:p>
          </p:txBody>
        </p:sp>
      </p:grpSp>
      <p:sp>
        <p:nvSpPr>
          <p:cNvPr id="14" name="TextBox 13"/>
          <p:cNvSpPr txBox="1"/>
          <p:nvPr/>
        </p:nvSpPr>
        <p:spPr>
          <a:xfrm>
            <a:off x="1080134" y="1781906"/>
            <a:ext cx="3469006" cy="523220"/>
          </a:xfrm>
          <a:prstGeom prst="rect">
            <a:avLst/>
          </a:prstGeom>
          <a:noFill/>
          <a:ln>
            <a:solidFill>
              <a:schemeClr val="tx1"/>
            </a:solidFill>
          </a:ln>
        </p:spPr>
        <p:txBody>
          <a:bodyPr wrap="square" rtlCol="0">
            <a:spAutoFit/>
          </a:bodyPr>
          <a:lstStyle/>
          <a:p>
            <a:pPr algn="ctr"/>
            <a:r>
              <a:rPr lang="en-US" sz="2800" dirty="0">
                <a:latin typeface="Consolas" panose="020B0609020204030204" pitchFamily="49" charset="0"/>
              </a:rPr>
              <a:t>bar()</a:t>
            </a:r>
          </a:p>
        </p:txBody>
      </p:sp>
      <p:sp>
        <p:nvSpPr>
          <p:cNvPr id="15" name="TextBox 14"/>
          <p:cNvSpPr txBox="1"/>
          <p:nvPr/>
        </p:nvSpPr>
        <p:spPr>
          <a:xfrm>
            <a:off x="1080134" y="1260933"/>
            <a:ext cx="3469006" cy="523220"/>
          </a:xfrm>
          <a:prstGeom prst="rect">
            <a:avLst/>
          </a:prstGeom>
          <a:noFill/>
          <a:ln>
            <a:solidFill>
              <a:schemeClr val="tx1"/>
            </a:solidFill>
          </a:ln>
        </p:spPr>
        <p:txBody>
          <a:bodyPr wrap="square" rtlCol="0">
            <a:spAutoFit/>
          </a:bodyPr>
          <a:lstStyle/>
          <a:p>
            <a:pPr algn="ctr"/>
            <a:r>
              <a:rPr lang="en-US" sz="2800" dirty="0">
                <a:latin typeface="Consolas" panose="020B0609020204030204" pitchFamily="49" charset="0"/>
              </a:rPr>
              <a:t>foo()</a:t>
            </a:r>
          </a:p>
        </p:txBody>
      </p:sp>
      <p:sp>
        <p:nvSpPr>
          <p:cNvPr id="20" name="Rectangle 19"/>
          <p:cNvSpPr/>
          <p:nvPr/>
        </p:nvSpPr>
        <p:spPr>
          <a:xfrm>
            <a:off x="1080134" y="2827989"/>
            <a:ext cx="3469006" cy="8621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221104" y="60307"/>
            <a:ext cx="3150743" cy="1114886"/>
            <a:chOff x="6035040" y="2556005"/>
            <a:chExt cx="3028950" cy="1077233"/>
          </a:xfrm>
        </p:grpSpPr>
        <p:sp>
          <p:nvSpPr>
            <p:cNvPr id="21" name="TextBox 20"/>
            <p:cNvSpPr txBox="1"/>
            <p:nvPr/>
          </p:nvSpPr>
          <p:spPr>
            <a:xfrm>
              <a:off x="6035040" y="2556005"/>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User-mode</a:t>
              </a:r>
            </a:p>
          </p:txBody>
        </p:sp>
        <p:sp>
          <p:nvSpPr>
            <p:cNvPr id="22" name="TextBox 21"/>
            <p:cNvSpPr txBox="1"/>
            <p:nvPr/>
          </p:nvSpPr>
          <p:spPr>
            <a:xfrm>
              <a:off x="6035040" y="2986907"/>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address space</a:t>
              </a:r>
            </a:p>
          </p:txBody>
        </p:sp>
      </p:grpSp>
      <p:sp>
        <p:nvSpPr>
          <p:cNvPr id="24" name="TextBox 23"/>
          <p:cNvSpPr txBox="1"/>
          <p:nvPr/>
        </p:nvSpPr>
        <p:spPr>
          <a:xfrm>
            <a:off x="5394960" y="1793932"/>
            <a:ext cx="1474470" cy="584775"/>
          </a:xfrm>
          <a:prstGeom prst="rect">
            <a:avLst/>
          </a:prstGeom>
          <a:solidFill>
            <a:schemeClr val="tx1"/>
          </a:solidFill>
          <a:ln>
            <a:solidFill>
              <a:schemeClr val="tx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PC</a:t>
            </a:r>
          </a:p>
        </p:txBody>
      </p:sp>
      <p:sp>
        <p:nvSpPr>
          <p:cNvPr id="25" name="TextBox 24"/>
          <p:cNvSpPr txBox="1"/>
          <p:nvPr/>
        </p:nvSpPr>
        <p:spPr>
          <a:xfrm>
            <a:off x="5394960" y="1108774"/>
            <a:ext cx="1474470" cy="584775"/>
          </a:xfrm>
          <a:prstGeom prst="rect">
            <a:avLst/>
          </a:prstGeom>
          <a:noFill/>
          <a:ln>
            <a:solidFill>
              <a:schemeClr val="tx1"/>
            </a:solidFill>
          </a:ln>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SP</a:t>
            </a:r>
          </a:p>
        </p:txBody>
      </p:sp>
      <p:sp>
        <p:nvSpPr>
          <p:cNvPr id="27" name="TextBox 26"/>
          <p:cNvSpPr txBox="1"/>
          <p:nvPr/>
        </p:nvSpPr>
        <p:spPr>
          <a:xfrm>
            <a:off x="5394960" y="3770680"/>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EPC</a:t>
            </a:r>
          </a:p>
        </p:txBody>
      </p:sp>
      <p:sp>
        <p:nvSpPr>
          <p:cNvPr id="28" name="TextBox 27"/>
          <p:cNvSpPr txBox="1"/>
          <p:nvPr/>
        </p:nvSpPr>
        <p:spPr>
          <a:xfrm>
            <a:off x="5394960" y="4455838"/>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Cause</a:t>
            </a:r>
          </a:p>
        </p:txBody>
      </p:sp>
      <p:sp>
        <p:nvSpPr>
          <p:cNvPr id="29" name="TextBox 28"/>
          <p:cNvSpPr txBox="1"/>
          <p:nvPr/>
        </p:nvSpPr>
        <p:spPr>
          <a:xfrm>
            <a:off x="5394960" y="5140996"/>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Status</a:t>
            </a:r>
          </a:p>
        </p:txBody>
      </p:sp>
      <p:grpSp>
        <p:nvGrpSpPr>
          <p:cNvPr id="44" name="Group 43"/>
          <p:cNvGrpSpPr/>
          <p:nvPr/>
        </p:nvGrpSpPr>
        <p:grpSpPr>
          <a:xfrm>
            <a:off x="5392103" y="2519855"/>
            <a:ext cx="1477327" cy="628892"/>
            <a:chOff x="9095423" y="942570"/>
            <a:chExt cx="1477327" cy="628892"/>
          </a:xfrm>
        </p:grpSpPr>
        <p:grpSp>
          <p:nvGrpSpPr>
            <p:cNvPr id="38" name="Group 37"/>
            <p:cNvGrpSpPr/>
            <p:nvPr/>
          </p:nvGrpSpPr>
          <p:grpSpPr>
            <a:xfrm>
              <a:off x="9095423" y="942570"/>
              <a:ext cx="1477327" cy="274949"/>
              <a:chOff x="9575483" y="342514"/>
              <a:chExt cx="1477327" cy="274949"/>
            </a:xfrm>
          </p:grpSpPr>
          <p:sp>
            <p:nvSpPr>
              <p:cNvPr id="34" name="Rectangle 33"/>
              <p:cNvSpPr>
                <a:spLocks noChangeAspect="1"/>
              </p:cNvSpPr>
              <p:nvPr/>
            </p:nvSpPr>
            <p:spPr>
              <a:xfrm>
                <a:off x="9575483"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a:spLocks noChangeAspect="1"/>
              </p:cNvSpPr>
              <p:nvPr/>
            </p:nvSpPr>
            <p:spPr>
              <a:xfrm>
                <a:off x="10778490" y="343143"/>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ChangeAspect="1"/>
              </p:cNvSpPr>
              <p:nvPr/>
            </p:nvSpPr>
            <p:spPr>
              <a:xfrm>
                <a:off x="9976485"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a:spLocks noChangeAspect="1"/>
              </p:cNvSpPr>
              <p:nvPr/>
            </p:nvSpPr>
            <p:spPr>
              <a:xfrm>
                <a:off x="10374630"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9095423" y="1296513"/>
              <a:ext cx="1477327" cy="274949"/>
              <a:chOff x="9575483" y="342514"/>
              <a:chExt cx="1477327" cy="274949"/>
            </a:xfrm>
          </p:grpSpPr>
          <p:sp>
            <p:nvSpPr>
              <p:cNvPr id="40" name="Rectangle 39"/>
              <p:cNvSpPr>
                <a:spLocks noChangeAspect="1"/>
              </p:cNvSpPr>
              <p:nvPr/>
            </p:nvSpPr>
            <p:spPr>
              <a:xfrm>
                <a:off x="9575483"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a:spLocks noChangeAspect="1"/>
              </p:cNvSpPr>
              <p:nvPr/>
            </p:nvSpPr>
            <p:spPr>
              <a:xfrm>
                <a:off x="10778490" y="343143"/>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ChangeAspect="1"/>
              </p:cNvSpPr>
              <p:nvPr/>
            </p:nvSpPr>
            <p:spPr>
              <a:xfrm>
                <a:off x="9976485"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a:spLocks noChangeAspect="1"/>
              </p:cNvSpPr>
              <p:nvPr/>
            </p:nvSpPr>
            <p:spPr>
              <a:xfrm>
                <a:off x="10374630" y="342514"/>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p:cNvGrpSpPr/>
          <p:nvPr/>
        </p:nvGrpSpPr>
        <p:grpSpPr>
          <a:xfrm>
            <a:off x="5169216" y="197871"/>
            <a:ext cx="1925955" cy="853423"/>
            <a:chOff x="5797867" y="5360670"/>
            <a:chExt cx="3046095" cy="853423"/>
          </a:xfrm>
        </p:grpSpPr>
        <p:sp>
          <p:nvSpPr>
            <p:cNvPr id="46" name="TextBox 45"/>
            <p:cNvSpPr txBox="1"/>
            <p:nvPr/>
          </p:nvSpPr>
          <p:spPr>
            <a:xfrm>
              <a:off x="6120765" y="5360670"/>
              <a:ext cx="2400300"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Standard</a:t>
              </a:r>
            </a:p>
          </p:txBody>
        </p:sp>
        <p:sp>
          <p:nvSpPr>
            <p:cNvPr id="47" name="TextBox 46"/>
            <p:cNvSpPr txBox="1"/>
            <p:nvPr/>
          </p:nvSpPr>
          <p:spPr>
            <a:xfrm>
              <a:off x="5797867" y="5690873"/>
              <a:ext cx="3046095"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registers</a:t>
              </a:r>
            </a:p>
          </p:txBody>
        </p:sp>
      </p:grpSp>
      <p:cxnSp>
        <p:nvCxnSpPr>
          <p:cNvPr id="48" name="Straight Connector 47"/>
          <p:cNvCxnSpPr>
            <a:cxnSpLocks/>
          </p:cNvCxnSpPr>
          <p:nvPr/>
        </p:nvCxnSpPr>
        <p:spPr>
          <a:xfrm flipH="1">
            <a:off x="4525964" y="2818895"/>
            <a:ext cx="341943"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H="1">
            <a:off x="4866196" y="1401161"/>
            <a:ext cx="3671" cy="14177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H="1" flipV="1">
            <a:off x="4871511" y="1401160"/>
            <a:ext cx="527564"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a:off x="4861934" y="4039022"/>
            <a:ext cx="4262" cy="1968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flipH="1" flipV="1">
            <a:off x="4860809" y="4041250"/>
            <a:ext cx="403270"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p:cNvCxnSpPr>
          <p:nvPr/>
        </p:nvCxnSpPr>
        <p:spPr>
          <a:xfrm flipH="1">
            <a:off x="4528778" y="6005334"/>
            <a:ext cx="345362"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264927" y="4961925"/>
            <a:ext cx="1474470" cy="942915"/>
            <a:chOff x="5690235" y="4926717"/>
            <a:chExt cx="1474470" cy="942915"/>
          </a:xfrm>
        </p:grpSpPr>
        <p:sp>
          <p:nvSpPr>
            <p:cNvPr id="59" name="TextBox 58"/>
            <p:cNvSpPr txBox="1"/>
            <p:nvPr/>
          </p:nvSpPr>
          <p:spPr>
            <a:xfrm>
              <a:off x="5690235" y="492671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User</a:t>
              </a:r>
            </a:p>
          </p:txBody>
        </p:sp>
        <p:sp>
          <p:nvSpPr>
            <p:cNvPr id="60" name="TextBox 59"/>
            <p:cNvSpPr txBox="1"/>
            <p:nvPr/>
          </p:nvSpPr>
          <p:spPr>
            <a:xfrm>
              <a:off x="5701665" y="528485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code</a:t>
              </a:r>
            </a:p>
          </p:txBody>
        </p:sp>
      </p:grpSp>
      <p:sp>
        <p:nvSpPr>
          <p:cNvPr id="64" name="Rectangle 63"/>
          <p:cNvSpPr/>
          <p:nvPr/>
        </p:nvSpPr>
        <p:spPr>
          <a:xfrm>
            <a:off x="1080134" y="4065037"/>
            <a:ext cx="3469006" cy="373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Static data</a:t>
            </a:r>
          </a:p>
        </p:txBody>
      </p:sp>
      <p:sp>
        <p:nvSpPr>
          <p:cNvPr id="65" name="Rectangle 64"/>
          <p:cNvSpPr/>
          <p:nvPr/>
        </p:nvSpPr>
        <p:spPr>
          <a:xfrm>
            <a:off x="1080134" y="3691374"/>
            <a:ext cx="3469006" cy="414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Heap</a:t>
            </a:r>
          </a:p>
        </p:txBody>
      </p:sp>
      <p:sp>
        <p:nvSpPr>
          <p:cNvPr id="57" name="Rectangle 56"/>
          <p:cNvSpPr/>
          <p:nvPr/>
        </p:nvSpPr>
        <p:spPr>
          <a:xfrm>
            <a:off x="8167783" y="4432385"/>
            <a:ext cx="3469006" cy="2273807"/>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8196357" y="4455825"/>
            <a:ext cx="3440432" cy="2462213"/>
          </a:xfrm>
          <a:prstGeom prst="rect">
            <a:avLst/>
          </a:prstGeom>
          <a:noFill/>
        </p:spPr>
        <p:txBody>
          <a:bodyPr wrap="square" rtlCol="0">
            <a:spAutoFit/>
          </a:bodyPr>
          <a:lstStyle/>
          <a:p>
            <a:r>
              <a:rPr lang="en-US" sz="1400" dirty="0">
                <a:solidFill>
                  <a:schemeClr val="bg1"/>
                </a:solidFill>
                <a:latin typeface="Consolas" panose="020B0609020204030204" pitchFamily="49" charset="0"/>
              </a:rPr>
              <a:t>//Code at </a:t>
            </a:r>
            <a:r>
              <a:rPr lang="en-US" sz="1400" dirty="0">
                <a:solidFill>
                  <a:schemeClr val="bg1"/>
                </a:solidFill>
              </a:rPr>
              <a:t>0x80000080</a:t>
            </a:r>
          </a:p>
          <a:p>
            <a:r>
              <a:rPr lang="en-US" sz="1400" dirty="0" err="1">
                <a:solidFill>
                  <a:schemeClr val="bg1"/>
                </a:solidFill>
                <a:latin typeface="Consolas" panose="020B0609020204030204" pitchFamily="49" charset="0"/>
              </a:rPr>
              <a:t>mips_general_handler</a:t>
            </a:r>
            <a:r>
              <a:rPr lang="en-US" sz="1400" dirty="0">
                <a:solidFill>
                  <a:schemeClr val="bg1"/>
                </a:solidFill>
                <a:latin typeface="Consolas" panose="020B0609020204030204" pitchFamily="49" charset="0"/>
              </a:rPr>
              <a:t>:</a:t>
            </a:r>
          </a:p>
          <a:p>
            <a:r>
              <a:rPr lang="en-US" sz="1400" dirty="0">
                <a:solidFill>
                  <a:schemeClr val="bg1"/>
                </a:solidFill>
                <a:latin typeface="Consolas" panose="020B0609020204030204" pitchFamily="49" charset="0"/>
              </a:rPr>
              <a:t>   j </a:t>
            </a:r>
            <a:r>
              <a:rPr lang="en-US" sz="1400" dirty="0" err="1">
                <a:solidFill>
                  <a:schemeClr val="bg1"/>
                </a:solidFill>
                <a:latin typeface="Consolas" panose="020B0609020204030204" pitchFamily="49" charset="0"/>
              </a:rPr>
              <a:t>common_exception</a:t>
            </a:r>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nop</a:t>
            </a:r>
            <a:r>
              <a:rPr lang="en-US" sz="1400" dirty="0">
                <a:solidFill>
                  <a:schemeClr val="bg1"/>
                </a:solidFill>
                <a:latin typeface="Consolas" panose="020B0609020204030204" pitchFamily="49" charset="0"/>
              </a:rPr>
              <a:t> //Delay slot</a:t>
            </a:r>
          </a:p>
          <a:p>
            <a:r>
              <a:rPr lang="en-US" sz="1400" dirty="0" err="1">
                <a:solidFill>
                  <a:schemeClr val="bg1"/>
                </a:solidFill>
                <a:latin typeface="Consolas" panose="020B0609020204030204" pitchFamily="49" charset="0"/>
              </a:rPr>
              <a:t>common_exception</a:t>
            </a:r>
            <a:r>
              <a:rPr lang="en-US" sz="1400" dirty="0">
                <a:solidFill>
                  <a:schemeClr val="bg1"/>
                </a:solidFill>
                <a:latin typeface="Consolas" panose="020B0609020204030204" pitchFamily="49" charset="0"/>
              </a:rPr>
              <a:t>:</a:t>
            </a:r>
          </a:p>
          <a:p>
            <a:r>
              <a:rPr lang="en-US" sz="1400" dirty="0">
                <a:solidFill>
                  <a:schemeClr val="bg1"/>
                </a:solidFill>
                <a:latin typeface="Consolas" panose="020B0609020204030204" pitchFamily="49" charset="0"/>
              </a:rPr>
              <a:t>   //1) Find the kernel stack.</a:t>
            </a:r>
          </a:p>
          <a:p>
            <a:r>
              <a:rPr lang="en-US" sz="1400" dirty="0">
                <a:solidFill>
                  <a:schemeClr val="bg1"/>
                </a:solidFill>
                <a:latin typeface="Consolas" panose="020B0609020204030204" pitchFamily="49" charset="0"/>
              </a:rPr>
              <a:t>   //2) Push context of</a:t>
            </a:r>
          </a:p>
          <a:p>
            <a:r>
              <a:rPr lang="en-US" sz="1400" dirty="0">
                <a:solidFill>
                  <a:schemeClr val="bg1"/>
                </a:solidFill>
                <a:latin typeface="Consolas" panose="020B0609020204030204" pitchFamily="49" charset="0"/>
              </a:rPr>
              <a:t>   //interrupted execution</a:t>
            </a:r>
          </a:p>
          <a:p>
            <a:r>
              <a:rPr lang="en-US" sz="1400" dirty="0">
                <a:solidFill>
                  <a:schemeClr val="bg1"/>
                </a:solidFill>
                <a:latin typeface="Consolas" panose="020B0609020204030204" pitchFamily="49" charset="0"/>
              </a:rPr>
              <a:t>   //on the stack.</a:t>
            </a:r>
          </a:p>
          <a:p>
            <a:r>
              <a:rPr lang="en-US" sz="1400" dirty="0">
                <a:solidFill>
                  <a:schemeClr val="bg1"/>
                </a:solidFill>
                <a:latin typeface="Consolas" panose="020B0609020204030204" pitchFamily="49" charset="0"/>
              </a:rPr>
              <a:t>   //3) Jump to </a:t>
            </a:r>
            <a:r>
              <a:rPr lang="en-US" sz="1400" dirty="0" err="1">
                <a:solidFill>
                  <a:schemeClr val="bg1"/>
                </a:solidFill>
                <a:latin typeface="Consolas" panose="020B0609020204030204" pitchFamily="49" charset="0"/>
              </a:rPr>
              <a:t>mips_trap</a:t>
            </a:r>
            <a:r>
              <a:rPr lang="en-US" sz="1400" dirty="0">
                <a:solidFill>
                  <a:schemeClr val="bg1"/>
                </a:solidFill>
                <a:latin typeface="Consolas" panose="020B0609020204030204" pitchFamily="49" charset="0"/>
              </a:rPr>
              <a:t>()</a:t>
            </a:r>
          </a:p>
          <a:p>
            <a:endParaRPr lang="en-US" sz="1400" dirty="0">
              <a:solidFill>
                <a:schemeClr val="bg1"/>
              </a:solidFill>
              <a:latin typeface="Consolas" panose="020B0609020204030204" pitchFamily="49" charset="0"/>
            </a:endParaRPr>
          </a:p>
        </p:txBody>
      </p:sp>
      <p:sp>
        <p:nvSpPr>
          <p:cNvPr id="68" name="Rectangle 67"/>
          <p:cNvSpPr/>
          <p:nvPr/>
        </p:nvSpPr>
        <p:spPr>
          <a:xfrm>
            <a:off x="8167783" y="1260934"/>
            <a:ext cx="3469006" cy="24926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8308753" y="60307"/>
            <a:ext cx="3150743" cy="1114886"/>
            <a:chOff x="6035040" y="2556005"/>
            <a:chExt cx="3028950" cy="1077233"/>
          </a:xfrm>
        </p:grpSpPr>
        <p:sp>
          <p:nvSpPr>
            <p:cNvPr id="70" name="TextBox 69"/>
            <p:cNvSpPr txBox="1"/>
            <p:nvPr/>
          </p:nvSpPr>
          <p:spPr>
            <a:xfrm>
              <a:off x="6035040" y="2556005"/>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Kernel-mode</a:t>
              </a:r>
            </a:p>
          </p:txBody>
        </p:sp>
        <p:sp>
          <p:nvSpPr>
            <p:cNvPr id="71" name="TextBox 70"/>
            <p:cNvSpPr txBox="1"/>
            <p:nvPr/>
          </p:nvSpPr>
          <p:spPr>
            <a:xfrm>
              <a:off x="6035040" y="2986907"/>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address space</a:t>
              </a:r>
            </a:p>
          </p:txBody>
        </p:sp>
      </p:grpSp>
      <p:cxnSp>
        <p:nvCxnSpPr>
          <p:cNvPr id="72" name="Straight Connector 71"/>
          <p:cNvCxnSpPr>
            <a:cxnSpLocks/>
          </p:cNvCxnSpPr>
          <p:nvPr/>
        </p:nvCxnSpPr>
        <p:spPr>
          <a:xfrm flipH="1">
            <a:off x="7843177" y="2100863"/>
            <a:ext cx="3671" cy="24365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8167783" y="4127241"/>
            <a:ext cx="3469006" cy="373663"/>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Static data</a:t>
            </a:r>
          </a:p>
        </p:txBody>
      </p:sp>
      <p:sp>
        <p:nvSpPr>
          <p:cNvPr id="74" name="Rectangle 73"/>
          <p:cNvSpPr/>
          <p:nvPr/>
        </p:nvSpPr>
        <p:spPr>
          <a:xfrm>
            <a:off x="8167783" y="3753578"/>
            <a:ext cx="3469006" cy="41466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Heap</a:t>
            </a:r>
          </a:p>
        </p:txBody>
      </p:sp>
      <p:sp>
        <p:nvSpPr>
          <p:cNvPr id="3" name="TextBox 2"/>
          <p:cNvSpPr txBox="1"/>
          <p:nvPr/>
        </p:nvSpPr>
        <p:spPr>
          <a:xfrm>
            <a:off x="8642324" y="1764091"/>
            <a:ext cx="2560320" cy="1077218"/>
          </a:xfrm>
          <a:prstGeom prst="rect">
            <a:avLst/>
          </a:prstGeom>
          <a:noFill/>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Where is the kernel stack?</a:t>
            </a:r>
          </a:p>
        </p:txBody>
      </p:sp>
      <p:cxnSp>
        <p:nvCxnSpPr>
          <p:cNvPr id="75" name="Straight Connector 74"/>
          <p:cNvCxnSpPr>
            <a:cxnSpLocks/>
          </p:cNvCxnSpPr>
          <p:nvPr/>
        </p:nvCxnSpPr>
        <p:spPr>
          <a:xfrm>
            <a:off x="7843177" y="4538140"/>
            <a:ext cx="345362"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cxnSpLocks/>
          </p:cNvCxnSpPr>
          <p:nvPr/>
        </p:nvCxnSpPr>
        <p:spPr>
          <a:xfrm flipH="1" flipV="1">
            <a:off x="6868382" y="2093375"/>
            <a:ext cx="977694"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rot="1477168">
            <a:off x="5897362" y="6112383"/>
            <a:ext cx="2223686" cy="461665"/>
          </a:xfrm>
          <a:prstGeom prst="rect">
            <a:avLst/>
          </a:prstGeom>
        </p:spPr>
        <p:txBody>
          <a:bodyPr wrap="none">
            <a:spAutoFit/>
          </a:bodyPr>
          <a:lstStyle/>
          <a:p>
            <a:r>
              <a:rPr lang="en-US" sz="2400" dirty="0" err="1">
                <a:solidFill>
                  <a:prstClr val="black"/>
                </a:solidFill>
                <a:latin typeface="Consolas" panose="020B0609020204030204" pitchFamily="49" charset="0"/>
              </a:rPr>
              <a:t>Priv</a:t>
            </a:r>
            <a:r>
              <a:rPr lang="en-US" sz="2400" dirty="0">
                <a:solidFill>
                  <a:prstClr val="black"/>
                </a:solidFill>
                <a:latin typeface="Consolas" panose="020B0609020204030204" pitchFamily="49" charset="0"/>
              </a:rPr>
              <a:t>: Kernel</a:t>
            </a:r>
            <a:endParaRPr lang="en-US" sz="2400" dirty="0">
              <a:latin typeface="Consolas" panose="020B0609020204030204" pitchFamily="49" charset="0"/>
            </a:endParaRPr>
          </a:p>
        </p:txBody>
      </p:sp>
      <p:sp>
        <p:nvSpPr>
          <p:cNvPr id="78" name="Rectangle 77"/>
          <p:cNvSpPr/>
          <p:nvPr/>
        </p:nvSpPr>
        <p:spPr>
          <a:xfrm rot="1588873">
            <a:off x="5276554" y="6109543"/>
            <a:ext cx="2223686" cy="461665"/>
          </a:xfrm>
          <a:prstGeom prst="rect">
            <a:avLst/>
          </a:prstGeom>
        </p:spPr>
        <p:txBody>
          <a:bodyPr wrap="none">
            <a:spAutoFit/>
          </a:bodyPr>
          <a:lstStyle/>
          <a:p>
            <a:r>
              <a:rPr lang="en-US" sz="2400" dirty="0" err="1">
                <a:solidFill>
                  <a:prstClr val="black"/>
                </a:solidFill>
                <a:latin typeface="Consolas" panose="020B0609020204030204" pitchFamily="49" charset="0"/>
              </a:rPr>
              <a:t>Intrpts</a:t>
            </a:r>
            <a:r>
              <a:rPr lang="en-US" sz="2400" dirty="0">
                <a:solidFill>
                  <a:prstClr val="black"/>
                </a:solidFill>
                <a:latin typeface="Consolas" panose="020B0609020204030204" pitchFamily="49" charset="0"/>
              </a:rPr>
              <a:t>: Off</a:t>
            </a:r>
            <a:endParaRPr lang="en-US" sz="2400" dirty="0">
              <a:latin typeface="Consolas" panose="020B0609020204030204" pitchFamily="49" charset="0"/>
            </a:endParaRPr>
          </a:p>
        </p:txBody>
      </p:sp>
      <p:grpSp>
        <p:nvGrpSpPr>
          <p:cNvPr id="8" name="Group 7"/>
          <p:cNvGrpSpPr/>
          <p:nvPr/>
        </p:nvGrpSpPr>
        <p:grpSpPr>
          <a:xfrm rot="20729183">
            <a:off x="6447545" y="4365550"/>
            <a:ext cx="1204176" cy="593790"/>
            <a:chOff x="6470757" y="4595773"/>
            <a:chExt cx="1204176" cy="593790"/>
          </a:xfrm>
        </p:grpSpPr>
        <p:sp>
          <p:nvSpPr>
            <p:cNvPr id="7" name="Rectangle 6"/>
            <p:cNvSpPr/>
            <p:nvPr/>
          </p:nvSpPr>
          <p:spPr>
            <a:xfrm rot="2127673">
              <a:off x="6470757" y="4727898"/>
              <a:ext cx="1204176" cy="461665"/>
            </a:xfrm>
            <a:prstGeom prst="rect">
              <a:avLst/>
            </a:prstGeom>
          </p:spPr>
          <p:txBody>
            <a:bodyPr wrap="none">
              <a:spAutoFit/>
            </a:bodyPr>
            <a:lstStyle/>
            <a:p>
              <a:r>
                <a:rPr lang="en-US" sz="2400" dirty="0">
                  <a:solidFill>
                    <a:prstClr val="black"/>
                  </a:solidFill>
                  <a:latin typeface="Consolas" panose="020B0609020204030204" pitchFamily="49" charset="0"/>
                </a:rPr>
                <a:t>EX_</a:t>
              </a:r>
              <a:r>
                <a:rPr lang="en-US" sz="2400" dirty="0">
                  <a:solidFill>
                    <a:srgbClr val="000000"/>
                  </a:solidFill>
                  <a:latin typeface="Consolas" panose="020B0609020204030204" pitchFamily="49" charset="0"/>
                </a:rPr>
                <a:t>SYS</a:t>
              </a:r>
              <a:endParaRPr lang="en-US" sz="2400" dirty="0">
                <a:latin typeface="Consolas" panose="020B0609020204030204" pitchFamily="49" charset="0"/>
              </a:endParaRPr>
            </a:p>
          </p:txBody>
        </p:sp>
        <p:sp>
          <p:nvSpPr>
            <p:cNvPr id="79" name="Rectangle 78"/>
            <p:cNvSpPr/>
            <p:nvPr/>
          </p:nvSpPr>
          <p:spPr>
            <a:xfrm rot="1969916">
              <a:off x="6536801" y="4595773"/>
              <a:ext cx="694421" cy="461665"/>
            </a:xfrm>
            <a:prstGeom prst="rect">
              <a:avLst/>
            </a:prstGeom>
          </p:spPr>
          <p:txBody>
            <a:bodyPr wrap="none">
              <a:spAutoFit/>
            </a:bodyPr>
            <a:lstStyle/>
            <a:p>
              <a:r>
                <a:rPr lang="en-US" sz="2400" dirty="0">
                  <a:solidFill>
                    <a:schemeClr val="bg1"/>
                  </a:solidFill>
                  <a:latin typeface="Consolas" panose="020B0609020204030204" pitchFamily="49" charset="0"/>
                </a:rPr>
                <a:t>EX_</a:t>
              </a:r>
            </a:p>
          </p:txBody>
        </p:sp>
      </p:grpSp>
    </p:spTree>
    <p:extLst>
      <p:ext uri="{BB962C8B-B14F-4D97-AF65-F5344CB8AC3E}">
        <p14:creationId xmlns:p14="http://schemas.microsoft.com/office/powerpoint/2010/main" val="4183763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 y="2194560"/>
            <a:ext cx="11906250" cy="11480066"/>
          </a:xfrm>
          <a:prstGeom prst="rect">
            <a:avLst/>
          </a:prstGeom>
          <a:noFill/>
        </p:spPr>
        <p:txBody>
          <a:bodyPr wrap="square" rtlCol="0">
            <a:spAutoFit/>
          </a:bodyPr>
          <a:lstStyle/>
          <a:p>
            <a:r>
              <a:rPr lang="en-US" sz="2800" dirty="0">
                <a:latin typeface="Consolas" panose="020B0609020204030204" pitchFamily="49" charset="0"/>
              </a:rPr>
              <a:t>/* kern/arch/</a:t>
            </a:r>
            <a:r>
              <a:rPr lang="en-US" sz="2800" dirty="0" err="1">
                <a:latin typeface="Consolas" panose="020B0609020204030204" pitchFamily="49" charset="0"/>
              </a:rPr>
              <a:t>mips</a:t>
            </a:r>
            <a:r>
              <a:rPr lang="en-US" sz="2800" dirty="0">
                <a:latin typeface="Consolas" panose="020B0609020204030204" pitchFamily="49" charset="0"/>
              </a:rPr>
              <a:t>/</a:t>
            </a:r>
            <a:r>
              <a:rPr lang="en-US" sz="2800" dirty="0" err="1">
                <a:latin typeface="Consolas" panose="020B0609020204030204" pitchFamily="49" charset="0"/>
              </a:rPr>
              <a:t>locore</a:t>
            </a:r>
            <a:r>
              <a:rPr lang="en-US" sz="2800" dirty="0">
                <a:latin typeface="Consolas" panose="020B0609020204030204" pitchFamily="49" charset="0"/>
              </a:rPr>
              <a:t>/exception-mips1.S</a:t>
            </a:r>
          </a:p>
          <a:p>
            <a:r>
              <a:rPr lang="en-US" sz="2800" dirty="0">
                <a:latin typeface="Consolas" panose="020B0609020204030204" pitchFamily="49" charset="0"/>
              </a:rPr>
              <a:t> * In the context of this file, an “exception” is a trap, </a:t>
            </a:r>
          </a:p>
          <a:p>
            <a:r>
              <a:rPr lang="en-US" sz="2800" dirty="0">
                <a:latin typeface="Consolas" panose="020B0609020204030204" pitchFamily="49" charset="0"/>
              </a:rPr>
              <a:t> * where a “trap” can be an asynchronous interrupt, or a</a:t>
            </a:r>
          </a:p>
          <a:p>
            <a:r>
              <a:rPr lang="en-US" sz="2800" dirty="0">
                <a:latin typeface="Consolas" panose="020B0609020204030204" pitchFamily="49" charset="0"/>
              </a:rPr>
              <a:t> * synchronous system call, NULL pointer </a:t>
            </a:r>
            <a:r>
              <a:rPr lang="en-US" sz="2800" dirty="0" err="1">
                <a:latin typeface="Consolas" panose="020B0609020204030204" pitchFamily="49" charset="0"/>
              </a:rPr>
              <a:t>derefer</a:t>
            </a:r>
            <a:r>
              <a:rPr lang="en-US" sz="2800" dirty="0">
                <a:latin typeface="Consolas" panose="020B0609020204030204" pitchFamily="49" charset="0"/>
              </a:rPr>
              <a:t>, etc.*/</a:t>
            </a:r>
          </a:p>
          <a:p>
            <a:r>
              <a:rPr lang="en-US" sz="2800" dirty="0" err="1">
                <a:latin typeface="Consolas" panose="020B0609020204030204" pitchFamily="49" charset="0"/>
              </a:rPr>
              <a:t>common_exception</a:t>
            </a:r>
            <a:r>
              <a:rPr lang="en-US" sz="2800" dirty="0">
                <a:latin typeface="Consolas" panose="020B0609020204030204" pitchFamily="49" charset="0"/>
              </a:rPr>
              <a:t>:</a:t>
            </a:r>
          </a:p>
          <a:p>
            <a:r>
              <a:rPr lang="en-US" sz="2800" dirty="0">
                <a:latin typeface="Consolas" panose="020B0609020204030204" pitchFamily="49" charset="0"/>
              </a:rPr>
              <a:t>   mfc0 k0, c0_status   /* Get status register */</a:t>
            </a:r>
          </a:p>
          <a:p>
            <a:r>
              <a:rPr lang="en-US" sz="2800" dirty="0">
                <a:latin typeface="Consolas" panose="020B0609020204030204" pitchFamily="49" charset="0"/>
              </a:rPr>
              <a:t>   </a:t>
            </a:r>
            <a:r>
              <a:rPr lang="en-US" sz="2800" dirty="0" err="1">
                <a:latin typeface="Consolas" panose="020B0609020204030204" pitchFamily="49" charset="0"/>
              </a:rPr>
              <a:t>andi</a:t>
            </a:r>
            <a:r>
              <a:rPr lang="en-US" sz="2800" dirty="0">
                <a:latin typeface="Consolas" panose="020B0609020204030204" pitchFamily="49" charset="0"/>
              </a:rPr>
              <a:t> k0, k0, </a:t>
            </a:r>
            <a:r>
              <a:rPr lang="en-US" sz="2800" dirty="0" err="1">
                <a:latin typeface="Consolas" panose="020B0609020204030204" pitchFamily="49" charset="0"/>
              </a:rPr>
              <a:t>CST_KUp</a:t>
            </a:r>
            <a:r>
              <a:rPr lang="en-US" sz="2800" dirty="0">
                <a:latin typeface="Consolas" panose="020B0609020204030204" pitchFamily="49" charset="0"/>
              </a:rPr>
              <a:t> /* Check we-were-in-user-mode bit */</a:t>
            </a:r>
          </a:p>
          <a:p>
            <a:r>
              <a:rPr lang="en-US" sz="2800" dirty="0">
                <a:latin typeface="Consolas" panose="020B0609020204030204" pitchFamily="49" charset="0"/>
              </a:rPr>
              <a:t>   </a:t>
            </a:r>
            <a:r>
              <a:rPr lang="en-US" sz="2800" dirty="0" err="1">
                <a:latin typeface="Consolas" panose="020B0609020204030204" pitchFamily="49" charset="0"/>
              </a:rPr>
              <a:t>beq</a:t>
            </a:r>
            <a:r>
              <a:rPr lang="en-US" sz="2800" dirty="0">
                <a:latin typeface="Consolas" panose="020B0609020204030204" pitchFamily="49" charset="0"/>
              </a:rPr>
              <a:t>  k0, $0, 1f      /* If clear, from kernel, already </a:t>
            </a:r>
          </a:p>
          <a:p>
            <a:r>
              <a:rPr lang="en-US" sz="2800" dirty="0">
                <a:latin typeface="Consolas" panose="020B0609020204030204" pitchFamily="49" charset="0"/>
              </a:rPr>
              <a:t>                         * have stack */</a:t>
            </a:r>
          </a:p>
          <a:p>
            <a:r>
              <a:rPr lang="en-US" sz="2800" dirty="0">
                <a:latin typeface="Consolas" panose="020B0609020204030204" pitchFamily="49" charset="0"/>
              </a:rPr>
              <a:t>   </a:t>
            </a:r>
            <a:r>
              <a:rPr lang="en-US" sz="2800" dirty="0" err="1">
                <a:latin typeface="Consolas" panose="020B0609020204030204" pitchFamily="49" charset="0"/>
              </a:rPr>
              <a:t>nop</a:t>
            </a:r>
            <a:r>
              <a:rPr lang="en-US" sz="2800" dirty="0">
                <a:latin typeface="Consolas" panose="020B0609020204030204" pitchFamily="49" charset="0"/>
              </a:rPr>
              <a:t>                  /* delay slot */</a:t>
            </a:r>
          </a:p>
          <a:p>
            <a:endParaRPr lang="en-US" sz="2800" dirty="0">
              <a:latin typeface="Consolas" panose="020B0609020204030204" pitchFamily="49" charset="0"/>
            </a:endParaRPr>
          </a:p>
          <a:p>
            <a:endParaRPr lang="en-US" sz="2800" dirty="0">
              <a:latin typeface="Consolas" panose="020B0609020204030204" pitchFamily="49" charset="0"/>
            </a:endParaRPr>
          </a:p>
          <a:p>
            <a:endParaRPr lang="en-US" sz="2800" dirty="0">
              <a:latin typeface="Consolas" panose="020B0609020204030204" pitchFamily="49" charset="0"/>
            </a:endParaRPr>
          </a:p>
          <a:p>
            <a:r>
              <a:rPr lang="en-US" sz="2800" dirty="0">
                <a:latin typeface="Consolas" panose="020B0609020204030204" pitchFamily="49" charset="0"/>
              </a:rPr>
              <a:t>   /* Coming from user mode - find kernel stack */</a:t>
            </a:r>
          </a:p>
          <a:p>
            <a:r>
              <a:rPr lang="en-US" sz="2800" dirty="0">
                <a:latin typeface="Consolas" panose="020B0609020204030204" pitchFamily="49" charset="0"/>
              </a:rPr>
              <a:t>   mfc0 k1, c0_context  /* we keep the CPU number here */</a:t>
            </a:r>
          </a:p>
          <a:p>
            <a:r>
              <a:rPr lang="en-US" sz="2800" dirty="0">
                <a:latin typeface="Consolas" panose="020B0609020204030204" pitchFamily="49" charset="0"/>
              </a:rPr>
              <a:t>   </a:t>
            </a:r>
            <a:r>
              <a:rPr lang="en-US" sz="2800" dirty="0" err="1">
                <a:latin typeface="Consolas" panose="020B0609020204030204" pitchFamily="49" charset="0"/>
              </a:rPr>
              <a:t>srl</a:t>
            </a:r>
            <a:r>
              <a:rPr lang="en-US" sz="2800" dirty="0">
                <a:latin typeface="Consolas" panose="020B0609020204030204" pitchFamily="49" charset="0"/>
              </a:rPr>
              <a:t> k1, k1, CTX_PTBASESHIFT  /* shift it to get just the</a:t>
            </a:r>
          </a:p>
          <a:p>
            <a:r>
              <a:rPr lang="en-US" sz="2800" dirty="0">
                <a:latin typeface="Consolas" panose="020B0609020204030204" pitchFamily="49" charset="0"/>
              </a:rPr>
              <a:t>                                 * CPU number */</a:t>
            </a:r>
          </a:p>
          <a:p>
            <a:r>
              <a:rPr lang="en-US" sz="2800" dirty="0">
                <a:latin typeface="Consolas" panose="020B0609020204030204" pitchFamily="49" charset="0"/>
              </a:rPr>
              <a:t>   </a:t>
            </a:r>
            <a:r>
              <a:rPr lang="en-US" sz="2800" dirty="0" err="1">
                <a:latin typeface="Consolas" panose="020B0609020204030204" pitchFamily="49" charset="0"/>
              </a:rPr>
              <a:t>sll</a:t>
            </a:r>
            <a:r>
              <a:rPr lang="en-US" sz="2800" dirty="0">
                <a:latin typeface="Consolas" panose="020B0609020204030204" pitchFamily="49" charset="0"/>
              </a:rPr>
              <a:t> k1, k1, 2  /* shift it back to make an array index */</a:t>
            </a:r>
          </a:p>
          <a:p>
            <a:r>
              <a:rPr lang="en-US" sz="2800" dirty="0">
                <a:latin typeface="Consolas" panose="020B0609020204030204" pitchFamily="49" charset="0"/>
              </a:rPr>
              <a:t>   </a:t>
            </a:r>
            <a:r>
              <a:rPr lang="en-US" sz="2800" dirty="0" err="1">
                <a:latin typeface="Consolas" panose="020B0609020204030204" pitchFamily="49" charset="0"/>
              </a:rPr>
              <a:t>lui</a:t>
            </a:r>
            <a:r>
              <a:rPr lang="en-US" sz="2800" dirty="0">
                <a:latin typeface="Consolas" panose="020B0609020204030204" pitchFamily="49" charset="0"/>
              </a:rPr>
              <a:t> k0, %hi(</a:t>
            </a:r>
            <a:r>
              <a:rPr lang="en-US" sz="2800" dirty="0" err="1">
                <a:latin typeface="Consolas" panose="020B0609020204030204" pitchFamily="49" charset="0"/>
              </a:rPr>
              <a:t>cpustacks</a:t>
            </a:r>
            <a:r>
              <a:rPr lang="en-US" sz="2800" dirty="0">
                <a:latin typeface="Consolas" panose="020B0609020204030204" pitchFamily="49" charset="0"/>
              </a:rPr>
              <a:t>)  /* get base address of</a:t>
            </a:r>
          </a:p>
          <a:p>
            <a:r>
              <a:rPr lang="en-US" sz="2800" dirty="0">
                <a:latin typeface="Consolas" panose="020B0609020204030204" pitchFamily="49" charset="0"/>
              </a:rPr>
              <a:t>                            * </a:t>
            </a:r>
            <a:r>
              <a:rPr lang="en-US" sz="2800" dirty="0" err="1">
                <a:latin typeface="Consolas" panose="020B0609020204030204" pitchFamily="49" charset="0"/>
              </a:rPr>
              <a:t>cpustacks</a:t>
            </a:r>
            <a:r>
              <a:rPr lang="en-US" sz="2800" dirty="0">
                <a:latin typeface="Consolas" panose="020B0609020204030204" pitchFamily="49" charset="0"/>
              </a:rPr>
              <a:t>[] */</a:t>
            </a:r>
          </a:p>
          <a:p>
            <a:r>
              <a:rPr lang="en-US" sz="2800" dirty="0">
                <a:latin typeface="Consolas" panose="020B0609020204030204" pitchFamily="49" charset="0"/>
              </a:rPr>
              <a:t>   </a:t>
            </a:r>
            <a:r>
              <a:rPr lang="en-US" sz="2800" dirty="0" err="1">
                <a:latin typeface="Consolas" panose="020B0609020204030204" pitchFamily="49" charset="0"/>
              </a:rPr>
              <a:t>addu</a:t>
            </a:r>
            <a:r>
              <a:rPr lang="en-US" sz="2800" dirty="0">
                <a:latin typeface="Consolas" panose="020B0609020204030204" pitchFamily="49" charset="0"/>
              </a:rPr>
              <a:t> k0, k0, k1         /* index it */</a:t>
            </a:r>
          </a:p>
          <a:p>
            <a:r>
              <a:rPr lang="en-US" sz="2800" dirty="0">
                <a:latin typeface="Consolas" panose="020B0609020204030204" pitchFamily="49" charset="0"/>
              </a:rPr>
              <a:t>   move k1, </a:t>
            </a:r>
            <a:r>
              <a:rPr lang="en-US" sz="2800" dirty="0" err="1">
                <a:latin typeface="Consolas" panose="020B0609020204030204" pitchFamily="49" charset="0"/>
              </a:rPr>
              <a:t>sp</a:t>
            </a:r>
            <a:r>
              <a:rPr lang="en-US" sz="2800" dirty="0">
                <a:latin typeface="Consolas" panose="020B0609020204030204" pitchFamily="49" charset="0"/>
              </a:rPr>
              <a:t>             /* Save </a:t>
            </a:r>
            <a:r>
              <a:rPr lang="en-US" sz="2800" dirty="0" err="1">
                <a:latin typeface="Consolas" panose="020B0609020204030204" pitchFamily="49" charset="0"/>
              </a:rPr>
              <a:t>prev</a:t>
            </a:r>
            <a:r>
              <a:rPr lang="en-US" sz="2800" dirty="0">
                <a:latin typeface="Consolas" panose="020B0609020204030204" pitchFamily="49" charset="0"/>
              </a:rPr>
              <a:t> stack </a:t>
            </a:r>
            <a:r>
              <a:rPr lang="en-US" sz="2800" dirty="0" err="1">
                <a:latin typeface="Consolas" panose="020B0609020204030204" pitchFamily="49" charset="0"/>
              </a:rPr>
              <a:t>ptr</a:t>
            </a:r>
            <a:r>
              <a:rPr lang="en-US" sz="2800" dirty="0">
                <a:latin typeface="Consolas" panose="020B0609020204030204" pitchFamily="49" charset="0"/>
              </a:rPr>
              <a:t> in k1 */</a:t>
            </a:r>
          </a:p>
          <a:p>
            <a:r>
              <a:rPr lang="en-US" sz="2800" dirty="0">
                <a:latin typeface="Consolas" panose="020B0609020204030204" pitchFamily="49" charset="0"/>
              </a:rPr>
              <a:t>   b 2f                    /* Skip to common code */</a:t>
            </a:r>
          </a:p>
          <a:p>
            <a:r>
              <a:rPr lang="en-US" sz="2800" dirty="0">
                <a:latin typeface="Consolas" panose="020B0609020204030204" pitchFamily="49" charset="0"/>
              </a:rPr>
              <a:t>   </a:t>
            </a:r>
            <a:r>
              <a:rPr lang="en-US" sz="2800" dirty="0" err="1">
                <a:latin typeface="Consolas" panose="020B0609020204030204" pitchFamily="49" charset="0"/>
              </a:rPr>
              <a:t>lw</a:t>
            </a:r>
            <a:r>
              <a:rPr lang="en-US" sz="2800" dirty="0">
                <a:latin typeface="Consolas" panose="020B0609020204030204" pitchFamily="49" charset="0"/>
              </a:rPr>
              <a:t> </a:t>
            </a:r>
            <a:r>
              <a:rPr lang="en-US" sz="2800" dirty="0" err="1">
                <a:latin typeface="Consolas" panose="020B0609020204030204" pitchFamily="49" charset="0"/>
              </a:rPr>
              <a:t>sp</a:t>
            </a:r>
            <a:r>
              <a:rPr lang="en-US" sz="2800" dirty="0">
                <a:latin typeface="Consolas" panose="020B0609020204030204" pitchFamily="49" charset="0"/>
              </a:rPr>
              <a:t>, %lo(</a:t>
            </a:r>
            <a:r>
              <a:rPr lang="en-US" sz="2800" dirty="0" err="1">
                <a:latin typeface="Consolas" panose="020B0609020204030204" pitchFamily="49" charset="0"/>
              </a:rPr>
              <a:t>cpustacks</a:t>
            </a:r>
            <a:r>
              <a:rPr lang="en-US" sz="2800" dirty="0">
                <a:latin typeface="Consolas" panose="020B0609020204030204" pitchFamily="49" charset="0"/>
              </a:rPr>
              <a:t>)(k0)  /* Load kernel stack pointer </a:t>
            </a:r>
          </a:p>
          <a:p>
            <a:r>
              <a:rPr lang="en-US" sz="2800" dirty="0">
                <a:latin typeface="Consolas" panose="020B0609020204030204" pitchFamily="49" charset="0"/>
              </a:rPr>
              <a:t>                               * (in delay slot) */</a:t>
            </a:r>
          </a:p>
          <a:p>
            <a:endParaRPr lang="en-US" sz="4000" dirty="0">
              <a:latin typeface="Consolas" panose="020B0609020204030204" pitchFamily="49" charset="0"/>
            </a:endParaRPr>
          </a:p>
        </p:txBody>
      </p:sp>
    </p:spTree>
    <p:extLst>
      <p:ext uri="{BB962C8B-B14F-4D97-AF65-F5344CB8AC3E}">
        <p14:creationId xmlns:p14="http://schemas.microsoft.com/office/powerpoint/2010/main" val="28457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29167E-6 -4.44444E-6 L 0.00013 -0.91527 " pathEditMode="relative" rAng="0" ptsTypes="AA">
                                      <p:cBhvr>
                                        <p:cTn id="6" dur="2000" fill="hold"/>
                                        <p:tgtEl>
                                          <p:spTgt spid="4"/>
                                        </p:tgtEl>
                                        <p:attrNameLst>
                                          <p:attrName>ppt_x</p:attrName>
                                          <p:attrName>ppt_y</p:attrName>
                                        </p:attrNameLst>
                                      </p:cBhvr>
                                      <p:rCtr x="0" y="-4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 y="1748790"/>
            <a:ext cx="11856720" cy="25514677"/>
          </a:xfrm>
          <a:prstGeom prst="rect">
            <a:avLst/>
          </a:prstGeom>
        </p:spPr>
        <p:txBody>
          <a:bodyPr wrap="square">
            <a:spAutoFit/>
          </a:bodyPr>
          <a:lstStyle/>
          <a:p>
            <a:r>
              <a:rPr lang="en-US" sz="2800" dirty="0">
                <a:latin typeface="Consolas" panose="020B0609020204030204" pitchFamily="49" charset="0"/>
              </a:rPr>
              <a:t>2:</a:t>
            </a:r>
          </a:p>
          <a:p>
            <a:r>
              <a:rPr lang="en-US" sz="2800" dirty="0">
                <a:latin typeface="Consolas" panose="020B0609020204030204" pitchFamily="49" charset="0"/>
              </a:rPr>
              <a:t>   /*</a:t>
            </a:r>
          </a:p>
          <a:p>
            <a:r>
              <a:rPr lang="en-US" sz="2800" dirty="0">
                <a:latin typeface="Consolas" panose="020B0609020204030204" pitchFamily="49" charset="0"/>
              </a:rPr>
              <a:t>    * At this point:</a:t>
            </a:r>
          </a:p>
          <a:p>
            <a:r>
              <a:rPr lang="en-US" sz="2800" dirty="0">
                <a:latin typeface="Consolas" panose="020B0609020204030204" pitchFamily="49" charset="0"/>
              </a:rPr>
              <a:t>    *      Interrupts are off. (The processor did this</a:t>
            </a:r>
          </a:p>
          <a:p>
            <a:r>
              <a:rPr lang="en-US" sz="2800" dirty="0">
                <a:latin typeface="Consolas" panose="020B0609020204030204" pitchFamily="49" charset="0"/>
              </a:rPr>
              <a:t>    *      for us.)</a:t>
            </a:r>
          </a:p>
          <a:p>
            <a:r>
              <a:rPr lang="en-US" sz="2800" dirty="0">
                <a:latin typeface="Consolas" panose="020B0609020204030204" pitchFamily="49" charset="0"/>
              </a:rPr>
              <a:t>    *      k0 contains the value for </a:t>
            </a:r>
            <a:r>
              <a:rPr lang="en-US" sz="2800" dirty="0" err="1">
                <a:latin typeface="Consolas" panose="020B0609020204030204" pitchFamily="49" charset="0"/>
              </a:rPr>
              <a:t>curthread</a:t>
            </a:r>
            <a:r>
              <a:rPr lang="en-US" sz="2800" dirty="0">
                <a:latin typeface="Consolas" panose="020B0609020204030204" pitchFamily="49" charset="0"/>
              </a:rPr>
              <a:t>, to go </a:t>
            </a:r>
          </a:p>
          <a:p>
            <a:r>
              <a:rPr lang="en-US" sz="2800" dirty="0">
                <a:latin typeface="Consolas" panose="020B0609020204030204" pitchFamily="49" charset="0"/>
              </a:rPr>
              <a:t>    *      into s7.</a:t>
            </a:r>
          </a:p>
          <a:p>
            <a:r>
              <a:rPr lang="en-US" sz="2800" dirty="0">
                <a:latin typeface="Consolas" panose="020B0609020204030204" pitchFamily="49" charset="0"/>
              </a:rPr>
              <a:t>    *      k1 contains the old stack pointer.</a:t>
            </a:r>
          </a:p>
          <a:p>
            <a:r>
              <a:rPr lang="en-US" sz="2800" dirty="0">
                <a:latin typeface="Consolas" panose="020B0609020204030204" pitchFamily="49" charset="0"/>
              </a:rPr>
              <a:t>    *      </a:t>
            </a:r>
            <a:r>
              <a:rPr lang="en-US" sz="2800" dirty="0" err="1">
                <a:latin typeface="Consolas" panose="020B0609020204030204" pitchFamily="49" charset="0"/>
              </a:rPr>
              <a:t>sp</a:t>
            </a:r>
            <a:r>
              <a:rPr lang="en-US" sz="2800" dirty="0">
                <a:latin typeface="Consolas" panose="020B0609020204030204" pitchFamily="49" charset="0"/>
              </a:rPr>
              <a:t> points into the kernel stack.</a:t>
            </a:r>
          </a:p>
          <a:p>
            <a:r>
              <a:rPr lang="en-US" sz="2800" dirty="0">
                <a:latin typeface="Consolas" panose="020B0609020204030204" pitchFamily="49" charset="0"/>
              </a:rPr>
              <a:t>    *      All other registers are untouched.</a:t>
            </a:r>
          </a:p>
          <a:p>
            <a:r>
              <a:rPr lang="en-US" sz="2800" dirty="0">
                <a:latin typeface="Consolas" panose="020B0609020204030204" pitchFamily="49" charset="0"/>
              </a:rPr>
              <a:t>    */</a:t>
            </a:r>
          </a:p>
          <a:p>
            <a:endParaRPr lang="en-US" sz="2800" dirty="0">
              <a:latin typeface="Consolas" panose="020B0609020204030204" pitchFamily="49" charset="0"/>
            </a:endParaRPr>
          </a:p>
          <a:p>
            <a:r>
              <a:rPr lang="en-US" sz="2800" dirty="0">
                <a:latin typeface="Consolas" panose="020B0609020204030204" pitchFamily="49" charset="0"/>
              </a:rPr>
              <a:t>   /*</a:t>
            </a:r>
          </a:p>
          <a:p>
            <a:r>
              <a:rPr lang="en-US" sz="2800" dirty="0">
                <a:latin typeface="Consolas" panose="020B0609020204030204" pitchFamily="49" charset="0"/>
              </a:rPr>
              <a:t>    * Allocate stack space for 35 words to hold the trap</a:t>
            </a:r>
          </a:p>
          <a:p>
            <a:r>
              <a:rPr lang="en-US" sz="2800" dirty="0">
                <a:latin typeface="Consolas" panose="020B0609020204030204" pitchFamily="49" charset="0"/>
              </a:rPr>
              <a:t>    * frame, plus four more words for a minimal argument </a:t>
            </a:r>
          </a:p>
          <a:p>
            <a:r>
              <a:rPr lang="en-US" sz="2800" dirty="0">
                <a:latin typeface="Consolas" panose="020B0609020204030204" pitchFamily="49" charset="0"/>
              </a:rPr>
              <a:t>    * block, plus one more for proper (64-bit) stack </a:t>
            </a:r>
          </a:p>
          <a:p>
            <a:r>
              <a:rPr lang="en-US" sz="2800" dirty="0">
                <a:latin typeface="Consolas" panose="020B0609020204030204" pitchFamily="49" charset="0"/>
              </a:rPr>
              <a:t>    * alignment.</a:t>
            </a:r>
          </a:p>
          <a:p>
            <a:r>
              <a:rPr lang="en-US" sz="2800" dirty="0">
                <a:latin typeface="Consolas" panose="020B0609020204030204" pitchFamily="49" charset="0"/>
              </a:rPr>
              <a:t>    */</a:t>
            </a:r>
          </a:p>
          <a:p>
            <a:r>
              <a:rPr lang="en-US" sz="2800" dirty="0">
                <a:latin typeface="Consolas" panose="020B0609020204030204" pitchFamily="49" charset="0"/>
              </a:rPr>
              <a:t>   </a:t>
            </a:r>
            <a:r>
              <a:rPr lang="en-US" sz="2800" dirty="0" err="1">
                <a:latin typeface="Consolas" panose="020B0609020204030204" pitchFamily="49" charset="0"/>
              </a:rPr>
              <a:t>addi</a:t>
            </a:r>
            <a:r>
              <a:rPr lang="en-US" sz="2800" dirty="0">
                <a:latin typeface="Consolas" panose="020B0609020204030204" pitchFamily="49" charset="0"/>
              </a:rPr>
              <a:t> </a:t>
            </a:r>
            <a:r>
              <a:rPr lang="en-US" sz="2800" dirty="0" err="1">
                <a:latin typeface="Consolas" panose="020B0609020204030204" pitchFamily="49" charset="0"/>
              </a:rPr>
              <a:t>sp</a:t>
            </a:r>
            <a:r>
              <a:rPr lang="en-US" sz="2800" dirty="0">
                <a:latin typeface="Consolas" panose="020B0609020204030204" pitchFamily="49" charset="0"/>
              </a:rPr>
              <a:t>, </a:t>
            </a:r>
            <a:r>
              <a:rPr lang="en-US" sz="2800" dirty="0" err="1">
                <a:latin typeface="Consolas" panose="020B0609020204030204" pitchFamily="49" charset="0"/>
              </a:rPr>
              <a:t>sp</a:t>
            </a:r>
            <a:r>
              <a:rPr lang="en-US" sz="2800" dirty="0">
                <a:latin typeface="Consolas" panose="020B0609020204030204" pitchFamily="49" charset="0"/>
              </a:rPr>
              <a:t>, -160</a:t>
            </a:r>
          </a:p>
          <a:p>
            <a:r>
              <a:rPr lang="it-IT" sz="2800" dirty="0">
                <a:latin typeface="Consolas" panose="020B0609020204030204" pitchFamily="49" charset="0"/>
              </a:rPr>
              <a:t>   .cfi_def_cfa sp, 0</a:t>
            </a:r>
          </a:p>
          <a:p>
            <a:endParaRPr lang="en-US" sz="2800" dirty="0">
              <a:latin typeface="Consolas" panose="020B0609020204030204" pitchFamily="49" charset="0"/>
            </a:endParaRPr>
          </a:p>
          <a:p>
            <a:r>
              <a:rPr lang="en-US" sz="2800" dirty="0">
                <a:latin typeface="Consolas" panose="020B0609020204030204" pitchFamily="49" charset="0"/>
              </a:rPr>
              <a:t>   /*</a:t>
            </a:r>
          </a:p>
          <a:p>
            <a:r>
              <a:rPr lang="en-US" sz="2800" dirty="0">
                <a:latin typeface="Consolas" panose="020B0609020204030204" pitchFamily="49" charset="0"/>
              </a:rPr>
              <a:t>    * Save general registers.</a:t>
            </a:r>
          </a:p>
          <a:p>
            <a:r>
              <a:rPr lang="en-US" sz="2800" dirty="0">
                <a:latin typeface="Consolas" panose="020B0609020204030204" pitchFamily="49" charset="0"/>
              </a:rPr>
              <a:t>    * We exclude k0/k1, which the kernel is free to clobber</a:t>
            </a:r>
          </a:p>
          <a:p>
            <a:r>
              <a:rPr lang="en-US" sz="2800" dirty="0">
                <a:latin typeface="Consolas" panose="020B0609020204030204" pitchFamily="49" charset="0"/>
              </a:rPr>
              <a:t>    * (and which we already have clobbered), and $0, whose</a:t>
            </a:r>
          </a:p>
          <a:p>
            <a:r>
              <a:rPr lang="en-US" sz="2800" dirty="0">
                <a:latin typeface="Consolas" panose="020B0609020204030204" pitchFamily="49" charset="0"/>
              </a:rPr>
              <a:t>    * value is fixed.</a:t>
            </a:r>
          </a:p>
          <a:p>
            <a:r>
              <a:rPr lang="en-US" sz="2800" dirty="0">
                <a:latin typeface="Consolas" panose="020B0609020204030204" pitchFamily="49" charset="0"/>
              </a:rPr>
              <a:t>    * The order here must match </a:t>
            </a:r>
            <a:r>
              <a:rPr lang="en-US" sz="2800" dirty="0" err="1">
                <a:latin typeface="Consolas" panose="020B0609020204030204" pitchFamily="49" charset="0"/>
              </a:rPr>
              <a:t>mips</a:t>
            </a:r>
            <a:r>
              <a:rPr lang="en-US" sz="2800" dirty="0">
                <a:latin typeface="Consolas" panose="020B0609020204030204" pitchFamily="49" charset="0"/>
              </a:rPr>
              <a:t>/include/</a:t>
            </a:r>
            <a:r>
              <a:rPr lang="en-US" sz="2800" dirty="0" err="1">
                <a:latin typeface="Consolas" panose="020B0609020204030204" pitchFamily="49" charset="0"/>
              </a:rPr>
              <a:t>trapframe.h</a:t>
            </a:r>
            <a:r>
              <a:rPr lang="en-US" sz="2800" dirty="0">
                <a:latin typeface="Consolas" panose="020B0609020204030204" pitchFamily="49" charset="0"/>
              </a:rPr>
              <a:t>.</a:t>
            </a:r>
          </a:p>
          <a:p>
            <a:r>
              <a:rPr lang="en-US" sz="2800" dirty="0">
                <a:latin typeface="Consolas" panose="020B0609020204030204" pitchFamily="49" charset="0"/>
              </a:rPr>
              <a:t>    */</a:t>
            </a:r>
          </a:p>
          <a:p>
            <a:r>
              <a:rPr lang="en-US" sz="2800" dirty="0">
                <a:latin typeface="Consolas" panose="020B0609020204030204" pitchFamily="49" charset="0"/>
              </a:rPr>
              <a:t>   </a:t>
            </a:r>
            <a:r>
              <a:rPr lang="en-US" sz="2800" dirty="0" err="1">
                <a:latin typeface="Consolas" panose="020B0609020204030204" pitchFamily="49" charset="0"/>
              </a:rPr>
              <a:t>sw</a:t>
            </a:r>
            <a:r>
              <a:rPr lang="en-US" sz="2800" dirty="0">
                <a:latin typeface="Consolas" panose="020B0609020204030204" pitchFamily="49" charset="0"/>
              </a:rPr>
              <a:t> s8, 148(</a:t>
            </a:r>
            <a:r>
              <a:rPr lang="en-US" sz="2800" dirty="0" err="1">
                <a:latin typeface="Consolas" panose="020B0609020204030204" pitchFamily="49" charset="0"/>
              </a:rPr>
              <a:t>sp</a:t>
            </a:r>
            <a:r>
              <a:rPr lang="en-US" sz="2800" dirty="0">
                <a:latin typeface="Consolas" panose="020B0609020204030204" pitchFamily="49" charset="0"/>
              </a:rPr>
              <a:t>)       /* save s8 */</a:t>
            </a:r>
          </a:p>
          <a:p>
            <a:r>
              <a:rPr lang="en-US" sz="2800" dirty="0">
                <a:latin typeface="Consolas" panose="020B0609020204030204" pitchFamily="49" charset="0"/>
              </a:rPr>
              <a:t>   .</a:t>
            </a:r>
            <a:r>
              <a:rPr lang="en-US" sz="2800" dirty="0" err="1">
                <a:latin typeface="Consolas" panose="020B0609020204030204" pitchFamily="49" charset="0"/>
              </a:rPr>
              <a:t>cfi_offset</a:t>
            </a:r>
            <a:r>
              <a:rPr lang="en-US" sz="2800" dirty="0">
                <a:latin typeface="Consolas" panose="020B0609020204030204" pitchFamily="49" charset="0"/>
              </a:rPr>
              <a:t> s8, 148</a:t>
            </a:r>
          </a:p>
          <a:p>
            <a:r>
              <a:rPr lang="en-US" sz="2800" dirty="0">
                <a:latin typeface="Consolas" panose="020B0609020204030204" pitchFamily="49" charset="0"/>
              </a:rPr>
              <a:t>   </a:t>
            </a:r>
            <a:r>
              <a:rPr lang="en-US" sz="2800" dirty="0" err="1">
                <a:latin typeface="Consolas" panose="020B0609020204030204" pitchFamily="49" charset="0"/>
              </a:rPr>
              <a:t>sw</a:t>
            </a:r>
            <a:r>
              <a:rPr lang="en-US" sz="2800" dirty="0">
                <a:latin typeface="Consolas" panose="020B0609020204030204" pitchFamily="49" charset="0"/>
              </a:rPr>
              <a:t> k1, 144(</a:t>
            </a:r>
            <a:r>
              <a:rPr lang="en-US" sz="2800" dirty="0" err="1">
                <a:latin typeface="Consolas" panose="020B0609020204030204" pitchFamily="49" charset="0"/>
              </a:rPr>
              <a:t>sp</a:t>
            </a:r>
            <a:r>
              <a:rPr lang="en-US" sz="2800" dirty="0">
                <a:latin typeface="Consolas" panose="020B0609020204030204" pitchFamily="49" charset="0"/>
              </a:rPr>
              <a:t>)       /* real saved </a:t>
            </a:r>
            <a:r>
              <a:rPr lang="en-US" sz="2800" dirty="0" err="1">
                <a:latin typeface="Consolas" panose="020B0609020204030204" pitchFamily="49" charset="0"/>
              </a:rPr>
              <a:t>sp</a:t>
            </a:r>
            <a:r>
              <a:rPr lang="en-US" sz="2800" dirty="0">
                <a:latin typeface="Consolas" panose="020B0609020204030204" pitchFamily="49" charset="0"/>
              </a:rPr>
              <a:t> */</a:t>
            </a:r>
          </a:p>
          <a:p>
            <a:r>
              <a:rPr lang="en-US" sz="2800" dirty="0">
                <a:latin typeface="Consolas" panose="020B0609020204030204" pitchFamily="49" charset="0"/>
              </a:rPr>
              <a:t>   .</a:t>
            </a:r>
            <a:r>
              <a:rPr lang="en-US" sz="2800" dirty="0" err="1">
                <a:latin typeface="Consolas" panose="020B0609020204030204" pitchFamily="49" charset="0"/>
              </a:rPr>
              <a:t>cfi_offset</a:t>
            </a:r>
            <a:r>
              <a:rPr lang="en-US" sz="2800" dirty="0">
                <a:latin typeface="Consolas" panose="020B0609020204030204" pitchFamily="49" charset="0"/>
              </a:rPr>
              <a:t> </a:t>
            </a:r>
            <a:r>
              <a:rPr lang="en-US" sz="2800" dirty="0" err="1">
                <a:latin typeface="Consolas" panose="020B0609020204030204" pitchFamily="49" charset="0"/>
              </a:rPr>
              <a:t>sp</a:t>
            </a:r>
            <a:r>
              <a:rPr lang="en-US" sz="2800" dirty="0">
                <a:latin typeface="Consolas" panose="020B0609020204030204" pitchFamily="49" charset="0"/>
              </a:rPr>
              <a:t>, 144</a:t>
            </a:r>
          </a:p>
          <a:p>
            <a:r>
              <a:rPr lang="en-US" sz="2800" dirty="0">
                <a:latin typeface="Consolas" panose="020B0609020204030204" pitchFamily="49" charset="0"/>
              </a:rPr>
              <a:t>   </a:t>
            </a:r>
            <a:r>
              <a:rPr lang="en-US" sz="2800" dirty="0" err="1">
                <a:latin typeface="Consolas" panose="020B0609020204030204" pitchFamily="49" charset="0"/>
              </a:rPr>
              <a:t>sw</a:t>
            </a:r>
            <a:r>
              <a:rPr lang="en-US" sz="2800" dirty="0">
                <a:latin typeface="Consolas" panose="020B0609020204030204" pitchFamily="49" charset="0"/>
              </a:rPr>
              <a:t> </a:t>
            </a:r>
            <a:r>
              <a:rPr lang="en-US" sz="2800" dirty="0" err="1">
                <a:latin typeface="Consolas" panose="020B0609020204030204" pitchFamily="49" charset="0"/>
              </a:rPr>
              <a:t>gp</a:t>
            </a:r>
            <a:r>
              <a:rPr lang="en-US" sz="2800" dirty="0">
                <a:latin typeface="Consolas" panose="020B0609020204030204" pitchFamily="49" charset="0"/>
              </a:rPr>
              <a:t>, 140(</a:t>
            </a:r>
            <a:r>
              <a:rPr lang="en-US" sz="2800" dirty="0" err="1">
                <a:latin typeface="Consolas" panose="020B0609020204030204" pitchFamily="49" charset="0"/>
              </a:rPr>
              <a:t>sp</a:t>
            </a:r>
            <a:r>
              <a:rPr lang="en-US" sz="2800" dirty="0">
                <a:latin typeface="Consolas" panose="020B0609020204030204" pitchFamily="49" charset="0"/>
              </a:rPr>
              <a:t>)       /* save </a:t>
            </a:r>
            <a:r>
              <a:rPr lang="en-US" sz="2800" dirty="0" err="1">
                <a:latin typeface="Consolas" panose="020B0609020204030204" pitchFamily="49" charset="0"/>
              </a:rPr>
              <a:t>gp</a:t>
            </a:r>
            <a:r>
              <a:rPr lang="en-US" sz="2800" dirty="0">
                <a:latin typeface="Consolas" panose="020B0609020204030204" pitchFamily="49" charset="0"/>
              </a:rPr>
              <a:t> */</a:t>
            </a:r>
          </a:p>
          <a:p>
            <a:r>
              <a:rPr lang="en-US" sz="2800" dirty="0">
                <a:latin typeface="Consolas" panose="020B0609020204030204" pitchFamily="49" charset="0"/>
              </a:rPr>
              <a:t>   </a:t>
            </a:r>
            <a:r>
              <a:rPr lang="en-US" sz="2800" dirty="0" err="1">
                <a:latin typeface="Consolas" panose="020B0609020204030204" pitchFamily="49" charset="0"/>
              </a:rPr>
              <a:t>nop</a:t>
            </a:r>
            <a:r>
              <a:rPr lang="en-US" sz="2800" dirty="0">
                <a:latin typeface="Consolas" panose="020B0609020204030204" pitchFamily="49" charset="0"/>
              </a:rPr>
              <a:t>                  /* delay slot for store */</a:t>
            </a:r>
          </a:p>
          <a:p>
            <a:r>
              <a:rPr lang="en-US" sz="2800" dirty="0">
                <a:latin typeface="Consolas" panose="020B0609020204030204" pitchFamily="49" charset="0"/>
              </a:rPr>
              <a:t>   .</a:t>
            </a:r>
            <a:r>
              <a:rPr lang="en-US" sz="2800" dirty="0" err="1">
                <a:latin typeface="Consolas" panose="020B0609020204030204" pitchFamily="49" charset="0"/>
              </a:rPr>
              <a:t>cfi_offset</a:t>
            </a:r>
            <a:r>
              <a:rPr lang="en-US" sz="2800" dirty="0">
                <a:latin typeface="Consolas" panose="020B0609020204030204" pitchFamily="49" charset="0"/>
              </a:rPr>
              <a:t> </a:t>
            </a:r>
            <a:r>
              <a:rPr lang="en-US" sz="2800" dirty="0" err="1">
                <a:latin typeface="Consolas" panose="020B0609020204030204" pitchFamily="49" charset="0"/>
              </a:rPr>
              <a:t>gp</a:t>
            </a:r>
            <a:r>
              <a:rPr lang="en-US" sz="2800" dirty="0">
                <a:latin typeface="Consolas" panose="020B0609020204030204" pitchFamily="49" charset="0"/>
              </a:rPr>
              <a:t>, 140</a:t>
            </a:r>
          </a:p>
          <a:p>
            <a:endParaRPr lang="en-US" sz="2800" dirty="0">
              <a:latin typeface="Consolas" panose="020B0609020204030204" pitchFamily="49" charset="0"/>
            </a:endParaRPr>
          </a:p>
          <a:p>
            <a:r>
              <a:rPr lang="en-US" sz="2800" dirty="0">
                <a:latin typeface="Consolas" panose="020B0609020204030204" pitchFamily="49" charset="0"/>
              </a:rPr>
              <a:t>   .</a:t>
            </a:r>
            <a:r>
              <a:rPr lang="en-US" sz="2800" dirty="0" err="1">
                <a:latin typeface="Consolas" panose="020B0609020204030204" pitchFamily="49" charset="0"/>
              </a:rPr>
              <a:t>cfi_return_column</a:t>
            </a:r>
            <a:r>
              <a:rPr lang="en-US" sz="2800" dirty="0">
                <a:latin typeface="Consolas" panose="020B0609020204030204" pitchFamily="49" charset="0"/>
              </a:rPr>
              <a:t> k1</a:t>
            </a:r>
          </a:p>
          <a:p>
            <a:r>
              <a:rPr lang="en-US" sz="2800" dirty="0">
                <a:latin typeface="Consolas" panose="020B0609020204030204" pitchFamily="49" charset="0"/>
              </a:rPr>
              <a:t>   mfc0 k1, c0_epc      /* Copr.0 </a:t>
            </a:r>
            <a:r>
              <a:rPr lang="en-US" sz="2800" dirty="0" err="1">
                <a:latin typeface="Consolas" panose="020B0609020204030204" pitchFamily="49" charset="0"/>
              </a:rPr>
              <a:t>reg</a:t>
            </a:r>
            <a:r>
              <a:rPr lang="en-US" sz="2800" dirty="0">
                <a:latin typeface="Consolas" panose="020B0609020204030204" pitchFamily="49" charset="0"/>
              </a:rPr>
              <a:t> 13 == PC for </a:t>
            </a:r>
          </a:p>
          <a:p>
            <a:r>
              <a:rPr lang="en-US" sz="2800" dirty="0">
                <a:latin typeface="Consolas" panose="020B0609020204030204" pitchFamily="49" charset="0"/>
              </a:rPr>
              <a:t>                         * exception */</a:t>
            </a:r>
          </a:p>
          <a:p>
            <a:r>
              <a:rPr lang="en-US" sz="2800" dirty="0">
                <a:latin typeface="Consolas" panose="020B0609020204030204" pitchFamily="49" charset="0"/>
              </a:rPr>
              <a:t>   </a:t>
            </a:r>
            <a:r>
              <a:rPr lang="en-US" sz="2800" dirty="0" err="1">
                <a:latin typeface="Consolas" panose="020B0609020204030204" pitchFamily="49" charset="0"/>
              </a:rPr>
              <a:t>sw</a:t>
            </a:r>
            <a:r>
              <a:rPr lang="en-US" sz="2800" dirty="0">
                <a:latin typeface="Consolas" panose="020B0609020204030204" pitchFamily="49" charset="0"/>
              </a:rPr>
              <a:t> k1, 152(</a:t>
            </a:r>
            <a:r>
              <a:rPr lang="en-US" sz="2800" dirty="0" err="1">
                <a:latin typeface="Consolas" panose="020B0609020204030204" pitchFamily="49" charset="0"/>
              </a:rPr>
              <a:t>sp</a:t>
            </a:r>
            <a:r>
              <a:rPr lang="en-US" sz="2800" dirty="0">
                <a:latin typeface="Consolas" panose="020B0609020204030204" pitchFamily="49" charset="0"/>
              </a:rPr>
              <a:t>)       /* real saved PC */</a:t>
            </a:r>
          </a:p>
          <a:p>
            <a:r>
              <a:rPr lang="en-US" sz="2800" dirty="0">
                <a:latin typeface="Consolas" panose="020B0609020204030204" pitchFamily="49" charset="0"/>
              </a:rPr>
              <a:t>   .</a:t>
            </a:r>
            <a:r>
              <a:rPr lang="en-US" sz="2800" dirty="0" err="1">
                <a:latin typeface="Consolas" panose="020B0609020204030204" pitchFamily="49" charset="0"/>
              </a:rPr>
              <a:t>cfi_offset</a:t>
            </a:r>
            <a:r>
              <a:rPr lang="en-US" sz="2800" dirty="0">
                <a:latin typeface="Consolas" panose="020B0609020204030204" pitchFamily="49" charset="0"/>
              </a:rPr>
              <a:t> k1, 152</a:t>
            </a:r>
          </a:p>
          <a:p>
            <a:endParaRPr lang="en-US" sz="2800" dirty="0">
              <a:latin typeface="Consolas" panose="020B0609020204030204" pitchFamily="49" charset="0"/>
            </a:endParaRPr>
          </a:p>
          <a:p>
            <a:r>
              <a:rPr lang="en-US" sz="2800" dirty="0">
                <a:latin typeface="Consolas" panose="020B0609020204030204" pitchFamily="49" charset="0"/>
              </a:rPr>
              <a:t>   </a:t>
            </a:r>
            <a:r>
              <a:rPr lang="en-US" sz="2800" dirty="0" err="1">
                <a:latin typeface="Consolas" panose="020B0609020204030204" pitchFamily="49" charset="0"/>
              </a:rPr>
              <a:t>sw</a:t>
            </a:r>
            <a:r>
              <a:rPr lang="en-US" sz="2800" dirty="0">
                <a:latin typeface="Consolas" panose="020B0609020204030204" pitchFamily="49" charset="0"/>
              </a:rPr>
              <a:t> t9, 136(</a:t>
            </a:r>
            <a:r>
              <a:rPr lang="en-US" sz="2800" dirty="0" err="1">
                <a:latin typeface="Consolas" panose="020B0609020204030204" pitchFamily="49" charset="0"/>
              </a:rPr>
              <a:t>sp</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cfi_offset</a:t>
            </a:r>
            <a:r>
              <a:rPr lang="en-US" sz="2800" dirty="0">
                <a:latin typeface="Consolas" panose="020B0609020204030204" pitchFamily="49" charset="0"/>
              </a:rPr>
              <a:t> t9, 136</a:t>
            </a:r>
          </a:p>
          <a:p>
            <a:r>
              <a:rPr lang="en-US" sz="2800" dirty="0">
                <a:latin typeface="Consolas" panose="020B0609020204030204" pitchFamily="49" charset="0"/>
              </a:rPr>
              <a:t>   </a:t>
            </a:r>
            <a:r>
              <a:rPr lang="en-US" sz="2800" dirty="0" err="1">
                <a:latin typeface="Consolas" panose="020B0609020204030204" pitchFamily="49" charset="0"/>
              </a:rPr>
              <a:t>sw</a:t>
            </a:r>
            <a:r>
              <a:rPr lang="en-US" sz="2800" dirty="0">
                <a:latin typeface="Consolas" panose="020B0609020204030204" pitchFamily="49" charset="0"/>
              </a:rPr>
              <a:t> t8, 132(</a:t>
            </a:r>
            <a:r>
              <a:rPr lang="en-US" sz="2800" dirty="0" err="1">
                <a:latin typeface="Consolas" panose="020B0609020204030204" pitchFamily="49" charset="0"/>
              </a:rPr>
              <a:t>sp</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cfi_offset</a:t>
            </a:r>
            <a:r>
              <a:rPr lang="en-US" sz="2800" dirty="0">
                <a:latin typeface="Consolas" panose="020B0609020204030204" pitchFamily="49" charset="0"/>
              </a:rPr>
              <a:t> t8, 132</a:t>
            </a:r>
          </a:p>
          <a:p>
            <a:r>
              <a:rPr lang="en-US" sz="2800" dirty="0">
                <a:latin typeface="Consolas" panose="020B0609020204030204" pitchFamily="49" charset="0"/>
              </a:rPr>
              <a:t>   </a:t>
            </a:r>
            <a:r>
              <a:rPr lang="en-US" sz="2800" dirty="0" err="1">
                <a:latin typeface="Consolas" panose="020B0609020204030204" pitchFamily="49" charset="0"/>
              </a:rPr>
              <a:t>sw</a:t>
            </a:r>
            <a:r>
              <a:rPr lang="en-US" sz="2800" dirty="0">
                <a:latin typeface="Consolas" panose="020B0609020204030204" pitchFamily="49" charset="0"/>
              </a:rPr>
              <a:t> s7, 128(</a:t>
            </a:r>
            <a:r>
              <a:rPr lang="en-US" sz="2800" dirty="0" err="1">
                <a:latin typeface="Consolas" panose="020B0609020204030204" pitchFamily="49" charset="0"/>
              </a:rPr>
              <a:t>sp</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cfi_offset</a:t>
            </a:r>
            <a:r>
              <a:rPr lang="en-US" sz="2800" dirty="0">
                <a:latin typeface="Consolas" panose="020B0609020204030204" pitchFamily="49" charset="0"/>
              </a:rPr>
              <a:t> s7, 128</a:t>
            </a:r>
          </a:p>
          <a:p>
            <a:endParaRPr lang="en-US" sz="2800" dirty="0">
              <a:latin typeface="Consolas" panose="020B0609020204030204" pitchFamily="49" charset="0"/>
            </a:endParaRPr>
          </a:p>
          <a:p>
            <a:r>
              <a:rPr lang="en-US" sz="2800" dirty="0">
                <a:latin typeface="Consolas" panose="020B0609020204030204" pitchFamily="49" charset="0"/>
              </a:rPr>
              <a:t>   /* . . . </a:t>
            </a:r>
            <a:r>
              <a:rPr lang="en-US" sz="2800" dirty="0" err="1">
                <a:latin typeface="Consolas" panose="020B0609020204030204" pitchFamily="49" charset="0"/>
              </a:rPr>
              <a:t>etc</a:t>
            </a:r>
            <a:r>
              <a:rPr lang="en-US" sz="2800" dirty="0">
                <a:latin typeface="Consolas" panose="020B0609020204030204" pitchFamily="49" charset="0"/>
              </a:rPr>
              <a:t> . . . */</a:t>
            </a:r>
          </a:p>
          <a:p>
            <a:endParaRPr lang="en-US" sz="2800" dirty="0">
              <a:latin typeface="Consolas" panose="020B0609020204030204" pitchFamily="49" charset="0"/>
            </a:endParaRPr>
          </a:p>
          <a:p>
            <a:endParaRPr lang="en-US" sz="2800" dirty="0">
              <a:latin typeface="Consolas" panose="020B0609020204030204" pitchFamily="49" charset="0"/>
            </a:endParaRPr>
          </a:p>
          <a:p>
            <a:r>
              <a:rPr lang="en-US" sz="2800" dirty="0">
                <a:latin typeface="Consolas" panose="020B0609020204030204" pitchFamily="49" charset="0"/>
              </a:rPr>
              <a:t>   /*</a:t>
            </a:r>
          </a:p>
          <a:p>
            <a:r>
              <a:rPr lang="en-US" sz="2800" dirty="0">
                <a:latin typeface="Consolas" panose="020B0609020204030204" pitchFamily="49" charset="0"/>
              </a:rPr>
              <a:t>    * Prepare to call </a:t>
            </a:r>
            <a:r>
              <a:rPr lang="en-US" sz="2800" dirty="0" err="1">
                <a:latin typeface="Consolas" panose="020B0609020204030204" pitchFamily="49" charset="0"/>
              </a:rPr>
              <a:t>mips_trap</a:t>
            </a:r>
            <a:r>
              <a:rPr lang="en-US" sz="2800" dirty="0">
                <a:latin typeface="Consolas" panose="020B0609020204030204" pitchFamily="49" charset="0"/>
              </a:rPr>
              <a:t>(struct </a:t>
            </a:r>
            <a:r>
              <a:rPr lang="en-US" sz="2800" dirty="0" err="1">
                <a:latin typeface="Consolas" panose="020B0609020204030204" pitchFamily="49" charset="0"/>
              </a:rPr>
              <a:t>trapframe</a:t>
            </a:r>
            <a:r>
              <a:rPr lang="en-US" sz="2800" dirty="0">
                <a:latin typeface="Consolas" panose="020B0609020204030204" pitchFamily="49" charset="0"/>
              </a:rPr>
              <a:t> *)</a:t>
            </a:r>
          </a:p>
          <a:p>
            <a:r>
              <a:rPr lang="en-US" sz="2800" dirty="0">
                <a:latin typeface="Consolas" panose="020B0609020204030204" pitchFamily="49" charset="0"/>
              </a:rPr>
              <a:t>    */</a:t>
            </a:r>
          </a:p>
          <a:p>
            <a:r>
              <a:rPr lang="en-US" sz="2800" dirty="0">
                <a:latin typeface="Consolas" panose="020B0609020204030204" pitchFamily="49" charset="0"/>
              </a:rPr>
              <a:t>   </a:t>
            </a:r>
            <a:r>
              <a:rPr lang="en-US" sz="2800" dirty="0" err="1">
                <a:latin typeface="Consolas" panose="020B0609020204030204" pitchFamily="49" charset="0"/>
              </a:rPr>
              <a:t>addiu</a:t>
            </a:r>
            <a:r>
              <a:rPr lang="en-US" sz="2800" dirty="0">
                <a:latin typeface="Consolas" panose="020B0609020204030204" pitchFamily="49" charset="0"/>
              </a:rPr>
              <a:t> a0, </a:t>
            </a:r>
            <a:r>
              <a:rPr lang="en-US" sz="2800" dirty="0" err="1">
                <a:latin typeface="Consolas" panose="020B0609020204030204" pitchFamily="49" charset="0"/>
              </a:rPr>
              <a:t>sp</a:t>
            </a:r>
            <a:r>
              <a:rPr lang="en-US" sz="2800" dirty="0">
                <a:latin typeface="Consolas" panose="020B0609020204030204" pitchFamily="49" charset="0"/>
              </a:rPr>
              <a:t>, 16      /* set argument - pointer to</a:t>
            </a:r>
          </a:p>
          <a:p>
            <a:r>
              <a:rPr lang="en-US" sz="2800" dirty="0">
                <a:latin typeface="Consolas" panose="020B0609020204030204" pitchFamily="49" charset="0"/>
              </a:rPr>
              <a:t>                          * the </a:t>
            </a:r>
            <a:r>
              <a:rPr lang="en-US" sz="2800" dirty="0" err="1">
                <a:latin typeface="Consolas" panose="020B0609020204030204" pitchFamily="49" charset="0"/>
              </a:rPr>
              <a:t>trapframe</a:t>
            </a:r>
            <a:r>
              <a:rPr lang="en-US" sz="2800" dirty="0">
                <a:latin typeface="Consolas" panose="020B0609020204030204" pitchFamily="49" charset="0"/>
              </a:rPr>
              <a:t> */</a:t>
            </a:r>
          </a:p>
          <a:p>
            <a:r>
              <a:rPr lang="en-US" sz="2800" dirty="0">
                <a:latin typeface="Consolas" panose="020B0609020204030204" pitchFamily="49" charset="0"/>
              </a:rPr>
              <a:t>   </a:t>
            </a:r>
            <a:r>
              <a:rPr lang="en-US" sz="2800" dirty="0" err="1">
                <a:latin typeface="Consolas" panose="020B0609020204030204" pitchFamily="49" charset="0"/>
              </a:rPr>
              <a:t>jal</a:t>
            </a:r>
            <a:r>
              <a:rPr lang="en-US" sz="2800" dirty="0">
                <a:latin typeface="Consolas" panose="020B0609020204030204" pitchFamily="49" charset="0"/>
              </a:rPr>
              <a:t> </a:t>
            </a:r>
            <a:r>
              <a:rPr lang="en-US" sz="2800" dirty="0" err="1">
                <a:latin typeface="Consolas" panose="020B0609020204030204" pitchFamily="49" charset="0"/>
              </a:rPr>
              <a:t>mips_trap</a:t>
            </a:r>
            <a:r>
              <a:rPr lang="en-US" sz="2800" dirty="0">
                <a:latin typeface="Consolas" panose="020B0609020204030204" pitchFamily="49" charset="0"/>
              </a:rPr>
              <a:t>         /* call it */</a:t>
            </a:r>
          </a:p>
          <a:p>
            <a:r>
              <a:rPr lang="en-US" sz="2800" dirty="0">
                <a:latin typeface="Consolas" panose="020B0609020204030204" pitchFamily="49" charset="0"/>
              </a:rPr>
              <a:t>   </a:t>
            </a:r>
            <a:r>
              <a:rPr lang="en-US" sz="2800" dirty="0" err="1">
                <a:latin typeface="Consolas" panose="020B0609020204030204" pitchFamily="49" charset="0"/>
              </a:rPr>
              <a:t>nop</a:t>
            </a:r>
            <a:r>
              <a:rPr lang="en-US" sz="2800" dirty="0">
                <a:latin typeface="Consolas" panose="020B0609020204030204" pitchFamily="49" charset="0"/>
              </a:rPr>
              <a:t>                   /* delay slot */</a:t>
            </a:r>
            <a:endParaRPr lang="en-US" sz="2800" dirty="0"/>
          </a:p>
        </p:txBody>
      </p:sp>
      <p:grpSp>
        <p:nvGrpSpPr>
          <p:cNvPr id="8" name="Group 7"/>
          <p:cNvGrpSpPr/>
          <p:nvPr/>
        </p:nvGrpSpPr>
        <p:grpSpPr>
          <a:xfrm>
            <a:off x="0" y="0"/>
            <a:ext cx="12192000" cy="7417415"/>
            <a:chOff x="0" y="0"/>
            <a:chExt cx="12192000" cy="7417415"/>
          </a:xfrm>
        </p:grpSpPr>
        <p:sp>
          <p:nvSpPr>
            <p:cNvPr id="9" name="Rectangle 8"/>
            <p:cNvSpPr/>
            <p:nvPr/>
          </p:nvSpPr>
          <p:spPr>
            <a:xfrm>
              <a:off x="0" y="0"/>
              <a:ext cx="12192000"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85750" y="0"/>
              <a:ext cx="11906250" cy="7417415"/>
            </a:xfrm>
            <a:prstGeom prst="rect">
              <a:avLst/>
            </a:prstGeom>
            <a:noFill/>
          </p:spPr>
          <p:txBody>
            <a:bodyPr wrap="square" rtlCol="0">
              <a:spAutoFit/>
            </a:bodyPr>
            <a:lstStyle/>
            <a:p>
              <a:r>
                <a:rPr lang="en-US" sz="2800" dirty="0">
                  <a:latin typeface="Consolas" panose="020B0609020204030204" pitchFamily="49" charset="0"/>
                </a:rPr>
                <a:t>/* kern/arch/</a:t>
              </a:r>
              <a:r>
                <a:rPr lang="en-US" sz="2800" dirty="0" err="1">
                  <a:latin typeface="Consolas" panose="020B0609020204030204" pitchFamily="49" charset="0"/>
                </a:rPr>
                <a:t>mips</a:t>
              </a:r>
              <a:r>
                <a:rPr lang="en-US" sz="2800" dirty="0">
                  <a:latin typeface="Consolas" panose="020B0609020204030204" pitchFamily="49" charset="0"/>
                </a:rPr>
                <a:t>/include/</a:t>
              </a:r>
              <a:r>
                <a:rPr lang="en-US" sz="2800" dirty="0" err="1">
                  <a:latin typeface="Consolas" panose="020B0609020204030204" pitchFamily="49" charset="0"/>
                </a:rPr>
                <a:t>trapframe.h</a:t>
              </a:r>
              <a:r>
                <a:rPr lang="en-US" sz="2800" dirty="0">
                  <a:latin typeface="Consolas" panose="020B0609020204030204" pitchFamily="49" charset="0"/>
                </a:rPr>
                <a:t> */</a:t>
              </a:r>
            </a:p>
            <a:p>
              <a:r>
                <a:rPr lang="en-US" sz="2800" dirty="0">
                  <a:latin typeface="Consolas" panose="020B0609020204030204" pitchFamily="49" charset="0"/>
                </a:rPr>
                <a:t>/*</a:t>
              </a:r>
            </a:p>
            <a:p>
              <a:r>
                <a:rPr lang="en-US" sz="2800" dirty="0">
                  <a:latin typeface="Consolas" panose="020B0609020204030204" pitchFamily="49" charset="0"/>
                </a:rPr>
                <a:t> * Structure describing what is saved on the stack during</a:t>
              </a:r>
            </a:p>
            <a:p>
              <a:r>
                <a:rPr lang="en-US" sz="2800" dirty="0">
                  <a:latin typeface="Consolas" panose="020B0609020204030204" pitchFamily="49" charset="0"/>
                </a:rPr>
                <a:t> * entry to the exception handler.</a:t>
              </a:r>
            </a:p>
            <a:p>
              <a:r>
                <a:rPr lang="en-US" sz="2800" dirty="0">
                  <a:latin typeface="Consolas" panose="020B0609020204030204" pitchFamily="49" charset="0"/>
                </a:rPr>
                <a:t> */</a:t>
              </a:r>
            </a:p>
            <a:p>
              <a:r>
                <a:rPr lang="en-US" sz="2800" dirty="0">
                  <a:latin typeface="Consolas" panose="020B0609020204030204" pitchFamily="49" charset="0"/>
                </a:rPr>
                <a:t>struct </a:t>
              </a:r>
              <a:r>
                <a:rPr lang="en-US" sz="2800" dirty="0" err="1">
                  <a:latin typeface="Consolas" panose="020B0609020204030204" pitchFamily="49" charset="0"/>
                </a:rPr>
                <a:t>trapframe</a:t>
              </a:r>
              <a:r>
                <a:rPr lang="en-US" sz="2800" dirty="0">
                  <a:latin typeface="Consolas" panose="020B0609020204030204" pitchFamily="49" charset="0"/>
                </a:rPr>
                <a:t> {</a:t>
              </a:r>
            </a:p>
            <a:p>
              <a:r>
                <a:rPr lang="en-US" sz="2800" dirty="0">
                  <a:latin typeface="Consolas" panose="020B0609020204030204" pitchFamily="49" charset="0"/>
                </a:rPr>
                <a:t>   uint32_t </a:t>
              </a:r>
              <a:r>
                <a:rPr lang="en-US" sz="2800" dirty="0" err="1">
                  <a:latin typeface="Consolas" panose="020B0609020204030204" pitchFamily="49" charset="0"/>
                </a:rPr>
                <a:t>tf_vaddr</a:t>
              </a:r>
              <a:r>
                <a:rPr lang="en-US" sz="2800" dirty="0">
                  <a:latin typeface="Consolas" panose="020B0609020204030204" pitchFamily="49" charset="0"/>
                </a:rPr>
                <a:t>;  /* coprocessor 0 </a:t>
              </a:r>
              <a:r>
                <a:rPr lang="en-US" sz="2800" dirty="0" err="1">
                  <a:latin typeface="Consolas" panose="020B0609020204030204" pitchFamily="49" charset="0"/>
                </a:rPr>
                <a:t>vaddr</a:t>
              </a:r>
              <a:r>
                <a:rPr lang="en-US" sz="2800" dirty="0">
                  <a:latin typeface="Consolas" panose="020B0609020204030204" pitchFamily="49" charset="0"/>
                </a:rPr>
                <a:t> register */</a:t>
              </a:r>
            </a:p>
            <a:p>
              <a:r>
                <a:rPr lang="en-US" sz="2800" dirty="0">
                  <a:latin typeface="Consolas" panose="020B0609020204030204" pitchFamily="49" charset="0"/>
                </a:rPr>
                <a:t>   uint32_t </a:t>
              </a:r>
              <a:r>
                <a:rPr lang="en-US" sz="2800" dirty="0" err="1">
                  <a:latin typeface="Consolas" panose="020B0609020204030204" pitchFamily="49" charset="0"/>
                </a:rPr>
                <a:t>tf_status</a:t>
              </a:r>
              <a:r>
                <a:rPr lang="en-US" sz="2800" dirty="0">
                  <a:latin typeface="Consolas" panose="020B0609020204030204" pitchFamily="49" charset="0"/>
                </a:rPr>
                <a:t>; /* coprocessor 0 status register */</a:t>
              </a:r>
            </a:p>
            <a:p>
              <a:r>
                <a:rPr lang="fr-FR" sz="2800" dirty="0">
                  <a:latin typeface="Consolas" panose="020B0609020204030204" pitchFamily="49" charset="0"/>
                </a:rPr>
                <a:t>   uint32_t </a:t>
              </a:r>
              <a:r>
                <a:rPr lang="fr-FR" sz="2800" dirty="0" err="1">
                  <a:latin typeface="Consolas" panose="020B0609020204030204" pitchFamily="49" charset="0"/>
                </a:rPr>
                <a:t>tf_cause</a:t>
              </a:r>
              <a:r>
                <a:rPr lang="fr-FR" sz="2800" dirty="0">
                  <a:latin typeface="Consolas" panose="020B0609020204030204" pitchFamily="49" charset="0"/>
                </a:rPr>
                <a:t>;  /* </a:t>
              </a:r>
              <a:r>
                <a:rPr lang="fr-FR" sz="2800" dirty="0" err="1">
                  <a:latin typeface="Consolas" panose="020B0609020204030204" pitchFamily="49" charset="0"/>
                </a:rPr>
                <a:t>coprocessor</a:t>
              </a:r>
              <a:r>
                <a:rPr lang="fr-FR" sz="2800" dirty="0">
                  <a:latin typeface="Consolas" panose="020B0609020204030204" pitchFamily="49" charset="0"/>
                </a:rPr>
                <a:t> 0 cause </a:t>
              </a:r>
              <a:r>
                <a:rPr lang="fr-FR" sz="2800" dirty="0" err="1">
                  <a:latin typeface="Consolas" panose="020B0609020204030204" pitchFamily="49" charset="0"/>
                </a:rPr>
                <a:t>register</a:t>
              </a:r>
              <a:r>
                <a:rPr lang="fr-FR" sz="2800" dirty="0">
                  <a:latin typeface="Consolas" panose="020B0609020204030204" pitchFamily="49" charset="0"/>
                </a:rPr>
                <a:t> */</a:t>
              </a:r>
            </a:p>
            <a:p>
              <a:r>
                <a:rPr lang="en-US" sz="2800" dirty="0">
                  <a:latin typeface="Consolas" panose="020B0609020204030204" pitchFamily="49" charset="0"/>
                </a:rPr>
                <a:t>   uint32_t </a:t>
              </a:r>
              <a:r>
                <a:rPr lang="en-US" sz="2800" dirty="0" err="1">
                  <a:latin typeface="Consolas" panose="020B0609020204030204" pitchFamily="49" charset="0"/>
                </a:rPr>
                <a:t>tf_lo</a:t>
              </a:r>
              <a:r>
                <a:rPr lang="en-US" sz="2800" dirty="0">
                  <a:latin typeface="Consolas" panose="020B0609020204030204" pitchFamily="49" charset="0"/>
                </a:rPr>
                <a:t>;</a:t>
              </a:r>
            </a:p>
            <a:p>
              <a:r>
                <a:rPr lang="en-US" sz="2800" dirty="0">
                  <a:latin typeface="Consolas" panose="020B0609020204030204" pitchFamily="49" charset="0"/>
                </a:rPr>
                <a:t>   uint32_t </a:t>
              </a:r>
              <a:r>
                <a:rPr lang="en-US" sz="2800" dirty="0" err="1">
                  <a:latin typeface="Consolas" panose="020B0609020204030204" pitchFamily="49" charset="0"/>
                </a:rPr>
                <a:t>tf_hi</a:t>
              </a:r>
              <a:r>
                <a:rPr lang="en-US" sz="2800" dirty="0">
                  <a:latin typeface="Consolas" panose="020B0609020204030204" pitchFamily="49" charset="0"/>
                </a:rPr>
                <a:t>;</a:t>
              </a:r>
            </a:p>
            <a:p>
              <a:r>
                <a:rPr lang="en-US" sz="2800" dirty="0">
                  <a:latin typeface="Consolas" panose="020B0609020204030204" pitchFamily="49" charset="0"/>
                </a:rPr>
                <a:t>   uint32_t </a:t>
              </a:r>
              <a:r>
                <a:rPr lang="en-US" sz="2800" dirty="0" err="1">
                  <a:latin typeface="Consolas" panose="020B0609020204030204" pitchFamily="49" charset="0"/>
                </a:rPr>
                <a:t>tf_ra</a:t>
              </a:r>
              <a:r>
                <a:rPr lang="en-US" sz="2800" dirty="0">
                  <a:latin typeface="Consolas" panose="020B0609020204030204" pitchFamily="49" charset="0"/>
                </a:rPr>
                <a:t>;     /* Saved register 31 */</a:t>
              </a:r>
            </a:p>
            <a:p>
              <a:r>
                <a:rPr lang="en-US" sz="2800" dirty="0">
                  <a:latin typeface="Consolas" panose="020B0609020204030204" pitchFamily="49" charset="0"/>
                </a:rPr>
                <a:t>   uint32_t </a:t>
              </a:r>
              <a:r>
                <a:rPr lang="en-US" sz="2800" dirty="0" err="1">
                  <a:latin typeface="Consolas" panose="020B0609020204030204" pitchFamily="49" charset="0"/>
                </a:rPr>
                <a:t>tf_at</a:t>
              </a:r>
              <a:r>
                <a:rPr lang="en-US" sz="2800" dirty="0">
                  <a:latin typeface="Consolas" panose="020B0609020204030204" pitchFamily="49" charset="0"/>
                </a:rPr>
                <a:t>;     /* Saved register 1 (AT) */</a:t>
              </a:r>
            </a:p>
            <a:p>
              <a:r>
                <a:rPr lang="da-DK" sz="2800" dirty="0">
                  <a:latin typeface="Consolas" panose="020B0609020204030204" pitchFamily="49" charset="0"/>
                </a:rPr>
                <a:t>   uint32_t tf_v0;     /* Saved register 2 (v0) */</a:t>
              </a:r>
            </a:p>
            <a:p>
              <a:r>
                <a:rPr lang="fr-FR" sz="2800" dirty="0">
                  <a:latin typeface="Consolas" panose="020B0609020204030204" pitchFamily="49" charset="0"/>
                </a:rPr>
                <a:t>   uint32_t tf_v1;     /* etc. */</a:t>
              </a:r>
            </a:p>
            <a:p>
              <a:r>
                <a:rPr lang="fr-FR" sz="2800" dirty="0">
                  <a:latin typeface="Consolas" panose="020B0609020204030204" pitchFamily="49" charset="0"/>
                </a:rPr>
                <a:t>   ...</a:t>
              </a:r>
            </a:p>
            <a:p>
              <a:endParaRPr lang="en-US" sz="2800" dirty="0">
                <a:latin typeface="Consolas" panose="020B0609020204030204" pitchFamily="49" charset="0"/>
              </a:endParaRPr>
            </a:p>
          </p:txBody>
        </p:sp>
      </p:grpSp>
    </p:spTree>
    <p:extLst>
      <p:ext uri="{BB962C8B-B14F-4D97-AF65-F5344CB8AC3E}">
        <p14:creationId xmlns:p14="http://schemas.microsoft.com/office/powerpoint/2010/main" val="205408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91667E-6 2.22222E-6 L 0.00065 -0.56088 " pathEditMode="relative" rAng="0" ptsTypes="AA">
                                      <p:cBhvr>
                                        <p:cTn id="6" dur="2000" fill="hold"/>
                                        <p:tgtEl>
                                          <p:spTgt spid="4"/>
                                        </p:tgtEl>
                                        <p:attrNameLst>
                                          <p:attrName>ppt_x</p:attrName>
                                          <p:attrName>ppt_y</p:attrName>
                                        </p:attrNameLst>
                                      </p:cBhvr>
                                      <p:rCtr x="26" y="-280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1" nodeType="clickEffect">
                                  <p:stCondLst>
                                    <p:cond delay="0"/>
                                  </p:stCondLst>
                                  <p:childTnLst>
                                    <p:animMotion origin="layout" path="M 0.00065 -0.56088 L 0.00157 -1.50857 " pathEditMode="relative" rAng="0" ptsTypes="AA">
                                      <p:cBhvr>
                                        <p:cTn id="10" dur="2000" fill="hold"/>
                                        <p:tgtEl>
                                          <p:spTgt spid="4"/>
                                        </p:tgtEl>
                                        <p:attrNameLst>
                                          <p:attrName>ppt_x</p:attrName>
                                          <p:attrName>ppt_y</p:attrName>
                                        </p:attrNameLst>
                                      </p:cBhvr>
                                      <p:rCtr x="39" y="-47384"/>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4" presetClass="path" presetSubtype="0" accel="50000" decel="50000" fill="hold" grpId="2" nodeType="clickEffect">
                                  <p:stCondLst>
                                    <p:cond delay="0"/>
                                  </p:stCondLst>
                                  <p:childTnLst>
                                    <p:animMotion origin="layout" path="M 0.00157 -1.50857 L 0.00078 -2.50394 " pathEditMode="relative" rAng="0" ptsTypes="AA">
                                      <p:cBhvr>
                                        <p:cTn id="24" dur="2000" fill="hold"/>
                                        <p:tgtEl>
                                          <p:spTgt spid="4"/>
                                        </p:tgtEl>
                                        <p:attrNameLst>
                                          <p:attrName>ppt_x</p:attrName>
                                          <p:attrName>ppt_y</p:attrName>
                                        </p:attrNameLst>
                                      </p:cBhvr>
                                      <p:rCtr x="-39" y="-49769"/>
                                    </p:animMotion>
                                  </p:childTnLst>
                                </p:cTn>
                              </p:par>
                            </p:childTnLst>
                          </p:cTn>
                        </p:par>
                      </p:childTnLst>
                    </p:cTn>
                  </p:par>
                  <p:par>
                    <p:cTn id="25" fill="hold">
                      <p:stCondLst>
                        <p:cond delay="indefinite"/>
                      </p:stCondLst>
                      <p:childTnLst>
                        <p:par>
                          <p:cTn id="26" fill="hold">
                            <p:stCondLst>
                              <p:cond delay="0"/>
                            </p:stCondLst>
                            <p:childTnLst>
                              <p:par>
                                <p:cTn id="27" presetID="64" presetClass="path" presetSubtype="0" accel="50000" decel="50000" fill="hold" grpId="3" nodeType="clickEffect">
                                  <p:stCondLst>
                                    <p:cond delay="0"/>
                                  </p:stCondLst>
                                  <p:childTnLst>
                                    <p:animMotion origin="layout" path="M 0.00078 -2.50394 L -0.00078 -3.04584 " pathEditMode="relative" rAng="0" ptsTypes="AA">
                                      <p:cBhvr>
                                        <p:cTn id="28" dur="2000" fill="hold"/>
                                        <p:tgtEl>
                                          <p:spTgt spid="4"/>
                                        </p:tgtEl>
                                        <p:attrNameLst>
                                          <p:attrName>ppt_x</p:attrName>
                                          <p:attrName>ppt_y</p:attrName>
                                        </p:attrNameLst>
                                      </p:cBhvr>
                                      <p:rCtr x="-78" y="-27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69230" y="3680460"/>
            <a:ext cx="1737360" cy="21602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80134" y="4432385"/>
            <a:ext cx="3469006" cy="2273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80134" y="2302700"/>
            <a:ext cx="3469006" cy="523220"/>
          </a:xfrm>
          <a:prstGeom prst="rect">
            <a:avLst/>
          </a:prstGeom>
          <a:noFill/>
          <a:ln>
            <a:solidFill>
              <a:schemeClr val="tx1"/>
            </a:solidFill>
          </a:ln>
        </p:spPr>
        <p:txBody>
          <a:bodyPr wrap="square" rtlCol="0">
            <a:spAutoFit/>
          </a:bodyPr>
          <a:lstStyle/>
          <a:p>
            <a:pPr algn="ctr"/>
            <a:r>
              <a:rPr lang="en-US" sz="2800" dirty="0" err="1">
                <a:latin typeface="Consolas" panose="020B0609020204030204" pitchFamily="49" charset="0"/>
              </a:rPr>
              <a:t>close_stdout</a:t>
            </a:r>
            <a:r>
              <a:rPr lang="en-US" sz="2800" dirty="0">
                <a:latin typeface="Consolas" panose="020B0609020204030204" pitchFamily="49" charset="0"/>
              </a:rPr>
              <a:t>()</a:t>
            </a:r>
          </a:p>
        </p:txBody>
      </p:sp>
      <p:sp>
        <p:nvSpPr>
          <p:cNvPr id="8" name="TextBox 7"/>
          <p:cNvSpPr txBox="1"/>
          <p:nvPr/>
        </p:nvSpPr>
        <p:spPr>
          <a:xfrm>
            <a:off x="1108708" y="4455825"/>
            <a:ext cx="3333561" cy="2246769"/>
          </a:xfrm>
          <a:prstGeom prst="rect">
            <a:avLst/>
          </a:prstGeom>
          <a:noFill/>
        </p:spPr>
        <p:txBody>
          <a:bodyPr wrap="square" rtlCol="0">
            <a:spAutoFit/>
          </a:bodyPr>
          <a:lstStyle/>
          <a:p>
            <a:r>
              <a:rPr lang="en-US" sz="2800" dirty="0">
                <a:latin typeface="Consolas" panose="020B0609020204030204" pitchFamily="49" charset="0"/>
              </a:rPr>
              <a:t>//</a:t>
            </a:r>
            <a:r>
              <a:rPr lang="en-US" sz="2800" dirty="0" err="1">
                <a:latin typeface="Consolas" panose="020B0609020204030204" pitchFamily="49" charset="0"/>
              </a:rPr>
              <a:t>close_stdout</a:t>
            </a:r>
            <a:r>
              <a:rPr lang="en-US" sz="2800" dirty="0">
                <a:latin typeface="Consolas" panose="020B0609020204030204" pitchFamily="49" charset="0"/>
              </a:rPr>
              <a:t>()</a:t>
            </a:r>
          </a:p>
          <a:p>
            <a:r>
              <a:rPr lang="en-US" sz="2800" dirty="0">
                <a:latin typeface="Consolas" panose="020B0609020204030204" pitchFamily="49" charset="0"/>
              </a:rPr>
              <a:t>li a0, 1</a:t>
            </a:r>
          </a:p>
          <a:p>
            <a:r>
              <a:rPr lang="en-US" sz="2800" dirty="0">
                <a:latin typeface="Consolas" panose="020B0609020204030204" pitchFamily="49" charset="0"/>
              </a:rPr>
              <a:t>li v0, 49</a:t>
            </a:r>
          </a:p>
          <a:p>
            <a:r>
              <a:rPr lang="en-US" sz="2800" dirty="0" err="1">
                <a:latin typeface="Consolas" panose="020B0609020204030204" pitchFamily="49" charset="0"/>
              </a:rPr>
              <a:t>syscall</a:t>
            </a:r>
            <a:endParaRPr lang="en-US" sz="2800" dirty="0">
              <a:latin typeface="Consolas" panose="020B0609020204030204" pitchFamily="49" charset="0"/>
            </a:endParaRPr>
          </a:p>
          <a:p>
            <a:r>
              <a:rPr lang="en-US" sz="2800" dirty="0" err="1">
                <a:latin typeface="Consolas" panose="020B0609020204030204" pitchFamily="49" charset="0"/>
              </a:rPr>
              <a:t>jr</a:t>
            </a:r>
            <a:r>
              <a:rPr lang="en-US" sz="2800" dirty="0">
                <a:latin typeface="Consolas" panose="020B0609020204030204" pitchFamily="49" charset="0"/>
              </a:rPr>
              <a:t> </a:t>
            </a:r>
            <a:r>
              <a:rPr lang="en-US" sz="2800" dirty="0" err="1">
                <a:latin typeface="Consolas" panose="020B0609020204030204" pitchFamily="49" charset="0"/>
              </a:rPr>
              <a:t>ra</a:t>
            </a:r>
            <a:endParaRPr lang="en-US" sz="2800" dirty="0">
              <a:latin typeface="Consolas" panose="020B0609020204030204" pitchFamily="49" charset="0"/>
            </a:endParaRPr>
          </a:p>
        </p:txBody>
      </p:sp>
      <p:grpSp>
        <p:nvGrpSpPr>
          <p:cNvPr id="9" name="Group 8"/>
          <p:cNvGrpSpPr/>
          <p:nvPr/>
        </p:nvGrpSpPr>
        <p:grpSpPr>
          <a:xfrm>
            <a:off x="-264795" y="1217519"/>
            <a:ext cx="1474470" cy="942915"/>
            <a:chOff x="5690235" y="4926717"/>
            <a:chExt cx="1474470" cy="942915"/>
          </a:xfrm>
        </p:grpSpPr>
        <p:sp>
          <p:nvSpPr>
            <p:cNvPr id="10" name="TextBox 9"/>
            <p:cNvSpPr txBox="1"/>
            <p:nvPr/>
          </p:nvSpPr>
          <p:spPr>
            <a:xfrm>
              <a:off x="5690235" y="492671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User</a:t>
              </a:r>
            </a:p>
          </p:txBody>
        </p:sp>
        <p:sp>
          <p:nvSpPr>
            <p:cNvPr id="11" name="TextBox 10"/>
            <p:cNvSpPr txBox="1"/>
            <p:nvPr/>
          </p:nvSpPr>
          <p:spPr>
            <a:xfrm>
              <a:off x="5701665" y="528485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stack</a:t>
              </a:r>
            </a:p>
          </p:txBody>
        </p:sp>
      </p:grpSp>
      <p:sp>
        <p:nvSpPr>
          <p:cNvPr id="12" name="TextBox 11"/>
          <p:cNvSpPr txBox="1"/>
          <p:nvPr/>
        </p:nvSpPr>
        <p:spPr>
          <a:xfrm>
            <a:off x="1080134" y="1781906"/>
            <a:ext cx="3469006" cy="523220"/>
          </a:xfrm>
          <a:prstGeom prst="rect">
            <a:avLst/>
          </a:prstGeom>
          <a:noFill/>
          <a:ln>
            <a:solidFill>
              <a:schemeClr val="tx1"/>
            </a:solidFill>
          </a:ln>
        </p:spPr>
        <p:txBody>
          <a:bodyPr wrap="square" rtlCol="0">
            <a:spAutoFit/>
          </a:bodyPr>
          <a:lstStyle/>
          <a:p>
            <a:pPr algn="ctr"/>
            <a:r>
              <a:rPr lang="en-US" sz="2800" dirty="0">
                <a:latin typeface="Consolas" panose="020B0609020204030204" pitchFamily="49" charset="0"/>
              </a:rPr>
              <a:t>bar()</a:t>
            </a:r>
          </a:p>
        </p:txBody>
      </p:sp>
      <p:sp>
        <p:nvSpPr>
          <p:cNvPr id="13" name="TextBox 12"/>
          <p:cNvSpPr txBox="1"/>
          <p:nvPr/>
        </p:nvSpPr>
        <p:spPr>
          <a:xfrm>
            <a:off x="1080134" y="1260933"/>
            <a:ext cx="3469006" cy="523220"/>
          </a:xfrm>
          <a:prstGeom prst="rect">
            <a:avLst/>
          </a:prstGeom>
          <a:noFill/>
          <a:ln>
            <a:solidFill>
              <a:schemeClr val="tx1"/>
            </a:solidFill>
          </a:ln>
        </p:spPr>
        <p:txBody>
          <a:bodyPr wrap="square" rtlCol="0">
            <a:spAutoFit/>
          </a:bodyPr>
          <a:lstStyle/>
          <a:p>
            <a:pPr algn="ctr"/>
            <a:r>
              <a:rPr lang="en-US" sz="2800" dirty="0">
                <a:latin typeface="Consolas" panose="020B0609020204030204" pitchFamily="49" charset="0"/>
              </a:rPr>
              <a:t>foo()</a:t>
            </a:r>
          </a:p>
        </p:txBody>
      </p:sp>
      <p:sp>
        <p:nvSpPr>
          <p:cNvPr id="14" name="Rectangle 13"/>
          <p:cNvSpPr/>
          <p:nvPr/>
        </p:nvSpPr>
        <p:spPr>
          <a:xfrm>
            <a:off x="1080134" y="2827989"/>
            <a:ext cx="3469006" cy="8621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221104" y="60307"/>
            <a:ext cx="3150743" cy="1114886"/>
            <a:chOff x="6035040" y="2556005"/>
            <a:chExt cx="3028950" cy="1077233"/>
          </a:xfrm>
        </p:grpSpPr>
        <p:sp>
          <p:nvSpPr>
            <p:cNvPr id="16" name="TextBox 15"/>
            <p:cNvSpPr txBox="1"/>
            <p:nvPr/>
          </p:nvSpPr>
          <p:spPr>
            <a:xfrm>
              <a:off x="6035040" y="2556005"/>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User-mode</a:t>
              </a:r>
            </a:p>
          </p:txBody>
        </p:sp>
        <p:sp>
          <p:nvSpPr>
            <p:cNvPr id="17" name="TextBox 16"/>
            <p:cNvSpPr txBox="1"/>
            <p:nvPr/>
          </p:nvSpPr>
          <p:spPr>
            <a:xfrm>
              <a:off x="6035040" y="2986907"/>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address space</a:t>
              </a:r>
            </a:p>
          </p:txBody>
        </p:sp>
      </p:grpSp>
      <p:sp>
        <p:nvSpPr>
          <p:cNvPr id="18" name="TextBox 17"/>
          <p:cNvSpPr txBox="1"/>
          <p:nvPr/>
        </p:nvSpPr>
        <p:spPr>
          <a:xfrm>
            <a:off x="5394960" y="1793932"/>
            <a:ext cx="1474470" cy="584775"/>
          </a:xfrm>
          <a:prstGeom prst="rect">
            <a:avLst/>
          </a:prstGeom>
          <a:solidFill>
            <a:schemeClr val="tx1"/>
          </a:solidFill>
          <a:ln>
            <a:solidFill>
              <a:schemeClr val="tx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PC</a:t>
            </a:r>
          </a:p>
        </p:txBody>
      </p:sp>
      <p:sp>
        <p:nvSpPr>
          <p:cNvPr id="19" name="TextBox 18"/>
          <p:cNvSpPr txBox="1"/>
          <p:nvPr/>
        </p:nvSpPr>
        <p:spPr>
          <a:xfrm>
            <a:off x="5394960" y="1108774"/>
            <a:ext cx="1474470" cy="584775"/>
          </a:xfrm>
          <a:prstGeom prst="rect">
            <a:avLst/>
          </a:prstGeom>
          <a:solidFill>
            <a:schemeClr val="tx1"/>
          </a:solidFill>
          <a:ln>
            <a:solidFill>
              <a:schemeClr val="tx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SP</a:t>
            </a:r>
          </a:p>
        </p:txBody>
      </p:sp>
      <p:sp>
        <p:nvSpPr>
          <p:cNvPr id="20" name="TextBox 19"/>
          <p:cNvSpPr txBox="1"/>
          <p:nvPr/>
        </p:nvSpPr>
        <p:spPr>
          <a:xfrm>
            <a:off x="5394960" y="3770680"/>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EPC</a:t>
            </a:r>
          </a:p>
        </p:txBody>
      </p:sp>
      <p:sp>
        <p:nvSpPr>
          <p:cNvPr id="21" name="TextBox 20"/>
          <p:cNvSpPr txBox="1"/>
          <p:nvPr/>
        </p:nvSpPr>
        <p:spPr>
          <a:xfrm>
            <a:off x="5394960" y="4455838"/>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Cause</a:t>
            </a:r>
          </a:p>
        </p:txBody>
      </p:sp>
      <p:sp>
        <p:nvSpPr>
          <p:cNvPr id="22" name="TextBox 21"/>
          <p:cNvSpPr txBox="1"/>
          <p:nvPr/>
        </p:nvSpPr>
        <p:spPr>
          <a:xfrm>
            <a:off x="5394960" y="5140996"/>
            <a:ext cx="1474470" cy="584775"/>
          </a:xfrm>
          <a:prstGeom prst="rect">
            <a:avLst/>
          </a:prstGeom>
          <a:noFill/>
          <a:ln w="28575">
            <a:solidFill>
              <a:schemeClr val="bg1"/>
            </a:solidFill>
          </a:ln>
        </p:spPr>
        <p:txBody>
          <a:bodyPr wrap="square" rtlCol="0">
            <a:spAutoFit/>
          </a:bodyPr>
          <a:lstStyle/>
          <a:p>
            <a:pPr algn="ctr"/>
            <a:r>
              <a:rPr lang="en-US" sz="3200" dirty="0">
                <a:solidFill>
                  <a:schemeClr val="bg1"/>
                </a:solidFill>
                <a:latin typeface="Segoe UI" panose="020B0502040204020203" pitchFamily="34" charset="0"/>
                <a:cs typeface="Segoe UI" panose="020B0502040204020203" pitchFamily="34" charset="0"/>
              </a:rPr>
              <a:t>Status</a:t>
            </a:r>
          </a:p>
        </p:txBody>
      </p:sp>
      <p:grpSp>
        <p:nvGrpSpPr>
          <p:cNvPr id="23" name="Group 22"/>
          <p:cNvGrpSpPr/>
          <p:nvPr/>
        </p:nvGrpSpPr>
        <p:grpSpPr>
          <a:xfrm>
            <a:off x="5392103" y="2519855"/>
            <a:ext cx="1477327" cy="628892"/>
            <a:chOff x="9095423" y="942570"/>
            <a:chExt cx="1477327" cy="628892"/>
          </a:xfrm>
        </p:grpSpPr>
        <p:grpSp>
          <p:nvGrpSpPr>
            <p:cNvPr id="24" name="Group 23"/>
            <p:cNvGrpSpPr/>
            <p:nvPr/>
          </p:nvGrpSpPr>
          <p:grpSpPr>
            <a:xfrm>
              <a:off x="9095423" y="942570"/>
              <a:ext cx="1477327" cy="274949"/>
              <a:chOff x="9575483" y="342514"/>
              <a:chExt cx="1477327" cy="274949"/>
            </a:xfrm>
          </p:grpSpPr>
          <p:sp>
            <p:nvSpPr>
              <p:cNvPr id="30" name="Rectangle 29"/>
              <p:cNvSpPr>
                <a:spLocks noChangeAspect="1"/>
              </p:cNvSpPr>
              <p:nvPr/>
            </p:nvSpPr>
            <p:spPr>
              <a:xfrm>
                <a:off x="9575483"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a:spLocks noChangeAspect="1"/>
              </p:cNvSpPr>
              <p:nvPr/>
            </p:nvSpPr>
            <p:spPr>
              <a:xfrm>
                <a:off x="10778490" y="343143"/>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a:spLocks noChangeAspect="1"/>
              </p:cNvSpPr>
              <p:nvPr/>
            </p:nvSpPr>
            <p:spPr>
              <a:xfrm>
                <a:off x="9976485"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a:spLocks noChangeAspect="1"/>
              </p:cNvSpPr>
              <p:nvPr/>
            </p:nvSpPr>
            <p:spPr>
              <a:xfrm>
                <a:off x="10374630"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9095423" y="1296513"/>
              <a:ext cx="1477327" cy="274949"/>
              <a:chOff x="9575483" y="342514"/>
              <a:chExt cx="1477327" cy="274949"/>
            </a:xfrm>
          </p:grpSpPr>
          <p:sp>
            <p:nvSpPr>
              <p:cNvPr id="26" name="Rectangle 25"/>
              <p:cNvSpPr>
                <a:spLocks noChangeAspect="1"/>
              </p:cNvSpPr>
              <p:nvPr/>
            </p:nvSpPr>
            <p:spPr>
              <a:xfrm>
                <a:off x="9575483"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a:spLocks noChangeAspect="1"/>
              </p:cNvSpPr>
              <p:nvPr/>
            </p:nvSpPr>
            <p:spPr>
              <a:xfrm>
                <a:off x="10778490" y="343143"/>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a:spLocks noChangeAspect="1"/>
              </p:cNvSpPr>
              <p:nvPr/>
            </p:nvSpPr>
            <p:spPr>
              <a:xfrm>
                <a:off x="9976485"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noChangeAspect="1"/>
              </p:cNvSpPr>
              <p:nvPr/>
            </p:nvSpPr>
            <p:spPr>
              <a:xfrm>
                <a:off x="10374630" y="34251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Group 33"/>
          <p:cNvGrpSpPr/>
          <p:nvPr/>
        </p:nvGrpSpPr>
        <p:grpSpPr>
          <a:xfrm>
            <a:off x="5169216" y="197871"/>
            <a:ext cx="1925955" cy="853423"/>
            <a:chOff x="5797867" y="5360670"/>
            <a:chExt cx="3046095" cy="853423"/>
          </a:xfrm>
        </p:grpSpPr>
        <p:sp>
          <p:nvSpPr>
            <p:cNvPr id="35" name="TextBox 34"/>
            <p:cNvSpPr txBox="1"/>
            <p:nvPr/>
          </p:nvSpPr>
          <p:spPr>
            <a:xfrm>
              <a:off x="6120765" y="5360670"/>
              <a:ext cx="2400300"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Standard</a:t>
              </a:r>
            </a:p>
          </p:txBody>
        </p:sp>
        <p:sp>
          <p:nvSpPr>
            <p:cNvPr id="36" name="TextBox 35"/>
            <p:cNvSpPr txBox="1"/>
            <p:nvPr/>
          </p:nvSpPr>
          <p:spPr>
            <a:xfrm>
              <a:off x="5797867" y="5690873"/>
              <a:ext cx="3046095" cy="523220"/>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registers</a:t>
              </a:r>
            </a:p>
          </p:txBody>
        </p:sp>
      </p:grpSp>
      <p:cxnSp>
        <p:nvCxnSpPr>
          <p:cNvPr id="40" name="Straight Connector 39"/>
          <p:cNvCxnSpPr>
            <a:cxnSpLocks/>
          </p:cNvCxnSpPr>
          <p:nvPr/>
        </p:nvCxnSpPr>
        <p:spPr>
          <a:xfrm>
            <a:off x="4861934" y="4039022"/>
            <a:ext cx="4262" cy="1968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flipH="1" flipV="1">
            <a:off x="4860809" y="4041250"/>
            <a:ext cx="403270"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flipH="1">
            <a:off x="4528778" y="6005334"/>
            <a:ext cx="345362"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264927" y="4961925"/>
            <a:ext cx="1474470" cy="942915"/>
            <a:chOff x="5690235" y="4926717"/>
            <a:chExt cx="1474470" cy="942915"/>
          </a:xfrm>
        </p:grpSpPr>
        <p:sp>
          <p:nvSpPr>
            <p:cNvPr id="44" name="TextBox 43"/>
            <p:cNvSpPr txBox="1"/>
            <p:nvPr/>
          </p:nvSpPr>
          <p:spPr>
            <a:xfrm>
              <a:off x="5690235" y="492671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User</a:t>
              </a:r>
            </a:p>
          </p:txBody>
        </p:sp>
        <p:sp>
          <p:nvSpPr>
            <p:cNvPr id="45" name="TextBox 44"/>
            <p:cNvSpPr txBox="1"/>
            <p:nvPr/>
          </p:nvSpPr>
          <p:spPr>
            <a:xfrm>
              <a:off x="5701665" y="5284857"/>
              <a:ext cx="1463040" cy="584775"/>
            </a:xfrm>
            <a:prstGeom prst="rect">
              <a:avLst/>
            </a:prstGeom>
            <a:noFill/>
          </p:spPr>
          <p:txBody>
            <a:bodyPr wrap="square" rtlCol="0">
              <a:spAutoFit/>
            </a:bodyPr>
            <a:lstStyle/>
            <a:p>
              <a:pPr algn="ctr"/>
              <a:r>
                <a:rPr lang="en-US" sz="3200" dirty="0">
                  <a:latin typeface="Segoe UI Light" panose="020B0502040204020203" pitchFamily="34" charset="0"/>
                  <a:cs typeface="Segoe UI Light" panose="020B0502040204020203" pitchFamily="34" charset="0"/>
                </a:rPr>
                <a:t>code</a:t>
              </a:r>
            </a:p>
          </p:txBody>
        </p:sp>
      </p:grpSp>
      <p:sp>
        <p:nvSpPr>
          <p:cNvPr id="46" name="Rectangle 45"/>
          <p:cNvSpPr/>
          <p:nvPr/>
        </p:nvSpPr>
        <p:spPr>
          <a:xfrm>
            <a:off x="1080134" y="4065037"/>
            <a:ext cx="3469006" cy="373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Static data</a:t>
            </a:r>
          </a:p>
        </p:txBody>
      </p:sp>
      <p:sp>
        <p:nvSpPr>
          <p:cNvPr id="47" name="Rectangle 46"/>
          <p:cNvSpPr/>
          <p:nvPr/>
        </p:nvSpPr>
        <p:spPr>
          <a:xfrm>
            <a:off x="1080134" y="3691374"/>
            <a:ext cx="3469006" cy="414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Heap</a:t>
            </a:r>
          </a:p>
        </p:txBody>
      </p:sp>
      <p:sp>
        <p:nvSpPr>
          <p:cNvPr id="48" name="Rectangle 47"/>
          <p:cNvSpPr/>
          <p:nvPr/>
        </p:nvSpPr>
        <p:spPr>
          <a:xfrm>
            <a:off x="8167783" y="4432385"/>
            <a:ext cx="3469006" cy="2273807"/>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196357" y="4455825"/>
            <a:ext cx="3440432" cy="1877437"/>
          </a:xfrm>
          <a:prstGeom prst="rect">
            <a:avLst/>
          </a:prstGeom>
          <a:noFill/>
        </p:spPr>
        <p:txBody>
          <a:bodyPr wrap="square" rtlCol="0">
            <a:spAutoFit/>
          </a:bodyPr>
          <a:lstStyle/>
          <a:p>
            <a:r>
              <a:rPr lang="en-US" sz="2900" dirty="0">
                <a:solidFill>
                  <a:schemeClr val="bg1"/>
                </a:solidFill>
                <a:latin typeface="Consolas" panose="020B0609020204030204" pitchFamily="49" charset="0"/>
              </a:rPr>
              <a:t>kern/arch/</a:t>
            </a:r>
            <a:r>
              <a:rPr lang="en-US" sz="2900" dirty="0" err="1">
                <a:solidFill>
                  <a:schemeClr val="bg1"/>
                </a:solidFill>
                <a:latin typeface="Consolas" panose="020B0609020204030204" pitchFamily="49" charset="0"/>
              </a:rPr>
              <a:t>mips</a:t>
            </a:r>
            <a:r>
              <a:rPr lang="en-US" sz="2900" dirty="0">
                <a:solidFill>
                  <a:schemeClr val="bg1"/>
                </a:solidFill>
                <a:latin typeface="Consolas" panose="020B0609020204030204" pitchFamily="49" charset="0"/>
              </a:rPr>
              <a:t>/ </a:t>
            </a:r>
            <a:r>
              <a:rPr lang="en-US" sz="2900" dirty="0" err="1">
                <a:solidFill>
                  <a:schemeClr val="bg1"/>
                </a:solidFill>
                <a:latin typeface="Consolas" panose="020B0609020204030204" pitchFamily="49" charset="0"/>
              </a:rPr>
              <a:t>locore</a:t>
            </a:r>
            <a:r>
              <a:rPr lang="en-US" sz="2900" dirty="0">
                <a:solidFill>
                  <a:schemeClr val="bg1"/>
                </a:solidFill>
                <a:latin typeface="Consolas" panose="020B0609020204030204" pitchFamily="49" charset="0"/>
              </a:rPr>
              <a:t>/</a:t>
            </a:r>
            <a:r>
              <a:rPr lang="en-US" sz="2900" dirty="0" err="1">
                <a:solidFill>
                  <a:schemeClr val="bg1"/>
                </a:solidFill>
                <a:latin typeface="Consolas" panose="020B0609020204030204" pitchFamily="49" charset="0"/>
              </a:rPr>
              <a:t>trap.c</a:t>
            </a:r>
            <a:r>
              <a:rPr lang="en-US" sz="2900" dirty="0">
                <a:solidFill>
                  <a:schemeClr val="bg1"/>
                </a:solidFill>
                <a:latin typeface="Consolas" panose="020B0609020204030204" pitchFamily="49" charset="0"/>
              </a:rPr>
              <a:t>::</a:t>
            </a:r>
            <a:br>
              <a:rPr lang="en-US" sz="2900" dirty="0">
                <a:solidFill>
                  <a:schemeClr val="bg1"/>
                </a:solidFill>
                <a:latin typeface="Consolas" panose="020B0609020204030204" pitchFamily="49" charset="0"/>
              </a:rPr>
            </a:br>
            <a:r>
              <a:rPr lang="en-US" sz="2900" dirty="0" err="1">
                <a:solidFill>
                  <a:schemeClr val="bg1"/>
                </a:solidFill>
                <a:latin typeface="Consolas" panose="020B0609020204030204" pitchFamily="49" charset="0"/>
              </a:rPr>
              <a:t>mips_trap</a:t>
            </a:r>
            <a:r>
              <a:rPr lang="en-US" sz="2900" dirty="0">
                <a:solidFill>
                  <a:schemeClr val="bg1"/>
                </a:solidFill>
                <a:latin typeface="Consolas" panose="020B0609020204030204" pitchFamily="49" charset="0"/>
              </a:rPr>
              <a:t>(struct </a:t>
            </a:r>
            <a:r>
              <a:rPr lang="en-US" sz="2900" dirty="0" err="1">
                <a:solidFill>
                  <a:schemeClr val="bg1"/>
                </a:solidFill>
                <a:latin typeface="Consolas" panose="020B0609020204030204" pitchFamily="49" charset="0"/>
              </a:rPr>
              <a:t>trapframe</a:t>
            </a:r>
            <a:r>
              <a:rPr lang="en-US" sz="2900" dirty="0">
                <a:solidFill>
                  <a:schemeClr val="bg1"/>
                </a:solidFill>
                <a:latin typeface="Consolas" panose="020B0609020204030204" pitchFamily="49" charset="0"/>
              </a:rPr>
              <a:t> *</a:t>
            </a:r>
            <a:r>
              <a:rPr lang="en-US" sz="2900" dirty="0" err="1">
                <a:solidFill>
                  <a:schemeClr val="bg1"/>
                </a:solidFill>
                <a:latin typeface="Consolas" panose="020B0609020204030204" pitchFamily="49" charset="0"/>
              </a:rPr>
              <a:t>tf</a:t>
            </a:r>
            <a:r>
              <a:rPr lang="en-US" sz="2900" dirty="0">
                <a:solidFill>
                  <a:schemeClr val="bg1"/>
                </a:solidFill>
                <a:latin typeface="Consolas" panose="020B0609020204030204" pitchFamily="49" charset="0"/>
              </a:rPr>
              <a:t>)</a:t>
            </a:r>
          </a:p>
        </p:txBody>
      </p:sp>
      <p:sp>
        <p:nvSpPr>
          <p:cNvPr id="50" name="Rectangle 49"/>
          <p:cNvSpPr/>
          <p:nvPr/>
        </p:nvSpPr>
        <p:spPr>
          <a:xfrm>
            <a:off x="8167783" y="1260934"/>
            <a:ext cx="3469006" cy="24926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p:cNvGrpSpPr/>
          <p:nvPr/>
        </p:nvGrpSpPr>
        <p:grpSpPr>
          <a:xfrm>
            <a:off x="8308753" y="60307"/>
            <a:ext cx="3150743" cy="1114886"/>
            <a:chOff x="6035040" y="2556005"/>
            <a:chExt cx="3028950" cy="1077233"/>
          </a:xfrm>
        </p:grpSpPr>
        <p:sp>
          <p:nvSpPr>
            <p:cNvPr id="52" name="TextBox 51"/>
            <p:cNvSpPr txBox="1"/>
            <p:nvPr/>
          </p:nvSpPr>
          <p:spPr>
            <a:xfrm>
              <a:off x="6035040" y="2556005"/>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Kernel-mode</a:t>
              </a:r>
            </a:p>
          </p:txBody>
        </p:sp>
        <p:sp>
          <p:nvSpPr>
            <p:cNvPr id="53" name="TextBox 52"/>
            <p:cNvSpPr txBox="1"/>
            <p:nvPr/>
          </p:nvSpPr>
          <p:spPr>
            <a:xfrm>
              <a:off x="6035040" y="2986907"/>
              <a:ext cx="3028950" cy="646331"/>
            </a:xfrm>
            <a:prstGeom prst="rect">
              <a:avLst/>
            </a:prstGeom>
            <a:noFill/>
          </p:spPr>
          <p:txBody>
            <a:bodyPr wrap="square" rtlCol="0">
              <a:spAutoFit/>
            </a:bodyPr>
            <a:lstStyle/>
            <a:p>
              <a:pPr algn="ctr"/>
              <a:r>
                <a:rPr lang="en-US" sz="3600" dirty="0">
                  <a:latin typeface="Segoe UI Light" panose="020B0502040204020203" pitchFamily="34" charset="0"/>
                  <a:cs typeface="Segoe UI Light" panose="020B0502040204020203" pitchFamily="34" charset="0"/>
                </a:rPr>
                <a:t>address space</a:t>
              </a:r>
            </a:p>
          </p:txBody>
        </p:sp>
      </p:grpSp>
      <p:cxnSp>
        <p:nvCxnSpPr>
          <p:cNvPr id="54" name="Straight Connector 53"/>
          <p:cNvCxnSpPr>
            <a:cxnSpLocks/>
          </p:cNvCxnSpPr>
          <p:nvPr/>
        </p:nvCxnSpPr>
        <p:spPr>
          <a:xfrm flipH="1">
            <a:off x="7603147" y="2091362"/>
            <a:ext cx="3671" cy="26384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167783" y="4127241"/>
            <a:ext cx="3469006" cy="37366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Static data</a:t>
            </a:r>
          </a:p>
        </p:txBody>
      </p:sp>
      <p:sp>
        <p:nvSpPr>
          <p:cNvPr id="56" name="Rectangle 55"/>
          <p:cNvSpPr/>
          <p:nvPr/>
        </p:nvSpPr>
        <p:spPr>
          <a:xfrm>
            <a:off x="8167783" y="3753578"/>
            <a:ext cx="3469006" cy="414664"/>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Heap</a:t>
            </a:r>
          </a:p>
        </p:txBody>
      </p:sp>
      <p:cxnSp>
        <p:nvCxnSpPr>
          <p:cNvPr id="58" name="Straight Connector 57"/>
          <p:cNvCxnSpPr>
            <a:cxnSpLocks/>
          </p:cNvCxnSpPr>
          <p:nvPr/>
        </p:nvCxnSpPr>
        <p:spPr>
          <a:xfrm>
            <a:off x="7600297" y="4732450"/>
            <a:ext cx="556803"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flipH="1" flipV="1">
            <a:off x="6865185" y="2093375"/>
            <a:ext cx="732628"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rot="1477168">
            <a:off x="5897362" y="6112383"/>
            <a:ext cx="2223686" cy="461665"/>
          </a:xfrm>
          <a:prstGeom prst="rect">
            <a:avLst/>
          </a:prstGeom>
        </p:spPr>
        <p:txBody>
          <a:bodyPr wrap="none">
            <a:spAutoFit/>
          </a:bodyPr>
          <a:lstStyle/>
          <a:p>
            <a:r>
              <a:rPr lang="en-US" sz="2400" dirty="0" err="1">
                <a:solidFill>
                  <a:prstClr val="black"/>
                </a:solidFill>
                <a:latin typeface="Consolas" panose="020B0609020204030204" pitchFamily="49" charset="0"/>
              </a:rPr>
              <a:t>Priv</a:t>
            </a:r>
            <a:r>
              <a:rPr lang="en-US" sz="2400" dirty="0">
                <a:solidFill>
                  <a:prstClr val="black"/>
                </a:solidFill>
                <a:latin typeface="Consolas" panose="020B0609020204030204" pitchFamily="49" charset="0"/>
              </a:rPr>
              <a:t>: Kernel</a:t>
            </a:r>
            <a:endParaRPr lang="en-US" sz="2400" dirty="0">
              <a:latin typeface="Consolas" panose="020B0609020204030204" pitchFamily="49" charset="0"/>
            </a:endParaRPr>
          </a:p>
        </p:txBody>
      </p:sp>
      <p:sp>
        <p:nvSpPr>
          <p:cNvPr id="61" name="Rectangle 60"/>
          <p:cNvSpPr/>
          <p:nvPr/>
        </p:nvSpPr>
        <p:spPr>
          <a:xfrm rot="1588873">
            <a:off x="5276554" y="6109543"/>
            <a:ext cx="2223686" cy="461665"/>
          </a:xfrm>
          <a:prstGeom prst="rect">
            <a:avLst/>
          </a:prstGeom>
        </p:spPr>
        <p:txBody>
          <a:bodyPr wrap="none">
            <a:spAutoFit/>
          </a:bodyPr>
          <a:lstStyle/>
          <a:p>
            <a:r>
              <a:rPr lang="en-US" sz="2400" dirty="0" err="1">
                <a:solidFill>
                  <a:prstClr val="black"/>
                </a:solidFill>
                <a:latin typeface="Consolas" panose="020B0609020204030204" pitchFamily="49" charset="0"/>
              </a:rPr>
              <a:t>Intrpts</a:t>
            </a:r>
            <a:r>
              <a:rPr lang="en-US" sz="2400" dirty="0">
                <a:solidFill>
                  <a:prstClr val="black"/>
                </a:solidFill>
                <a:latin typeface="Consolas" panose="020B0609020204030204" pitchFamily="49" charset="0"/>
              </a:rPr>
              <a:t>: Off</a:t>
            </a:r>
            <a:endParaRPr lang="en-US" sz="2400" dirty="0">
              <a:latin typeface="Consolas" panose="020B0609020204030204" pitchFamily="49" charset="0"/>
            </a:endParaRPr>
          </a:p>
        </p:txBody>
      </p:sp>
      <p:grpSp>
        <p:nvGrpSpPr>
          <p:cNvPr id="62" name="Group 61"/>
          <p:cNvGrpSpPr/>
          <p:nvPr/>
        </p:nvGrpSpPr>
        <p:grpSpPr>
          <a:xfrm rot="20729183">
            <a:off x="6447545" y="4365550"/>
            <a:ext cx="1204176" cy="593790"/>
            <a:chOff x="6470757" y="4595773"/>
            <a:chExt cx="1204176" cy="593790"/>
          </a:xfrm>
        </p:grpSpPr>
        <p:sp>
          <p:nvSpPr>
            <p:cNvPr id="63" name="Rectangle 62"/>
            <p:cNvSpPr/>
            <p:nvPr/>
          </p:nvSpPr>
          <p:spPr>
            <a:xfrm rot="2127673">
              <a:off x="6470757" y="4727898"/>
              <a:ext cx="1204176" cy="461665"/>
            </a:xfrm>
            <a:prstGeom prst="rect">
              <a:avLst/>
            </a:prstGeom>
          </p:spPr>
          <p:txBody>
            <a:bodyPr wrap="none">
              <a:spAutoFit/>
            </a:bodyPr>
            <a:lstStyle/>
            <a:p>
              <a:r>
                <a:rPr lang="en-US" sz="2400" dirty="0">
                  <a:solidFill>
                    <a:prstClr val="black"/>
                  </a:solidFill>
                  <a:latin typeface="Consolas" panose="020B0609020204030204" pitchFamily="49" charset="0"/>
                </a:rPr>
                <a:t>EX_</a:t>
              </a:r>
              <a:r>
                <a:rPr lang="en-US" sz="2400" dirty="0">
                  <a:solidFill>
                    <a:srgbClr val="000000"/>
                  </a:solidFill>
                  <a:latin typeface="Consolas" panose="020B0609020204030204" pitchFamily="49" charset="0"/>
                </a:rPr>
                <a:t>SYS</a:t>
              </a:r>
              <a:endParaRPr lang="en-US" sz="2400" dirty="0">
                <a:latin typeface="Consolas" panose="020B0609020204030204" pitchFamily="49" charset="0"/>
              </a:endParaRPr>
            </a:p>
          </p:txBody>
        </p:sp>
        <p:sp>
          <p:nvSpPr>
            <p:cNvPr id="64" name="Rectangle 63"/>
            <p:cNvSpPr/>
            <p:nvPr/>
          </p:nvSpPr>
          <p:spPr>
            <a:xfrm rot="1969916">
              <a:off x="6536801" y="4595773"/>
              <a:ext cx="694421" cy="461665"/>
            </a:xfrm>
            <a:prstGeom prst="rect">
              <a:avLst/>
            </a:prstGeom>
          </p:spPr>
          <p:txBody>
            <a:bodyPr wrap="none">
              <a:spAutoFit/>
            </a:bodyPr>
            <a:lstStyle/>
            <a:p>
              <a:r>
                <a:rPr lang="en-US" sz="2400" dirty="0">
                  <a:solidFill>
                    <a:schemeClr val="bg1"/>
                  </a:solidFill>
                  <a:latin typeface="Consolas" panose="020B0609020204030204" pitchFamily="49" charset="0"/>
                </a:rPr>
                <a:t>EX_</a:t>
              </a:r>
            </a:p>
          </p:txBody>
        </p:sp>
      </p:grpSp>
      <p:cxnSp>
        <p:nvCxnSpPr>
          <p:cNvPr id="65" name="Straight Connector 64"/>
          <p:cNvCxnSpPr>
            <a:cxnSpLocks/>
          </p:cNvCxnSpPr>
          <p:nvPr/>
        </p:nvCxnSpPr>
        <p:spPr>
          <a:xfrm flipH="1" flipV="1">
            <a:off x="6875571" y="1404970"/>
            <a:ext cx="527564" cy="2"/>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cxnSpLocks/>
          </p:cNvCxnSpPr>
          <p:nvPr/>
        </p:nvCxnSpPr>
        <p:spPr>
          <a:xfrm>
            <a:off x="7404334" y="1545963"/>
            <a:ext cx="404966" cy="0"/>
          </a:xfrm>
          <a:prstGeom prst="line">
            <a:avLst/>
          </a:prstGeom>
          <a:ln w="127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cxnSpLocks/>
          </p:cNvCxnSpPr>
          <p:nvPr/>
        </p:nvCxnSpPr>
        <p:spPr>
          <a:xfrm flipH="1">
            <a:off x="7403135" y="1401657"/>
            <a:ext cx="551" cy="1443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8171953" y="1514139"/>
            <a:ext cx="3469006" cy="577224"/>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bg1"/>
                </a:solidFill>
                <a:latin typeface="Segoe UI" panose="020B0502040204020203" pitchFamily="34" charset="0"/>
                <a:cs typeface="Segoe UI" panose="020B0502040204020203" pitchFamily="34" charset="0"/>
              </a:rPr>
              <a:t>Trapframe</a:t>
            </a:r>
            <a:endParaRPr lang="en-US" sz="3600" dirty="0">
              <a:solidFill>
                <a:schemeClr val="bg1"/>
              </a:solidFill>
              <a:latin typeface="Segoe UI" panose="020B0502040204020203" pitchFamily="34" charset="0"/>
              <a:cs typeface="Segoe UI" panose="020B0502040204020203" pitchFamily="34" charset="0"/>
            </a:endParaRPr>
          </a:p>
        </p:txBody>
      </p:sp>
      <p:sp>
        <p:nvSpPr>
          <p:cNvPr id="72" name="Rectangle 71"/>
          <p:cNvSpPr/>
          <p:nvPr/>
        </p:nvSpPr>
        <p:spPr>
          <a:xfrm>
            <a:off x="8169360" y="2089396"/>
            <a:ext cx="3469006" cy="577224"/>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bg1"/>
                </a:solidFill>
                <a:latin typeface="Segoe UI" panose="020B0502040204020203" pitchFamily="34" charset="0"/>
                <a:cs typeface="Segoe UI" panose="020B0502040204020203" pitchFamily="34" charset="0"/>
              </a:rPr>
              <a:t>mips_trap</a:t>
            </a:r>
            <a:r>
              <a:rPr lang="en-US" sz="3600" dirty="0">
                <a:solidFill>
                  <a:schemeClr val="bg1"/>
                </a:solidFill>
                <a:latin typeface="Segoe UI" panose="020B0502040204020203" pitchFamily="34" charset="0"/>
                <a:cs typeface="Segoe UI" panose="020B0502040204020203" pitchFamily="34" charset="0"/>
              </a:rPr>
              <a:t>(</a:t>
            </a:r>
            <a:r>
              <a:rPr lang="en-US" sz="3600" dirty="0" err="1">
                <a:solidFill>
                  <a:schemeClr val="bg1"/>
                </a:solidFill>
                <a:latin typeface="Segoe UI" panose="020B0502040204020203" pitchFamily="34" charset="0"/>
                <a:cs typeface="Segoe UI" panose="020B0502040204020203" pitchFamily="34" charset="0"/>
              </a:rPr>
              <a:t>tf</a:t>
            </a:r>
            <a:r>
              <a:rPr lang="en-US" sz="3600" dirty="0">
                <a:solidFill>
                  <a:schemeClr val="bg1"/>
                </a:solidFill>
                <a:latin typeface="Segoe UI" panose="020B0502040204020203" pitchFamily="34" charset="0"/>
                <a:cs typeface="Segoe UI" panose="020B0502040204020203" pitchFamily="34" charset="0"/>
              </a:rPr>
              <a:t>)</a:t>
            </a:r>
          </a:p>
        </p:txBody>
      </p:sp>
      <p:cxnSp>
        <p:nvCxnSpPr>
          <p:cNvPr id="73" name="Straight Connector 72"/>
          <p:cNvCxnSpPr>
            <a:cxnSpLocks/>
          </p:cNvCxnSpPr>
          <p:nvPr/>
        </p:nvCxnSpPr>
        <p:spPr>
          <a:xfrm>
            <a:off x="7805416" y="2666620"/>
            <a:ext cx="352304" cy="0"/>
          </a:xfrm>
          <a:prstGeom prst="line">
            <a:avLst/>
          </a:prstGeom>
          <a:ln w="127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p:cNvCxnSpPr>
          <p:nvPr/>
        </p:nvCxnSpPr>
        <p:spPr>
          <a:xfrm flipH="1">
            <a:off x="7802774" y="1550434"/>
            <a:ext cx="3671" cy="11212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254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5359</TotalTime>
  <Words>3806</Words>
  <Application>Microsoft Office PowerPoint</Application>
  <PresentationFormat>Widescreen</PresentationFormat>
  <Paragraphs>622</Paragraphs>
  <Slides>25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Segoe UI</vt:lpstr>
      <vt:lpstr>Segoe UI Light</vt:lpstr>
      <vt:lpstr>Office Theme</vt:lpstr>
      <vt:lpstr>Context Switches</vt:lpstr>
      <vt:lpstr>Context Switching</vt:lpstr>
      <vt:lpstr>PowerPoint Presentation</vt:lpstr>
      <vt:lpstr>PowerPoint Presentation</vt:lpstr>
      <vt:lpstr>Remember that the kernel shares an address space with user-mode code!</vt:lpstr>
      <vt:lpstr>PowerPoint Presentation</vt:lpstr>
      <vt:lpstr>PowerPoint Presentation</vt:lpstr>
      <vt:lpstr>PowerPoint Presentation</vt:lpstr>
      <vt:lpstr>PowerPoint Presentation</vt:lpstr>
      <vt:lpstr>kern/arch/mips/ locore/trap.c:: mips_trap(struct trapframe *tf)</vt:lpstr>
      <vt:lpstr>PowerPoint Presentation</vt:lpstr>
      <vt:lpstr>PowerPoint Presentation</vt:lpstr>
      <vt:lpstr>PowerPoint Presentation</vt:lpstr>
      <vt:lpstr>PowerPoint Presentation</vt:lpstr>
      <vt:lpstr>PowerPoint Presentation</vt:lpstr>
      <vt:lpstr>PowerPoint Presentation</vt:lpstr>
      <vt:lpstr>Context-switching a Thread Off The CPU</vt:lpstr>
      <vt:lpstr>kern/include/thread.h</vt:lpstr>
      <vt:lpstr>Suppose that kernel-mode execution needs to go to sleep on a wchan . . .</vt:lpstr>
      <vt:lpstr>The Magic of thread_switch()</vt:lpstr>
      <vt:lpstr>An Aside: Calling Conventions</vt:lpstr>
      <vt:lpstr>Calling Conventions</vt:lpstr>
      <vt:lpstr>Registers: Caller-saved vs. Callee-saved</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161</dc:title>
  <dc:creator>James Mickens</dc:creator>
  <cp:lastModifiedBy>mickens</cp:lastModifiedBy>
  <cp:revision>3284</cp:revision>
  <dcterms:created xsi:type="dcterms:W3CDTF">2017-01-17T01:11:39Z</dcterms:created>
  <dcterms:modified xsi:type="dcterms:W3CDTF">2017-02-02T20:00:57Z</dcterms:modified>
</cp:coreProperties>
</file>