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6" r:id="rId3"/>
    <p:sldMasterId id="2147483698" r:id="rId4"/>
    <p:sldMasterId id="2147483711" r:id="rId5"/>
  </p:sldMasterIdLst>
  <p:notesMasterIdLst>
    <p:notesMasterId r:id="rId70"/>
  </p:notesMasterIdLst>
  <p:sldIdLst>
    <p:sldId id="352" r:id="rId6"/>
    <p:sldId id="258" r:id="rId7"/>
    <p:sldId id="259" r:id="rId8"/>
    <p:sldId id="260" r:id="rId9"/>
    <p:sldId id="331" r:id="rId10"/>
    <p:sldId id="333" r:id="rId11"/>
    <p:sldId id="335" r:id="rId12"/>
    <p:sldId id="336" r:id="rId13"/>
    <p:sldId id="261" r:id="rId14"/>
    <p:sldId id="262" r:id="rId15"/>
    <p:sldId id="267" r:id="rId16"/>
    <p:sldId id="268" r:id="rId17"/>
    <p:sldId id="326" r:id="rId18"/>
    <p:sldId id="320" r:id="rId19"/>
    <p:sldId id="321" r:id="rId20"/>
    <p:sldId id="322" r:id="rId21"/>
    <p:sldId id="324" r:id="rId22"/>
    <p:sldId id="325" r:id="rId23"/>
    <p:sldId id="329" r:id="rId24"/>
    <p:sldId id="330" r:id="rId25"/>
    <p:sldId id="323" r:id="rId26"/>
    <p:sldId id="270" r:id="rId27"/>
    <p:sldId id="271" r:id="rId28"/>
    <p:sldId id="275" r:id="rId29"/>
    <p:sldId id="337" r:id="rId30"/>
    <p:sldId id="338" r:id="rId31"/>
    <p:sldId id="340" r:id="rId32"/>
    <p:sldId id="341" r:id="rId33"/>
    <p:sldId id="342" r:id="rId34"/>
    <p:sldId id="339" r:id="rId35"/>
    <p:sldId id="276" r:id="rId36"/>
    <p:sldId id="277" r:id="rId37"/>
    <p:sldId id="278" r:id="rId38"/>
    <p:sldId id="344" r:id="rId39"/>
    <p:sldId id="279" r:id="rId40"/>
    <p:sldId id="280" r:id="rId41"/>
    <p:sldId id="281" r:id="rId42"/>
    <p:sldId id="283" r:id="rId43"/>
    <p:sldId id="284" r:id="rId44"/>
    <p:sldId id="285" r:id="rId45"/>
    <p:sldId id="286" r:id="rId46"/>
    <p:sldId id="287" r:id="rId47"/>
    <p:sldId id="288" r:id="rId48"/>
    <p:sldId id="353" r:id="rId49"/>
    <p:sldId id="290" r:id="rId50"/>
    <p:sldId id="293" r:id="rId51"/>
    <p:sldId id="294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8" r:id="rId61"/>
    <p:sldId id="311" r:id="rId62"/>
    <p:sldId id="312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microsoft.com/office/2015/10/relationships/revisionInfo" Target="revisionInfo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emf"/><Relationship Id="rId18" Type="http://schemas.openxmlformats.org/officeDocument/2006/relationships/image" Target="../media/image55.wmf"/><Relationship Id="rId3" Type="http://schemas.openxmlformats.org/officeDocument/2006/relationships/image" Target="../media/image40.emf"/><Relationship Id="rId7" Type="http://schemas.openxmlformats.org/officeDocument/2006/relationships/image" Target="../media/image44.wmf"/><Relationship Id="rId12" Type="http://schemas.openxmlformats.org/officeDocument/2006/relationships/image" Target="../media/image49.emf"/><Relationship Id="rId17" Type="http://schemas.openxmlformats.org/officeDocument/2006/relationships/image" Target="../media/image54.wmf"/><Relationship Id="rId2" Type="http://schemas.openxmlformats.org/officeDocument/2006/relationships/image" Target="../media/image39.emf"/><Relationship Id="rId16" Type="http://schemas.openxmlformats.org/officeDocument/2006/relationships/image" Target="../media/image53.w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10" Type="http://schemas.openxmlformats.org/officeDocument/2006/relationships/image" Target="../media/image47.wmf"/><Relationship Id="rId19" Type="http://schemas.openxmlformats.org/officeDocument/2006/relationships/image" Target="../media/image56.w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5" Type="http://schemas.openxmlformats.org/officeDocument/2006/relationships/image" Target="../media/image7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18" Type="http://schemas.openxmlformats.org/officeDocument/2006/relationships/image" Target="../media/image133.wmf"/><Relationship Id="rId26" Type="http://schemas.openxmlformats.org/officeDocument/2006/relationships/image" Target="../media/image141.wmf"/><Relationship Id="rId3" Type="http://schemas.openxmlformats.org/officeDocument/2006/relationships/image" Target="../media/image118.wmf"/><Relationship Id="rId21" Type="http://schemas.openxmlformats.org/officeDocument/2006/relationships/image" Target="../media/image136.wmf"/><Relationship Id="rId7" Type="http://schemas.openxmlformats.org/officeDocument/2006/relationships/image" Target="../media/image122.e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5" Type="http://schemas.openxmlformats.org/officeDocument/2006/relationships/image" Target="../media/image140.wmf"/><Relationship Id="rId2" Type="http://schemas.openxmlformats.org/officeDocument/2006/relationships/image" Target="../media/image117.wmf"/><Relationship Id="rId16" Type="http://schemas.openxmlformats.org/officeDocument/2006/relationships/image" Target="../media/image131.wmf"/><Relationship Id="rId20" Type="http://schemas.openxmlformats.org/officeDocument/2006/relationships/image" Target="../media/image135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24" Type="http://schemas.openxmlformats.org/officeDocument/2006/relationships/image" Target="../media/image139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23" Type="http://schemas.openxmlformats.org/officeDocument/2006/relationships/image" Target="../media/image138.wmf"/><Relationship Id="rId28" Type="http://schemas.openxmlformats.org/officeDocument/2006/relationships/image" Target="../media/image143.wmf"/><Relationship Id="rId10" Type="http://schemas.openxmlformats.org/officeDocument/2006/relationships/image" Target="../media/image125.wmf"/><Relationship Id="rId19" Type="http://schemas.openxmlformats.org/officeDocument/2006/relationships/image" Target="../media/image134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Relationship Id="rId22" Type="http://schemas.openxmlformats.org/officeDocument/2006/relationships/image" Target="../media/image137.wmf"/><Relationship Id="rId27" Type="http://schemas.openxmlformats.org/officeDocument/2006/relationships/image" Target="../media/image14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6.wmf"/><Relationship Id="rId18" Type="http://schemas.openxmlformats.org/officeDocument/2006/relationships/image" Target="../media/image16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12" Type="http://schemas.openxmlformats.org/officeDocument/2006/relationships/image" Target="../media/image155.wmf"/><Relationship Id="rId17" Type="http://schemas.openxmlformats.org/officeDocument/2006/relationships/image" Target="../media/image160.wmf"/><Relationship Id="rId2" Type="http://schemas.openxmlformats.org/officeDocument/2006/relationships/image" Target="../media/image145.wmf"/><Relationship Id="rId16" Type="http://schemas.openxmlformats.org/officeDocument/2006/relationships/image" Target="../media/image159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5" Type="http://schemas.openxmlformats.org/officeDocument/2006/relationships/image" Target="../media/image15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Relationship Id="rId14" Type="http://schemas.openxmlformats.org/officeDocument/2006/relationships/image" Target="../media/image15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2" Type="http://schemas.openxmlformats.org/officeDocument/2006/relationships/image" Target="../media/image164.wmf"/><Relationship Id="rId1" Type="http://schemas.openxmlformats.org/officeDocument/2006/relationships/image" Target="../media/image163.e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5" Type="http://schemas.openxmlformats.org/officeDocument/2006/relationships/image" Target="../media/image17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Relationship Id="rId14" Type="http://schemas.openxmlformats.org/officeDocument/2006/relationships/image" Target="../media/image17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emf"/><Relationship Id="rId4" Type="http://schemas.openxmlformats.org/officeDocument/2006/relationships/image" Target="../media/image191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emf"/><Relationship Id="rId1" Type="http://schemas.openxmlformats.org/officeDocument/2006/relationships/image" Target="../media/image192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e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9" Type="http://schemas.openxmlformats.org/officeDocument/2006/relationships/image" Target="../media/image205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emf"/><Relationship Id="rId1" Type="http://schemas.openxmlformats.org/officeDocument/2006/relationships/image" Target="../media/image207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emf"/><Relationship Id="rId1" Type="http://schemas.openxmlformats.org/officeDocument/2006/relationships/image" Target="../media/image21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65A7A-A5BE-4C1D-A995-86DDD5F54D4D}" type="datetimeFigureOut">
              <a:rPr lang="zh-CN" altLang="en-US" smtClean="0"/>
              <a:pPr/>
              <a:t>2019/1/1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2F532-1B39-448D-8463-66B39569D1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4C7067-F1BF-40E7-A7A3-E647936CE416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32076-0B02-4692-9F4A-387A83EA38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88293-D7FA-45C3-A0DC-EB7594DDAF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8CE6-99BC-4D6E-93C7-DAE0A7ECBE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1F64E-A1B4-4C8A-928D-D66EA26C26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8B47C-83EB-47AE-B5CA-C1609DA57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C3395-19EE-4270-A33B-7129BDC04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04586-1776-448B-91A8-5F20C2113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42E24-EF93-4948-98D4-AF81F28341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DAFDD-6C54-48C3-B6A7-A0998D017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0518-BA5F-4FA6-8040-519218351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60267-22BF-4013-BE0F-03ADB9D26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60609-91E5-47F7-8924-DFC1BA4879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3EA4E-EEAA-4E69-8FE5-E632903ACD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C889A-7ADE-4EF1-812A-1EDE1DF34D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D0413-F30A-4CF3-9889-4332EC1C0D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4181B-2F62-470E-8016-0BCF629531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B4E8F-D5B1-473D-B208-4D5C43280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072B1-8287-44A7-AE17-09C61188F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FC0DA-3A90-432A-B8A8-200D4B1BC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47DE-68E2-4450-BC41-56BB5826C8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1E2D3-1E52-4400-9D65-262163E71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8CA46-117D-43D3-B8DA-37467A595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70B90-2DDA-4E39-BBC0-245A03F116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27AAD-DCB6-47DB-882E-B199909398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98307-9170-44FF-98C1-FC96E7B580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D9F98-F43F-49DE-8069-BAF102254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7318-D2CC-4B5B-8EB5-333CE11BD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76458-B3FC-47DA-849F-C3DC88437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D3E02-8A90-498D-AAAB-D69AD11DE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E6EF-8930-485F-AD35-2A879A304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4376A-2077-4C6B-AC45-46EDDD953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A33FD-E8EA-4819-B2A9-71DFEC449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EE631-3AE9-46AA-BDDD-7A68D32973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2A200-1307-4B60-9FC3-DB73897F5D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491B4-6A05-46CC-A2F0-C6BC3490F6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1DBD5-5E7B-48F2-AD0A-01D87993C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DCD57-E37D-4991-9860-702160E97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5EE90-CF53-4221-BE6D-3DA897B95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FAAF1-A966-46D8-B041-58707FAA00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6F290-3E29-44B2-A7A4-D56C03501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A2CBF-0094-4F2F-BBD2-B72C29B1C5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543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9812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0" y="4114800"/>
            <a:ext cx="36957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3EFE4-BA55-4185-8A64-56ECFF2E8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32076-0B02-4692-9F4A-387A83EA38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397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60609-91E5-47F7-8924-DFC1BA4879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5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28C0C-809E-4255-B652-B5A2F64205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70B90-2DDA-4E39-BBC0-245A03F116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768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2A200-1307-4B60-9FC3-DB73897F5D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041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28C0C-809E-4255-B652-B5A2F64205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799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728E5-88C7-49B2-8005-76E789DF7C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121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C5031-ECDF-48CE-894F-FE7A34B876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881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8634D-B2DE-4098-A5CA-43E7099F63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034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FE6AA-C7D3-4888-B762-ED5D7CB623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871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88293-D7FA-45C3-A0DC-EB7594DDAF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754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8CE6-99BC-4D6E-93C7-DAE0A7ECBE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728E5-88C7-49B2-8005-76E789DF7C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C5031-ECDF-48CE-894F-FE7A34B876C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8634D-B2DE-4098-A5CA-43E7099F63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FE6AA-C7D3-4888-B762-ED5D7CB623E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9FCE3E-9096-48FD-BAC2-4F9BCE27EC1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EAF88B-1F8E-4770-A99F-829D80967E1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031716-3783-45E0-B428-BAED3F2970D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881864-CBC6-4F5B-9E8C-6E5DAA09609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9FCE3E-9096-48FD-BAC2-4F9BCE27EC1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3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0.xml"/><Relationship Id="rId3" Type="http://schemas.openxmlformats.org/officeDocument/2006/relationships/slide" Target="slide9.xml"/><Relationship Id="rId7" Type="http://schemas.openxmlformats.org/officeDocument/2006/relationships/image" Target="../media/image25.emf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6.bin"/><Relationship Id="rId5" Type="http://schemas.openxmlformats.org/officeDocument/2006/relationships/slide" Target="slide3.xml"/><Relationship Id="rId10" Type="http://schemas.openxmlformats.org/officeDocument/2006/relationships/image" Target="../media/image26.emf"/><Relationship Id="rId4" Type="http://schemas.openxmlformats.org/officeDocument/2006/relationships/slide" Target="slide4.xml"/><Relationship Id="rId9" Type="http://schemas.openxmlformats.org/officeDocument/2006/relationships/oleObject" Target="../embeddings/oleObject25.bin"/><Relationship Id="rId1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slide" Target="slide2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9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slide" Target="slide2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slide" Target="slide2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emf"/><Relationship Id="rId9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5.wmf"/><Relationship Id="rId26" Type="http://schemas.openxmlformats.org/officeDocument/2006/relationships/image" Target="../media/image49.emf"/><Relationship Id="rId39" Type="http://schemas.openxmlformats.org/officeDocument/2006/relationships/oleObject" Target="../embeddings/oleObject55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53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38" Type="http://schemas.openxmlformats.org/officeDocument/2006/relationships/image" Target="../media/image55.wmf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44.wmf"/><Relationship Id="rId20" Type="http://schemas.openxmlformats.org/officeDocument/2006/relationships/image" Target="../media/image46.e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8.emf"/><Relationship Id="rId32" Type="http://schemas.openxmlformats.org/officeDocument/2006/relationships/image" Target="../media/image52.emf"/><Relationship Id="rId37" Type="http://schemas.openxmlformats.org/officeDocument/2006/relationships/oleObject" Target="../embeddings/oleObject54.bin"/><Relationship Id="rId40" Type="http://schemas.openxmlformats.org/officeDocument/2006/relationships/image" Target="../media/image56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50.emf"/><Relationship Id="rId36" Type="http://schemas.openxmlformats.org/officeDocument/2006/relationships/image" Target="../media/image54.wmf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e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1.emf"/><Relationship Id="rId35" Type="http://schemas.openxmlformats.org/officeDocument/2006/relationships/oleObject" Target="../embeddings/oleObject53.bin"/><Relationship Id="rId8" Type="http://schemas.openxmlformats.org/officeDocument/2006/relationships/image" Target="../media/image40.emf"/><Relationship Id="rId3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0.wmf"/><Relationship Id="rId3" Type="http://schemas.openxmlformats.org/officeDocument/2006/relationships/hyperlink" Target="ProRunFile.exe%20zsdList" TargetMode="Externa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31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9.wmf"/><Relationship Id="rId5" Type="http://schemas.openxmlformats.org/officeDocument/2006/relationships/image" Target="../media/image64.png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63.png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8.xml"/><Relationship Id="rId7" Type="http://schemas.openxmlformats.org/officeDocument/2006/relationships/slide" Target="slide4.xml"/><Relationship Id="rId12" Type="http://schemas.openxmlformats.org/officeDocument/2006/relationships/slide" Target="slide61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12.xml"/><Relationship Id="rId5" Type="http://schemas.openxmlformats.org/officeDocument/2006/relationships/slide" Target="slide1.xml"/><Relationship Id="rId10" Type="http://schemas.openxmlformats.org/officeDocument/2006/relationships/slide" Target="slide9.xml"/><Relationship Id="rId4" Type="http://schemas.openxmlformats.org/officeDocument/2006/relationships/slide" Target="slide22.xml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6.emf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79.bin"/><Relationship Id="rId3" Type="http://schemas.openxmlformats.org/officeDocument/2006/relationships/slide" Target="slide2.xml"/><Relationship Id="rId21" Type="http://schemas.openxmlformats.org/officeDocument/2006/relationships/image" Target="../media/image79.emf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73.bin"/><Relationship Id="rId17" Type="http://schemas.openxmlformats.org/officeDocument/2006/relationships/slide" Target="slide11.xml"/><Relationship Id="rId25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6" Type="http://schemas.openxmlformats.org/officeDocument/2006/relationships/slide" Target="slide4.xml"/><Relationship Id="rId20" Type="http://schemas.openxmlformats.org/officeDocument/2006/relationships/oleObject" Target="../embeddings/oleObject76.bin"/><Relationship Id="rId29" Type="http://schemas.openxmlformats.org/officeDocument/2006/relationships/image" Target="../media/image83.e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5.emf"/><Relationship Id="rId24" Type="http://schemas.openxmlformats.org/officeDocument/2006/relationships/oleObject" Target="../embeddings/oleObject78.bin"/><Relationship Id="rId5" Type="http://schemas.openxmlformats.org/officeDocument/2006/relationships/slide" Target="slide12.xml"/><Relationship Id="rId15" Type="http://schemas.openxmlformats.org/officeDocument/2006/relationships/image" Target="../media/image77.emf"/><Relationship Id="rId23" Type="http://schemas.openxmlformats.org/officeDocument/2006/relationships/image" Target="../media/image80.emf"/><Relationship Id="rId28" Type="http://schemas.openxmlformats.org/officeDocument/2006/relationships/oleObject" Target="../embeddings/oleObject80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8.emf"/><Relationship Id="rId31" Type="http://schemas.openxmlformats.org/officeDocument/2006/relationships/slide" Target="slide10.xml"/><Relationship Id="rId4" Type="http://schemas.openxmlformats.org/officeDocument/2006/relationships/slide" Target="slide1.xml"/><Relationship Id="rId9" Type="http://schemas.openxmlformats.org/officeDocument/2006/relationships/image" Target="../media/image74.e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82.emf"/><Relationship Id="rId30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image" Target="../media/image3.emf"/><Relationship Id="rId18" Type="http://schemas.openxmlformats.org/officeDocument/2006/relationships/oleObject" Target="../embeddings/oleObject4.bin"/><Relationship Id="rId3" Type="http://schemas.openxmlformats.org/officeDocument/2006/relationships/slide" Target="slide35.xml"/><Relationship Id="rId21" Type="http://schemas.openxmlformats.org/officeDocument/2006/relationships/image" Target="../media/image6.emf"/><Relationship Id="rId7" Type="http://schemas.openxmlformats.org/officeDocument/2006/relationships/slide" Target="slide37.xml"/><Relationship Id="rId12" Type="http://schemas.openxmlformats.org/officeDocument/2006/relationships/oleObject" Target="../embeddings/oleObject2.bin"/><Relationship Id="rId17" Type="http://schemas.openxmlformats.org/officeDocument/2006/relationships/slide" Target="slide31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39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slide" Target="slide33.xml"/><Relationship Id="rId11" Type="http://schemas.openxmlformats.org/officeDocument/2006/relationships/image" Target="../media/image2.emf"/><Relationship Id="rId5" Type="http://schemas.openxmlformats.org/officeDocument/2006/relationships/slide" Target="slide36.xml"/><Relationship Id="rId15" Type="http://schemas.openxmlformats.org/officeDocument/2006/relationships/image" Target="../media/image4.emf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5.emf"/><Relationship Id="rId4" Type="http://schemas.openxmlformats.org/officeDocument/2006/relationships/slide" Target="slide41.xml"/><Relationship Id="rId9" Type="http://schemas.openxmlformats.org/officeDocument/2006/relationships/slide" Target="slide23.xml"/><Relationship Id="rId14" Type="http://schemas.openxmlformats.org/officeDocument/2006/relationships/oleObject" Target="../embeddings/oleObject3.bin"/><Relationship Id="rId22" Type="http://schemas.openxmlformats.org/officeDocument/2006/relationships/slide" Target="slide4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4.emf"/><Relationship Id="rId5" Type="http://schemas.openxmlformats.org/officeDocument/2006/relationships/package" Target="../embeddings/Microsoft_Word___3.docx"/><Relationship Id="rId4" Type="http://schemas.openxmlformats.org/officeDocument/2006/relationships/image" Target="../media/image11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2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slide" Target="slide8.xml"/><Relationship Id="rId11" Type="http://schemas.openxmlformats.org/officeDocument/2006/relationships/image" Target="../media/image115.emf"/><Relationship Id="rId5" Type="http://schemas.openxmlformats.org/officeDocument/2006/relationships/slide" Target="slide10.xml"/><Relationship Id="rId10" Type="http://schemas.openxmlformats.org/officeDocument/2006/relationships/oleObject" Target="../embeddings/oleObject109.bin"/><Relationship Id="rId4" Type="http://schemas.openxmlformats.org/officeDocument/2006/relationships/slide" Target="slide3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slide" Target="slide24.xml"/><Relationship Id="rId3" Type="http://schemas.openxmlformats.org/officeDocument/2006/relationships/slide" Target="slide40.xml"/><Relationship Id="rId7" Type="http://schemas.openxmlformats.org/officeDocument/2006/relationships/slide" Target="slide41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53.xml"/><Relationship Id="rId11" Type="http://schemas.openxmlformats.org/officeDocument/2006/relationships/oleObject" Target="../embeddings/oleObject7.bin"/><Relationship Id="rId5" Type="http://schemas.openxmlformats.org/officeDocument/2006/relationships/slide" Target="slide45.xml"/><Relationship Id="rId10" Type="http://schemas.openxmlformats.org/officeDocument/2006/relationships/image" Target="../media/image7.emf"/><Relationship Id="rId4" Type="http://schemas.openxmlformats.org/officeDocument/2006/relationships/slide" Target="slide32.xml"/><Relationship Id="rId9" Type="http://schemas.openxmlformats.org/officeDocument/2006/relationships/oleObject" Target="../embeddings/oleObject6.bin"/><Relationship Id="rId14" Type="http://schemas.openxmlformats.org/officeDocument/2006/relationships/slide" Target="slide4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slide" Target="slide59.xml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9" Type="http://schemas.openxmlformats.org/officeDocument/2006/relationships/image" Target="../media/image133.wmf"/><Relationship Id="rId21" Type="http://schemas.openxmlformats.org/officeDocument/2006/relationships/image" Target="../media/image124.wmf"/><Relationship Id="rId34" Type="http://schemas.openxmlformats.org/officeDocument/2006/relationships/oleObject" Target="../embeddings/oleObject125.bin"/><Relationship Id="rId42" Type="http://schemas.openxmlformats.org/officeDocument/2006/relationships/oleObject" Target="../embeddings/oleObject129.bin"/><Relationship Id="rId47" Type="http://schemas.openxmlformats.org/officeDocument/2006/relationships/image" Target="../media/image137.wmf"/><Relationship Id="rId50" Type="http://schemas.openxmlformats.org/officeDocument/2006/relationships/oleObject" Target="../embeddings/oleObject133.bin"/><Relationship Id="rId55" Type="http://schemas.openxmlformats.org/officeDocument/2006/relationships/image" Target="../media/image141.wmf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6.bin"/><Relationship Id="rId29" Type="http://schemas.openxmlformats.org/officeDocument/2006/relationships/image" Target="../media/image128.wmf"/><Relationship Id="rId11" Type="http://schemas.openxmlformats.org/officeDocument/2006/relationships/oleObject" Target="../embeddings/oleObject114.bin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37" Type="http://schemas.openxmlformats.org/officeDocument/2006/relationships/image" Target="../media/image132.wmf"/><Relationship Id="rId40" Type="http://schemas.openxmlformats.org/officeDocument/2006/relationships/oleObject" Target="../embeddings/oleObject128.bin"/><Relationship Id="rId45" Type="http://schemas.openxmlformats.org/officeDocument/2006/relationships/image" Target="../media/image136.wmf"/><Relationship Id="rId53" Type="http://schemas.openxmlformats.org/officeDocument/2006/relationships/image" Target="../media/image140.wmf"/><Relationship Id="rId58" Type="http://schemas.openxmlformats.org/officeDocument/2006/relationships/oleObject" Target="../embeddings/oleObject137.bin"/><Relationship Id="rId5" Type="http://schemas.openxmlformats.org/officeDocument/2006/relationships/oleObject" Target="../embeddings/oleObject111.bin"/><Relationship Id="rId19" Type="http://schemas.openxmlformats.org/officeDocument/2006/relationships/image" Target="../media/image123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27.wmf"/><Relationship Id="rId30" Type="http://schemas.openxmlformats.org/officeDocument/2006/relationships/oleObject" Target="../embeddings/oleObject123.bin"/><Relationship Id="rId35" Type="http://schemas.openxmlformats.org/officeDocument/2006/relationships/image" Target="../media/image131.wmf"/><Relationship Id="rId43" Type="http://schemas.openxmlformats.org/officeDocument/2006/relationships/image" Target="../media/image135.wmf"/><Relationship Id="rId48" Type="http://schemas.openxmlformats.org/officeDocument/2006/relationships/oleObject" Target="../embeddings/oleObject132.bin"/><Relationship Id="rId56" Type="http://schemas.openxmlformats.org/officeDocument/2006/relationships/oleObject" Target="../embeddings/oleObject136.bin"/><Relationship Id="rId8" Type="http://schemas.openxmlformats.org/officeDocument/2006/relationships/image" Target="../media/image118.wmf"/><Relationship Id="rId51" Type="http://schemas.openxmlformats.org/officeDocument/2006/relationships/image" Target="../media/image139.wmf"/><Relationship Id="rId3" Type="http://schemas.openxmlformats.org/officeDocument/2006/relationships/oleObject" Target="../embeddings/oleObject110.bin"/><Relationship Id="rId12" Type="http://schemas.openxmlformats.org/officeDocument/2006/relationships/image" Target="../media/image120.wmf"/><Relationship Id="rId17" Type="http://schemas.openxmlformats.org/officeDocument/2006/relationships/image" Target="../media/image122.emf"/><Relationship Id="rId25" Type="http://schemas.openxmlformats.org/officeDocument/2006/relationships/image" Target="../media/image126.wmf"/><Relationship Id="rId33" Type="http://schemas.openxmlformats.org/officeDocument/2006/relationships/image" Target="../media/image130.wmf"/><Relationship Id="rId38" Type="http://schemas.openxmlformats.org/officeDocument/2006/relationships/oleObject" Target="../embeddings/oleObject127.bin"/><Relationship Id="rId46" Type="http://schemas.openxmlformats.org/officeDocument/2006/relationships/oleObject" Target="../embeddings/oleObject131.bin"/><Relationship Id="rId59" Type="http://schemas.openxmlformats.org/officeDocument/2006/relationships/image" Target="../media/image143.wmf"/><Relationship Id="rId20" Type="http://schemas.openxmlformats.org/officeDocument/2006/relationships/oleObject" Target="../embeddings/oleObject118.bin"/><Relationship Id="rId41" Type="http://schemas.openxmlformats.org/officeDocument/2006/relationships/image" Target="../media/image134.wmf"/><Relationship Id="rId54" Type="http://schemas.openxmlformats.org/officeDocument/2006/relationships/oleObject" Target="../embeddings/oleObject135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7.wmf"/><Relationship Id="rId15" Type="http://schemas.openxmlformats.org/officeDocument/2006/relationships/image" Target="../media/image121.wmf"/><Relationship Id="rId23" Type="http://schemas.openxmlformats.org/officeDocument/2006/relationships/image" Target="../media/image125.wmf"/><Relationship Id="rId28" Type="http://schemas.openxmlformats.org/officeDocument/2006/relationships/oleObject" Target="../embeddings/oleObject122.bin"/><Relationship Id="rId36" Type="http://schemas.openxmlformats.org/officeDocument/2006/relationships/oleObject" Target="../embeddings/oleObject126.bin"/><Relationship Id="rId49" Type="http://schemas.openxmlformats.org/officeDocument/2006/relationships/image" Target="../media/image138.wmf"/><Relationship Id="rId57" Type="http://schemas.openxmlformats.org/officeDocument/2006/relationships/image" Target="../media/image142.wmf"/><Relationship Id="rId10" Type="http://schemas.openxmlformats.org/officeDocument/2006/relationships/image" Target="../media/image119.wmf"/><Relationship Id="rId31" Type="http://schemas.openxmlformats.org/officeDocument/2006/relationships/image" Target="../media/image129.wmf"/><Relationship Id="rId44" Type="http://schemas.openxmlformats.org/officeDocument/2006/relationships/oleObject" Target="../embeddings/oleObject130.bin"/><Relationship Id="rId52" Type="http://schemas.openxmlformats.org/officeDocument/2006/relationships/oleObject" Target="../embeddings/oleObject134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51.wmf"/><Relationship Id="rId26" Type="http://schemas.openxmlformats.org/officeDocument/2006/relationships/oleObject" Target="../embeddings/oleObject149.bin"/><Relationship Id="rId39" Type="http://schemas.openxmlformats.org/officeDocument/2006/relationships/oleObject" Target="../embeddings/oleObject156.bin"/><Relationship Id="rId21" Type="http://schemas.openxmlformats.org/officeDocument/2006/relationships/oleObject" Target="../embeddings/oleObject147.bin"/><Relationship Id="rId34" Type="http://schemas.openxmlformats.org/officeDocument/2006/relationships/oleObject" Target="../embeddings/oleObject153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45.bin"/><Relationship Id="rId25" Type="http://schemas.openxmlformats.org/officeDocument/2006/relationships/slide" Target="slide59.xml"/><Relationship Id="rId33" Type="http://schemas.openxmlformats.org/officeDocument/2006/relationships/image" Target="../media/image158.wmf"/><Relationship Id="rId38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29" Type="http://schemas.openxmlformats.org/officeDocument/2006/relationships/image" Target="../media/image15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4.wmf"/><Relationship Id="rId32" Type="http://schemas.openxmlformats.org/officeDocument/2006/relationships/oleObject" Target="../embeddings/oleObject152.bin"/><Relationship Id="rId37" Type="http://schemas.openxmlformats.org/officeDocument/2006/relationships/oleObject" Target="../embeddings/oleObject155.bin"/><Relationship Id="rId40" Type="http://schemas.openxmlformats.org/officeDocument/2006/relationships/image" Target="../media/image161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oleObject" Target="../embeddings/oleObject150.bin"/><Relationship Id="rId36" Type="http://schemas.openxmlformats.org/officeDocument/2006/relationships/oleObject" Target="../embeddings/oleObject154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46.bin"/><Relationship Id="rId31" Type="http://schemas.openxmlformats.org/officeDocument/2006/relationships/image" Target="../media/image15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9.wmf"/><Relationship Id="rId22" Type="http://schemas.openxmlformats.org/officeDocument/2006/relationships/image" Target="../media/image153.wmf"/><Relationship Id="rId27" Type="http://schemas.openxmlformats.org/officeDocument/2006/relationships/image" Target="../media/image155.wmf"/><Relationship Id="rId30" Type="http://schemas.openxmlformats.org/officeDocument/2006/relationships/oleObject" Target="../embeddings/oleObject151.bin"/><Relationship Id="rId35" Type="http://schemas.openxmlformats.org/officeDocument/2006/relationships/image" Target="../media/image159.wmf"/><Relationship Id="rId8" Type="http://schemas.openxmlformats.org/officeDocument/2006/relationships/image" Target="../media/image146.wmf"/><Relationship Id="rId3" Type="http://schemas.openxmlformats.org/officeDocument/2006/relationships/oleObject" Target="../embeddings/oleObject13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6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" Type="http://schemas.openxmlformats.org/officeDocument/2006/relationships/package" Target="../embeddings/Microsoft_Word___5.docx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29" Type="http://schemas.openxmlformats.org/officeDocument/2006/relationships/oleObject" Target="../embeddings/oleObject169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73.wmf"/><Relationship Id="rId32" Type="http://schemas.openxmlformats.org/officeDocument/2006/relationships/image" Target="../media/image177.wmf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175.wmf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64.bin"/><Relationship Id="rId31" Type="http://schemas.openxmlformats.org/officeDocument/2006/relationships/oleObject" Target="../embeddings/oleObject170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168.bin"/><Relationship Id="rId30" Type="http://schemas.openxmlformats.org/officeDocument/2006/relationships/image" Target="../media/image17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7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7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8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8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8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0.xml"/><Relationship Id="rId7" Type="http://schemas.openxmlformats.org/officeDocument/2006/relationships/slide" Target="slide4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10" Type="http://schemas.openxmlformats.org/officeDocument/2006/relationships/slide" Target="slide38.xml"/><Relationship Id="rId4" Type="http://schemas.openxmlformats.org/officeDocument/2006/relationships/slide" Target="slide8.xml"/><Relationship Id="rId9" Type="http://schemas.openxmlformats.org/officeDocument/2006/relationships/slide" Target="slide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8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8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8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8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package" Target="../embeddings/Microsoft_Word___12.docx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91.wmf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7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14.emf"/><Relationship Id="rId5" Type="http://schemas.openxmlformats.org/officeDocument/2006/relationships/package" Target="../embeddings/Microsoft_Word___14.docx"/><Relationship Id="rId4" Type="http://schemas.openxmlformats.org/officeDocument/2006/relationships/image" Target="../media/image11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3.emf"/><Relationship Id="rId5" Type="http://schemas.openxmlformats.org/officeDocument/2006/relationships/package" Target="../embeddings/Microsoft_Word___16.docx"/><Relationship Id="rId4" Type="http://schemas.openxmlformats.org/officeDocument/2006/relationships/image" Target="../media/image192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3" Type="http://schemas.openxmlformats.org/officeDocument/2006/relationships/package" Target="../embeddings/Microsoft_Word___17.docx"/><Relationship Id="rId7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95.emf"/><Relationship Id="rId5" Type="http://schemas.openxmlformats.org/officeDocument/2006/relationships/package" Target="../embeddings/Microsoft_Word___18.docx"/><Relationship Id="rId4" Type="http://schemas.openxmlformats.org/officeDocument/2006/relationships/image" Target="../media/image19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1.wmf"/><Relationship Id="rId18" Type="http://schemas.openxmlformats.org/officeDocument/2006/relationships/oleObject" Target="../embeddings/oleObject184.bin"/><Relationship Id="rId3" Type="http://schemas.openxmlformats.org/officeDocument/2006/relationships/package" Target="../embeddings/Microsoft_Word___20.docx"/><Relationship Id="rId21" Type="http://schemas.openxmlformats.org/officeDocument/2006/relationships/image" Target="../media/image205.emf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3.bin"/><Relationship Id="rId20" Type="http://schemas.openxmlformats.org/officeDocument/2006/relationships/package" Target="../embeddings/Microsoft_Word___21.docx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98.wmf"/><Relationship Id="rId11" Type="http://schemas.openxmlformats.org/officeDocument/2006/relationships/image" Target="../media/image206.wmf"/><Relationship Id="rId5" Type="http://schemas.openxmlformats.org/officeDocument/2006/relationships/oleObject" Target="../embeddings/oleObject178.bin"/><Relationship Id="rId15" Type="http://schemas.openxmlformats.org/officeDocument/2006/relationships/image" Target="../media/image202.wmf"/><Relationship Id="rId10" Type="http://schemas.openxmlformats.org/officeDocument/2006/relationships/image" Target="../media/image200.wmf"/><Relationship Id="rId19" Type="http://schemas.openxmlformats.org/officeDocument/2006/relationships/image" Target="../media/image204.wmf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180.bin"/><Relationship Id="rId14" Type="http://schemas.openxmlformats.org/officeDocument/2006/relationships/oleObject" Target="../embeddings/oleObject18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08.emf"/><Relationship Id="rId5" Type="http://schemas.openxmlformats.org/officeDocument/2006/relationships/package" Target="../embeddings/Microsoft_Word___23.docx"/><Relationship Id="rId4" Type="http://schemas.openxmlformats.org/officeDocument/2006/relationships/image" Target="../media/image20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10.emf"/><Relationship Id="rId5" Type="http://schemas.openxmlformats.org/officeDocument/2006/relationships/package" Target="../embeddings/Microsoft_Word___25.docx"/><Relationship Id="rId4" Type="http://schemas.openxmlformats.org/officeDocument/2006/relationships/image" Target="../media/image209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12.emf"/><Relationship Id="rId5" Type="http://schemas.openxmlformats.org/officeDocument/2006/relationships/package" Target="../embeddings/Microsoft_Word___27.docx"/><Relationship Id="rId4" Type="http://schemas.openxmlformats.org/officeDocument/2006/relationships/image" Target="../media/image21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2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工科</a:t>
            </a:r>
            <a:r>
              <a:rPr lang="zh-CN" altLang="en-US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数学分析上</a:t>
            </a: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复习</a:t>
            </a:r>
          </a:p>
        </p:txBody>
      </p:sp>
      <p:sp>
        <p:nvSpPr>
          <p:cNvPr id="5018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D50EC-B182-4823-A46A-C7E3D608889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2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2D7E6-8B26-43A2-A95C-C3175E848059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10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2413" y="1298575"/>
          <a:ext cx="85915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Document" r:id="rId4" imgW="8811416" imgH="2414421" progId="">
                  <p:embed/>
                </p:oleObj>
              </mc:Choice>
              <mc:Fallback>
                <p:oleObj name="Document" r:id="rId4" imgW="8811416" imgH="2414421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298575"/>
                        <a:ext cx="8591550" cy="234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D5007-BC5F-4E4A-BFDD-40979767674B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074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60475" y="5143500"/>
            <a:ext cx="7343775" cy="876300"/>
          </a:xfrm>
          <a:prstGeom prst="rect">
            <a:avLst/>
          </a:prstGeom>
          <a:solidFill>
            <a:srgbClr val="00504E"/>
          </a:solidFill>
          <a:ln w="76200" cmpd="tri">
            <a:solidFill>
              <a:srgbClr val="00808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求 导 法 则</a:t>
            </a:r>
            <a:endParaRPr kumimoji="1" lang="zh-CN" altLang="en-US" sz="3600" b="1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75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810000" y="2819400"/>
            <a:ext cx="1914525" cy="6096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基本公式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76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71550" y="3048000"/>
            <a:ext cx="2076450" cy="1600200"/>
          </a:xfrm>
          <a:prstGeom prst="rect">
            <a:avLst/>
          </a:prstGeom>
          <a:solidFill>
            <a:schemeClr val="accent2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导  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077" name="Object 2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1600200" y="3670300"/>
          <a:ext cx="118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公式" r:id="rId6" imgW="28336770" imgH="21631275" progId="">
                  <p:embed/>
                </p:oleObj>
              </mc:Choice>
              <mc:Fallback>
                <p:oleObj name="公式" r:id="rId6" imgW="28336770" imgH="21631275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70300"/>
                        <a:ext cx="1181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295400" y="3657600"/>
            <a:ext cx="1752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24600" y="3048000"/>
            <a:ext cx="2135188" cy="1600200"/>
            <a:chOff x="3888" y="1872"/>
            <a:chExt cx="1104" cy="1008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888" y="1872"/>
              <a:ext cx="1104" cy="1008"/>
            </a:xfrm>
            <a:prstGeom prst="rect">
              <a:avLst/>
            </a:prstGeom>
            <a:solidFill>
              <a:srgbClr val="0000FF"/>
            </a:solidFill>
            <a:ln w="76200" cmpd="tri">
              <a:solidFill>
                <a:srgbClr val="00CC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微 分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45" name="Line 9"/>
            <p:cNvSpPr>
              <a:spLocks noChangeShapeType="1"/>
            </p:cNvSpPr>
            <p:nvPr/>
          </p:nvSpPr>
          <p:spPr bwMode="auto">
            <a:xfrm>
              <a:off x="3888" y="2256"/>
              <a:ext cx="11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9220" name="Object 4">
              <a:hlinkClick r:id="rId8" action="ppaction://hlinksldjump"/>
            </p:cNvPr>
            <p:cNvGraphicFramePr>
              <a:graphicFrameLocks noChangeAspect="1"/>
            </p:cNvGraphicFramePr>
            <p:nvPr/>
          </p:nvGraphicFramePr>
          <p:xfrm>
            <a:off x="3948" y="2429"/>
            <a:ext cx="9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7" name="公式" r:id="rId9" imgW="37480860" imgH="10353585" progId="">
                    <p:embed/>
                  </p:oleObj>
                </mc:Choice>
                <mc:Fallback>
                  <p:oleObj name="公式" r:id="rId9" imgW="37480860" imgH="10353585" progId="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429"/>
                          <a:ext cx="984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43000" y="1371600"/>
            <a:ext cx="7086600" cy="1219200"/>
            <a:chOff x="624" y="864"/>
            <a:chExt cx="4464" cy="768"/>
          </a:xfrm>
        </p:grpSpPr>
        <p:sp>
          <p:nvSpPr>
            <p:cNvPr id="9241" name="Rectangle 12"/>
            <p:cNvSpPr>
              <a:spLocks noChangeArrowheads="1"/>
            </p:cNvSpPr>
            <p:nvPr/>
          </p:nvSpPr>
          <p:spPr bwMode="auto">
            <a:xfrm>
              <a:off x="672" y="912"/>
              <a:ext cx="4416" cy="72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42" name="Rectangle 13"/>
            <p:cNvSpPr>
              <a:spLocks noChangeArrowheads="1"/>
            </p:cNvSpPr>
            <p:nvPr/>
          </p:nvSpPr>
          <p:spPr bwMode="auto">
            <a:xfrm>
              <a:off x="624" y="864"/>
              <a:ext cx="4416" cy="720"/>
            </a:xfrm>
            <a:prstGeom prst="rect">
              <a:avLst/>
            </a:prstGeom>
            <a:solidFill>
              <a:srgbClr val="FF6600"/>
            </a:solidFill>
            <a:ln w="76200" cmpd="tri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9243" name="Text Box 14"/>
            <p:cNvSpPr txBox="1">
              <a:spLocks noChangeArrowheads="1"/>
            </p:cNvSpPr>
            <p:nvPr/>
          </p:nvSpPr>
          <p:spPr bwMode="auto">
            <a:xfrm>
              <a:off x="624" y="960"/>
              <a:ext cx="385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Times New Roman" pitchFamily="18" charset="0"/>
                </a:rPr>
                <a:t>关 系</a:t>
              </a:r>
              <a:endParaRPr kumimoji="1" lang="zh-CN" altLang="en-US" sz="3200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1007" y="920"/>
            <a:ext cx="3985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8" name="公式" r:id="rId11" imgW="151780770" imgH="21631275" progId="">
                    <p:embed/>
                  </p:oleObj>
                </mc:Choice>
                <mc:Fallback>
                  <p:oleObj name="公式" r:id="rId11" imgW="151780770" imgH="21631275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920"/>
                          <a:ext cx="3985" cy="56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8" name="Rectangle 16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810000" y="3581400"/>
            <a:ext cx="1985963" cy="588963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高阶导数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89" name="AutoShape 17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597525" y="3103563"/>
            <a:ext cx="665163" cy="269875"/>
          </a:xfrm>
          <a:prstGeom prst="leftArrow">
            <a:avLst>
              <a:gd name="adj1" fmla="val 50000"/>
              <a:gd name="adj2" fmla="val 61618"/>
            </a:avLst>
          </a:prstGeom>
          <a:gradFill rotWithShape="0">
            <a:gsLst>
              <a:gs pos="0">
                <a:srgbClr val="00CC66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3810000" y="4308475"/>
            <a:ext cx="1914525" cy="588963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高阶微分</a:t>
            </a:r>
          </a:p>
        </p:txBody>
      </p:sp>
      <p:sp>
        <p:nvSpPr>
          <p:cNvPr id="3091" name="Rectangle 19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524000" y="16002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32" name="Rectangle 20"/>
          <p:cNvSpPr>
            <a:spLocks noChangeArrowheads="1"/>
          </p:cNvSpPr>
          <p:nvPr/>
        </p:nvSpPr>
        <p:spPr bwMode="auto">
          <a:xfrm>
            <a:off x="685800" y="5334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一、主要内容</a:t>
            </a: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5597525" y="4398963"/>
            <a:ext cx="665163" cy="269875"/>
          </a:xfrm>
          <a:prstGeom prst="leftArrow">
            <a:avLst>
              <a:gd name="adj1" fmla="val 50000"/>
              <a:gd name="adj2" fmla="val 61618"/>
            </a:avLst>
          </a:prstGeom>
          <a:gradFill rotWithShape="0">
            <a:gsLst>
              <a:gs pos="0">
                <a:srgbClr val="00CC66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7086600" y="2549525"/>
            <a:ext cx="269875" cy="457200"/>
          </a:xfrm>
          <a:prstGeom prst="upArrow">
            <a:avLst>
              <a:gd name="adj1" fmla="val 50000"/>
              <a:gd name="adj2" fmla="val 42353"/>
            </a:avLst>
          </a:prstGeom>
          <a:gradFill rotWithShape="0">
            <a:gsLst>
              <a:gs pos="0">
                <a:srgbClr val="FF9933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2057400" y="2549525"/>
            <a:ext cx="269875" cy="457200"/>
          </a:xfrm>
          <a:prstGeom prst="upArrow">
            <a:avLst>
              <a:gd name="adj1" fmla="val 50000"/>
              <a:gd name="adj2" fmla="val 42353"/>
            </a:avLst>
          </a:prstGeom>
          <a:gradFill rotWithShape="0">
            <a:gsLst>
              <a:gs pos="0">
                <a:srgbClr val="FF9933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057400" y="4699000"/>
            <a:ext cx="269875" cy="395288"/>
          </a:xfrm>
          <a:prstGeom prst="down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97" name="AutoShape 25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086600" y="4699000"/>
            <a:ext cx="269875" cy="395288"/>
          </a:xfrm>
          <a:prstGeom prst="down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3103563" y="3733800"/>
            <a:ext cx="685800" cy="269875"/>
          </a:xfrm>
          <a:prstGeom prst="rightArrow">
            <a:avLst>
              <a:gd name="adj1" fmla="val 50000"/>
              <a:gd name="adj2" fmla="val 63529"/>
            </a:avLst>
          </a:prstGeom>
          <a:gradFill rotWithShape="0">
            <a:gsLst>
              <a:gs pos="0">
                <a:schemeClr val="accent2"/>
              </a:gs>
              <a:gs pos="100000">
                <a:srgbClr val="00CC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3097213" y="3124200"/>
            <a:ext cx="692150" cy="269875"/>
          </a:xfrm>
          <a:prstGeom prst="rightArrow">
            <a:avLst>
              <a:gd name="adj1" fmla="val 50000"/>
              <a:gd name="adj2" fmla="val 64118"/>
            </a:avLst>
          </a:prstGeom>
          <a:gradFill rotWithShape="0">
            <a:gsLst>
              <a:gs pos="0">
                <a:schemeClr val="accent2"/>
              </a:gs>
              <a:gs pos="100000">
                <a:srgbClr val="00CC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40" name="TextBox 28"/>
          <p:cNvSpPr txBox="1">
            <a:spLocks noChangeArrowheads="1"/>
          </p:cNvSpPr>
          <p:nvPr/>
        </p:nvSpPr>
        <p:spPr bwMode="auto">
          <a:xfrm>
            <a:off x="3708400" y="0"/>
            <a:ext cx="1568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第二章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7BB4F-2211-4269-9894-8A6D2BD0960B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431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导数与微分运算法则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263650" y="133985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四则运算求导法则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263650" y="2178050"/>
            <a:ext cx="429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复合函数求导法则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1263650" y="2940050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反函数求导法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1247775" y="3778250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隐函数求导法</a:t>
            </a: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1247775" y="4616450"/>
            <a:ext cx="66688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5. </a:t>
            </a:r>
            <a:r>
              <a:rPr kumimoji="1" lang="zh-CN" altLang="en-US" sz="3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参数方程与极坐标方程求导法</a:t>
            </a: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1247775" y="5454650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6.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对数微分法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58AB6-8BF8-4AB3-BE5B-92291DF4A3A9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225425" y="190500"/>
            <a:ext cx="556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基本导数公式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868363" y="966788"/>
          <a:ext cx="3619500" cy="564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6" name="公式" r:id="rId3" imgW="3073400" imgH="5549900" progId="">
                  <p:embed/>
                </p:oleObj>
              </mc:Choice>
              <mc:Fallback>
                <p:oleObj name="公式" r:id="rId3" imgW="3073400" imgH="55499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966788"/>
                        <a:ext cx="3619500" cy="564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3203575" y="260350"/>
            <a:ext cx="508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（常数和基本初等函数的导数公式）</a:t>
            </a:r>
            <a:endParaRPr kumimoji="1" lang="zh-CN" altLang="en-US" sz="20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637088" y="981075"/>
          <a:ext cx="3324225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7" name="公式" r:id="rId5" imgW="3314700" imgH="5600700" progId="">
                  <p:embed/>
                </p:oleObj>
              </mc:Choice>
              <mc:Fallback>
                <p:oleObj name="公式" r:id="rId5" imgW="3314700" imgH="56007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981075"/>
                        <a:ext cx="3324225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6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056563" y="6637338"/>
            <a:ext cx="819150" cy="4032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733925" y="6113463"/>
          <a:ext cx="5651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8" name="公式" r:id="rId8" imgW="520474" imgH="241195" progId="">
                  <p:embed/>
                </p:oleObj>
              </mc:Choice>
              <mc:Fallback>
                <p:oleObj name="公式" r:id="rId8" imgW="520474" imgH="241195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6113463"/>
                        <a:ext cx="5651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C4B624-A36E-414D-A607-2CFF25E10DD3}" type="slidenum">
              <a:rPr lang="en-US" altLang="zh-CN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928688" y="47466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求导法则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611188" y="1773238"/>
          <a:ext cx="8199437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2" name="文档" r:id="rId3" imgW="8263750" imgH="2058914" progId="">
                  <p:embed/>
                </p:oleObj>
              </mc:Choice>
              <mc:Fallback>
                <p:oleObj name="文档" r:id="rId3" imgW="8263750" imgH="2058914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8199437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852488" y="1217613"/>
            <a:ext cx="662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(1)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函数的和、差、积、商的求导法则</a:t>
            </a: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852488" y="3827463"/>
            <a:ext cx="662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(2)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反函数的求导法则</a:t>
            </a: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057911"/>
              </p:ext>
            </p:extLst>
          </p:nvPr>
        </p:nvGraphicFramePr>
        <p:xfrm>
          <a:off x="467544" y="4604544"/>
          <a:ext cx="76485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3" name="公式" r:id="rId5" imgW="7645320" imgH="1485720" progId="">
                  <p:embed/>
                </p:oleObj>
              </mc:Choice>
              <mc:Fallback>
                <p:oleObj name="公式" r:id="rId5" imgW="7645320" imgH="148572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604544"/>
                        <a:ext cx="7648575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269288" y="5935663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95A3EA-7DDE-4C12-9D4F-B97E458CB28F}" type="slidenum">
              <a:rPr lang="en-US" altLang="zh-CN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611188" y="6731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(3)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复合函数的求导法则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87388" y="1435100"/>
          <a:ext cx="79248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公式" r:id="rId3" imgW="8255000" imgH="1384300" progId="">
                  <p:embed/>
                </p:oleObj>
              </mc:Choice>
              <mc:Fallback>
                <p:oleObj name="公式" r:id="rId3" imgW="8255000" imgH="13843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435100"/>
                        <a:ext cx="7924800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611188" y="3068638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(4)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对数求导法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687388" y="3678238"/>
            <a:ext cx="792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先在方程两边取对数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</a:rPr>
              <a:t>然后利用隐函数的求导方法求出导数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687388" y="466883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适用范围</a:t>
            </a:r>
            <a:r>
              <a:rPr kumimoji="1"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kumimoji="1" lang="en-US" altLang="zh-CN" sz="28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839788" y="5341938"/>
          <a:ext cx="62753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7" name="公式" r:id="rId5" imgW="6273800" imgH="469900" progId="">
                  <p:embed/>
                </p:oleObj>
              </mc:Choice>
              <mc:Fallback>
                <p:oleObj name="公式" r:id="rId5" imgW="6273800" imgH="4699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341938"/>
                        <a:ext cx="627538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04188" y="6167438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CAD8F-1134-4829-9A84-9DFF234C7768}" type="slidenum">
              <a:rPr lang="en-US" altLang="zh-CN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5126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宋体" charset="-122"/>
              </a:rPr>
              <a:t>(5) </a:t>
            </a:r>
            <a:r>
              <a:rPr kumimoji="1" lang="zh-CN" altLang="en-US" sz="2800" b="1">
                <a:solidFill>
                  <a:schemeClr val="accent2"/>
                </a:solidFill>
                <a:latin typeface="宋体" charset="-122"/>
              </a:rPr>
              <a:t>隐函数求导法则</a:t>
            </a:r>
            <a:endParaRPr kumimoji="1" lang="zh-CN" altLang="en-US" sz="2800" b="1">
              <a:latin typeface="宋体" charset="-122"/>
            </a:endParaRPr>
          </a:p>
        </p:txBody>
      </p:sp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838200" y="1766888"/>
            <a:ext cx="739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用复合函数求导法则直接对方程两边求导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838200" y="3378200"/>
          <a:ext cx="6910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0" name="公式" r:id="rId3" imgW="165801600" imgH="23460075" progId="">
                  <p:embed/>
                </p:oleObj>
              </mc:Choice>
              <mc:Fallback>
                <p:oleObj name="公式" r:id="rId3" imgW="165801600" imgH="23460075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78200"/>
                        <a:ext cx="691038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838200" y="4454525"/>
          <a:ext cx="24796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1" name="公式" r:id="rId5" imgW="61560000" imgH="40224165" progId="">
                  <p:embed/>
                </p:oleObj>
              </mc:Choice>
              <mc:Fallback>
                <p:oleObj name="公式" r:id="rId5" imgW="61560000" imgH="40224165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54525"/>
                        <a:ext cx="2479675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3911600" y="4876800"/>
          <a:ext cx="4284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2" name="公式" r:id="rId7" imgW="106365690" imgH="23155185" progId="">
                  <p:embed/>
                </p:oleObj>
              </mc:Choice>
              <mc:Fallback>
                <p:oleObj name="公式" r:id="rId7" imgW="106365690" imgH="23155185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876800"/>
                        <a:ext cx="4284663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609600" y="2605088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宋体" charset="-122"/>
              </a:rPr>
              <a:t>(6) </a:t>
            </a:r>
            <a:r>
              <a:rPr kumimoji="1" lang="zh-CN" altLang="en-US" sz="2800" b="1">
                <a:solidFill>
                  <a:schemeClr val="accent2"/>
                </a:solidFill>
                <a:latin typeface="宋体" charset="-122"/>
              </a:rPr>
              <a:t>参变量函数的求导法则</a:t>
            </a:r>
            <a:endParaRPr kumimoji="1" lang="zh-CN" altLang="en-US" sz="2800" b="1">
              <a:latin typeface="宋体" charset="-122"/>
            </a:endParaRPr>
          </a:p>
        </p:txBody>
      </p:sp>
      <p:sp>
        <p:nvSpPr>
          <p:cNvPr id="5129" name="Rectangle 8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70CE-F2D1-41A6-9B40-1BF1F406DAF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AutoShape 2"/>
          <p:cNvSpPr>
            <a:spLocks noChangeArrowheads="1"/>
          </p:cNvSpPr>
          <p:nvPr/>
        </p:nvSpPr>
        <p:spPr bwMode="auto">
          <a:xfrm>
            <a:off x="1392238" y="1295400"/>
            <a:ext cx="2286000" cy="457200"/>
          </a:xfrm>
          <a:prstGeom prst="parallelogram">
            <a:avLst>
              <a:gd name="adj" fmla="val 20486"/>
            </a:avLst>
          </a:prstGeom>
          <a:solidFill>
            <a:srgbClr val="FFCCFF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>
            <a:off x="3830638" y="1295400"/>
            <a:ext cx="2286000" cy="457200"/>
          </a:xfrm>
          <a:prstGeom prst="parallelogram">
            <a:avLst>
              <a:gd name="adj" fmla="val 20486"/>
            </a:avLst>
          </a:prstGeom>
          <a:solidFill>
            <a:srgbClr val="FFCCFF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2" name="Rectangle 4"/>
          <p:cNvSpPr>
            <a:spLocks noGrp="1" noChangeArrowheads="1"/>
          </p:cNvSpPr>
          <p:nvPr/>
        </p:nvSpPr>
        <p:spPr bwMode="auto">
          <a:xfrm>
            <a:off x="250825" y="60960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zh-CN" altLang="en-US" sz="2800" b="1">
                <a:latin typeface="宋体" charset="-122"/>
              </a:rPr>
              <a:t>若曲线由极坐标方程</a:t>
            </a: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3798888" y="781050"/>
          <a:ext cx="11001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68" name="Equation" r:id="rId3" imgW="28641600" imgH="9439185" progId="">
                  <p:embed/>
                </p:oleObj>
              </mc:Choice>
              <mc:Fallback>
                <p:oleObj name="Equation" r:id="rId3" imgW="28641600" imgH="9439185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781050"/>
                        <a:ext cx="11001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4899025" y="6858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给出</a:t>
            </a:r>
            <a:r>
              <a:rPr lang="en-US" altLang="zh-CN" sz="2800" b="1">
                <a:latin typeface="宋体" charset="-122"/>
              </a:rPr>
              <a:t>,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5737225" y="7000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利用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401638" y="1828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可化为极角  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参数方程</a:t>
            </a: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,</a:t>
            </a:r>
          </a:p>
        </p:txBody>
      </p:sp>
      <p:graphicFrame>
        <p:nvGraphicFramePr>
          <p:cNvPr id="124937" name="Object 9"/>
          <p:cNvGraphicFramePr>
            <a:graphicFrameLocks noChangeAspect="1"/>
          </p:cNvGraphicFramePr>
          <p:nvPr/>
        </p:nvGraphicFramePr>
        <p:xfrm flipH="1">
          <a:off x="2400300" y="1925638"/>
          <a:ext cx="1857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69" name="公式" r:id="rId5" imgW="4562460" imgH="10048965" progId="">
                  <p:embed/>
                </p:oleObj>
              </mc:Choice>
              <mc:Fallback>
                <p:oleObj name="公式" r:id="rId5" imgW="4562460" imgH="10048965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400300" y="1925638"/>
                        <a:ext cx="18573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163638" y="25288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因此曲线</a:t>
            </a:r>
          </a:p>
        </p:txBody>
      </p:sp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1296988" y="3429000"/>
          <a:ext cx="857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70" name="Equation" r:id="rId7" imgW="14925600" imgH="9744075" progId="">
                  <p:embed/>
                </p:oleObj>
              </mc:Choice>
              <mc:Fallback>
                <p:oleObj name="Equation" r:id="rId7" imgW="14925600" imgH="9744075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3429000"/>
                        <a:ext cx="85725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0" name="Line 12"/>
          <p:cNvSpPr>
            <a:spLocks noChangeShapeType="1"/>
          </p:cNvSpPr>
          <p:nvPr/>
        </p:nvSpPr>
        <p:spPr bwMode="auto">
          <a:xfrm flipH="1">
            <a:off x="2535238" y="3106738"/>
            <a:ext cx="533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4941" name="Object 13"/>
          <p:cNvGraphicFramePr>
            <a:graphicFrameLocks noChangeAspect="1"/>
          </p:cNvGraphicFramePr>
          <p:nvPr/>
        </p:nvGraphicFramePr>
        <p:xfrm>
          <a:off x="2108200" y="4381500"/>
          <a:ext cx="32464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71" name="Equation" r:id="rId9" imgW="80153010" imgH="21936165" progId="">
                  <p:embed/>
                </p:oleObj>
              </mc:Choice>
              <mc:Fallback>
                <p:oleObj name="Equation" r:id="rId9" imgW="80153010" imgH="21936165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381500"/>
                        <a:ext cx="32464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3602038" y="4406900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72" name="Equation" r:id="rId11" imgW="40224060" imgH="9439185" progId="">
                  <p:embed/>
                </p:oleObj>
              </mc:Choice>
              <mc:Fallback>
                <p:oleObj name="Equation" r:id="rId11" imgW="40224060" imgH="9439185" progId="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4406900"/>
                        <a:ext cx="167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3" name="Object 15"/>
          <p:cNvGraphicFramePr>
            <a:graphicFrameLocks noChangeAspect="1"/>
          </p:cNvGraphicFramePr>
          <p:nvPr/>
        </p:nvGraphicFramePr>
        <p:xfrm>
          <a:off x="2078038" y="4876800"/>
          <a:ext cx="1527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73" name="Equation" r:id="rId13" imgW="35652150" imgH="9744075" progId="">
                  <p:embed/>
                </p:oleObj>
              </mc:Choice>
              <mc:Fallback>
                <p:oleObj name="Equation" r:id="rId13" imgW="35652150" imgH="9744075" progId="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876800"/>
                        <a:ext cx="15271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2230438" y="3048000"/>
          <a:ext cx="460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74" name="Equation" r:id="rId15" imgW="482391" imgH="837836" progId="">
                  <p:embed/>
                </p:oleObj>
              </mc:Choice>
              <mc:Fallback>
                <p:oleObj name="Equation" r:id="rId15" imgW="482391" imgH="837836" progId="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048000"/>
                        <a:ext cx="4603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2913063" y="3390900"/>
          <a:ext cx="460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75" name="Equation" r:id="rId17" imgW="482391" imgH="837836" progId="">
                  <p:embed/>
                </p:oleObj>
              </mc:Choice>
              <mc:Fallback>
                <p:oleObj name="Equation" r:id="rId17" imgW="482391" imgH="837836" progId="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3390900"/>
                        <a:ext cx="4603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2730500" y="2624138"/>
          <a:ext cx="11001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76" name="Equation" r:id="rId19" imgW="1180980" imgH="380910" progId="">
                  <p:embed/>
                </p:oleObj>
              </mc:Choice>
              <mc:Fallback>
                <p:oleObj name="Equation" r:id="rId19" imgW="1180980" imgH="380910" progId="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624138"/>
                        <a:ext cx="11001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754438" y="25146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宋体" charset="-122"/>
              </a:rPr>
              <a:t>切线的斜率为</a:t>
            </a:r>
          </a:p>
        </p:txBody>
      </p:sp>
      <p:graphicFrame>
        <p:nvGraphicFramePr>
          <p:cNvPr id="124948" name="Object 20"/>
          <p:cNvGraphicFramePr>
            <a:graphicFrameLocks noChangeAspect="1"/>
          </p:cNvGraphicFramePr>
          <p:nvPr/>
        </p:nvGraphicFramePr>
        <p:xfrm>
          <a:off x="1836738" y="47244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77" name="Equation" r:id="rId21" imgW="241195" imgH="152334" progId="">
                  <p:embed/>
                </p:oleObj>
              </mc:Choice>
              <mc:Fallback>
                <p:oleObj name="Equation" r:id="rId21" imgW="241195" imgH="152334" progId="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724400"/>
                        <a:ext cx="2413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811838" y="2362200"/>
            <a:ext cx="2438400" cy="381000"/>
            <a:chOff x="3792" y="2592"/>
            <a:chExt cx="1536" cy="240"/>
          </a:xfrm>
        </p:grpSpPr>
        <p:sp>
          <p:nvSpPr>
            <p:cNvPr id="124950" name="Line 22"/>
            <p:cNvSpPr>
              <a:spLocks noChangeShapeType="1"/>
            </p:cNvSpPr>
            <p:nvPr/>
          </p:nvSpPr>
          <p:spPr bwMode="auto">
            <a:xfrm>
              <a:off x="3888" y="2603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4951" name="Object 23"/>
            <p:cNvGraphicFramePr>
              <a:graphicFrameLocks noChangeAspect="1"/>
            </p:cNvGraphicFramePr>
            <p:nvPr/>
          </p:nvGraphicFramePr>
          <p:xfrm>
            <a:off x="3792" y="2592"/>
            <a:ext cx="17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78" name="Equation" r:id="rId23" imgW="5172120" imgH="5781585" progId="">
                    <p:embed/>
                  </p:oleObj>
                </mc:Choice>
                <mc:Fallback>
                  <p:oleObj name="Equation" r:id="rId23" imgW="5172120" imgH="5781585" progId="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177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2" name="Object 24"/>
            <p:cNvGraphicFramePr>
              <a:graphicFrameLocks noChangeAspect="1"/>
            </p:cNvGraphicFramePr>
            <p:nvPr/>
          </p:nvGraphicFramePr>
          <p:xfrm>
            <a:off x="5137" y="2631"/>
            <a:ext cx="19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79" name="Equation" r:id="rId25" imgW="7000830" imgH="7305765" progId="">
                    <p:embed/>
                  </p:oleObj>
                </mc:Choice>
                <mc:Fallback>
                  <p:oleObj name="Equation" r:id="rId25" imgW="7000830" imgH="7305765" progId="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" y="2631"/>
                          <a:ext cx="191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53" name="Object 25"/>
          <p:cNvGraphicFramePr>
            <a:graphicFrameLocks noChangeAspect="1"/>
          </p:cNvGraphicFramePr>
          <p:nvPr/>
        </p:nvGraphicFramePr>
        <p:xfrm>
          <a:off x="7640638" y="1552575"/>
          <a:ext cx="381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0" name="Equation" r:id="rId27" imgW="9744030" imgH="7000875" progId="">
                  <p:embed/>
                </p:oleObj>
              </mc:Choice>
              <mc:Fallback>
                <p:oleObj name="Equation" r:id="rId27" imgW="9744030" imgH="7000875" progId="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1552575"/>
                        <a:ext cx="3810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4" name="Line 26"/>
          <p:cNvSpPr>
            <a:spLocks noChangeShapeType="1"/>
          </p:cNvSpPr>
          <p:nvPr/>
        </p:nvSpPr>
        <p:spPr bwMode="auto">
          <a:xfrm flipV="1">
            <a:off x="5964238" y="1570038"/>
            <a:ext cx="1706562" cy="7921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4955" name="Object 27"/>
          <p:cNvGraphicFramePr>
            <a:graphicFrameLocks noChangeAspect="1"/>
          </p:cNvGraphicFramePr>
          <p:nvPr/>
        </p:nvGraphicFramePr>
        <p:xfrm>
          <a:off x="6269038" y="2195513"/>
          <a:ext cx="182562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1" name="Equation" r:id="rId29" imgW="5781780" imgH="7610385" progId="">
                  <p:embed/>
                </p:oleObj>
              </mc:Choice>
              <mc:Fallback>
                <p:oleObj name="Equation" r:id="rId29" imgW="5781780" imgH="7610385" progId="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2195513"/>
                        <a:ext cx="182562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6" name="Freeform 28"/>
          <p:cNvSpPr>
            <a:spLocks/>
          </p:cNvSpPr>
          <p:nvPr/>
        </p:nvSpPr>
        <p:spPr bwMode="auto">
          <a:xfrm>
            <a:off x="6573838" y="1219200"/>
            <a:ext cx="1143000" cy="1066800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288" y="624"/>
              </a:cxn>
              <a:cxn ang="0">
                <a:pos x="480" y="528"/>
              </a:cxn>
              <a:cxn ang="0">
                <a:pos x="672" y="288"/>
              </a:cxn>
              <a:cxn ang="0">
                <a:pos x="720" y="0"/>
              </a:cxn>
            </a:cxnLst>
            <a:rect l="0" t="0" r="r" b="b"/>
            <a:pathLst>
              <a:path w="720" h="672">
                <a:moveTo>
                  <a:pt x="0" y="672"/>
                </a:moveTo>
                <a:cubicBezTo>
                  <a:pt x="104" y="660"/>
                  <a:pt x="208" y="648"/>
                  <a:pt x="288" y="624"/>
                </a:cubicBezTo>
                <a:cubicBezTo>
                  <a:pt x="368" y="600"/>
                  <a:pt x="416" y="584"/>
                  <a:pt x="480" y="528"/>
                </a:cubicBezTo>
                <a:cubicBezTo>
                  <a:pt x="544" y="472"/>
                  <a:pt x="632" y="376"/>
                  <a:pt x="672" y="288"/>
                </a:cubicBezTo>
                <a:cubicBezTo>
                  <a:pt x="712" y="200"/>
                  <a:pt x="712" y="48"/>
                  <a:pt x="72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4957" name="Freeform 29"/>
          <p:cNvSpPr>
            <a:spLocks/>
          </p:cNvSpPr>
          <p:nvPr/>
        </p:nvSpPr>
        <p:spPr bwMode="auto">
          <a:xfrm>
            <a:off x="6421438" y="2133600"/>
            <a:ext cx="144462" cy="250825"/>
          </a:xfrm>
          <a:custGeom>
            <a:avLst/>
            <a:gdLst/>
            <a:ahLst/>
            <a:cxnLst>
              <a:cxn ang="0">
                <a:pos x="85" y="158"/>
              </a:cxn>
              <a:cxn ang="0">
                <a:pos x="85" y="94"/>
              </a:cxn>
              <a:cxn ang="0">
                <a:pos x="48" y="39"/>
              </a:cxn>
              <a:cxn ang="0">
                <a:pos x="0" y="0"/>
              </a:cxn>
            </a:cxnLst>
            <a:rect l="0" t="0" r="r" b="b"/>
            <a:pathLst>
              <a:path w="91" h="158">
                <a:moveTo>
                  <a:pt x="85" y="158"/>
                </a:moveTo>
                <a:cubicBezTo>
                  <a:pt x="85" y="147"/>
                  <a:pt x="91" y="114"/>
                  <a:pt x="85" y="94"/>
                </a:cubicBezTo>
                <a:cubicBezTo>
                  <a:pt x="79" y="74"/>
                  <a:pt x="62" y="55"/>
                  <a:pt x="48" y="39"/>
                </a:cubicBezTo>
                <a:cubicBezTo>
                  <a:pt x="34" y="23"/>
                  <a:pt x="10" y="8"/>
                  <a:pt x="0" y="0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4958" name="Object 30"/>
          <p:cNvGraphicFramePr>
            <a:graphicFrameLocks noChangeAspect="1"/>
          </p:cNvGraphicFramePr>
          <p:nvPr/>
        </p:nvGraphicFramePr>
        <p:xfrm>
          <a:off x="6878638" y="1600200"/>
          <a:ext cx="200025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2" name="Equation" r:id="rId31" imgW="4867290" imgH="5476965" progId="">
                  <p:embed/>
                </p:oleObj>
              </mc:Choice>
              <mc:Fallback>
                <p:oleObj name="Equation" r:id="rId31" imgW="4867290" imgH="5476965" progId="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1600200"/>
                        <a:ext cx="200025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9" name="Object 31"/>
          <p:cNvGraphicFramePr>
            <a:graphicFrameLocks noChangeAspect="1"/>
          </p:cNvGraphicFramePr>
          <p:nvPr/>
        </p:nvGraphicFramePr>
        <p:xfrm>
          <a:off x="1547813" y="1379538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3" name="公式" r:id="rId33" imgW="2273300" imgH="393700" progId="">
                  <p:embed/>
                </p:oleObj>
              </mc:Choice>
              <mc:Fallback>
                <p:oleObj name="公式" r:id="rId33" imgW="2273300" imgH="393700" progId="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79538"/>
                        <a:ext cx="227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0" name="Object 32"/>
          <p:cNvGraphicFramePr>
            <a:graphicFrameLocks noChangeAspect="1"/>
          </p:cNvGraphicFramePr>
          <p:nvPr/>
        </p:nvGraphicFramePr>
        <p:xfrm>
          <a:off x="3911600" y="1341438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4" name="公式" r:id="rId35" imgW="1955800" imgH="393700" progId="">
                  <p:embed/>
                </p:oleObj>
              </mc:Choice>
              <mc:Fallback>
                <p:oleObj name="公式" r:id="rId35" imgW="1955800" imgH="393700" progId="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341438"/>
                        <a:ext cx="1955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1" name="Object 33"/>
          <p:cNvGraphicFramePr>
            <a:graphicFrameLocks noChangeAspect="1"/>
          </p:cNvGraphicFramePr>
          <p:nvPr/>
        </p:nvGraphicFramePr>
        <p:xfrm>
          <a:off x="2339975" y="1958975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5" name="公式" r:id="rId37" imgW="241091" imgH="317225" progId="">
                  <p:embed/>
                </p:oleObj>
              </mc:Choice>
              <mc:Fallback>
                <p:oleObj name="公式" r:id="rId37" imgW="241091" imgH="317225" progId="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58975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2" name="Object 34"/>
          <p:cNvGraphicFramePr>
            <a:graphicFrameLocks noChangeAspect="1"/>
          </p:cNvGraphicFramePr>
          <p:nvPr/>
        </p:nvGraphicFramePr>
        <p:xfrm>
          <a:off x="3652838" y="4868863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6" name="公式" r:id="rId39" imgW="1637589" imgH="393529" progId="">
                  <p:embed/>
                </p:oleObj>
              </mc:Choice>
              <mc:Fallback>
                <p:oleObj name="公式" r:id="rId39" imgW="1637589" imgH="393529" progId="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868863"/>
                        <a:ext cx="163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3" name="Text Box 4"/>
          <p:cNvSpPr txBox="1">
            <a:spLocks noChangeArrowheads="1"/>
          </p:cNvSpPr>
          <p:nvPr/>
        </p:nvSpPr>
        <p:spPr bwMode="auto">
          <a:xfrm>
            <a:off x="611188" y="0"/>
            <a:ext cx="53351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由极坐标确定的函数的导数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4410-B431-4789-9794-156A3EFC7512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14690" name="Picture 78" descr="zsdh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5825" y="6553200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79" descr="zsdh2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6553200"/>
            <a:ext cx="679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684213" y="0"/>
            <a:ext cx="23968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Times New Roman" pitchFamily="18" charset="0"/>
                <a:ea typeface="华文中宋" pitchFamily="2" charset="-122"/>
              </a:rPr>
              <a:t>   </a:t>
            </a:r>
            <a:r>
              <a:rPr lang="zh-CN" altLang="en-US" sz="3000" b="1" dirty="0">
                <a:latin typeface="Times New Roman" pitchFamily="18" charset="0"/>
                <a:ea typeface="华文中宋" pitchFamily="2" charset="-122"/>
              </a:rPr>
              <a:t>相关变化率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323850" y="476250"/>
            <a:ext cx="5811838" cy="561975"/>
            <a:chOff x="340" y="532"/>
            <a:chExt cx="3859" cy="354"/>
          </a:xfrm>
        </p:grpSpPr>
        <p:sp>
          <p:nvSpPr>
            <p:cNvPr id="114694" name="Text Box 87"/>
            <p:cNvSpPr txBox="1">
              <a:spLocks noChangeArrowheads="1"/>
            </p:cNvSpPr>
            <p:nvPr/>
          </p:nvSpPr>
          <p:spPr bwMode="auto">
            <a:xfrm>
              <a:off x="340" y="532"/>
              <a:ext cx="3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华文楷体" pitchFamily="2" charset="-122"/>
                  <a:ea typeface="华文楷体" pitchFamily="2" charset="-122"/>
                </a:rPr>
                <a:t>设</a:t>
              </a:r>
            </a:p>
          </p:txBody>
        </p:sp>
        <p:sp>
          <p:nvSpPr>
            <p:cNvPr id="114695" name="Text Box 88"/>
            <p:cNvSpPr txBox="1">
              <a:spLocks noChangeArrowheads="1"/>
            </p:cNvSpPr>
            <p:nvPr/>
          </p:nvSpPr>
          <p:spPr bwMode="auto">
            <a:xfrm>
              <a:off x="2609" y="549"/>
              <a:ext cx="15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华文楷体" pitchFamily="2" charset="-122"/>
                  <a:ea typeface="华文楷体" pitchFamily="2" charset="-122"/>
                </a:rPr>
                <a:t>都是可导函数</a:t>
              </a:r>
              <a:r>
                <a:rPr lang="en-US" altLang="zh-CN" sz="2800" b="1">
                  <a:latin typeface="华文楷体" pitchFamily="2" charset="-122"/>
                  <a:ea typeface="华文楷体" pitchFamily="2" charset="-122"/>
                </a:rPr>
                <a:t>,</a:t>
              </a:r>
            </a:p>
          </p:txBody>
        </p:sp>
        <p:graphicFrame>
          <p:nvGraphicFramePr>
            <p:cNvPr id="114696" name="Object 90"/>
            <p:cNvGraphicFramePr>
              <a:graphicFrameLocks noChangeAspect="1"/>
            </p:cNvGraphicFramePr>
            <p:nvPr/>
          </p:nvGraphicFramePr>
          <p:xfrm>
            <a:off x="685" y="630"/>
            <a:ext cx="8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2" name="公式" r:id="rId6" imgW="1307532" imgH="406224" progId="">
                    <p:embed/>
                  </p:oleObj>
                </mc:Choice>
                <mc:Fallback>
                  <p:oleObj name="公式" r:id="rId6" imgW="1307532" imgH="406224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630"/>
                          <a:ext cx="8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7" name="Text Box 91"/>
            <p:cNvSpPr txBox="1">
              <a:spLocks noChangeArrowheads="1"/>
            </p:cNvSpPr>
            <p:nvPr/>
          </p:nvSpPr>
          <p:spPr bwMode="auto">
            <a:xfrm>
              <a:off x="1474" y="544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华文楷体" pitchFamily="2" charset="-122"/>
                  <a:ea typeface="华文楷体" pitchFamily="2" charset="-122"/>
                </a:rPr>
                <a:t>及</a:t>
              </a:r>
            </a:p>
          </p:txBody>
        </p:sp>
        <p:graphicFrame>
          <p:nvGraphicFramePr>
            <p:cNvPr id="114698" name="Object 92"/>
            <p:cNvGraphicFramePr>
              <a:graphicFrameLocks noChangeAspect="1"/>
            </p:cNvGraphicFramePr>
            <p:nvPr/>
          </p:nvGraphicFramePr>
          <p:xfrm>
            <a:off x="1808" y="626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3" name="公式" r:id="rId8" imgW="1294838" imgH="406224" progId="">
                    <p:embed/>
                  </p:oleObj>
                </mc:Choice>
                <mc:Fallback>
                  <p:oleObj name="公式" r:id="rId8" imgW="1294838" imgH="406224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626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323850" y="1123950"/>
            <a:ext cx="3106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之间存在某种关系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6084888" y="476250"/>
            <a:ext cx="2103437" cy="557213"/>
            <a:chOff x="4131" y="544"/>
            <a:chExt cx="1325" cy="351"/>
          </a:xfrm>
        </p:grpSpPr>
        <p:sp>
          <p:nvSpPr>
            <p:cNvPr id="114701" name="Text Box 93"/>
            <p:cNvSpPr txBox="1">
              <a:spLocks noChangeArrowheads="1"/>
            </p:cNvSpPr>
            <p:nvPr/>
          </p:nvSpPr>
          <p:spPr bwMode="auto">
            <a:xfrm>
              <a:off x="4131" y="549"/>
              <a:ext cx="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华文楷体" pitchFamily="2" charset="-122"/>
                  <a:ea typeface="华文楷体" pitchFamily="2" charset="-122"/>
                </a:rPr>
                <a:t>而变量</a:t>
              </a:r>
            </a:p>
          </p:txBody>
        </p:sp>
        <p:graphicFrame>
          <p:nvGraphicFramePr>
            <p:cNvPr id="114702" name="Object 97"/>
            <p:cNvGraphicFramePr>
              <a:graphicFrameLocks noChangeAspect="1"/>
            </p:cNvGraphicFramePr>
            <p:nvPr/>
          </p:nvGraphicFramePr>
          <p:xfrm>
            <a:off x="4922" y="709"/>
            <a:ext cx="17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4" name="公式" r:id="rId10" imgW="279279" imgH="253890" progId="">
                    <p:embed/>
                  </p:oleObj>
                </mc:Choice>
                <mc:Fallback>
                  <p:oleObj name="公式" r:id="rId10" imgW="279279" imgH="253890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709"/>
                          <a:ext cx="17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3" name="Text Box 98"/>
            <p:cNvSpPr txBox="1">
              <a:spLocks noChangeArrowheads="1"/>
            </p:cNvSpPr>
            <p:nvPr/>
          </p:nvSpPr>
          <p:spPr bwMode="auto">
            <a:xfrm>
              <a:off x="5012" y="54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华文楷体" pitchFamily="2" charset="-122"/>
                  <a:ea typeface="华文楷体" pitchFamily="2" charset="-122"/>
                </a:rPr>
                <a:t>与</a:t>
              </a:r>
            </a:p>
          </p:txBody>
        </p:sp>
        <p:graphicFrame>
          <p:nvGraphicFramePr>
            <p:cNvPr id="114704" name="Object 99"/>
            <p:cNvGraphicFramePr>
              <a:graphicFrameLocks noChangeAspect="1"/>
            </p:cNvGraphicFramePr>
            <p:nvPr/>
          </p:nvGraphicFramePr>
          <p:xfrm>
            <a:off x="5288" y="687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5" name="公式" r:id="rId12" imgW="266584" imgH="330057" progId="">
                    <p:embed/>
                  </p:oleObj>
                </mc:Choice>
                <mc:Fallback>
                  <p:oleObj name="公式" r:id="rId12" imgW="266584" imgH="330057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687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3543300" y="1117600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从而它们的变化率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323850" y="1700213"/>
            <a:ext cx="3106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间也存在一定关系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sp>
        <p:nvSpPr>
          <p:cNvPr id="2152" name="Text Box 104"/>
          <p:cNvSpPr txBox="1">
            <a:spLocks noChangeArrowheads="1"/>
          </p:cNvSpPr>
          <p:nvPr/>
        </p:nvSpPr>
        <p:spPr bwMode="auto">
          <a:xfrm>
            <a:off x="3751263" y="1773238"/>
            <a:ext cx="4451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这样两个相互依赖的变化率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323850" y="2205038"/>
            <a:ext cx="2751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称为</a:t>
            </a:r>
            <a:r>
              <a:rPr lang="zh-CN" altLang="en-US" sz="2800" b="1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相关变化率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2154" name="Text Box 106"/>
          <p:cNvSpPr txBox="1">
            <a:spLocks noChangeArrowheads="1"/>
          </p:cNvSpPr>
          <p:nvPr/>
        </p:nvSpPr>
        <p:spPr bwMode="auto">
          <a:xfrm>
            <a:off x="323850" y="2708275"/>
            <a:ext cx="2751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990000"/>
                </a:solidFill>
                <a:latin typeface="华文楷体" pitchFamily="2" charset="-122"/>
                <a:ea typeface="华文楷体" pitchFamily="2" charset="-122"/>
              </a:rPr>
              <a:t>相关变化率问题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6588125" y="981075"/>
            <a:ext cx="1752600" cy="855663"/>
            <a:chOff x="4357" y="1022"/>
            <a:chExt cx="1154" cy="585"/>
          </a:xfrm>
        </p:grpSpPr>
        <p:graphicFrame>
          <p:nvGraphicFramePr>
            <p:cNvPr id="114711" name="Object 101"/>
            <p:cNvGraphicFramePr>
              <a:graphicFrameLocks noChangeAspect="1"/>
            </p:cNvGraphicFramePr>
            <p:nvPr/>
          </p:nvGraphicFramePr>
          <p:xfrm>
            <a:off x="4357" y="1047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6" name="公式" r:id="rId14" imgW="457200" imgH="889000" progId="">
                    <p:embed/>
                  </p:oleObj>
                </mc:Choice>
                <mc:Fallback>
                  <p:oleObj name="公式" r:id="rId14" imgW="457200" imgH="889000" progId="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1047"/>
                          <a:ext cx="28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2" name="Text Box 94"/>
            <p:cNvSpPr txBox="1">
              <a:spLocks noChangeArrowheads="1"/>
            </p:cNvSpPr>
            <p:nvPr/>
          </p:nvSpPr>
          <p:spPr bwMode="auto">
            <a:xfrm>
              <a:off x="4611" y="1116"/>
              <a:ext cx="355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华文楷体" pitchFamily="2" charset="-122"/>
                  <a:ea typeface="华文楷体" pitchFamily="2" charset="-122"/>
                </a:rPr>
                <a:t>与</a:t>
              </a:r>
            </a:p>
          </p:txBody>
        </p:sp>
        <p:graphicFrame>
          <p:nvGraphicFramePr>
            <p:cNvPr id="114713" name="Object 102"/>
            <p:cNvGraphicFramePr>
              <a:graphicFrameLocks noChangeAspect="1"/>
            </p:cNvGraphicFramePr>
            <p:nvPr/>
          </p:nvGraphicFramePr>
          <p:xfrm>
            <a:off x="4925" y="1022"/>
            <a:ext cx="27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7" name="公式" r:id="rId16" imgW="431613" imgH="888614" progId="">
                    <p:embed/>
                  </p:oleObj>
                </mc:Choice>
                <mc:Fallback>
                  <p:oleObj name="公式" r:id="rId16" imgW="431613" imgH="888614" progId="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1022"/>
                          <a:ext cx="27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4" name="Rectangle 114"/>
            <p:cNvSpPr>
              <a:spLocks noChangeArrowheads="1"/>
            </p:cNvSpPr>
            <p:nvPr/>
          </p:nvSpPr>
          <p:spPr bwMode="auto">
            <a:xfrm>
              <a:off x="5155" y="1129"/>
              <a:ext cx="356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华文楷体" pitchFamily="2" charset="-122"/>
                  <a:ea typeface="华文楷体" pitchFamily="2" charset="-122"/>
                </a:rPr>
                <a:t>之</a:t>
              </a:r>
            </a:p>
          </p:txBody>
        </p:sp>
      </p:grp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3314700" y="2708275"/>
            <a:ext cx="488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研究这两个变化率之间的关系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,</a:t>
            </a:r>
          </a:p>
        </p:txBody>
      </p:sp>
      <p:sp>
        <p:nvSpPr>
          <p:cNvPr id="2167" name="Text Box 119"/>
          <p:cNvSpPr txBox="1">
            <a:spLocks noChangeArrowheads="1"/>
          </p:cNvSpPr>
          <p:nvPr/>
        </p:nvSpPr>
        <p:spPr bwMode="auto">
          <a:xfrm>
            <a:off x="323850" y="3141663"/>
            <a:ext cx="7126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000" b="1">
                <a:latin typeface="华文楷体" pitchFamily="2" charset="-122"/>
                <a:ea typeface="华文楷体" pitchFamily="2" charset="-122"/>
              </a:rPr>
              <a:t>以便从其中一个变化率求出另一个变化率</a:t>
            </a:r>
            <a:r>
              <a:rPr lang="en-US" altLang="zh-CN" sz="3000" b="1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55650" y="4795838"/>
            <a:ext cx="5762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解法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619250" y="4221163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找出相关变量的关系式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3340100" y="4941888"/>
            <a:ext cx="6350" cy="36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419475" y="4868863"/>
            <a:ext cx="2305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对</a:t>
            </a:r>
            <a:r>
              <a:rPr kumimoji="1" lang="zh-CN" altLang="en-US" sz="2800" b="1" i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800" b="1" i="1">
                <a:latin typeface="华文楷体" pitchFamily="2" charset="-122"/>
                <a:ea typeface="华文楷体" pitchFamily="2" charset="-122"/>
              </a:rPr>
              <a:t>t </a:t>
            </a: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求导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1619250" y="5445125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得相关变化率之间的关系式</a:t>
            </a: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3340100" y="6021388"/>
            <a:ext cx="635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692275" y="633888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求出未知的相关变化率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11188" y="36449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楷体" pitchFamily="2" charset="-122"/>
                <a:ea typeface="华文楷体" pitchFamily="2" charset="-122"/>
              </a:rPr>
              <a:t>已知其中一个变化率时如何求出另一个变化率</a:t>
            </a:r>
            <a:r>
              <a:rPr kumimoji="1" lang="en-US" altLang="zh-CN" sz="2800" b="1">
                <a:latin typeface="华文楷体" pitchFamily="2" charset="-122"/>
                <a:ea typeface="华文楷体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B61021-D87B-49F2-BE6C-6CB83BC791AD}" type="slidenum">
              <a:rPr lang="en-US" altLang="zh-CN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rgbClr val="FFFFCC"/>
          </a:solidFill>
          <a:ln w="38100" cmpd="dbl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895600" y="1066800"/>
            <a:ext cx="26225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高阶导数</a:t>
            </a: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763713" y="2997200"/>
            <a:ext cx="5487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二、几个常用函数的高阶导数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1835150" y="2205038"/>
            <a:ext cx="426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一、高阶导数的概念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1763713" y="3716338"/>
            <a:ext cx="4672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三、高阶导数的运算法则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1763713" y="4365625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四、隐函数的二阶导数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1763713" y="5084763"/>
            <a:ext cx="7119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五、由参数方程确定的函数的二阶导数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0" name="Rectangle 309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536950" y="1771650"/>
            <a:ext cx="2651125" cy="1600200"/>
          </a:xfrm>
          <a:prstGeom prst="rect">
            <a:avLst/>
          </a:prstGeom>
          <a:solidFill>
            <a:schemeClr val="accent2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rPr>
              <a:t>函   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rPr>
              <a:t>的定义</a:t>
            </a:r>
          </a:p>
        </p:txBody>
      </p:sp>
      <p:sp>
        <p:nvSpPr>
          <p:cNvPr id="21506" name="Rectangle 307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16275" y="3981450"/>
            <a:ext cx="1371600" cy="6096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33993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反函数</a:t>
            </a:r>
            <a:endParaRPr kumimoji="1" lang="zh-CN" altLang="en-US" sz="2400">
              <a:solidFill>
                <a:srgbClr val="FFFFFF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507" name="Rectangle 307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968875" y="3981450"/>
            <a:ext cx="1371600" cy="6096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33993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隐函数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508" name="AutoShape 3076"/>
          <p:cNvSpPr>
            <a:spLocks noChangeArrowheads="1"/>
          </p:cNvSpPr>
          <p:nvPr/>
        </p:nvSpPr>
        <p:spPr bwMode="auto">
          <a:xfrm>
            <a:off x="3749675" y="3448050"/>
            <a:ext cx="304800" cy="522288"/>
          </a:xfrm>
          <a:prstGeom prst="downArrow">
            <a:avLst>
              <a:gd name="adj1" fmla="val 50000"/>
              <a:gd name="adj2" fmla="val 42839"/>
            </a:avLst>
          </a:prstGeom>
          <a:gradFill rotWithShape="0">
            <a:gsLst>
              <a:gs pos="0">
                <a:schemeClr val="accent2"/>
              </a:gs>
              <a:gs pos="100000">
                <a:srgbClr val="0099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9" name="AutoShape 3077"/>
          <p:cNvSpPr>
            <a:spLocks noChangeArrowheads="1"/>
          </p:cNvSpPr>
          <p:nvPr/>
        </p:nvSpPr>
        <p:spPr bwMode="auto">
          <a:xfrm>
            <a:off x="5502275" y="3448050"/>
            <a:ext cx="304800" cy="522288"/>
          </a:xfrm>
          <a:prstGeom prst="downArrow">
            <a:avLst>
              <a:gd name="adj1" fmla="val 50000"/>
              <a:gd name="adj2" fmla="val 42839"/>
            </a:avLst>
          </a:prstGeom>
          <a:gradFill rotWithShape="0">
            <a:gsLst>
              <a:gs pos="0">
                <a:schemeClr val="accent2"/>
              </a:gs>
              <a:gs pos="100000">
                <a:srgbClr val="0099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0" name="Rectangle 307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16275" y="4892675"/>
            <a:ext cx="3124200" cy="993775"/>
          </a:xfrm>
          <a:prstGeom prst="rect">
            <a:avLst/>
          </a:prstGeom>
          <a:solidFill>
            <a:srgbClr val="FF99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66FF"/>
                </a:solidFill>
                <a:latin typeface="Times New Roman" pitchFamily="18" charset="0"/>
                <a:ea typeface="隶书" pitchFamily="49" charset="-122"/>
              </a:rPr>
              <a:t>反函数与直接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66FF"/>
                </a:solidFill>
                <a:latin typeface="Times New Roman" pitchFamily="18" charset="0"/>
                <a:ea typeface="隶书" pitchFamily="49" charset="-122"/>
              </a:rPr>
              <a:t>函数之间关系</a:t>
            </a:r>
          </a:p>
        </p:txBody>
      </p:sp>
      <p:sp>
        <p:nvSpPr>
          <p:cNvPr id="21511" name="AutoShape 3079"/>
          <p:cNvSpPr>
            <a:spLocks noChangeArrowheads="1"/>
          </p:cNvSpPr>
          <p:nvPr/>
        </p:nvSpPr>
        <p:spPr bwMode="auto">
          <a:xfrm>
            <a:off x="4664075" y="3448050"/>
            <a:ext cx="215900" cy="1447800"/>
          </a:xfrm>
          <a:prstGeom prst="downArrow">
            <a:avLst>
              <a:gd name="adj1" fmla="val 50000"/>
              <a:gd name="adj2" fmla="val 167647"/>
            </a:avLst>
          </a:prstGeom>
          <a:gradFill rotWithShape="0">
            <a:gsLst>
              <a:gs pos="0">
                <a:schemeClr val="accent2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2" name="Rectangle 308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66800" y="1831975"/>
            <a:ext cx="1981200" cy="60960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5050"/>
                </a:solidFill>
                <a:latin typeface="Times New Roman" pitchFamily="18" charset="0"/>
                <a:ea typeface="隶书" pitchFamily="49" charset="-122"/>
              </a:rPr>
              <a:t>基本初等函数</a:t>
            </a:r>
          </a:p>
        </p:txBody>
      </p:sp>
      <p:sp>
        <p:nvSpPr>
          <p:cNvPr id="21513" name="Rectangle 308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65213" y="2838450"/>
            <a:ext cx="1982787" cy="60960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5050"/>
                </a:solidFill>
                <a:latin typeface="Times New Roman" pitchFamily="18" charset="0"/>
                <a:ea typeface="隶书" pitchFamily="49" charset="-122"/>
              </a:rPr>
              <a:t>复合函数</a:t>
            </a:r>
            <a:endParaRPr kumimoji="1" lang="zh-CN" altLang="en-US" sz="2800">
              <a:solidFill>
                <a:srgbClr val="FF505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514" name="Rectangle 308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66800" y="3905250"/>
            <a:ext cx="1828800" cy="6858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初等函数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515" name="Rectangle 308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629400" y="1771650"/>
            <a:ext cx="1981200" cy="4191000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函  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的性质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隶书" pitchFamily="49" charset="-122"/>
                <a:hlinkClick r:id="rId7" action="ppaction://hlinksldjump"/>
              </a:rPr>
              <a:t>单值与多值</a:t>
            </a:r>
            <a:endParaRPr kumimoji="1" lang="zh-CN" altLang="en-US" sz="2800" b="1">
              <a:solidFill>
                <a:srgbClr val="333399"/>
              </a:solidFill>
              <a:latin typeface="Times New Roman" pitchFamily="18" charset="0"/>
              <a:ea typeface="隶书" pitchFamily="49" charset="-122"/>
              <a:hlinkClick r:id="rId6" action="ppaction://hlinksldjump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隶书" pitchFamily="49" charset="-122"/>
                <a:hlinkClick r:id="rId8" action="ppaction://hlinksldjump"/>
              </a:rPr>
              <a:t>奇偶性</a:t>
            </a:r>
            <a:endParaRPr kumimoji="1" lang="zh-CN" altLang="en-US" sz="2800" b="1">
              <a:solidFill>
                <a:srgbClr val="333399"/>
              </a:solidFill>
              <a:latin typeface="Times New Roman" pitchFamily="18" charset="0"/>
              <a:ea typeface="隶书" pitchFamily="49" charset="-122"/>
              <a:hlinkClick r:id="rId9" action="ppaction://hlinksldjump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隶书" pitchFamily="49" charset="-122"/>
                <a:hlinkClick r:id="rId10" action="ppaction://hlinksldjump"/>
              </a:rPr>
              <a:t>单调性</a:t>
            </a:r>
            <a:endParaRPr kumimoji="1" lang="zh-CN" altLang="en-US" sz="2800" b="1">
              <a:solidFill>
                <a:srgbClr val="333399"/>
              </a:solidFill>
              <a:latin typeface="Times New Roman" pitchFamily="18" charset="0"/>
              <a:ea typeface="隶书" pitchFamily="49" charset="-122"/>
              <a:hlinkClick r:id="rId9" action="ppaction://hlinksldjump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隶书" pitchFamily="49" charset="-122"/>
                <a:hlinkClick r:id="rId7" action="ppaction://hlinksldjump"/>
              </a:rPr>
              <a:t>有界性</a:t>
            </a:r>
            <a:endParaRPr kumimoji="1" lang="zh-CN" altLang="en-US" sz="2800" b="1">
              <a:solidFill>
                <a:srgbClr val="333399"/>
              </a:solidFill>
              <a:latin typeface="Times New Roman" pitchFamily="18" charset="0"/>
              <a:ea typeface="隶书" pitchFamily="49" charset="-122"/>
              <a:hlinkClick r:id="rId10" action="ppaction://hlinksldjump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隶书" pitchFamily="49" charset="-122"/>
                <a:hlinkClick r:id="rId11" action="ppaction://hlinksldjump"/>
              </a:rPr>
              <a:t>周期性</a:t>
            </a:r>
            <a:endParaRPr kumimoji="1" lang="zh-CN" altLang="en-US" sz="2800" b="1">
              <a:solidFill>
                <a:srgbClr val="333399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516" name="AutoShape 3084"/>
          <p:cNvSpPr>
            <a:spLocks noChangeArrowheads="1"/>
          </p:cNvSpPr>
          <p:nvPr/>
        </p:nvSpPr>
        <p:spPr bwMode="auto">
          <a:xfrm>
            <a:off x="6248400" y="2457450"/>
            <a:ext cx="360363" cy="228600"/>
          </a:xfrm>
          <a:prstGeom prst="rightArrow">
            <a:avLst>
              <a:gd name="adj1" fmla="val 50000"/>
              <a:gd name="adj2" fmla="val 39410"/>
            </a:avLst>
          </a:prstGeom>
          <a:gradFill rotWithShape="0">
            <a:gsLst>
              <a:gs pos="0">
                <a:schemeClr val="accent2"/>
              </a:gs>
              <a:gs pos="100000">
                <a:srgbClr val="CC66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7" name="AutoShape 3085"/>
          <p:cNvSpPr>
            <a:spLocks noChangeArrowheads="1"/>
          </p:cNvSpPr>
          <p:nvPr/>
        </p:nvSpPr>
        <p:spPr bwMode="auto">
          <a:xfrm>
            <a:off x="3095625" y="2092325"/>
            <a:ext cx="395288" cy="179388"/>
          </a:xfrm>
          <a:prstGeom prst="leftArrow">
            <a:avLst>
              <a:gd name="adj1" fmla="val 50000"/>
              <a:gd name="adj2" fmla="val 55088"/>
            </a:avLst>
          </a:prstGeom>
          <a:gradFill rotWithShape="0">
            <a:gsLst>
              <a:gs pos="0">
                <a:srgbClr val="00FFFF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9" name="Line 3087"/>
          <p:cNvSpPr>
            <a:spLocks noChangeShapeType="1"/>
          </p:cNvSpPr>
          <p:nvPr/>
        </p:nvSpPr>
        <p:spPr bwMode="auto">
          <a:xfrm>
            <a:off x="762000" y="2044700"/>
            <a:ext cx="0" cy="3352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20" name="Line 3088"/>
          <p:cNvSpPr>
            <a:spLocks noChangeShapeType="1"/>
          </p:cNvSpPr>
          <p:nvPr/>
        </p:nvSpPr>
        <p:spPr bwMode="auto">
          <a:xfrm>
            <a:off x="762000" y="2076450"/>
            <a:ext cx="252413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21" name="Line 3089"/>
          <p:cNvSpPr>
            <a:spLocks noChangeShapeType="1"/>
          </p:cNvSpPr>
          <p:nvPr/>
        </p:nvSpPr>
        <p:spPr bwMode="auto">
          <a:xfrm>
            <a:off x="762000" y="3143250"/>
            <a:ext cx="2524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22" name="AutoShape 3090"/>
          <p:cNvSpPr>
            <a:spLocks noChangeArrowheads="1"/>
          </p:cNvSpPr>
          <p:nvPr/>
        </p:nvSpPr>
        <p:spPr bwMode="auto">
          <a:xfrm>
            <a:off x="762000" y="5276850"/>
            <a:ext cx="179388" cy="152400"/>
          </a:xfrm>
          <a:prstGeom prst="rightArrow">
            <a:avLst>
              <a:gd name="adj1" fmla="val 50000"/>
              <a:gd name="adj2" fmla="val 2942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25" name="AutoShape 3093"/>
          <p:cNvSpPr>
            <a:spLocks noChangeArrowheads="1"/>
          </p:cNvSpPr>
          <p:nvPr/>
        </p:nvSpPr>
        <p:spPr bwMode="auto">
          <a:xfrm>
            <a:off x="3095625" y="3006725"/>
            <a:ext cx="395288" cy="179388"/>
          </a:xfrm>
          <a:prstGeom prst="leftArrow">
            <a:avLst>
              <a:gd name="adj1" fmla="val 50000"/>
              <a:gd name="adj2" fmla="val 55088"/>
            </a:avLst>
          </a:prstGeom>
          <a:gradFill rotWithShape="0">
            <a:gsLst>
              <a:gs pos="0">
                <a:srgbClr val="00FFFF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1" name="Rectangle 3099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90600" y="4895850"/>
            <a:ext cx="1905000" cy="990600"/>
          </a:xfrm>
          <a:prstGeom prst="rect">
            <a:avLst/>
          </a:prstGeom>
          <a:solidFill>
            <a:srgbClr val="33CCCC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6600"/>
                </a:solidFill>
                <a:latin typeface="Times New Roman" pitchFamily="18" charset="0"/>
                <a:ea typeface="隶书" pitchFamily="49" charset="-122"/>
              </a:rPr>
              <a:t>双曲函数与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6600"/>
                </a:solidFill>
                <a:latin typeface="Times New Roman" pitchFamily="18" charset="0"/>
                <a:ea typeface="隶书" pitchFamily="49" charset="-122"/>
              </a:rPr>
              <a:t>反双曲函数</a:t>
            </a:r>
            <a:endParaRPr kumimoji="1" lang="zh-CN" altLang="en-US" sz="2400" b="1">
              <a:solidFill>
                <a:srgbClr val="FF66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532" name="Line 3100"/>
          <p:cNvSpPr>
            <a:spLocks noChangeShapeType="1"/>
          </p:cNvSpPr>
          <p:nvPr/>
        </p:nvSpPr>
        <p:spPr bwMode="auto">
          <a:xfrm flipH="1">
            <a:off x="762000" y="4286250"/>
            <a:ext cx="2524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9750" y="333375"/>
            <a:ext cx="670560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kern="0" dirty="0">
                <a:solidFill>
                  <a:srgbClr val="000000"/>
                </a:solidFill>
              </a:rPr>
              <a:t>第一章  函数、极限与连续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1223" name="灯片编号占位符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2AA0F7-ADC7-40E3-9CBC-C5EAE4279BA5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C4F412-CC08-4AC1-80F1-4765F8BC7012}" type="slidenum">
              <a:rPr lang="en-US" altLang="zh-CN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  <p:sp>
        <p:nvSpPr>
          <p:cNvPr id="7175" name="Text Box 2"/>
          <p:cNvSpPr txBox="1">
            <a:spLocks noChangeArrowheads="1"/>
          </p:cNvSpPr>
          <p:nvPr/>
        </p:nvSpPr>
        <p:spPr bwMode="auto">
          <a:xfrm>
            <a:off x="900113" y="404813"/>
            <a:ext cx="6480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高阶导数的运算法则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82650" y="1498600"/>
          <a:ext cx="463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8" name="公式" r:id="rId3" imgW="4635500" imgH="457200" progId="">
                  <p:embed/>
                </p:oleObj>
              </mc:Choice>
              <mc:Fallback>
                <p:oleObj name="公式" r:id="rId3" imgW="4635500" imgH="457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498600"/>
                        <a:ext cx="4635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90600" y="2133600"/>
          <a:ext cx="355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9" name="公式" r:id="rId5" imgW="3556000" imgH="469900" progId="">
                  <p:embed/>
                </p:oleObj>
              </mc:Choice>
              <mc:Fallback>
                <p:oleObj name="公式" r:id="rId5" imgW="3556000" imgH="4699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3556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990600" y="2819400"/>
          <a:ext cx="266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0" name="公式" r:id="rId7" imgW="2667000" imgH="469900" progId="">
                  <p:embed/>
                </p:oleObj>
              </mc:Choice>
              <mc:Fallback>
                <p:oleObj name="公式" r:id="rId7" imgW="2667000" imgH="4699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67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993775" y="3295650"/>
          <a:ext cx="7367588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1" name="公式" r:id="rId9" imgW="7366000" imgH="2959100" progId="">
                  <p:embed/>
                </p:oleObj>
              </mc:Choice>
              <mc:Fallback>
                <p:oleObj name="公式" r:id="rId9" imgW="7366000" imgH="29591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295650"/>
                        <a:ext cx="7367588" cy="295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791200" y="54244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莱布尼兹公式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7A75A2-95C5-48F3-8915-9287C57E1E97}" type="slidenum">
              <a:rPr lang="en-US" altLang="zh-CN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  <p:sp>
        <p:nvSpPr>
          <p:cNvPr id="6150" name="Text Box 2"/>
          <p:cNvSpPr txBox="1">
            <a:spLocks noChangeArrowheads="1"/>
          </p:cNvSpPr>
          <p:nvPr/>
        </p:nvSpPr>
        <p:spPr bwMode="auto">
          <a:xfrm>
            <a:off x="539750" y="188913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基本初等函数的微分公式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684213" y="765175"/>
          <a:ext cx="774065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4" name="公式" r:id="rId3" imgW="7416800" imgH="2120900" progId="">
                  <p:embed/>
                </p:oleObj>
              </mc:Choice>
              <mc:Fallback>
                <p:oleObj name="公式" r:id="rId3" imgW="7416800" imgH="21209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7740650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611188" y="3141663"/>
          <a:ext cx="8153400" cy="351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5" name="公式" r:id="rId5" imgW="7810500" imgH="3365500" progId="">
                  <p:embed/>
                </p:oleObj>
              </mc:Choice>
              <mc:Fallback>
                <p:oleObj name="公式" r:id="rId5" imgW="7810500" imgH="33655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41663"/>
                        <a:ext cx="8153400" cy="351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5148263" y="6092825"/>
          <a:ext cx="5667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6" name="公式" r:id="rId7" imgW="520474" imgH="241195" progId="">
                  <p:embed/>
                </p:oleObj>
              </mc:Choice>
              <mc:Fallback>
                <p:oleObj name="公式" r:id="rId7" imgW="520474" imgH="241195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092825"/>
                        <a:ext cx="566737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80975" y="950913"/>
          <a:ext cx="8891588" cy="572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文档" r:id="rId3" imgW="8895135" imgH="5751367" progId="Word.Document.12">
                  <p:embed/>
                </p:oleObj>
              </mc:Choice>
              <mc:Fallback>
                <p:oleObj name="文档" r:id="rId3" imgW="8895135" imgH="5751367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950913"/>
                        <a:ext cx="8891588" cy="572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383F3-76B6-4D8D-ACDD-E4F07464AA89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22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3B785-E312-4F63-8BF1-F3E28EA29737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  <p:graphicFrame>
        <p:nvGraphicFramePr>
          <p:cNvPr id="12290" name="Object 15"/>
          <p:cNvGraphicFramePr>
            <a:graphicFrameLocks noChangeAspect="1"/>
          </p:cNvGraphicFramePr>
          <p:nvPr/>
        </p:nvGraphicFramePr>
        <p:xfrm>
          <a:off x="180975" y="554038"/>
          <a:ext cx="86741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Document" r:id="rId3" imgW="8792013" imgH="2776584" progId="">
                  <p:embed/>
                </p:oleObj>
              </mc:Choice>
              <mc:Fallback>
                <p:oleObj name="Document" r:id="rId3" imgW="8792013" imgH="2776584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554038"/>
                        <a:ext cx="86741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948363"/>
            <a:ext cx="2133600" cy="476250"/>
          </a:xfrm>
          <a:noFill/>
        </p:spPr>
        <p:txBody>
          <a:bodyPr/>
          <a:lstStyle/>
          <a:p>
            <a:fld id="{7DD27BED-FFE4-4768-A9FD-FDD4393A2530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24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78113" y="1125538"/>
            <a:ext cx="5715000" cy="2409825"/>
            <a:chOff x="1728" y="593"/>
            <a:chExt cx="3600" cy="1519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1728" y="593"/>
              <a:ext cx="3600" cy="1519"/>
            </a:xfrm>
            <a:prstGeom prst="rect">
              <a:avLst/>
            </a:prstGeom>
            <a:solidFill>
              <a:srgbClr val="FFCC00"/>
            </a:solidFill>
            <a:ln w="76200" cmpd="tri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7" name="Text Box 4"/>
            <p:cNvSpPr txBox="1">
              <a:spLocks noChangeArrowheads="1"/>
            </p:cNvSpPr>
            <p:nvPr/>
          </p:nvSpPr>
          <p:spPr bwMode="auto">
            <a:xfrm>
              <a:off x="1872" y="633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333399"/>
                  </a:solidFill>
                  <a:latin typeface="Times New Roman" pitchFamily="18" charset="0"/>
                </a:rPr>
                <a:t>洛必达法则</a:t>
              </a:r>
              <a:endParaRPr kumimoji="1"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9701" name="Oval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689350" y="3700463"/>
            <a:ext cx="1219200" cy="1143000"/>
          </a:xfrm>
          <a:prstGeom prst="ellipse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>
                <a:solidFill>
                  <a:srgbClr val="FFFFFF"/>
                </a:solidFill>
                <a:latin typeface="Times New Roman" pitchFamily="18" charset="0"/>
              </a:rPr>
              <a:t>Rolle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>
                <a:solidFill>
                  <a:srgbClr val="FFFFFF"/>
                </a:solidFill>
                <a:latin typeface="Times New Roman" pitchFamily="18" charset="0"/>
              </a:rPr>
              <a:t>定理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2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20713" y="3548063"/>
            <a:ext cx="1752600" cy="11303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>
                <a:solidFill>
                  <a:srgbClr val="FFFF99"/>
                </a:solidFill>
                <a:latin typeface="黑体" pitchFamily="2" charset="-122"/>
              </a:rPr>
              <a:t>Lagrange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>
                <a:solidFill>
                  <a:srgbClr val="FFFF99"/>
                </a:solidFill>
                <a:latin typeface="黑体" pitchFamily="2" charset="-122"/>
              </a:rPr>
              <a:t>中值</a:t>
            </a:r>
            <a:r>
              <a:rPr kumimoji="1" lang="zh-CN" altLang="zh-CN" sz="2800">
                <a:solidFill>
                  <a:srgbClr val="FFFF99"/>
                </a:solidFill>
                <a:latin typeface="黑体" pitchFamily="2" charset="-122"/>
              </a:rPr>
              <a:t>定理</a:t>
            </a:r>
            <a:endParaRPr kumimoji="1" lang="zh-CN" altLang="en-US" sz="2800">
              <a:solidFill>
                <a:srgbClr val="FFFF99"/>
              </a:solidFill>
              <a:latin typeface="黑体" pitchFamily="2" charset="-122"/>
            </a:endParaRP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 rot="10788954">
            <a:off x="2414588" y="4090988"/>
            <a:ext cx="1258887" cy="269875"/>
          </a:xfrm>
          <a:prstGeom prst="leftArrow">
            <a:avLst>
              <a:gd name="adj1" fmla="val 50000"/>
              <a:gd name="adj2" fmla="val 116618"/>
            </a:avLst>
          </a:prstGeom>
          <a:gradFill rotWithShape="0">
            <a:gsLst>
              <a:gs pos="0">
                <a:srgbClr val="3333CC"/>
              </a:gs>
              <a:gs pos="100000">
                <a:srgbClr val="FB5603"/>
              </a:gs>
            </a:gsLst>
            <a:lin ang="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4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16225" y="5326063"/>
            <a:ext cx="2057400" cy="971550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常用的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泰勒公式</a:t>
            </a:r>
            <a:endParaRPr kumimoji="1" lang="zh-CN" altLang="en-US" sz="320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29705" name="Object 2"/>
          <p:cNvGraphicFramePr>
            <a:graphicFrameLocks noChangeAspect="1"/>
          </p:cNvGraphicFramePr>
          <p:nvPr/>
        </p:nvGraphicFramePr>
        <p:xfrm>
          <a:off x="6270625" y="1255713"/>
          <a:ext cx="19700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4" name="公式" r:id="rId6" imgW="51501690" imgH="11877765" progId="">
                  <p:embed/>
                </p:oleObj>
              </mc:Choice>
              <mc:Fallback>
                <p:oleObj name="公式" r:id="rId6" imgW="51501690" imgH="11877765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1255713"/>
                        <a:ext cx="1970088" cy="4508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3"/>
          <p:cNvGraphicFramePr>
            <a:graphicFrameLocks noChangeAspect="1"/>
          </p:cNvGraphicFramePr>
          <p:nvPr/>
        </p:nvGraphicFramePr>
        <p:xfrm>
          <a:off x="2830513" y="2163763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5" name="公式" r:id="rId8" imgW="39005010" imgH="10963365" progId="">
                  <p:embed/>
                </p:oleObj>
              </mc:Choice>
              <mc:Fallback>
                <p:oleObj name="公式" r:id="rId8" imgW="39005010" imgH="10963365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2163763"/>
                        <a:ext cx="1397000" cy="3937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4"/>
          <p:cNvGraphicFramePr>
            <a:graphicFrameLocks noChangeAspect="1"/>
          </p:cNvGraphicFramePr>
          <p:nvPr/>
        </p:nvGraphicFramePr>
        <p:xfrm>
          <a:off x="7008813" y="2468563"/>
          <a:ext cx="1212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6" name="公式" r:id="rId10" imgW="33213780" imgH="10963365" progId="">
                  <p:embed/>
                </p:oleObj>
              </mc:Choice>
              <mc:Fallback>
                <p:oleObj name="公式" r:id="rId10" imgW="33213780" imgH="10963365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2468563"/>
                        <a:ext cx="1212850" cy="4000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87913" y="1782763"/>
            <a:ext cx="1219200" cy="1628775"/>
            <a:chOff x="3168" y="816"/>
            <a:chExt cx="768" cy="1026"/>
          </a:xfrm>
        </p:grpSpPr>
        <p:sp>
          <p:nvSpPr>
            <p:cNvPr id="16424" name="Oval 13"/>
            <p:cNvSpPr>
              <a:spLocks noChangeArrowheads="1"/>
            </p:cNvSpPr>
            <p:nvPr/>
          </p:nvSpPr>
          <p:spPr bwMode="auto">
            <a:xfrm>
              <a:off x="3168" y="816"/>
              <a:ext cx="768" cy="10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3385" y="824"/>
            <a:ext cx="359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7" name="公式" r:id="rId12" imgW="16449750" imgH="21631275" progId="">
                    <p:embed/>
                  </p:oleObj>
                </mc:Choice>
                <mc:Fallback>
                  <p:oleObj name="公式" r:id="rId12" imgW="16449750" imgH="21631275" progId="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824"/>
                          <a:ext cx="359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3360" y="1359"/>
            <a:ext cx="41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8" name="公式" r:id="rId14" imgW="18888120" imgH="21326385" progId="">
                    <p:embed/>
                  </p:oleObj>
                </mc:Choice>
                <mc:Fallback>
                  <p:oleObj name="公式" r:id="rId14" imgW="18888120" imgH="21326385" progId="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359"/>
                          <a:ext cx="412" cy="4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5" name="Line 16"/>
            <p:cNvSpPr>
              <a:spLocks noChangeShapeType="1"/>
            </p:cNvSpPr>
            <p:nvPr/>
          </p:nvSpPr>
          <p:spPr bwMode="auto">
            <a:xfrm>
              <a:off x="3168" y="1344"/>
              <a:ext cx="76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9713" name="Rectangle 17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06425" y="1554163"/>
            <a:ext cx="1690688" cy="9906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>
                <a:solidFill>
                  <a:srgbClr val="FFFFFF"/>
                </a:solidFill>
                <a:latin typeface="黑体" pitchFamily="2" charset="-122"/>
              </a:rPr>
              <a:t>Cauchy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>
                <a:solidFill>
                  <a:srgbClr val="FFFFFF"/>
                </a:solidFill>
                <a:latin typeface="黑体" pitchFamily="2" charset="-122"/>
              </a:rPr>
              <a:t>中值定理</a:t>
            </a:r>
          </a:p>
        </p:txBody>
      </p:sp>
      <p:sp>
        <p:nvSpPr>
          <p:cNvPr id="29714" name="Rectangle 18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20713" y="5287963"/>
            <a:ext cx="1752600" cy="9906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>
                <a:solidFill>
                  <a:srgbClr val="FFFFFF"/>
                </a:solidFill>
                <a:latin typeface="黑体" pitchFamily="2" charset="-122"/>
              </a:rPr>
              <a:t>Taylor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>
                <a:solidFill>
                  <a:srgbClr val="FFFFFF"/>
                </a:solidFill>
                <a:latin typeface="黑体" pitchFamily="2" charset="-122"/>
              </a:rPr>
              <a:t>中值定理</a:t>
            </a:r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>
            <a:off x="925513" y="4703763"/>
            <a:ext cx="304800" cy="539750"/>
          </a:xfrm>
          <a:prstGeom prst="upArrow">
            <a:avLst>
              <a:gd name="adj1" fmla="val 50000"/>
              <a:gd name="adj2" fmla="val 44271"/>
            </a:avLst>
          </a:prstGeom>
          <a:solidFill>
            <a:srgbClr val="3366FF"/>
          </a:soli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16" name="AutoShape 20"/>
          <p:cNvSpPr>
            <a:spLocks noChangeArrowheads="1"/>
          </p:cNvSpPr>
          <p:nvPr/>
        </p:nvSpPr>
        <p:spPr bwMode="auto">
          <a:xfrm>
            <a:off x="904875" y="2601913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3366FF"/>
          </a:soli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9717" name="Object 5"/>
          <p:cNvGraphicFramePr>
            <a:graphicFrameLocks noChangeAspect="1"/>
          </p:cNvGraphicFramePr>
          <p:nvPr/>
        </p:nvGraphicFramePr>
        <p:xfrm>
          <a:off x="1154113" y="2925763"/>
          <a:ext cx="12033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9" name="公式" r:id="rId18" imgW="38395350" imgH="9744075" progId="">
                  <p:embed/>
                </p:oleObj>
              </mc:Choice>
              <mc:Fallback>
                <p:oleObj name="公式" r:id="rId18" imgW="38395350" imgH="9744075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925763"/>
                        <a:ext cx="12033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6"/>
          <p:cNvGraphicFramePr>
            <a:graphicFrameLocks noChangeAspect="1"/>
          </p:cNvGraphicFramePr>
          <p:nvPr/>
        </p:nvGraphicFramePr>
        <p:xfrm>
          <a:off x="2373313" y="3757613"/>
          <a:ext cx="14605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0" name="公式" r:id="rId20" imgW="46624950" imgH="9744075" progId="">
                  <p:embed/>
                </p:oleObj>
              </mc:Choice>
              <mc:Fallback>
                <p:oleObj name="公式" r:id="rId20" imgW="46624950" imgH="9744075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757613"/>
                        <a:ext cx="14605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AutoShape 23"/>
          <p:cNvSpPr>
            <a:spLocks noChangeArrowheads="1"/>
          </p:cNvSpPr>
          <p:nvPr/>
        </p:nvSpPr>
        <p:spPr bwMode="auto">
          <a:xfrm>
            <a:off x="4221163" y="2316163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9720" name="Object 7"/>
          <p:cNvGraphicFramePr>
            <a:graphicFrameLocks noChangeAspect="1"/>
          </p:cNvGraphicFramePr>
          <p:nvPr/>
        </p:nvGraphicFramePr>
        <p:xfrm>
          <a:off x="1230313" y="4945063"/>
          <a:ext cx="63023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1" name="公式" r:id="rId22" imgW="20107170" imgH="7915275" progId="">
                  <p:embed/>
                </p:oleObj>
              </mc:Choice>
              <mc:Fallback>
                <p:oleObj name="公式" r:id="rId22" imgW="20107170" imgH="7915275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945063"/>
                        <a:ext cx="630237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AutoShape 25"/>
          <p:cNvSpPr>
            <a:spLocks noChangeArrowheads="1"/>
          </p:cNvSpPr>
          <p:nvPr/>
        </p:nvSpPr>
        <p:spPr bwMode="auto">
          <a:xfrm>
            <a:off x="7935913" y="170656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030913" y="2087563"/>
            <a:ext cx="952500" cy="1066800"/>
            <a:chOff x="3840" y="1056"/>
            <a:chExt cx="600" cy="672"/>
          </a:xfrm>
        </p:grpSpPr>
        <p:sp>
          <p:nvSpPr>
            <p:cNvPr id="16420" name="Rectangle 27"/>
            <p:cNvSpPr>
              <a:spLocks noChangeArrowheads="1"/>
            </p:cNvSpPr>
            <p:nvPr/>
          </p:nvSpPr>
          <p:spPr bwMode="auto">
            <a:xfrm>
              <a:off x="4128" y="1392"/>
              <a:ext cx="312" cy="4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1" name="Rectangle 28"/>
            <p:cNvSpPr>
              <a:spLocks noChangeArrowheads="1"/>
            </p:cNvSpPr>
            <p:nvPr/>
          </p:nvSpPr>
          <p:spPr bwMode="auto">
            <a:xfrm>
              <a:off x="4128" y="1080"/>
              <a:ext cx="48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2" name="AutoShape 29"/>
            <p:cNvSpPr>
              <a:spLocks noChangeArrowheads="1"/>
            </p:cNvSpPr>
            <p:nvPr/>
          </p:nvSpPr>
          <p:spPr bwMode="auto">
            <a:xfrm>
              <a:off x="3840" y="105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423" name="AutoShape 30"/>
            <p:cNvSpPr>
              <a:spLocks noChangeArrowheads="1"/>
            </p:cNvSpPr>
            <p:nvPr/>
          </p:nvSpPr>
          <p:spPr bwMode="auto">
            <a:xfrm>
              <a:off x="3840" y="163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9727" name="AutoShape 31"/>
          <p:cNvSpPr>
            <a:spLocks noChangeArrowheads="1"/>
          </p:cNvSpPr>
          <p:nvPr/>
        </p:nvSpPr>
        <p:spPr bwMode="auto">
          <a:xfrm>
            <a:off x="2319338" y="1900238"/>
            <a:ext cx="344487" cy="330200"/>
          </a:xfrm>
          <a:prstGeom prst="rightArrow">
            <a:avLst>
              <a:gd name="adj1" fmla="val 50000"/>
              <a:gd name="adj2" fmla="val 26082"/>
            </a:avLst>
          </a:prstGeom>
          <a:gradFill rotWithShape="0">
            <a:gsLst>
              <a:gs pos="0">
                <a:srgbClr val="3333CC"/>
              </a:gs>
              <a:gs pos="100000">
                <a:srgbClr val="FF9933"/>
              </a:gs>
            </a:gsLst>
            <a:lin ang="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9728" name="Object 8"/>
          <p:cNvGraphicFramePr>
            <a:graphicFrameLocks noChangeAspect="1"/>
          </p:cNvGraphicFramePr>
          <p:nvPr/>
        </p:nvGraphicFramePr>
        <p:xfrm>
          <a:off x="6516688" y="2887663"/>
          <a:ext cx="10382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2" name="公式" r:id="rId24" imgW="41443380" imgH="23460075" progId="">
                  <p:embed/>
                </p:oleObj>
              </mc:Choice>
              <mc:Fallback>
                <p:oleObj name="公式" r:id="rId24" imgW="41443380" imgH="23460075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887663"/>
                        <a:ext cx="10382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9"/>
          <p:cNvGraphicFramePr>
            <a:graphicFrameLocks noChangeAspect="1"/>
          </p:cNvGraphicFramePr>
          <p:nvPr/>
        </p:nvGraphicFramePr>
        <p:xfrm>
          <a:off x="3211513" y="2620963"/>
          <a:ext cx="1701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3" name="公式" r:id="rId26" imgW="67960890" imgH="23460075" progId="">
                  <p:embed/>
                </p:oleObj>
              </mc:Choice>
              <mc:Fallback>
                <p:oleObj name="公式" r:id="rId26" imgW="67960890" imgH="23460075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2620963"/>
                        <a:ext cx="17018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10"/>
          <p:cNvGraphicFramePr>
            <a:graphicFrameLocks noChangeAspect="1"/>
          </p:cNvGraphicFramePr>
          <p:nvPr/>
        </p:nvGraphicFramePr>
        <p:xfrm>
          <a:off x="7021513" y="1785938"/>
          <a:ext cx="8715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4" name="公式" r:id="rId28" imgW="34737660" imgH="24374475" progId="">
                  <p:embed/>
                </p:oleObj>
              </mc:Choice>
              <mc:Fallback>
                <p:oleObj name="公式" r:id="rId28" imgW="34737660" imgH="24374475" progId="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1785938"/>
                        <a:ext cx="8715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116513" y="3786188"/>
            <a:ext cx="3276600" cy="2514600"/>
            <a:chOff x="3264" y="2269"/>
            <a:chExt cx="2064" cy="1584"/>
          </a:xfrm>
        </p:grpSpPr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3264" y="2269"/>
              <a:ext cx="2064" cy="1584"/>
            </a:xfrm>
            <a:prstGeom prst="rect">
              <a:avLst/>
            </a:prstGeom>
            <a:solidFill>
              <a:srgbClr val="006600"/>
            </a:solidFill>
            <a:ln w="76200" cmpd="tri">
              <a:solidFill>
                <a:srgbClr val="99CC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80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单调性</a:t>
              </a:r>
              <a:r>
                <a:rPr kumimoji="1" lang="en-US" altLang="zh-CN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,</a:t>
              </a:r>
              <a:r>
                <a:rPr kumimoji="1" lang="zh-CN" altLang="en-US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极值与最值</a:t>
              </a:r>
              <a:r>
                <a:rPr kumimoji="1" lang="en-US" altLang="zh-CN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凹凸性</a:t>
              </a:r>
              <a:r>
                <a:rPr kumimoji="1" lang="en-US" altLang="zh-CN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,</a:t>
              </a:r>
              <a:r>
                <a:rPr kumimoji="1" lang="zh-CN" altLang="en-US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拐点</a:t>
              </a:r>
              <a:r>
                <a:rPr kumimoji="1" lang="en-US" altLang="zh-CN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,</a:t>
              </a:r>
              <a:r>
                <a:rPr kumimoji="1" lang="zh-CN" altLang="en-US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函数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图形的描绘</a:t>
              </a:r>
              <a:r>
                <a:rPr kumimoji="1" lang="en-US" altLang="zh-CN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曲率</a:t>
              </a:r>
              <a:r>
                <a:rPr kumimoji="1" lang="en-US" altLang="zh-CN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;</a:t>
              </a:r>
              <a:r>
                <a:rPr kumimoji="1" lang="zh-CN" altLang="en-US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求根方法</a:t>
              </a:r>
              <a:r>
                <a:rPr kumimoji="1" lang="en-US" altLang="zh-CN" sz="280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.</a:t>
              </a:r>
              <a:endParaRPr kumimoji="1" lang="en-US" altLang="zh-CN" sz="320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6419" name="Text Box 37"/>
            <p:cNvSpPr txBox="1">
              <a:spLocks noChangeArrowheads="1"/>
            </p:cNvSpPr>
            <p:nvPr/>
          </p:nvSpPr>
          <p:spPr bwMode="auto">
            <a:xfrm>
              <a:off x="3312" y="2352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FFFF66"/>
                  </a:solidFill>
                  <a:latin typeface="Times New Roman" pitchFamily="18" charset="0"/>
                </a:rPr>
                <a:t>导数的应用</a:t>
              </a:r>
              <a:endParaRPr kumimoji="1" lang="zh-CN" altLang="en-US" sz="32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9734" name="AutoShape 38"/>
          <p:cNvSpPr>
            <a:spLocks noChangeArrowheads="1"/>
          </p:cNvSpPr>
          <p:nvPr/>
        </p:nvSpPr>
        <p:spPr bwMode="auto">
          <a:xfrm>
            <a:off x="2401888" y="5707063"/>
            <a:ext cx="395287" cy="269875"/>
          </a:xfrm>
          <a:prstGeom prst="right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35" name="Rectangle 39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2830513" y="1249363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36" name="Rectangle 40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5192713" y="3916363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38" name="AutoShape 42"/>
          <p:cNvSpPr>
            <a:spLocks noChangeArrowheads="1"/>
          </p:cNvSpPr>
          <p:nvPr/>
        </p:nvSpPr>
        <p:spPr bwMode="auto">
          <a:xfrm rot="5400000">
            <a:off x="3300413" y="3408363"/>
            <a:ext cx="457200" cy="3073400"/>
          </a:xfrm>
          <a:custGeom>
            <a:avLst/>
            <a:gdLst>
              <a:gd name="T0" fmla="*/ 2147483647 w 21600"/>
              <a:gd name="T1" fmla="*/ 0 h 21600"/>
              <a:gd name="T2" fmla="*/ 1605628246 w 21600"/>
              <a:gd name="T3" fmla="*/ 2147483647 h 21600"/>
              <a:gd name="T4" fmla="*/ 0 w 21600"/>
              <a:gd name="T5" fmla="*/ 2147483647 h 21600"/>
              <a:gd name="T6" fmla="*/ 1570700888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255 h 21600"/>
              <a:gd name="T20" fmla="*/ 15649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800" y="0"/>
                </a:moveTo>
                <a:lnTo>
                  <a:pt x="7999" y="1378"/>
                </a:lnTo>
                <a:lnTo>
                  <a:pt x="13950" y="1378"/>
                </a:lnTo>
                <a:lnTo>
                  <a:pt x="13950" y="19255"/>
                </a:lnTo>
                <a:lnTo>
                  <a:pt x="0" y="19255"/>
                </a:lnTo>
                <a:lnTo>
                  <a:pt x="0" y="21600"/>
                </a:lnTo>
                <a:lnTo>
                  <a:pt x="15649" y="21600"/>
                </a:lnTo>
                <a:lnTo>
                  <a:pt x="15649" y="1378"/>
                </a:lnTo>
                <a:lnTo>
                  <a:pt x="21600" y="1378"/>
                </a:lnTo>
                <a:close/>
              </a:path>
            </a:pathLst>
          </a:custGeom>
          <a:gradFill rotWithShape="0">
            <a:gsLst>
              <a:gs pos="0">
                <a:srgbClr val="3333CC"/>
              </a:gs>
              <a:gs pos="100000">
                <a:srgbClr val="0066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417" name="Text Box 14"/>
          <p:cNvSpPr txBox="1">
            <a:spLocks noChangeArrowheads="1"/>
          </p:cNvSpPr>
          <p:nvPr/>
        </p:nvSpPr>
        <p:spPr bwMode="auto">
          <a:xfrm>
            <a:off x="1116013" y="115888"/>
            <a:ext cx="59166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第三章    中值定理及导数的应用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1D217-48F8-4EA4-A75A-235589470AF1}" type="slidenum">
              <a:rPr lang="en-US" altLang="zh-CN" b="1"/>
              <a:pPr>
                <a:defRPr/>
              </a:pPr>
              <a:t>25</a:t>
            </a:fld>
            <a:endParaRPr lang="en-US" altLang="zh-CN" b="1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5257800" cy="6096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有关中值问题的解题方法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9286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</a:rPr>
              <a:t>利用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</a:rPr>
              <a:t>逆向思维</a:t>
            </a:r>
            <a:r>
              <a:rPr kumimoji="1" lang="zh-CN" altLang="en-US" sz="2800" b="1">
                <a:latin typeface="黑体" pitchFamily="2" charset="-122"/>
              </a:rPr>
              <a:t> </a:t>
            </a:r>
            <a:r>
              <a:rPr kumimoji="1" lang="en-US" altLang="zh-CN" sz="2800" b="1">
                <a:latin typeface="黑体" pitchFamily="2" charset="-122"/>
              </a:rPr>
              <a:t>, </a:t>
            </a:r>
            <a:r>
              <a:rPr kumimoji="1" lang="zh-CN" altLang="en-US" sz="2800" b="1">
                <a:latin typeface="黑体" pitchFamily="2" charset="-122"/>
              </a:rPr>
              <a:t>设辅助函数 </a:t>
            </a:r>
            <a:r>
              <a:rPr kumimoji="1" lang="en-US" altLang="zh-CN" sz="2800" b="1">
                <a:latin typeface="黑体" pitchFamily="2" charset="-122"/>
              </a:rPr>
              <a:t>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105400" y="9286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</a:rPr>
              <a:t>一般解题方法</a:t>
            </a:r>
            <a:r>
              <a:rPr kumimoji="1" lang="en-US" altLang="zh-CN" sz="2800" b="1">
                <a:latin typeface="黑体" pitchFamily="2" charset="-122"/>
              </a:rPr>
              <a:t>: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81000" y="1497013"/>
            <a:ext cx="714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 b="1">
                <a:latin typeface="黑体" pitchFamily="2" charset="-122"/>
              </a:rPr>
              <a:t>证明含一个中值的等式或根的存在 </a:t>
            </a:r>
            <a:r>
              <a:rPr kumimoji="1" lang="en-US" altLang="zh-CN" sz="2800" b="1">
                <a:latin typeface="黑体" pitchFamily="2" charset="-122"/>
              </a:rPr>
              <a:t>,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81000" y="2605088"/>
            <a:ext cx="7431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</a:rPr>
              <a:t>(2) </a:t>
            </a:r>
            <a:r>
              <a:rPr kumimoji="1" lang="zh-CN" altLang="en-US" sz="2800" b="1">
                <a:latin typeface="黑体" pitchFamily="2" charset="-122"/>
              </a:rPr>
              <a:t>若结论中涉及到含中值的两个不同函数 </a:t>
            </a:r>
            <a:r>
              <a:rPr kumimoji="1" lang="en-US" altLang="zh-CN" sz="2800" b="1">
                <a:latin typeface="黑体" pitchFamily="2" charset="-122"/>
              </a:rPr>
              <a:t>,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81000" y="3633788"/>
            <a:ext cx="6783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</a:rPr>
              <a:t>(3) </a:t>
            </a:r>
            <a:r>
              <a:rPr kumimoji="1" lang="zh-CN" altLang="en-US" sz="2800" b="1">
                <a:latin typeface="黑体" pitchFamily="2" charset="-122"/>
              </a:rPr>
              <a:t>若结论中含两个或两个以上的中值 </a:t>
            </a:r>
            <a:r>
              <a:rPr kumimoji="1" lang="en-US" altLang="zh-CN" sz="2800" b="1">
                <a:latin typeface="黑体" pitchFamily="2" charset="-122"/>
              </a:rPr>
              <a:t>,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838200" y="2035175"/>
            <a:ext cx="4471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</a:rPr>
              <a:t>可用原函数法找辅助函数 </a:t>
            </a:r>
            <a:r>
              <a:rPr kumimoji="1" lang="en-US" altLang="zh-CN" sz="2800" b="1">
                <a:latin typeface="黑体" pitchFamily="2" charset="-122"/>
              </a:rPr>
              <a:t>.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496050" y="1474788"/>
            <a:ext cx="2506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</a:rPr>
              <a:t>多用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</a:rPr>
              <a:t>罗尔定理</a:t>
            </a: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</a:rPr>
              <a:t>,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7239000" y="2590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黑体" pitchFamily="2" charset="-122"/>
              </a:rPr>
              <a:t>可考虑用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914400" y="3092450"/>
            <a:ext cx="2686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</a:rPr>
              <a:t>柯西中值定理</a:t>
            </a:r>
            <a:r>
              <a:rPr kumimoji="1" lang="zh-CN" altLang="en-US" sz="2800" b="1">
                <a:latin typeface="黑体" pitchFamily="2" charset="-122"/>
              </a:rPr>
              <a:t> </a:t>
            </a:r>
            <a:r>
              <a:rPr kumimoji="1" lang="en-US" altLang="zh-CN" sz="2800" b="1">
                <a:latin typeface="黑体" pitchFamily="2" charset="-122"/>
              </a:rPr>
              <a:t>.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816725" y="36449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黑体" pitchFamily="2" charset="-122"/>
              </a:rPr>
              <a:t>必须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</a:rPr>
              <a:t>多次应用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914400" y="4130675"/>
            <a:ext cx="1971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</a:rPr>
              <a:t>中值定理 </a:t>
            </a:r>
            <a:r>
              <a:rPr kumimoji="1" lang="en-US" altLang="zh-CN" sz="2800" b="1">
                <a:solidFill>
                  <a:srgbClr val="FF0000"/>
                </a:solidFill>
                <a:latin typeface="黑体" pitchFamily="2" charset="-122"/>
              </a:rPr>
              <a:t>.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81000" y="4670425"/>
            <a:ext cx="8583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</a:rPr>
              <a:t>(4) </a:t>
            </a:r>
            <a:r>
              <a:rPr kumimoji="1" lang="zh-CN" altLang="en-US" sz="2800" b="1">
                <a:latin typeface="黑体" pitchFamily="2" charset="-122"/>
              </a:rPr>
              <a:t>若已知条件中含高阶导数 </a:t>
            </a:r>
            <a:r>
              <a:rPr kumimoji="1" lang="en-US" altLang="zh-CN" sz="2800" b="1">
                <a:latin typeface="黑体" pitchFamily="2" charset="-122"/>
              </a:rPr>
              <a:t>, </a:t>
            </a:r>
            <a:r>
              <a:rPr kumimoji="1" lang="zh-CN" altLang="en-US" sz="2800" b="1">
                <a:latin typeface="黑体" pitchFamily="2" charset="-122"/>
              </a:rPr>
              <a:t>多考虑用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</a:rPr>
              <a:t>泰勒公式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2" charset="-122"/>
              </a:rPr>
              <a:t> </a:t>
            </a:r>
            <a:r>
              <a:rPr kumimoji="1" lang="en-US" altLang="zh-CN" sz="2800" b="1">
                <a:latin typeface="黑体" pitchFamily="2" charset="-122"/>
              </a:rPr>
              <a:t>,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81000" y="5805488"/>
            <a:ext cx="876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黑体" pitchFamily="2" charset="-122"/>
              </a:rPr>
              <a:t>(5) </a:t>
            </a:r>
            <a:r>
              <a:rPr kumimoji="1" lang="zh-CN" altLang="en-US" sz="2800" b="1">
                <a:latin typeface="黑体" pitchFamily="2" charset="-122"/>
              </a:rPr>
              <a:t>若结论为不等式 </a:t>
            </a:r>
            <a:r>
              <a:rPr kumimoji="1" lang="en-US" altLang="zh-CN" sz="2800" b="1">
                <a:latin typeface="黑体" pitchFamily="2" charset="-122"/>
              </a:rPr>
              <a:t>, </a:t>
            </a:r>
            <a:r>
              <a:rPr kumimoji="1" lang="zh-CN" altLang="en-US" sz="2800" b="1">
                <a:latin typeface="黑体" pitchFamily="2" charset="-122"/>
              </a:rPr>
              <a:t>要注意适当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</a:rPr>
              <a:t>放大</a:t>
            </a:r>
            <a:r>
              <a:rPr kumimoji="1" lang="zh-CN" altLang="en-US" sz="2800" b="1">
                <a:latin typeface="黑体" pitchFamily="2" charset="-122"/>
              </a:rPr>
              <a:t>或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</a:rPr>
              <a:t>缩小</a:t>
            </a:r>
            <a:r>
              <a:rPr kumimoji="1" lang="zh-CN" altLang="en-US" sz="2800" b="1">
                <a:latin typeface="黑体" pitchFamily="2" charset="-122"/>
              </a:rPr>
              <a:t>的技巧</a:t>
            </a:r>
            <a:r>
              <a:rPr kumimoji="1" lang="en-US" altLang="zh-CN" sz="2800" b="1">
                <a:latin typeface="黑体" pitchFamily="2" charset="-122"/>
              </a:rPr>
              <a:t>.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838200" y="5186363"/>
            <a:ext cx="5543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黑体" pitchFamily="2" charset="-122"/>
              </a:rPr>
              <a:t>有时也可考虑</a:t>
            </a: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</a:rPr>
              <a:t>对导数用中值定理</a:t>
            </a:r>
            <a:r>
              <a:rPr kumimoji="1" lang="zh-CN" altLang="en-US" sz="2800" b="1">
                <a:solidFill>
                  <a:schemeClr val="tx2"/>
                </a:solidFill>
                <a:latin typeface="黑体" pitchFamily="2" charset="-122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黑体" pitchFamily="2" charset="-122"/>
              </a:rPr>
              <a:t>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65B29-3532-4B0C-9C15-255B5B967CF9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19138" y="1004888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研究函数的性态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90600" y="1538288"/>
            <a:ext cx="144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增减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33600" y="1538288"/>
            <a:ext cx="144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极值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276600" y="1538288"/>
            <a:ext cx="144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凹凸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43400" y="1538288"/>
            <a:ext cx="144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拐点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410200" y="1538288"/>
            <a:ext cx="182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渐近线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858000" y="149225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曲率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719138" y="2147888"/>
            <a:ext cx="342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解决最值问题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143000" y="2681288"/>
            <a:ext cx="5013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目标函数的建立与简化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143000" y="3244850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最值的判别问题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19138" y="385445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其他应用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124200" y="385445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求不定式极限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867400" y="385445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几何应用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066800" y="4433888"/>
            <a:ext cx="251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相关变化率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505200" y="4433888"/>
            <a:ext cx="266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证明不等式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5943600" y="4433888"/>
            <a:ext cx="3452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研究方程实根等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8387" name="Rectangle 27"/>
          <p:cNvSpPr>
            <a:spLocks noChangeArrowheads="1"/>
          </p:cNvSpPr>
          <p:nvPr/>
        </p:nvSpPr>
        <p:spPr bwMode="auto">
          <a:xfrm>
            <a:off x="468313" y="260350"/>
            <a:ext cx="417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</a:rPr>
              <a:t>二、 导数应用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E2E4-8A1B-4831-A346-7A92EC484BA7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990600" y="1295400"/>
          <a:ext cx="739140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4" name="公式" r:id="rId3" imgW="2197100" imgH="1168400" progId="">
                  <p:embed/>
                </p:oleObj>
              </mc:Choice>
              <mc:Fallback>
                <p:oleObj name="公式" r:id="rId3" imgW="2197100" imgH="11684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391400" cy="382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2286000" y="5486400"/>
          <a:ext cx="48768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5" name="公式" r:id="rId5" imgW="1574800" imgH="203200" progId="">
                  <p:embed/>
                </p:oleObj>
              </mc:Choice>
              <mc:Fallback>
                <p:oleObj name="公式" r:id="rId5" imgW="1574800" imgH="2032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86400"/>
                        <a:ext cx="48768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61722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dirty="0">
                <a:latin typeface="隶书" pitchFamily="49" charset="-122"/>
                <a:ea typeface="隶书" pitchFamily="49" charset="-122"/>
              </a:rPr>
              <a:t>罗尔</a:t>
            </a:r>
            <a:r>
              <a:rPr kumimoji="1" lang="zh-CN" altLang="zh-CN" sz="4000" dirty="0"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sz="4000" dirty="0">
                <a:latin typeface="隶书" pitchFamily="49" charset="-122"/>
                <a:ea typeface="隶书" pitchFamily="49" charset="-122"/>
              </a:rPr>
              <a:t>( </a:t>
            </a:r>
            <a:r>
              <a:rPr kumimoji="1" lang="en-US" altLang="zh-CN" sz="4000" dirty="0" err="1">
                <a:latin typeface="隶书" pitchFamily="49" charset="-122"/>
                <a:ea typeface="隶书" pitchFamily="49" charset="-122"/>
              </a:rPr>
              <a:t>Rolle</a:t>
            </a:r>
            <a:r>
              <a:rPr kumimoji="1" lang="en-US" altLang="zh-CN" sz="4000" dirty="0">
                <a:latin typeface="隶书" pitchFamily="49" charset="-122"/>
                <a:ea typeface="隶书" pitchFamily="49" charset="-122"/>
              </a:rPr>
              <a:t> )</a:t>
            </a:r>
            <a:r>
              <a:rPr kumimoji="1" lang="zh-CN" altLang="en-US" sz="4000" dirty="0">
                <a:latin typeface="隶书" pitchFamily="49" charset="-122"/>
                <a:ea typeface="隶书" pitchFamily="49" charset="-122"/>
              </a:rPr>
              <a:t>定理</a:t>
            </a:r>
          </a:p>
        </p:txBody>
      </p:sp>
      <p:sp>
        <p:nvSpPr>
          <p:cNvPr id="1239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191000" y="6500813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6482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8ACA-B114-4FFD-935B-C22C7978DAD1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1143000" y="1524000"/>
          <a:ext cx="73152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8" name="公式" r:id="rId3" imgW="2197100" imgH="939800" progId="">
                  <p:embed/>
                </p:oleObj>
              </mc:Choice>
              <mc:Fallback>
                <p:oleObj name="公式" r:id="rId3" imgW="2197100" imgH="9398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7315200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1828800" y="4876800"/>
          <a:ext cx="63246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9" name="公式" r:id="rId5" imgW="2273300" imgH="406400" progId="">
                  <p:embed/>
                </p:oleObj>
              </mc:Choice>
              <mc:Fallback>
                <p:oleObj name="公式" r:id="rId5" imgW="2273300" imgH="4064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632460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28600" y="430213"/>
            <a:ext cx="73152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dirty="0">
                <a:latin typeface="Times New Roman" pitchFamily="18" charset="0"/>
                <a:ea typeface="隶书" pitchFamily="49" charset="-122"/>
              </a:rPr>
              <a:t>拉格朗日</a:t>
            </a:r>
            <a:r>
              <a:rPr kumimoji="1" lang="en-US" altLang="zh-CN" sz="4000" dirty="0">
                <a:latin typeface="Times New Roman" pitchFamily="18" charset="0"/>
                <a:ea typeface="隶书" pitchFamily="49" charset="-122"/>
              </a:rPr>
              <a:t>(Lagrange )</a:t>
            </a:r>
            <a:r>
              <a:rPr kumimoji="1" lang="zh-CN" altLang="en-US" sz="4000" dirty="0">
                <a:latin typeface="Times New Roman" pitchFamily="18" charset="0"/>
                <a:ea typeface="隶书" pitchFamily="49" charset="-122"/>
              </a:rPr>
              <a:t>定理</a:t>
            </a:r>
          </a:p>
        </p:txBody>
      </p:sp>
      <p:sp>
        <p:nvSpPr>
          <p:cNvPr id="1280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191000" y="6500813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6482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769C-FFAE-4864-B3D6-C291C53A73EE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143000" y="1146175"/>
          <a:ext cx="6248400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2" name="公式" r:id="rId3" imgW="1968500" imgH="1371600" progId="">
                  <p:embed/>
                </p:oleObj>
              </mc:Choice>
              <mc:Fallback>
                <p:oleObj name="公式" r:id="rId3" imgW="1968500" imgH="13716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6175"/>
                        <a:ext cx="6248400" cy="418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2514600" y="5029200"/>
          <a:ext cx="56388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3" name="公式" r:id="rId5" imgW="2146300" imgH="431800" progId="">
                  <p:embed/>
                </p:oleObj>
              </mc:Choice>
              <mc:Fallback>
                <p:oleObj name="公式" r:id="rId5" imgW="2146300" imgH="4318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5638800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52400" y="277813"/>
            <a:ext cx="59436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4000" dirty="0">
                <a:latin typeface="Times New Roman" pitchFamily="18" charset="0"/>
                <a:ea typeface="隶书" pitchFamily="49" charset="-122"/>
              </a:rPr>
              <a:t>柯西</a:t>
            </a:r>
            <a:r>
              <a:rPr kumimoji="1" lang="zh-CN" altLang="zh-CN" sz="40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4000" dirty="0">
                <a:latin typeface="Times New Roman" pitchFamily="18" charset="0"/>
                <a:ea typeface="隶书" pitchFamily="49" charset="-122"/>
              </a:rPr>
              <a:t>(Cauchy )</a:t>
            </a:r>
            <a:r>
              <a:rPr kumimoji="1" lang="zh-CN" altLang="en-US" sz="4000" dirty="0">
                <a:latin typeface="Times New Roman" pitchFamily="18" charset="0"/>
                <a:ea typeface="隶书" pitchFamily="49" charset="-122"/>
              </a:rPr>
              <a:t>定理</a:t>
            </a:r>
          </a:p>
        </p:txBody>
      </p:sp>
      <p:sp>
        <p:nvSpPr>
          <p:cNvPr id="13619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191000" y="6500813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6482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6"/>
          <p:cNvSpPr>
            <a:spLocks noChangeArrowheads="1"/>
          </p:cNvSpPr>
          <p:nvPr/>
        </p:nvSpPr>
        <p:spPr bwMode="auto">
          <a:xfrm>
            <a:off x="882650" y="1143000"/>
            <a:ext cx="4724400" cy="1143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85" name="AutoShape 53"/>
          <p:cNvSpPr>
            <a:spLocks noChangeArrowheads="1"/>
          </p:cNvSpPr>
          <p:nvPr/>
        </p:nvSpPr>
        <p:spPr bwMode="auto">
          <a:xfrm rot="5400000">
            <a:off x="5721350" y="1466850"/>
            <a:ext cx="457200" cy="1905000"/>
          </a:xfrm>
          <a:custGeom>
            <a:avLst/>
            <a:gdLst>
              <a:gd name="G0" fmla="+- 12689 0 0"/>
              <a:gd name="G1" fmla="+- 17999 0 0"/>
              <a:gd name="G2" fmla="+- 1896 0 0"/>
              <a:gd name="G3" fmla="*/ 12689 1 2"/>
              <a:gd name="G4" fmla="+- G3 10800 0"/>
              <a:gd name="G5" fmla="+- 21600 12689 17999"/>
              <a:gd name="G6" fmla="+- 17999 1896 0"/>
              <a:gd name="G7" fmla="*/ G6 1 2"/>
              <a:gd name="G8" fmla="*/ 17999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999 1 2"/>
              <a:gd name="G15" fmla="+- G5 0 G4"/>
              <a:gd name="G16" fmla="+- G0 0 G4"/>
              <a:gd name="G17" fmla="*/ G2 G15 G16"/>
              <a:gd name="T0" fmla="*/ 17145 w 21600"/>
              <a:gd name="T1" fmla="*/ 0 h 21600"/>
              <a:gd name="T2" fmla="*/ 12689 w 21600"/>
              <a:gd name="T3" fmla="*/ 1896 h 21600"/>
              <a:gd name="T4" fmla="*/ 0 w 21600"/>
              <a:gd name="T5" fmla="*/ 20575 h 21600"/>
              <a:gd name="T6" fmla="*/ 9000 w 21600"/>
              <a:gd name="T7" fmla="*/ 21600 h 21600"/>
              <a:gd name="T8" fmla="*/ 17999 w 21600"/>
              <a:gd name="T9" fmla="*/ 11938 h 21600"/>
              <a:gd name="T10" fmla="*/ 21600 w 21600"/>
              <a:gd name="T11" fmla="*/ 189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145" y="0"/>
                </a:moveTo>
                <a:lnTo>
                  <a:pt x="12689" y="1896"/>
                </a:lnTo>
                <a:lnTo>
                  <a:pt x="16290" y="1896"/>
                </a:lnTo>
                <a:lnTo>
                  <a:pt x="16290" y="19549"/>
                </a:lnTo>
                <a:lnTo>
                  <a:pt x="0" y="19549"/>
                </a:lnTo>
                <a:lnTo>
                  <a:pt x="0" y="21600"/>
                </a:lnTo>
                <a:lnTo>
                  <a:pt x="17999" y="21600"/>
                </a:lnTo>
                <a:lnTo>
                  <a:pt x="17999" y="1896"/>
                </a:lnTo>
                <a:lnTo>
                  <a:pt x="21600" y="1896"/>
                </a:lnTo>
                <a:close/>
              </a:path>
            </a:pathLst>
          </a:custGeom>
          <a:solidFill>
            <a:srgbClr val="0000FF"/>
          </a:soli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86" name="Rectangle 5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940050" y="2667000"/>
            <a:ext cx="1447800" cy="762000"/>
          </a:xfrm>
          <a:prstGeom prst="rect">
            <a:avLst/>
          </a:prstGeom>
          <a:solidFill>
            <a:srgbClr val="FF99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  <a:ea typeface="隶书" pitchFamily="49" charset="-122"/>
              </a:rPr>
              <a:t>左右极限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487" name="Rectangle 5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63850" y="3752850"/>
            <a:ext cx="1524000" cy="8382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rPr>
              <a:t>两个重要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rPr>
              <a:t>极限</a:t>
            </a:r>
          </a:p>
        </p:txBody>
      </p:sp>
      <p:sp>
        <p:nvSpPr>
          <p:cNvPr id="18488" name="Rectangle 5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2575" y="5029200"/>
            <a:ext cx="3505200" cy="838200"/>
          </a:xfrm>
          <a:prstGeom prst="rect">
            <a:avLst/>
          </a:prstGeom>
          <a:solidFill>
            <a:srgbClr val="FF5050"/>
          </a:solidFill>
          <a:ln w="76200" cmpd="tri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求极限的常用方法</a:t>
            </a:r>
          </a:p>
        </p:txBody>
      </p:sp>
      <p:sp>
        <p:nvSpPr>
          <p:cNvPr id="18489" name="Rectangle 5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02450" y="3765550"/>
            <a:ext cx="1676400" cy="8382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无穷小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的性质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490" name="Rectangle 5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06450" y="2647950"/>
            <a:ext cx="1676400" cy="762000"/>
          </a:xfrm>
          <a:prstGeom prst="rect">
            <a:avLst/>
          </a:prstGeom>
          <a:solidFill>
            <a:srgbClr val="FF99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  <a:ea typeface="隶书" pitchFamily="49" charset="-122"/>
              </a:rPr>
              <a:t>极限存在的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  <a:ea typeface="隶书" pitchFamily="49" charset="-122"/>
              </a:rPr>
              <a:t>充要条件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491" name="Rectangle 59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06450" y="3733800"/>
            <a:ext cx="1676400" cy="8382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rPr>
              <a:t>判定极限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rPr>
              <a:t>存在的准则</a:t>
            </a: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492" name="Rectangle 6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616450" y="2667000"/>
            <a:ext cx="1981200" cy="7620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无穷小的比较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493" name="Rectangle 6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64350" y="5032375"/>
            <a:ext cx="1752600" cy="8382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极限的性质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41" name="Rectangle 63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06450" y="1066800"/>
            <a:ext cx="4724400" cy="11430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2" name="Line 64"/>
          <p:cNvSpPr>
            <a:spLocks noChangeShapeType="1"/>
          </p:cNvSpPr>
          <p:nvPr/>
        </p:nvSpPr>
        <p:spPr bwMode="auto">
          <a:xfrm>
            <a:off x="806450" y="1524000"/>
            <a:ext cx="4724400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43" name="Line 65"/>
          <p:cNvSpPr>
            <a:spLocks noChangeShapeType="1"/>
          </p:cNvSpPr>
          <p:nvPr/>
        </p:nvSpPr>
        <p:spPr bwMode="auto">
          <a:xfrm>
            <a:off x="2101850" y="1066800"/>
            <a:ext cx="1588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44" name="Line 66"/>
          <p:cNvSpPr>
            <a:spLocks noChangeShapeType="1"/>
          </p:cNvSpPr>
          <p:nvPr/>
        </p:nvSpPr>
        <p:spPr bwMode="auto">
          <a:xfrm>
            <a:off x="3776663" y="1528763"/>
            <a:ext cx="1587" cy="6810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45" name="Text Box 67"/>
          <p:cNvSpPr txBox="1">
            <a:spLocks noChangeArrowheads="1"/>
          </p:cNvSpPr>
          <p:nvPr/>
        </p:nvSpPr>
        <p:spPr bwMode="auto">
          <a:xfrm>
            <a:off x="822325" y="1114425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0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</a:rPr>
              <a:t>数列极限</a:t>
            </a:r>
            <a:endParaRPr kumimoji="1" lang="zh-CN" altLang="en-US" sz="2000" b="1">
              <a:solidFill>
                <a:srgbClr val="FFFF66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46" name="Text Box 68"/>
          <p:cNvSpPr txBox="1">
            <a:spLocks noChangeArrowheads="1"/>
          </p:cNvSpPr>
          <p:nvPr/>
        </p:nvSpPr>
        <p:spPr bwMode="auto">
          <a:xfrm>
            <a:off x="2406650" y="1127125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000" b="1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函   数   极   限</a:t>
            </a:r>
            <a:endParaRPr kumimoji="1" lang="zh-CN" altLang="en-US" sz="2400" b="1">
              <a:solidFill>
                <a:srgbClr val="FFFF66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26" name="Object 69"/>
          <p:cNvGraphicFramePr>
            <a:graphicFrameLocks noChangeAspect="1"/>
          </p:cNvGraphicFramePr>
          <p:nvPr/>
        </p:nvGraphicFramePr>
        <p:xfrm>
          <a:off x="971550" y="1758950"/>
          <a:ext cx="977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公式" r:id="rId10" imgW="39309570" imgH="14011185" progId="">
                  <p:embed/>
                </p:oleObj>
              </mc:Choice>
              <mc:Fallback>
                <p:oleObj name="公式" r:id="rId10" imgW="39309570" imgH="14011185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58950"/>
                        <a:ext cx="9779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0"/>
          <p:cNvGraphicFramePr>
            <a:graphicFrameLocks noChangeAspect="1"/>
          </p:cNvGraphicFramePr>
          <p:nvPr/>
        </p:nvGraphicFramePr>
        <p:xfrm>
          <a:off x="3930650" y="1755775"/>
          <a:ext cx="13176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公式" r:id="rId12" imgW="53025570" imgH="15535365" progId="">
                  <p:embed/>
                </p:oleObj>
              </mc:Choice>
              <mc:Fallback>
                <p:oleObj name="公式" r:id="rId12" imgW="53025570" imgH="15535365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1755775"/>
                        <a:ext cx="13176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1"/>
          <p:cNvGraphicFramePr>
            <a:graphicFrameLocks noChangeAspect="1"/>
          </p:cNvGraphicFramePr>
          <p:nvPr/>
        </p:nvGraphicFramePr>
        <p:xfrm>
          <a:off x="2254250" y="1766888"/>
          <a:ext cx="12668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公式" r:id="rId14" imgW="50892030" imgH="14011185" progId="">
                  <p:embed/>
                </p:oleObj>
              </mc:Choice>
              <mc:Fallback>
                <p:oleObj name="公式" r:id="rId14" imgW="50892030" imgH="14011185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766888"/>
                        <a:ext cx="126682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05" name="Rectangle 73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635500" y="3752850"/>
            <a:ext cx="1981200" cy="8382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等价无穷小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及其性质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506" name="Rectangle 74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06450" y="4968875"/>
            <a:ext cx="1600200" cy="876300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</a:rPr>
              <a:t>唯一性</a:t>
            </a:r>
            <a:endParaRPr kumimoji="1" lang="zh-CN" alt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6902450" y="2460625"/>
            <a:ext cx="1784350" cy="1082675"/>
            <a:chOff x="4272" y="1488"/>
            <a:chExt cx="1124" cy="682"/>
          </a:xfrm>
        </p:grpSpPr>
        <p:sp>
          <p:nvSpPr>
            <p:cNvPr id="1071" name="Rectangle 97"/>
            <p:cNvSpPr>
              <a:spLocks noChangeArrowheads="1"/>
            </p:cNvSpPr>
            <p:nvPr/>
          </p:nvSpPr>
          <p:spPr bwMode="auto">
            <a:xfrm>
              <a:off x="4340" y="1546"/>
              <a:ext cx="1056" cy="62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72" name="Rectangle 76"/>
            <p:cNvSpPr>
              <a:spLocks noChangeArrowheads="1"/>
            </p:cNvSpPr>
            <p:nvPr/>
          </p:nvSpPr>
          <p:spPr bwMode="auto">
            <a:xfrm>
              <a:off x="4272" y="1488"/>
              <a:ext cx="1056" cy="624"/>
            </a:xfrm>
            <a:prstGeom prst="rect">
              <a:avLst/>
            </a:prstGeom>
            <a:solidFill>
              <a:srgbClr val="0000FF"/>
            </a:solidFill>
            <a:ln w="76200" cmpd="tri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FF"/>
                  </a:solidFill>
                  <a:latin typeface="Times New Roman" pitchFamily="18" charset="0"/>
                  <a:ea typeface="黑体" pitchFamily="49" charset="-122"/>
                </a:rPr>
                <a:t>无穷小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030" name="Object 77">
              <a:hlinkClick r:id="rId17" action="ppaction://hlinksldjump"/>
            </p:cNvPr>
            <p:cNvGraphicFramePr>
              <a:graphicFrameLocks noChangeAspect="1"/>
            </p:cNvGraphicFramePr>
            <p:nvPr/>
          </p:nvGraphicFramePr>
          <p:xfrm>
            <a:off x="4416" y="1854"/>
            <a:ext cx="75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7" name="公式" r:id="rId18" imgW="47844000" imgH="15230475" progId="">
                    <p:embed/>
                  </p:oleObj>
                </mc:Choice>
                <mc:Fallback>
                  <p:oleObj name="公式" r:id="rId18" imgW="47844000" imgH="15230475" progId="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54"/>
                          <a:ext cx="751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10" name="Rectangle 78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626350" y="1143000"/>
            <a:ext cx="914400" cy="9906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两者的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关系</a:t>
            </a:r>
            <a:endParaRPr kumimoji="1" lang="zh-CN" altLang="en-US" sz="200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511" name="AutoShape 79"/>
          <p:cNvSpPr>
            <a:spLocks noChangeArrowheads="1"/>
          </p:cNvSpPr>
          <p:nvPr/>
        </p:nvSpPr>
        <p:spPr bwMode="auto">
          <a:xfrm>
            <a:off x="3911600" y="22098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accent2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13" name="AutoShape 81"/>
          <p:cNvSpPr>
            <a:spLocks noChangeArrowheads="1"/>
          </p:cNvSpPr>
          <p:nvPr/>
        </p:nvSpPr>
        <p:spPr bwMode="auto">
          <a:xfrm>
            <a:off x="7969250" y="21336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6600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15" name="AutoShape 83"/>
          <p:cNvSpPr>
            <a:spLocks noChangeArrowheads="1"/>
          </p:cNvSpPr>
          <p:nvPr/>
        </p:nvSpPr>
        <p:spPr bwMode="auto">
          <a:xfrm>
            <a:off x="7645400" y="3429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16" name="AutoShape 84"/>
          <p:cNvSpPr>
            <a:spLocks noChangeArrowheads="1"/>
          </p:cNvSpPr>
          <p:nvPr/>
        </p:nvSpPr>
        <p:spPr bwMode="auto">
          <a:xfrm>
            <a:off x="7664450" y="4622800"/>
            <a:ext cx="228600" cy="360363"/>
          </a:xfrm>
          <a:prstGeom prst="downArrow">
            <a:avLst>
              <a:gd name="adj1" fmla="val 50000"/>
              <a:gd name="adj2" fmla="val 3941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17" name="AutoShape 85"/>
          <p:cNvSpPr>
            <a:spLocks noChangeArrowheads="1"/>
          </p:cNvSpPr>
          <p:nvPr/>
        </p:nvSpPr>
        <p:spPr bwMode="auto">
          <a:xfrm>
            <a:off x="6369050" y="53340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FFFF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18" name="AutoShape 86"/>
          <p:cNvSpPr>
            <a:spLocks noChangeArrowheads="1"/>
          </p:cNvSpPr>
          <p:nvPr/>
        </p:nvSpPr>
        <p:spPr bwMode="auto">
          <a:xfrm>
            <a:off x="2417763" y="5334000"/>
            <a:ext cx="357187" cy="228600"/>
          </a:xfrm>
          <a:prstGeom prst="rightArrow">
            <a:avLst>
              <a:gd name="adj1" fmla="val 50000"/>
              <a:gd name="adj2" fmla="val 39062"/>
            </a:avLst>
          </a:prstGeom>
          <a:gradFill rotWithShape="0">
            <a:gsLst>
              <a:gs pos="0">
                <a:srgbClr val="336699"/>
              </a:gs>
              <a:gs pos="100000">
                <a:srgbClr val="FF6600"/>
              </a:gs>
            </a:gsLst>
            <a:lin ang="0" scaled="1"/>
          </a:gradFill>
          <a:ln w="38100" cmpd="dbl">
            <a:solidFill>
              <a:srgbClr val="33CCC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19" name="AutoShape 87"/>
          <p:cNvSpPr>
            <a:spLocks noChangeArrowheads="1"/>
          </p:cNvSpPr>
          <p:nvPr/>
        </p:nvSpPr>
        <p:spPr bwMode="auto">
          <a:xfrm>
            <a:off x="6616700" y="2914650"/>
            <a:ext cx="269875" cy="215900"/>
          </a:xfrm>
          <a:prstGeom prst="leftArrow">
            <a:avLst>
              <a:gd name="adj1" fmla="val 50000"/>
              <a:gd name="adj2" fmla="val 31250"/>
            </a:avLst>
          </a:prstGeom>
          <a:gradFill rotWithShape="0">
            <a:gsLst>
              <a:gs pos="0">
                <a:srgbClr val="0099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20" name="AutoShape 88"/>
          <p:cNvSpPr>
            <a:spLocks noChangeArrowheads="1"/>
          </p:cNvSpPr>
          <p:nvPr/>
        </p:nvSpPr>
        <p:spPr bwMode="auto">
          <a:xfrm>
            <a:off x="5435600" y="3429000"/>
            <a:ext cx="285750" cy="304800"/>
          </a:xfrm>
          <a:prstGeom prst="downArrow">
            <a:avLst>
              <a:gd name="adj1" fmla="val 50000"/>
              <a:gd name="adj2" fmla="val 26667"/>
            </a:avLst>
          </a:prstGeom>
          <a:solidFill>
            <a:srgbClr val="008000"/>
          </a:solidFill>
          <a:ln w="38100" cmpd="dbl">
            <a:solidFill>
              <a:srgbClr val="339933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21" name="AutoShape 89"/>
          <p:cNvSpPr>
            <a:spLocks noChangeArrowheads="1"/>
          </p:cNvSpPr>
          <p:nvPr/>
        </p:nvSpPr>
        <p:spPr bwMode="auto">
          <a:xfrm>
            <a:off x="5492750" y="462915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008000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339933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22" name="AutoShape 90"/>
          <p:cNvSpPr>
            <a:spLocks noChangeArrowheads="1"/>
          </p:cNvSpPr>
          <p:nvPr/>
        </p:nvSpPr>
        <p:spPr bwMode="auto">
          <a:xfrm>
            <a:off x="2482850" y="4038600"/>
            <a:ext cx="381000" cy="273050"/>
          </a:xfrm>
          <a:prstGeom prst="rightArrow">
            <a:avLst>
              <a:gd name="adj1" fmla="val 50000"/>
              <a:gd name="adj2" fmla="val 34884"/>
            </a:avLst>
          </a:prstGeom>
          <a:solidFill>
            <a:srgbClr val="FF00FF"/>
          </a:soli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23" name="AutoShape 91"/>
          <p:cNvSpPr>
            <a:spLocks noChangeArrowheads="1"/>
          </p:cNvSpPr>
          <p:nvPr/>
        </p:nvSpPr>
        <p:spPr bwMode="auto">
          <a:xfrm>
            <a:off x="3511550" y="4610100"/>
            <a:ext cx="228600" cy="400050"/>
          </a:xfrm>
          <a:prstGeom prst="downArrow">
            <a:avLst>
              <a:gd name="adj1" fmla="val 50000"/>
              <a:gd name="adj2" fmla="val 43750"/>
            </a:avLst>
          </a:prstGeom>
          <a:gradFill rotWithShape="0">
            <a:gsLst>
              <a:gs pos="0">
                <a:srgbClr val="CC3399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24" name="AutoShape 92"/>
          <p:cNvSpPr>
            <a:spLocks noChangeArrowheads="1"/>
          </p:cNvSpPr>
          <p:nvPr/>
        </p:nvSpPr>
        <p:spPr bwMode="auto">
          <a:xfrm>
            <a:off x="2482850" y="2895600"/>
            <a:ext cx="438150" cy="273050"/>
          </a:xfrm>
          <a:prstGeom prst="leftArrow">
            <a:avLst>
              <a:gd name="adj1" fmla="val 50000"/>
              <a:gd name="adj2" fmla="val 40116"/>
            </a:avLst>
          </a:prstGeom>
          <a:solidFill>
            <a:srgbClr val="FF9900"/>
          </a:solidFill>
          <a:ln w="38100" cmpd="dbl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5721350" y="1066800"/>
            <a:ext cx="1600200" cy="1066800"/>
            <a:chOff x="3552" y="528"/>
            <a:chExt cx="1008" cy="672"/>
          </a:xfrm>
        </p:grpSpPr>
        <p:sp>
          <p:nvSpPr>
            <p:cNvPr id="18504" name="Rectangle 72">
              <a:hlinkClick r:id="rId1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52" y="528"/>
              <a:ext cx="1008" cy="672"/>
            </a:xfrm>
            <a:prstGeom prst="rect">
              <a:avLst/>
            </a:prstGeom>
            <a:solidFill>
              <a:srgbClr val="800080"/>
            </a:solidFill>
            <a:ln w="76200" cmpd="tri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itchFamily="18" charset="0"/>
                  <a:ea typeface="黑体" pitchFamily="2" charset="-122"/>
                </a:rPr>
                <a:t>无穷大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1029" name="Object 101"/>
            <p:cNvGraphicFramePr>
              <a:graphicFrameLocks noChangeAspect="1"/>
            </p:cNvGraphicFramePr>
            <p:nvPr/>
          </p:nvGraphicFramePr>
          <p:xfrm>
            <a:off x="3600" y="960"/>
            <a:ext cx="91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8" name="Equation" r:id="rId20" imgW="46624950" imgH="8829675" progId="">
                    <p:embed/>
                  </p:oleObj>
                </mc:Choice>
                <mc:Fallback>
                  <p:oleObj name="Equation" r:id="rId20" imgW="46624950" imgH="8829675" progId="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0"/>
                          <a:ext cx="912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14" name="AutoShape 82"/>
          <p:cNvSpPr>
            <a:spLocks noChangeArrowheads="1"/>
          </p:cNvSpPr>
          <p:nvPr/>
        </p:nvSpPr>
        <p:spPr bwMode="auto">
          <a:xfrm>
            <a:off x="7321550" y="1600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800080"/>
              </a:gs>
              <a:gs pos="100000">
                <a:srgbClr val="FF6600"/>
              </a:gs>
            </a:gsLst>
            <a:lin ang="0" scaled="1"/>
          </a:gradFill>
          <a:ln w="38100" cmpd="dbl">
            <a:solidFill>
              <a:srgbClr val="FF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5" name="Rectangle 104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902450" y="2514600"/>
            <a:ext cx="1676400" cy="9144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6" name="Rectangle 105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5759450" y="1143000"/>
            <a:ext cx="1676400" cy="9144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12" name="AutoShape 80"/>
          <p:cNvSpPr>
            <a:spLocks noChangeArrowheads="1"/>
          </p:cNvSpPr>
          <p:nvPr/>
        </p:nvSpPr>
        <p:spPr bwMode="auto">
          <a:xfrm>
            <a:off x="6978650" y="2209800"/>
            <a:ext cx="228600" cy="228600"/>
          </a:xfrm>
          <a:prstGeom prst="up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990000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8" name="AutoShape 106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4038" y="6324600"/>
            <a:ext cx="6858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9" name="灯片编号占位符 4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90495-E92B-4955-97E8-4E532B076F54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2F94-C607-4CB3-B850-7AB61A6E0652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34950" y="2765425"/>
          <a:ext cx="882650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0" name="公式" r:id="rId3" imgW="3454400" imgH="901700" progId="">
                  <p:embed/>
                </p:oleObj>
              </mc:Choice>
              <mc:Fallback>
                <p:oleObj name="公式" r:id="rId3" imgW="3454400" imgH="9017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2765425"/>
                        <a:ext cx="8826500" cy="229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36663" y="5181600"/>
          <a:ext cx="44465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1" name="公式" r:id="rId5" imgW="1815312" imgH="444307" progId="">
                  <p:embed/>
                </p:oleObj>
              </mc:Choice>
              <mc:Fallback>
                <p:oleObj name="公式" r:id="rId5" imgW="1815312" imgH="444307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5181600"/>
                        <a:ext cx="4446587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172200" y="5137150"/>
          <a:ext cx="2895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2" name="公式" r:id="rId7" imgW="1016000" imgH="241300" progId="">
                  <p:embed/>
                </p:oleObj>
              </mc:Choice>
              <mc:Fallback>
                <p:oleObj name="公式" r:id="rId7" imgW="1016000" imgH="2413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37150"/>
                        <a:ext cx="2895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364163" y="5949950"/>
          <a:ext cx="3124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3" name="公式" r:id="rId9" imgW="965200" imgH="203200" progId="">
                  <p:embed/>
                </p:oleObj>
              </mc:Choice>
              <mc:Fallback>
                <p:oleObj name="公式" r:id="rId9" imgW="965200" imgH="2032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949950"/>
                        <a:ext cx="3124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635125" y="892175"/>
          <a:ext cx="714692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4" name="公式" r:id="rId11" imgW="2400300" imgH="711200" progId="">
                  <p:embed/>
                </p:oleObj>
              </mc:Choice>
              <mc:Fallback>
                <p:oleObj name="公式" r:id="rId11" imgW="2400300" imgH="7112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892175"/>
                        <a:ext cx="7146925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228600" y="1524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dirty="0">
                <a:latin typeface="Times New Roman" pitchFamily="18" charset="0"/>
                <a:ea typeface="隶书" pitchFamily="49" charset="-122"/>
              </a:rPr>
              <a:t>泰勒公式</a:t>
            </a:r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495300" y="838200"/>
            <a:ext cx="1555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>
            <a:spAutoFit/>
          </a:bodyPr>
          <a:lstStyle/>
          <a:p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1:</a:t>
            </a:r>
          </a:p>
        </p:txBody>
      </p:sp>
      <p:sp>
        <p:nvSpPr>
          <p:cNvPr id="717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187825" y="6453188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pitchFamily="2" charset="-122"/>
            </a:endParaRPr>
          </a:p>
        </p:txBody>
      </p:sp>
      <p:sp>
        <p:nvSpPr>
          <p:cNvPr id="718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619625" y="6453188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5B94F-DACC-4FCD-868F-59AB57E44D8D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741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  <a:sym typeface="Monotype Sorts"/>
              </a:rPr>
              <a:t> 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五个常用函数的麦克劳林公式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609600" y="762000"/>
          <a:ext cx="81534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公式" r:id="rId3" imgW="2730500" imgH="444500" progId="">
                  <p:embed/>
                </p:oleObj>
              </mc:Choice>
              <mc:Fallback>
                <p:oleObj name="公式" r:id="rId3" imgW="2730500" imgH="4445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81534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191000" y="6500813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741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6482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ea typeface="黑体" pitchFamily="49" charset="-122"/>
            </a:endParaRPr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457200" y="3062288"/>
          <a:ext cx="868680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公式" r:id="rId5" imgW="3581400" imgH="901700" progId="">
                  <p:embed/>
                </p:oleObj>
              </mc:Choice>
              <mc:Fallback>
                <p:oleObj name="公式" r:id="rId5" imgW="3581400" imgH="9017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62288"/>
                        <a:ext cx="8686800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603250" y="1981200"/>
          <a:ext cx="70167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公式" r:id="rId7" imgW="2349500" imgH="406400" progId="">
                  <p:embed/>
                </p:oleObj>
              </mc:Choice>
              <mc:Fallback>
                <p:oleObj name="公式" r:id="rId7" imgW="2349500" imgH="4064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981200"/>
                        <a:ext cx="70167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"/>
          <p:cNvGraphicFramePr>
            <a:graphicFrameLocks noChangeAspect="1"/>
          </p:cNvGraphicFramePr>
          <p:nvPr/>
        </p:nvGraphicFramePr>
        <p:xfrm>
          <a:off x="493713" y="5486400"/>
          <a:ext cx="73548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公式" r:id="rId9" imgW="3200400" imgH="444500" progId="">
                  <p:embed/>
                </p:oleObj>
              </mc:Choice>
              <mc:Fallback>
                <p:oleObj name="公式" r:id="rId9" imgW="3200400" imgH="4445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5486400"/>
                        <a:ext cx="7354887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503CF-5C19-40F7-A458-FE796D106E9F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42925" y="0"/>
          <a:ext cx="8296275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公式" r:id="rId3" imgW="3505200" imgH="889000" progId="">
                  <p:embed/>
                </p:oleObj>
              </mc:Choice>
              <mc:Fallback>
                <p:oleObj name="公式" r:id="rId3" imgW="3505200" imgH="8890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0"/>
                        <a:ext cx="8296275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33400" y="2209800"/>
          <a:ext cx="6781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公式" r:id="rId5" imgW="2984500" imgH="444500" progId="">
                  <p:embed/>
                </p:oleObj>
              </mc:Choice>
              <mc:Fallback>
                <p:oleObj name="公式" r:id="rId5" imgW="2984500" imgH="4445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67818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609600" y="3505200"/>
          <a:ext cx="62484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公式" r:id="rId7" imgW="2540000" imgH="419100" progId="">
                  <p:embed/>
                </p:oleObj>
              </mc:Choice>
              <mc:Fallback>
                <p:oleObj name="公式" r:id="rId7" imgW="2540000" imgH="4191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62484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876800" y="4419600"/>
          <a:ext cx="36576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公式" r:id="rId9" imgW="1511300" imgH="444500" progId="">
                  <p:embed/>
                </p:oleObj>
              </mc:Choice>
              <mc:Fallback>
                <p:oleObj name="公式" r:id="rId9" imgW="1511300" imgH="4445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36576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11188" y="5551488"/>
          <a:ext cx="74660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公式" r:id="rId11" imgW="3035300" imgH="419100" progId="">
                  <p:embed/>
                </p:oleObj>
              </mc:Choice>
              <mc:Fallback>
                <p:oleObj name="公式" r:id="rId11" imgW="3035300" imgH="4191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51488"/>
                        <a:ext cx="74660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191000" y="6500813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844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6482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55BDB-637C-4C34-B5E8-86BC81CBD0A4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90525" y="427038"/>
          <a:ext cx="852487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公式" r:id="rId3" imgW="3581400" imgH="1320800" progId="">
                  <p:embed/>
                </p:oleObj>
              </mc:Choice>
              <mc:Fallback>
                <p:oleObj name="公式" r:id="rId3" imgW="3581400" imgH="13208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427038"/>
                        <a:ext cx="852487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00813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946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ea typeface="黑体" pitchFamily="49" charset="-122"/>
            </a:endParaRP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228600" y="4148138"/>
          <a:ext cx="7880350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公式" r:id="rId5" imgW="3009900" imgH="876300" progId="">
                  <p:embed/>
                </p:oleObj>
              </mc:Choice>
              <mc:Fallback>
                <p:oleObj name="公式" r:id="rId5" imgW="3009900" imgH="8763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48138"/>
                        <a:ext cx="7880350" cy="225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0F436-6D40-40B6-B3C2-F119A082740C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28662" y="2285992"/>
          <a:ext cx="7786742" cy="477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0" name="Equation" r:id="rId3" imgW="7315200" imgH="457200" progId="">
                  <p:embed/>
                </p:oleObj>
              </mc:Choice>
              <mc:Fallback>
                <p:oleObj name="Equation" r:id="rId3" imgW="7315200" imgH="4572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285992"/>
                        <a:ext cx="7786742" cy="477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827089" y="4828331"/>
          <a:ext cx="2536968" cy="562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1" name="公式" r:id="rId5" imgW="901309" imgH="215806" progId="">
                  <p:embed/>
                </p:oleObj>
              </mc:Choice>
              <mc:Fallback>
                <p:oleObj name="公式" r:id="rId5" imgW="901309" imgH="215806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4828331"/>
                        <a:ext cx="2536968" cy="562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27088" y="3079231"/>
          <a:ext cx="5622469" cy="59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2" name="公式" r:id="rId7" imgW="1879600" imgH="215900" progId="">
                  <p:embed/>
                </p:oleObj>
              </mc:Choice>
              <mc:Fallback>
                <p:oleObj name="公式" r:id="rId7" imgW="1879600" imgH="2159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79231"/>
                        <a:ext cx="5622469" cy="594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827089" y="3993948"/>
          <a:ext cx="6978090" cy="597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3" name="Equation" r:id="rId9" imgW="2451100" imgH="215900" progId="">
                  <p:embed/>
                </p:oleObj>
              </mc:Choice>
              <mc:Fallback>
                <p:oleObj name="Equation" r:id="rId9" imgW="2451100" imgH="2159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3993948"/>
                        <a:ext cx="6978090" cy="597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827088" y="5671937"/>
          <a:ext cx="4868236" cy="6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4" name="公式" r:id="rId11" imgW="1714500" imgH="228600" progId="">
                  <p:embed/>
                </p:oleObj>
              </mc:Choice>
              <mc:Fallback>
                <p:oleObj name="公式" r:id="rId11" imgW="1714500" imgH="2286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71937"/>
                        <a:ext cx="4868236" cy="61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428596" y="128586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 b="1" dirty="0">
                <a:latin typeface="Times New Roman" pitchFamily="18" charset="0"/>
                <a:ea typeface="隶书" pitchFamily="49" charset="-122"/>
              </a:rPr>
              <a:t>简言之函数作图</a:t>
            </a:r>
          </a:p>
        </p:txBody>
      </p:sp>
      <p:sp>
        <p:nvSpPr>
          <p:cNvPr id="23561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191000" y="6500813"/>
            <a:ext cx="457200" cy="280987"/>
          </a:xfrm>
          <a:prstGeom prst="actionButtonBackPreviou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648200" y="6500813"/>
            <a:ext cx="457200" cy="280987"/>
          </a:xfrm>
          <a:prstGeom prst="actionButtonForwardNex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250825" y="380988"/>
            <a:ext cx="889317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3600" b="1" dirty="0">
                <a:latin typeface="Times New Roman" pitchFamily="18" charset="0"/>
                <a:ea typeface="华文隶书" pitchFamily="2" charset="-122"/>
              </a:rPr>
              <a:t>图形描绘的步骤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ea typeface="华文隶书" pitchFamily="2" charset="-122"/>
              </a:rPr>
              <a:t>(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华文隶书" pitchFamily="2" charset="-122"/>
              </a:rPr>
              <a:t>重要，大家复习时一定要作图，这里知识点多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ea typeface="华文隶书" pitchFamily="2" charset="-122"/>
              </a:rPr>
              <a:t>)</a:t>
            </a:r>
            <a:endParaRPr kumimoji="1" lang="zh-CN" altLang="en-US" sz="2000" b="1" dirty="0">
              <a:solidFill>
                <a:srgbClr val="FF0000"/>
              </a:solidFill>
              <a:latin typeface="Times New Roman" pitchFamily="18" charset="0"/>
              <a:ea typeface="华文隶书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128588" y="188913"/>
          <a:ext cx="8851900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文档" r:id="rId3" imgW="8851299" imgH="6572630" progId="Word.Document.12">
                  <p:embed/>
                </p:oleObj>
              </mc:Choice>
              <mc:Fallback>
                <p:oleObj name="文档" r:id="rId3" imgW="8851299" imgH="657263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188913"/>
                        <a:ext cx="8851900" cy="655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47D84E-CE48-4FB5-AFF3-0DF1EF9F411B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35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830CB-4587-4BC5-9353-E87B5BEFCE2D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36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0" y="168275"/>
          <a:ext cx="8915400" cy="684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Document" r:id="rId3" imgW="9277444" imgH="7139479" progId="">
                  <p:embed/>
                </p:oleObj>
              </mc:Choice>
              <mc:Fallback>
                <p:oleObj name="Document" r:id="rId3" imgW="9277444" imgH="7139479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8275"/>
                        <a:ext cx="8915400" cy="684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395288" y="2349500"/>
          <a:ext cx="86423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文档" r:id="rId3" imgW="8642898" imgH="3753163" progId="Word.Document.12">
                  <p:embed/>
                </p:oleObj>
              </mc:Choice>
              <mc:Fallback>
                <p:oleObj name="文档" r:id="rId3" imgW="8642898" imgH="3753163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8642350" cy="375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746DBE-80A3-45C9-A2C7-D66C56D3DC1C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37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11138" y="136525"/>
          <a:ext cx="8672512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文档" r:id="rId5" imgW="8672003" imgH="2181627" progId="Word.Document.12">
                  <p:embed/>
                </p:oleObj>
              </mc:Choice>
              <mc:Fallback>
                <p:oleObj name="文档" r:id="rId5" imgW="8672003" imgH="2181627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36525"/>
                        <a:ext cx="8672512" cy="218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911B73-6ECE-41A7-A16C-618BE2CA8D3B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38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0354" name="AutoShape 2"/>
          <p:cNvSpPr>
            <a:spLocks noChangeArrowheads="1"/>
          </p:cNvSpPr>
          <p:nvPr/>
        </p:nvSpPr>
        <p:spPr bwMode="auto">
          <a:xfrm rot="2047094">
            <a:off x="3721100" y="4576763"/>
            <a:ext cx="274638" cy="665162"/>
          </a:xfrm>
          <a:prstGeom prst="upArrow">
            <a:avLst>
              <a:gd name="adj1" fmla="val 50000"/>
              <a:gd name="adj2" fmla="val 60549"/>
            </a:avLst>
          </a:prstGeom>
          <a:gradFill rotWithShape="0">
            <a:gsLst>
              <a:gs pos="0">
                <a:schemeClr val="accent2"/>
              </a:gs>
              <a:gs pos="100000">
                <a:srgbClr val="FF9933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355" name="Oval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756025" y="3397250"/>
            <a:ext cx="1363663" cy="1295400"/>
          </a:xfrm>
          <a:prstGeom prst="ellipse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积分法</a:t>
            </a:r>
            <a:endParaRPr kumimoji="1" lang="zh-CN" altLang="en-US" sz="32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 rot="19610837">
            <a:off x="4946650" y="4583113"/>
            <a:ext cx="220663" cy="684212"/>
          </a:xfrm>
          <a:prstGeom prst="upArrow">
            <a:avLst>
              <a:gd name="adj1" fmla="val 50000"/>
              <a:gd name="adj2" fmla="val 77518"/>
            </a:avLst>
          </a:prstGeom>
          <a:gradFill rotWithShape="0">
            <a:gsLst>
              <a:gs pos="0">
                <a:schemeClr val="accent2"/>
              </a:gs>
              <a:gs pos="100000">
                <a:srgbClr val="FF9933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35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6625" y="2101850"/>
            <a:ext cx="2895600" cy="8382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原  函  数</a:t>
            </a:r>
            <a:endParaRPr kumimoji="1" lang="zh-CN" altLang="en-US" sz="2800" b="1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035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936625" y="3219450"/>
            <a:ext cx="762000" cy="30480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选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择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有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效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方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法</a:t>
            </a:r>
            <a:endParaRPr kumimoji="1" lang="zh-CN" altLang="en-US" sz="24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359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46938" y="3316288"/>
            <a:ext cx="823912" cy="2992437"/>
          </a:xfrm>
          <a:prstGeom prst="rect">
            <a:avLst/>
          </a:prstGeom>
          <a:solidFill>
            <a:srgbClr val="005654"/>
          </a:solidFill>
          <a:ln w="76200" cmpd="tri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基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本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积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分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表</a:t>
            </a:r>
            <a:endParaRPr kumimoji="1" lang="zh-CN" altLang="en-US" sz="24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360" name="Rectangl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003425" y="5124450"/>
            <a:ext cx="2362200" cy="11430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第一换元法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第二换元法</a:t>
            </a:r>
            <a:endParaRPr kumimoji="1" lang="zh-CN" altLang="en-US" sz="24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361" name="Rectangl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2425" y="3397250"/>
            <a:ext cx="1447800" cy="12954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直接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积分法</a:t>
            </a:r>
            <a:endParaRPr kumimoji="1" lang="zh-CN" altLang="en-US" sz="2800" b="1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362" name="Rectangle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079625" y="3397250"/>
            <a:ext cx="1447800" cy="12954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分部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积分法</a:t>
            </a:r>
            <a:endParaRPr kumimoji="1" lang="zh-CN" altLang="en-US" sz="280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0363" name="Rectangle 1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065713" y="2101850"/>
            <a:ext cx="2976562" cy="8382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CC66"/>
                </a:solidFill>
                <a:latin typeface="黑体" pitchFamily="2" charset="-122"/>
                <a:ea typeface="黑体" pitchFamily="2" charset="-122"/>
              </a:rPr>
              <a:t>不 定 积 分</a:t>
            </a:r>
          </a:p>
        </p:txBody>
      </p:sp>
      <p:sp>
        <p:nvSpPr>
          <p:cNvPr id="100364" name="AutoShape 12"/>
          <p:cNvSpPr>
            <a:spLocks noChangeArrowheads="1"/>
          </p:cNvSpPr>
          <p:nvPr/>
        </p:nvSpPr>
        <p:spPr bwMode="auto">
          <a:xfrm>
            <a:off x="7566025" y="3016250"/>
            <a:ext cx="255588" cy="250825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rgbClr val="005654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5183188" y="3951288"/>
            <a:ext cx="228600" cy="215900"/>
          </a:xfrm>
          <a:prstGeom prst="leftArrow">
            <a:avLst>
              <a:gd name="adj1" fmla="val 50000"/>
              <a:gd name="adj2" fmla="val 26471"/>
            </a:avLst>
          </a:prstGeom>
          <a:gradFill rotWithShape="0">
            <a:gsLst>
              <a:gs pos="0">
                <a:schemeClr val="accent2"/>
              </a:gs>
              <a:gs pos="100000">
                <a:srgbClr val="0066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>
            <a:off x="3527425" y="3965575"/>
            <a:ext cx="228600" cy="215900"/>
          </a:xfrm>
          <a:prstGeom prst="rightArrow">
            <a:avLst>
              <a:gd name="adj1" fmla="val 50000"/>
              <a:gd name="adj2" fmla="val 26471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367" name="AutoShape 15"/>
          <p:cNvSpPr>
            <a:spLocks noChangeArrowheads="1"/>
          </p:cNvSpPr>
          <p:nvPr/>
        </p:nvSpPr>
        <p:spPr bwMode="auto">
          <a:xfrm>
            <a:off x="1698625" y="4006850"/>
            <a:ext cx="381000" cy="233363"/>
          </a:xfrm>
          <a:prstGeom prst="rightArrow">
            <a:avLst>
              <a:gd name="adj1" fmla="val 50000"/>
              <a:gd name="adj2" fmla="val 40816"/>
            </a:avLst>
          </a:prstGeom>
          <a:solidFill>
            <a:srgbClr val="339966"/>
          </a:solidFill>
          <a:ln w="38100" cmpd="dbl">
            <a:solidFill>
              <a:srgbClr val="99CC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368" name="AutoShape 16"/>
          <p:cNvSpPr>
            <a:spLocks noChangeArrowheads="1"/>
          </p:cNvSpPr>
          <p:nvPr/>
        </p:nvSpPr>
        <p:spPr bwMode="auto">
          <a:xfrm>
            <a:off x="3867150" y="2365375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0000FF"/>
          </a:soli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369" name="Rectangle 1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635500" y="5124450"/>
            <a:ext cx="2362200" cy="11430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几种特殊类型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函数的积分</a:t>
            </a:r>
          </a:p>
        </p:txBody>
      </p:sp>
      <p:sp>
        <p:nvSpPr>
          <p:cNvPr id="53267" name="Rectangle 18"/>
          <p:cNvSpPr>
            <a:spLocks noGrp="1" noChangeArrowheads="1"/>
          </p:cNvSpPr>
          <p:nvPr>
            <p:ph type="title"/>
          </p:nvPr>
        </p:nvSpPr>
        <p:spPr>
          <a:xfrm>
            <a:off x="755650" y="974725"/>
            <a:ext cx="7391400" cy="8382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solidFill>
                  <a:schemeClr val="accent2"/>
                </a:solidFill>
              </a:rPr>
              <a:t>一、主要内容</a:t>
            </a:r>
          </a:p>
        </p:txBody>
      </p:sp>
      <p:sp>
        <p:nvSpPr>
          <p:cNvPr id="100371" name="AutoShape 19"/>
          <p:cNvSpPr>
            <a:spLocks noChangeArrowheads="1"/>
          </p:cNvSpPr>
          <p:nvPr/>
        </p:nvSpPr>
        <p:spPr bwMode="auto">
          <a:xfrm>
            <a:off x="6194425" y="2974975"/>
            <a:ext cx="228600" cy="395288"/>
          </a:xfrm>
          <a:prstGeom prst="downArrow">
            <a:avLst>
              <a:gd name="adj1" fmla="val 50000"/>
              <a:gd name="adj2" fmla="val 43229"/>
            </a:avLst>
          </a:prstGeom>
          <a:gradFill rotWithShape="0">
            <a:gsLst>
              <a:gs pos="0">
                <a:schemeClr val="accent2"/>
              </a:gs>
              <a:gs pos="100000">
                <a:srgbClr val="0099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3269" name="Text Box 14"/>
          <p:cNvSpPr txBox="1">
            <a:spLocks noChangeArrowheads="1"/>
          </p:cNvSpPr>
          <p:nvPr/>
        </p:nvSpPr>
        <p:spPr bwMode="auto">
          <a:xfrm>
            <a:off x="1066800" y="188913"/>
            <a:ext cx="5953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第四章 定积分与不定积分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310B08-35DA-4FE8-A76D-25EA35AE8A17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39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426" name="AutoShape 2"/>
          <p:cNvSpPr>
            <a:spLocks noChangeArrowheads="1"/>
          </p:cNvSpPr>
          <p:nvPr/>
        </p:nvSpPr>
        <p:spPr bwMode="auto">
          <a:xfrm>
            <a:off x="2286000" y="5791200"/>
            <a:ext cx="4648200" cy="228600"/>
          </a:xfrm>
          <a:prstGeom prst="rightArrow">
            <a:avLst>
              <a:gd name="adj1" fmla="val 50000"/>
              <a:gd name="adj2" fmla="val 508333"/>
            </a:avLst>
          </a:prstGeom>
          <a:solidFill>
            <a:srgbClr val="800080"/>
          </a:solidFill>
          <a:ln w="38100" cmpd="dbl">
            <a:solidFill>
              <a:srgbClr val="D60093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427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0600" y="1524000"/>
            <a:ext cx="3048000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kumimoji="1" lang="en-US" altLang="zh-CN" sz="28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1:</a:t>
            </a:r>
            <a:endParaRPr kumimoji="1" lang="en-US" altLang="zh-CN" sz="2400" b="1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曲边梯形的面积</a:t>
            </a:r>
            <a:endParaRPr kumimoji="1" lang="zh-CN" alt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428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292725" y="1524000"/>
            <a:ext cx="3048000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kumimoji="1" lang="en-US" altLang="zh-CN" sz="28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2:</a:t>
            </a:r>
            <a:endParaRPr kumimoji="1" lang="en-US" altLang="zh-CN" sz="2400" b="1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变速直线运动的路程</a:t>
            </a:r>
            <a:endParaRPr kumimoji="1" lang="zh-CN" altLang="en-US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429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2784475"/>
            <a:ext cx="2362200" cy="7620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33CC3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存在定理</a:t>
            </a:r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3430" name="Rectangle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019800" y="2784475"/>
            <a:ext cx="2362200" cy="7620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33CC3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b="1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广义积分</a:t>
            </a:r>
            <a:endParaRPr kumimoji="1" lang="zh-CN" altLang="en-US" sz="2800">
              <a:solidFill>
                <a:srgbClr val="333399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3431" name="Oval 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886200" y="2505075"/>
            <a:ext cx="1524000" cy="14573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rPr>
              <a:t>定积分</a:t>
            </a:r>
            <a:endParaRPr kumimoji="1" lang="zh-CN" altLang="en-US" sz="2400">
              <a:solidFill>
                <a:srgbClr val="FFFF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3432" name="Rectangle 8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66800" y="4038600"/>
            <a:ext cx="1295400" cy="19812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99"/>
                </a:solidFill>
                <a:latin typeface="Times New Roman" pitchFamily="18" charset="0"/>
                <a:ea typeface="隶书" pitchFamily="49" charset="-122"/>
              </a:rPr>
              <a:t>定积分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99"/>
                </a:solidFill>
                <a:latin typeface="Times New Roman" pitchFamily="18" charset="0"/>
                <a:ea typeface="隶书" pitchFamily="49" charset="-122"/>
              </a:rPr>
              <a:t>的性质</a:t>
            </a:r>
            <a:endParaRPr kumimoji="1" lang="zh-CN" altLang="en-US" sz="2400">
              <a:solidFill>
                <a:srgbClr val="FFFF99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3433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934200" y="4038600"/>
            <a:ext cx="1295400" cy="19812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99"/>
                </a:solidFill>
                <a:latin typeface="Times New Roman" pitchFamily="18" charset="0"/>
                <a:ea typeface="隶书" pitchFamily="49" charset="-122"/>
              </a:rPr>
              <a:t>定积分的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99"/>
                </a:solidFill>
                <a:latin typeface="Times New Roman" pitchFamily="18" charset="0"/>
                <a:ea typeface="隶书" pitchFamily="49" charset="-122"/>
              </a:rPr>
              <a:t>计算法</a:t>
            </a:r>
          </a:p>
        </p:txBody>
      </p:sp>
      <p:sp>
        <p:nvSpPr>
          <p:cNvPr id="103434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819400" y="4419600"/>
            <a:ext cx="3619500" cy="12192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4D4D4D"/>
                </a:solidFill>
                <a:latin typeface="黑体" pitchFamily="2" charset="-122"/>
                <a:ea typeface="黑体" pitchFamily="2" charset="-122"/>
              </a:rPr>
              <a:t>牛顿</a:t>
            </a:r>
            <a:r>
              <a:rPr kumimoji="1" lang="en-US" altLang="zh-CN" sz="2800" b="1">
                <a:solidFill>
                  <a:srgbClr val="4D4D4D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sz="2800" b="1">
                <a:solidFill>
                  <a:srgbClr val="4D4D4D"/>
                </a:solidFill>
                <a:latin typeface="黑体" pitchFamily="2" charset="-122"/>
                <a:ea typeface="黑体" pitchFamily="2" charset="-122"/>
              </a:rPr>
              <a:t>莱布尼茨公式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2997200" y="5010150"/>
          <a:ext cx="3175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公式" r:id="rId10" imgW="90211320" imgH="16754385" progId="">
                  <p:embed/>
                </p:oleObj>
              </mc:Choice>
              <mc:Fallback>
                <p:oleObj name="公式" r:id="rId10" imgW="90211320" imgH="16754385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010150"/>
                        <a:ext cx="31750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6" name="AutoShape 12"/>
          <p:cNvSpPr>
            <a:spLocks noChangeArrowheads="1"/>
          </p:cNvSpPr>
          <p:nvPr/>
        </p:nvSpPr>
        <p:spPr bwMode="auto">
          <a:xfrm>
            <a:off x="1447800" y="3581400"/>
            <a:ext cx="269875" cy="468313"/>
          </a:xfrm>
          <a:prstGeom prst="downArrow">
            <a:avLst>
              <a:gd name="adj1" fmla="val 50000"/>
              <a:gd name="adj2" fmla="val 43382"/>
            </a:avLst>
          </a:prstGeom>
          <a:gradFill rotWithShape="0">
            <a:gsLst>
              <a:gs pos="0">
                <a:srgbClr val="008000"/>
              </a:gs>
              <a:gs pos="100000">
                <a:srgbClr val="800000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437" name="AutoShape 13"/>
          <p:cNvSpPr>
            <a:spLocks noChangeArrowheads="1"/>
          </p:cNvSpPr>
          <p:nvPr/>
        </p:nvSpPr>
        <p:spPr bwMode="auto">
          <a:xfrm>
            <a:off x="7467600" y="3581400"/>
            <a:ext cx="269875" cy="468313"/>
          </a:xfrm>
          <a:prstGeom prst="downArrow">
            <a:avLst>
              <a:gd name="adj1" fmla="val 50000"/>
              <a:gd name="adj2" fmla="val 43382"/>
            </a:avLst>
          </a:prstGeom>
          <a:gradFill rotWithShape="0">
            <a:gsLst>
              <a:gs pos="0">
                <a:srgbClr val="008000"/>
              </a:gs>
              <a:gs pos="100000">
                <a:srgbClr val="800000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438" name="AutoShape 14"/>
          <p:cNvSpPr>
            <a:spLocks noChangeArrowheads="1"/>
          </p:cNvSpPr>
          <p:nvPr/>
        </p:nvSpPr>
        <p:spPr bwMode="auto">
          <a:xfrm>
            <a:off x="4495800" y="3976688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chemeClr val="accent2"/>
              </a:gs>
              <a:gs pos="100000">
                <a:srgbClr val="FF9933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439" name="AutoShape 15"/>
          <p:cNvSpPr>
            <a:spLocks noChangeArrowheads="1"/>
          </p:cNvSpPr>
          <p:nvPr/>
        </p:nvSpPr>
        <p:spPr bwMode="auto">
          <a:xfrm>
            <a:off x="5410200" y="3048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accent2"/>
              </a:gs>
              <a:gs pos="100000">
                <a:srgbClr val="0080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440" name="AutoShape 16"/>
          <p:cNvSpPr>
            <a:spLocks noChangeArrowheads="1"/>
          </p:cNvSpPr>
          <p:nvPr/>
        </p:nvSpPr>
        <p:spPr bwMode="auto">
          <a:xfrm>
            <a:off x="4038600" y="1870075"/>
            <a:ext cx="1219200" cy="609600"/>
          </a:xfrm>
          <a:prstGeom prst="downArrowCallout">
            <a:avLst>
              <a:gd name="adj1" fmla="val 25000"/>
              <a:gd name="adj2" fmla="val 25000"/>
              <a:gd name="adj3" fmla="val 14583"/>
              <a:gd name="adj4" fmla="val 27083"/>
            </a:avLst>
          </a:prstGeom>
          <a:gradFill rotWithShape="0">
            <a:gsLst>
              <a:gs pos="0">
                <a:srgbClr val="3399FF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441" name="AutoShape 17"/>
          <p:cNvSpPr>
            <a:spLocks noChangeArrowheads="1"/>
          </p:cNvSpPr>
          <p:nvPr/>
        </p:nvSpPr>
        <p:spPr bwMode="auto">
          <a:xfrm rot="3630771">
            <a:off x="3090863" y="3130550"/>
            <a:ext cx="190500" cy="1771650"/>
          </a:xfrm>
          <a:prstGeom prst="downArrow">
            <a:avLst>
              <a:gd name="adj1" fmla="val 50000"/>
              <a:gd name="adj2" fmla="val 232500"/>
            </a:avLst>
          </a:prstGeom>
          <a:gradFill rotWithShape="0">
            <a:gsLst>
              <a:gs pos="0">
                <a:schemeClr val="accent2"/>
              </a:gs>
              <a:gs pos="100000">
                <a:srgbClr val="8000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442" name="AutoShape 18"/>
          <p:cNvSpPr>
            <a:spLocks noChangeArrowheads="1"/>
          </p:cNvSpPr>
          <p:nvPr/>
        </p:nvSpPr>
        <p:spPr bwMode="auto">
          <a:xfrm rot="-3732164">
            <a:off x="5984875" y="3127376"/>
            <a:ext cx="212725" cy="1752600"/>
          </a:xfrm>
          <a:prstGeom prst="downArrow">
            <a:avLst>
              <a:gd name="adj1" fmla="val 50000"/>
              <a:gd name="adj2" fmla="val 205970"/>
            </a:avLst>
          </a:prstGeom>
          <a:gradFill rotWithShape="0">
            <a:gsLst>
              <a:gs pos="0">
                <a:schemeClr val="accent2"/>
              </a:gs>
              <a:gs pos="100000">
                <a:srgbClr val="8000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443" name="AutoShape 19"/>
          <p:cNvSpPr>
            <a:spLocks noChangeArrowheads="1"/>
          </p:cNvSpPr>
          <p:nvPr/>
        </p:nvSpPr>
        <p:spPr bwMode="auto">
          <a:xfrm>
            <a:off x="6477000" y="49530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gradFill rotWithShape="0">
            <a:gsLst>
              <a:gs pos="0">
                <a:srgbClr val="FF9933"/>
              </a:gs>
              <a:gs pos="100000">
                <a:srgbClr val="CC0066"/>
              </a:gs>
            </a:gsLst>
            <a:lin ang="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900113" y="333375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定积分主要内容</a:t>
            </a: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1"/>
          <p:cNvSpPr>
            <a:spLocks noChangeArrowheads="1"/>
          </p:cNvSpPr>
          <p:nvPr/>
        </p:nvSpPr>
        <p:spPr bwMode="auto">
          <a:xfrm>
            <a:off x="984250" y="1219200"/>
            <a:ext cx="4114800" cy="11430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96938" y="2686050"/>
            <a:ext cx="1828800" cy="609600"/>
          </a:xfrm>
          <a:prstGeom prst="rect">
            <a:avLst/>
          </a:prstGeom>
          <a:solidFill>
            <a:srgbClr val="FF99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336699"/>
                </a:solidFill>
                <a:latin typeface="Times New Roman" pitchFamily="18" charset="0"/>
                <a:ea typeface="隶书" pitchFamily="49" charset="-122"/>
              </a:rPr>
              <a:t>左右连续</a:t>
            </a:r>
          </a:p>
        </p:txBody>
      </p:sp>
      <p:sp>
        <p:nvSpPr>
          <p:cNvPr id="19460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93763" y="3810000"/>
            <a:ext cx="1981200" cy="9144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在区间</a:t>
            </a:r>
            <a:r>
              <a:rPr kumimoji="1" lang="en-US" altLang="zh-CN" sz="2400" b="1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[a,b]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上连续</a:t>
            </a:r>
          </a:p>
        </p:txBody>
      </p:sp>
      <p:sp>
        <p:nvSpPr>
          <p:cNvPr id="19461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830888" y="5105400"/>
            <a:ext cx="2590800" cy="9144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连续函数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的 性 质</a:t>
            </a:r>
            <a:endParaRPr kumimoji="1" lang="zh-CN" altLang="en-US" sz="2800" b="1">
              <a:solidFill>
                <a:srgbClr val="FF66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462" name="Rectangle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360738" y="5105400"/>
            <a:ext cx="1981200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初等函数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的连续性</a:t>
            </a:r>
            <a:endParaRPr kumimoji="1" lang="zh-CN" altLang="en-US" sz="24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481" name="Rectangle 2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770563" y="1066800"/>
            <a:ext cx="2590800" cy="8382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rPr>
              <a:t>间断点定义</a:t>
            </a:r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484" name="AutoShape 28"/>
          <p:cNvSpPr>
            <a:spLocks noChangeArrowheads="1"/>
          </p:cNvSpPr>
          <p:nvPr/>
        </p:nvSpPr>
        <p:spPr bwMode="auto">
          <a:xfrm>
            <a:off x="1731963" y="2247900"/>
            <a:ext cx="304800" cy="419100"/>
          </a:xfrm>
          <a:prstGeom prst="downArrow">
            <a:avLst>
              <a:gd name="adj1" fmla="val 50000"/>
              <a:gd name="adj2" fmla="val 34375"/>
            </a:avLst>
          </a:prstGeom>
          <a:gradFill rotWithShape="0">
            <a:gsLst>
              <a:gs pos="0">
                <a:schemeClr val="accent2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4" name="AutoShape 38"/>
          <p:cNvSpPr>
            <a:spLocks noChangeArrowheads="1"/>
          </p:cNvSpPr>
          <p:nvPr/>
        </p:nvSpPr>
        <p:spPr bwMode="auto">
          <a:xfrm>
            <a:off x="1731963" y="33528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FF9900"/>
              </a:gs>
              <a:gs pos="100000">
                <a:srgbClr val="FF6600"/>
              </a:gs>
            </a:gsLst>
            <a:lin ang="5400000" scaled="1"/>
          </a:gradFill>
          <a:ln w="38100" cmpd="dbl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5" name="AutoShape 39"/>
          <p:cNvSpPr>
            <a:spLocks noChangeArrowheads="1"/>
          </p:cNvSpPr>
          <p:nvPr/>
        </p:nvSpPr>
        <p:spPr bwMode="auto">
          <a:xfrm>
            <a:off x="2894013" y="4114800"/>
            <a:ext cx="438150" cy="342900"/>
          </a:xfrm>
          <a:prstGeom prst="rightArrow">
            <a:avLst>
              <a:gd name="adj1" fmla="val 50000"/>
              <a:gd name="adj2" fmla="val 31944"/>
            </a:avLst>
          </a:prstGeom>
          <a:solidFill>
            <a:srgbClr val="FF00FF"/>
          </a:soli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893763" y="1031875"/>
            <a:ext cx="4114800" cy="12192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62" name="Line 13"/>
          <p:cNvSpPr>
            <a:spLocks noChangeShapeType="1"/>
          </p:cNvSpPr>
          <p:nvPr/>
        </p:nvSpPr>
        <p:spPr bwMode="auto">
          <a:xfrm>
            <a:off x="893763" y="1565275"/>
            <a:ext cx="4114800" cy="15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2493963" y="1570038"/>
            <a:ext cx="1587" cy="6810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64" name="Text Box 17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579563" y="1012825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2800" b="1">
                <a:solidFill>
                  <a:srgbClr val="FFFF66"/>
                </a:solidFill>
                <a:latin typeface="黑体" pitchFamily="49" charset="-122"/>
                <a:ea typeface="黑体" pitchFamily="49" charset="-122"/>
              </a:rPr>
              <a:t>连  续  定  义</a:t>
            </a:r>
            <a:endParaRPr kumimoji="1" lang="zh-CN" altLang="en-US" sz="2800" b="1">
              <a:solidFill>
                <a:srgbClr val="FFFF66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50" name="Object 20"/>
          <p:cNvGraphicFramePr>
            <a:graphicFrameLocks noChangeAspect="1"/>
          </p:cNvGraphicFramePr>
          <p:nvPr/>
        </p:nvGraphicFramePr>
        <p:xfrm>
          <a:off x="1046163" y="1725613"/>
          <a:ext cx="13271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公式" r:id="rId9" imgW="41138550" imgH="14011185" progId="">
                  <p:embed/>
                </p:oleObj>
              </mc:Choice>
              <mc:Fallback>
                <p:oleObj name="公式" r:id="rId9" imgW="41138550" imgH="14011185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1725613"/>
                        <a:ext cx="132715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2"/>
          <p:cNvGraphicFramePr>
            <a:graphicFrameLocks noChangeAspect="1"/>
          </p:cNvGraphicFramePr>
          <p:nvPr/>
        </p:nvGraphicFramePr>
        <p:xfrm>
          <a:off x="2647950" y="1692275"/>
          <a:ext cx="2232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公式" r:id="rId11" imgW="69180210" imgH="15535365" progId="">
                  <p:embed/>
                </p:oleObj>
              </mc:Choice>
              <mc:Fallback>
                <p:oleObj name="公式" r:id="rId11" imgW="69180210" imgH="15535365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1692275"/>
                        <a:ext cx="22320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1" name="Rectangle 4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376613" y="2590800"/>
            <a:ext cx="1981200" cy="914400"/>
          </a:xfrm>
          <a:prstGeom prst="rect">
            <a:avLst/>
          </a:prstGeom>
          <a:solidFill>
            <a:srgbClr val="FF99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336699"/>
                </a:solidFill>
                <a:latin typeface="Times New Roman" pitchFamily="18" charset="0"/>
                <a:ea typeface="隶书" pitchFamily="49" charset="-122"/>
              </a:rPr>
              <a:t>连续的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336699"/>
                </a:solidFill>
                <a:latin typeface="Times New Roman" pitchFamily="18" charset="0"/>
                <a:ea typeface="隶书" pitchFamily="49" charset="-122"/>
              </a:rPr>
              <a:t>充要条件</a:t>
            </a:r>
            <a:endParaRPr kumimoji="1" lang="zh-CN" altLang="en-US" sz="2800">
              <a:solidFill>
                <a:srgbClr val="336699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502" name="Rectangle 4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392488" y="3810000"/>
            <a:ext cx="1981200" cy="9144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连续函数的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66"/>
                </a:solidFill>
                <a:latin typeface="隶书" pitchFamily="49" charset="-122"/>
                <a:ea typeface="隶书" pitchFamily="49" charset="-122"/>
              </a:rPr>
              <a:t>运算性质</a:t>
            </a:r>
            <a:endParaRPr kumimoji="1" lang="zh-CN" altLang="en-US" sz="2400" b="1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893763" y="5105400"/>
            <a:ext cx="1905000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非初等函数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的连续性</a:t>
            </a:r>
            <a:endParaRPr kumimoji="1" lang="zh-CN" altLang="en-US" sz="24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504" name="AutoShape 48"/>
          <p:cNvSpPr>
            <a:spLocks noChangeArrowheads="1"/>
          </p:cNvSpPr>
          <p:nvPr/>
        </p:nvSpPr>
        <p:spPr bwMode="auto">
          <a:xfrm>
            <a:off x="2798763" y="28575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9900"/>
          </a:solidFill>
          <a:ln w="38100" cmpd="dbl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5" name="AutoShape 49"/>
          <p:cNvSpPr>
            <a:spLocks noChangeArrowheads="1"/>
          </p:cNvSpPr>
          <p:nvPr/>
        </p:nvSpPr>
        <p:spPr bwMode="auto">
          <a:xfrm>
            <a:off x="5402263" y="5410200"/>
            <a:ext cx="376237" cy="304800"/>
          </a:xfrm>
          <a:prstGeom prst="rightArrow">
            <a:avLst>
              <a:gd name="adj1" fmla="val 50000"/>
              <a:gd name="adj2" fmla="val 30859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7" name="AutoShape 51"/>
          <p:cNvSpPr>
            <a:spLocks noChangeArrowheads="1"/>
          </p:cNvSpPr>
          <p:nvPr/>
        </p:nvSpPr>
        <p:spPr bwMode="auto">
          <a:xfrm>
            <a:off x="5008563" y="1371600"/>
            <a:ext cx="762000" cy="269875"/>
          </a:xfrm>
          <a:prstGeom prst="rightArrow">
            <a:avLst>
              <a:gd name="adj1" fmla="val 50000"/>
              <a:gd name="adj2" fmla="val 70588"/>
            </a:avLst>
          </a:prstGeom>
          <a:gradFill rotWithShape="0">
            <a:gsLst>
              <a:gs pos="0">
                <a:srgbClr val="00FFFF"/>
              </a:gs>
              <a:gs pos="100000">
                <a:srgbClr val="0099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770563" y="2209800"/>
            <a:ext cx="2687637" cy="2743200"/>
            <a:chOff x="3552" y="1248"/>
            <a:chExt cx="1693" cy="1789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3552" y="1248"/>
              <a:ext cx="1693" cy="1789"/>
              <a:chOff x="3552" y="1248"/>
              <a:chExt cx="1693" cy="1789"/>
            </a:xfrm>
          </p:grpSpPr>
          <p:sp>
            <p:nvSpPr>
              <p:cNvPr id="2080" name="Rectangle 62"/>
              <p:cNvSpPr>
                <a:spLocks noChangeArrowheads="1"/>
              </p:cNvSpPr>
              <p:nvPr/>
            </p:nvSpPr>
            <p:spPr bwMode="auto">
              <a:xfrm>
                <a:off x="3613" y="1309"/>
                <a:ext cx="1632" cy="172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81" name="Rectangle 50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1632" cy="1728"/>
              </a:xfrm>
              <a:prstGeom prst="rect">
                <a:avLst/>
              </a:prstGeom>
              <a:solidFill>
                <a:srgbClr val="339933"/>
              </a:solidFill>
              <a:ln w="76200" cmpd="tri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FFFFFF"/>
                    </a:solidFill>
                    <a:latin typeface="隶书" pitchFamily="49" charset="-122"/>
                    <a:ea typeface="隶书" pitchFamily="49" charset="-122"/>
                  </a:rPr>
                  <a:t>    </a:t>
                </a:r>
                <a:r>
                  <a:rPr kumimoji="1" lang="zh-CN" altLang="en-US" sz="2400" b="1">
                    <a:solidFill>
                      <a:srgbClr val="FFFFFF"/>
                    </a:solidFill>
                    <a:latin typeface="隶书" pitchFamily="49" charset="-122"/>
                    <a:ea typeface="隶书" pitchFamily="49" charset="-122"/>
                  </a:rPr>
                  <a:t>振荡间断点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隶书" pitchFamily="49" charset="-122"/>
                    <a:ea typeface="隶书" pitchFamily="49" charset="-122"/>
                  </a:rPr>
                  <a:t>    无穷间断点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隶书" pitchFamily="49" charset="-122"/>
                    <a:ea typeface="隶书" pitchFamily="49" charset="-122"/>
                  </a:rPr>
                  <a:t>    跳跃间断点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隶书" pitchFamily="49" charset="-122"/>
                    <a:ea typeface="隶书" pitchFamily="49" charset="-122"/>
                  </a:rPr>
                  <a:t>    可去间断点</a:t>
                </a:r>
                <a:endParaRPr kumimoji="1" lang="zh-CN" altLang="en-US" sz="20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  <p:sp>
            <p:nvSpPr>
              <p:cNvPr id="2082" name="Text Box 52"/>
              <p:cNvSpPr txBox="1">
                <a:spLocks noChangeArrowheads="1"/>
              </p:cNvSpPr>
              <p:nvPr/>
            </p:nvSpPr>
            <p:spPr bwMode="auto">
              <a:xfrm>
                <a:off x="3600" y="1440"/>
                <a:ext cx="72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第一类   </a:t>
                </a:r>
              </a:p>
            </p:txBody>
          </p:sp>
          <p:sp>
            <p:nvSpPr>
              <p:cNvPr id="2083" name="Text Box 53"/>
              <p:cNvSpPr txBox="1">
                <a:spLocks noChangeArrowheads="1"/>
              </p:cNvSpPr>
              <p:nvPr/>
            </p:nvSpPr>
            <p:spPr bwMode="auto">
              <a:xfrm>
                <a:off x="4320" y="1440"/>
                <a:ext cx="81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第二类</a:t>
                </a:r>
              </a:p>
            </p:txBody>
          </p:sp>
        </p:grpSp>
        <p:sp>
          <p:nvSpPr>
            <p:cNvPr id="2079" name="Rectangle 64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1440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000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19492" name="AutoShape 36"/>
          <p:cNvSpPr>
            <a:spLocks noChangeArrowheads="1"/>
          </p:cNvSpPr>
          <p:nvPr/>
        </p:nvSpPr>
        <p:spPr bwMode="auto">
          <a:xfrm>
            <a:off x="2852738" y="5410200"/>
            <a:ext cx="468312" cy="304800"/>
          </a:xfrm>
          <a:prstGeom prst="leftArrow">
            <a:avLst>
              <a:gd name="adj1" fmla="val 50000"/>
              <a:gd name="adj2" fmla="val 38411"/>
            </a:avLst>
          </a:prstGeom>
          <a:solidFill>
            <a:srgbClr val="3366FF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3" name="AutoShape 37"/>
          <p:cNvSpPr>
            <a:spLocks noChangeArrowheads="1"/>
          </p:cNvSpPr>
          <p:nvPr/>
        </p:nvSpPr>
        <p:spPr bwMode="auto">
          <a:xfrm>
            <a:off x="6913563" y="1905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008000"/>
              </a:gs>
              <a:gs pos="100000">
                <a:srgbClr val="339933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6" name="AutoShape 40"/>
          <p:cNvSpPr>
            <a:spLocks noChangeArrowheads="1"/>
          </p:cNvSpPr>
          <p:nvPr/>
        </p:nvSpPr>
        <p:spPr bwMode="auto">
          <a:xfrm>
            <a:off x="4170363" y="4748213"/>
            <a:ext cx="304800" cy="338137"/>
          </a:xfrm>
          <a:prstGeom prst="downArrow">
            <a:avLst>
              <a:gd name="adj1" fmla="val 50000"/>
              <a:gd name="adj2" fmla="val 27734"/>
            </a:avLst>
          </a:prstGeom>
          <a:gradFill rotWithShape="0">
            <a:gsLst>
              <a:gs pos="0">
                <a:srgbClr val="CC3399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75" name="AutoShape 69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4038" y="6324600"/>
            <a:ext cx="6858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26" name="Rectangle 70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875338" y="2317750"/>
            <a:ext cx="2438400" cy="2514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77" name="灯片编号占位符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68B343-EA28-4A42-B370-3BCD6B7F4550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Oval 2"/>
          <p:cNvSpPr>
            <a:spLocks noChangeArrowheads="1"/>
          </p:cNvSpPr>
          <p:nvPr/>
        </p:nvSpPr>
        <p:spPr bwMode="auto">
          <a:xfrm>
            <a:off x="3240088" y="3262313"/>
            <a:ext cx="2514600" cy="1066800"/>
          </a:xfrm>
          <a:prstGeom prst="ellipse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微 元 法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3187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50988" y="1989138"/>
            <a:ext cx="6045200" cy="8382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理  论  依  据</a:t>
            </a:r>
            <a:endParaRPr lang="zh-CN" altLang="en-US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18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372225" y="3286124"/>
            <a:ext cx="1143000" cy="1989139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所求量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的特点</a:t>
            </a:r>
            <a:endParaRPr lang="zh-CN" altLang="en-US" dirty="0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19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35288" y="4706938"/>
            <a:ext cx="3124200" cy="6096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FF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解 题 步 骤</a:t>
            </a:r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191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63688" y="5707063"/>
            <a:ext cx="5961062" cy="8382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定积分应用中的常用公式</a:t>
            </a:r>
            <a:endParaRPr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192" name="AutoShape 8"/>
          <p:cNvSpPr>
            <a:spLocks noChangeArrowheads="1"/>
          </p:cNvSpPr>
          <p:nvPr/>
        </p:nvSpPr>
        <p:spPr bwMode="auto">
          <a:xfrm flipH="1">
            <a:off x="4329113" y="4364038"/>
            <a:ext cx="304800" cy="333375"/>
          </a:xfrm>
          <a:prstGeom prst="downArrow">
            <a:avLst>
              <a:gd name="adj1" fmla="val 50000"/>
              <a:gd name="adj2" fmla="val 27344"/>
            </a:avLst>
          </a:prstGeom>
          <a:gradFill rotWithShape="0">
            <a:gsLst>
              <a:gs pos="0">
                <a:schemeClr val="accent2"/>
              </a:gs>
              <a:gs pos="100000">
                <a:srgbClr val="FF99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auto">
          <a:xfrm flipH="1">
            <a:off x="4329113" y="5348288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F00"/>
              </a:gs>
              <a:gs pos="100000">
                <a:srgbClr val="800000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3195" name="AutoShape 11"/>
          <p:cNvSpPr>
            <a:spLocks noChangeArrowheads="1"/>
          </p:cNvSpPr>
          <p:nvPr/>
        </p:nvSpPr>
        <p:spPr bwMode="auto">
          <a:xfrm flipV="1">
            <a:off x="5776913" y="3684588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gradFill rotWithShape="0">
            <a:gsLst>
              <a:gs pos="0">
                <a:srgbClr val="0000FF"/>
              </a:gs>
              <a:gs pos="100000">
                <a:srgbClr val="0080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3196" name="AutoShape 12"/>
          <p:cNvSpPr>
            <a:spLocks noChangeArrowheads="1"/>
          </p:cNvSpPr>
          <p:nvPr/>
        </p:nvSpPr>
        <p:spPr bwMode="auto">
          <a:xfrm flipH="1">
            <a:off x="4329113" y="2846388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gradFill rotWithShape="0">
            <a:gsLst>
              <a:gs pos="0">
                <a:srgbClr val="0000FF">
                  <a:gamma/>
                  <a:tint val="53725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4283" name="Rectangle 13"/>
          <p:cNvSpPr>
            <a:spLocks noChangeArrowheads="1"/>
          </p:cNvSpPr>
          <p:nvPr/>
        </p:nvSpPr>
        <p:spPr bwMode="auto">
          <a:xfrm>
            <a:off x="900113" y="1268413"/>
            <a:ext cx="7391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333399"/>
                </a:solidFill>
                <a:ea typeface="黑体" pitchFamily="49" charset="-122"/>
              </a:rPr>
              <a:t>一、主要内容</a:t>
            </a:r>
          </a:p>
        </p:txBody>
      </p:sp>
      <p:sp>
        <p:nvSpPr>
          <p:cNvPr id="54284" name="Rectangle 14"/>
          <p:cNvSpPr>
            <a:spLocks noChangeArrowheads="1"/>
          </p:cNvSpPr>
          <p:nvPr/>
        </p:nvSpPr>
        <p:spPr bwMode="auto">
          <a:xfrm>
            <a:off x="900113" y="430213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4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4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、定积分的应用</a:t>
            </a:r>
          </a:p>
        </p:txBody>
      </p:sp>
      <p:sp>
        <p:nvSpPr>
          <p:cNvPr id="54285" name="灯片编号占位符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CD8C9B-D7F2-4B1E-BFCF-DA425AF68B6A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27EB6-D19B-4F73-BD49-7145D700AE39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41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55650" y="620713"/>
          <a:ext cx="365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0" name="公式" r:id="rId3" imgW="3657600" imgH="609600" progId="">
                  <p:embed/>
                </p:oleObj>
              </mc:Choice>
              <mc:Fallback>
                <p:oleObj name="公式" r:id="rId3" imgW="3657600" imgH="609600" progId="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0713"/>
                        <a:ext cx="3657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483100" y="609600"/>
          <a:ext cx="309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1" name="公式" r:id="rId5" imgW="3098800" imgH="609600" progId="">
                  <p:embed/>
                </p:oleObj>
              </mc:Choice>
              <mc:Fallback>
                <p:oleObj name="公式" r:id="rId5" imgW="3098800" imgH="609600" progId="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609600"/>
                        <a:ext cx="3098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57238" y="1196975"/>
          <a:ext cx="2527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2" name="公式" r:id="rId7" imgW="2527300" imgH="609600" progId="">
                  <p:embed/>
                </p:oleObj>
              </mc:Choice>
              <mc:Fallback>
                <p:oleObj name="公式" r:id="rId7" imgW="2527300" imgH="609600" progId="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196975"/>
                        <a:ext cx="2527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348038" y="1196975"/>
          <a:ext cx="1638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3" name="公式" r:id="rId9" imgW="1638300" imgH="609600" progId="">
                  <p:embed/>
                </p:oleObj>
              </mc:Choice>
              <mc:Fallback>
                <p:oleObj name="公式" r:id="rId9" imgW="1638300" imgH="609600" progId="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96975"/>
                        <a:ext cx="1638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024438" y="1231900"/>
          <a:ext cx="347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4" name="文档" r:id="rId11" imgW="3161343" imgH="592752" progId="">
                  <p:embed/>
                </p:oleObj>
              </mc:Choice>
              <mc:Fallback>
                <p:oleObj name="文档" r:id="rId11" imgW="3161343" imgH="592752" progId="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1231900"/>
                        <a:ext cx="347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1" name="Text Box 7"/>
          <p:cNvSpPr txBox="1">
            <a:spLocks noChangeArrowheads="1"/>
          </p:cNvSpPr>
          <p:nvPr/>
        </p:nvSpPr>
        <p:spPr bwMode="auto">
          <a:xfrm>
            <a:off x="684213" y="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不定积分的性质</a:t>
            </a:r>
          </a:p>
        </p:txBody>
      </p:sp>
      <p:sp>
        <p:nvSpPr>
          <p:cNvPr id="25632" name="AutoShape 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4200" y="6311900"/>
            <a:ext cx="609600" cy="3810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3" name="Text Box 9" descr="90%"/>
          <p:cNvSpPr txBox="1">
            <a:spLocks noChangeArrowheads="1"/>
          </p:cNvSpPr>
          <p:nvPr/>
        </p:nvSpPr>
        <p:spPr bwMode="auto">
          <a:xfrm flipH="1">
            <a:off x="684213" y="1773238"/>
            <a:ext cx="381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基本积分表</a:t>
            </a:r>
            <a:endParaRPr kumimoji="1" lang="zh-CN" altLang="en-US" sz="28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607" name="Object 10"/>
          <p:cNvGraphicFramePr>
            <a:graphicFrameLocks noChangeAspect="1"/>
          </p:cNvGraphicFramePr>
          <p:nvPr/>
        </p:nvGraphicFramePr>
        <p:xfrm>
          <a:off x="709613" y="2338388"/>
          <a:ext cx="30241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5" name="公式" r:id="rId14" imgW="1600200" imgH="292100" progId="">
                  <p:embed/>
                </p:oleObj>
              </mc:Choice>
              <mc:Fallback>
                <p:oleObj name="公式" r:id="rId14" imgW="1600200" imgH="292100" progId="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338388"/>
                        <a:ext cx="302418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4" name="Text Box 11"/>
          <p:cNvSpPr txBox="1">
            <a:spLocks noChangeArrowheads="1"/>
          </p:cNvSpPr>
          <p:nvPr/>
        </p:nvSpPr>
        <p:spPr bwMode="auto">
          <a:xfrm>
            <a:off x="3662363" y="2338388"/>
            <a:ext cx="127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是常数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5608" name="Object 12"/>
          <p:cNvGraphicFramePr>
            <a:graphicFrameLocks noChangeAspect="1"/>
          </p:cNvGraphicFramePr>
          <p:nvPr/>
        </p:nvGraphicFramePr>
        <p:xfrm>
          <a:off x="733425" y="2938463"/>
          <a:ext cx="41021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6" name="公式" r:id="rId16" imgW="128920950" imgH="24069585" progId="">
                  <p:embed/>
                </p:oleObj>
              </mc:Choice>
              <mc:Fallback>
                <p:oleObj name="公式" r:id="rId16" imgW="128920950" imgH="24069585" progId="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938463"/>
                        <a:ext cx="41021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3"/>
          <p:cNvGraphicFramePr>
            <a:graphicFrameLocks noChangeAspect="1"/>
          </p:cNvGraphicFramePr>
          <p:nvPr/>
        </p:nvGraphicFramePr>
        <p:xfrm>
          <a:off x="709613" y="3705225"/>
          <a:ext cx="24082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7" name="公式" r:id="rId18" imgW="1269449" imgH="393529" progId="">
                  <p:embed/>
                </p:oleObj>
              </mc:Choice>
              <mc:Fallback>
                <p:oleObj name="公式" r:id="rId18" imgW="1269449" imgH="393529" progId="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705225"/>
                        <a:ext cx="240823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4"/>
          <p:cNvGraphicFramePr>
            <a:graphicFrameLocks noChangeAspect="1"/>
          </p:cNvGraphicFramePr>
          <p:nvPr/>
        </p:nvGraphicFramePr>
        <p:xfrm>
          <a:off x="768350" y="4492625"/>
          <a:ext cx="19399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8" name="公式" r:id="rId20" imgW="2540000" imgH="850900" progId="">
                  <p:embed/>
                </p:oleObj>
              </mc:Choice>
              <mc:Fallback>
                <p:oleObj name="公式" r:id="rId20" imgW="2540000" imgH="850900" progId="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492625"/>
                        <a:ext cx="19399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5"/>
          <p:cNvGraphicFramePr>
            <a:graphicFrameLocks noChangeAspect="1"/>
          </p:cNvGraphicFramePr>
          <p:nvPr/>
        </p:nvGraphicFramePr>
        <p:xfrm>
          <a:off x="2787650" y="4714875"/>
          <a:ext cx="14255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9" name="公式" r:id="rId22" imgW="1866090" imgH="304668" progId="">
                  <p:embed/>
                </p:oleObj>
              </mc:Choice>
              <mc:Fallback>
                <p:oleObj name="公式" r:id="rId22" imgW="1866090" imgH="304668" progId="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714875"/>
                        <a:ext cx="1425575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6"/>
          <p:cNvGraphicFramePr>
            <a:graphicFrameLocks noChangeAspect="1"/>
          </p:cNvGraphicFramePr>
          <p:nvPr/>
        </p:nvGraphicFramePr>
        <p:xfrm>
          <a:off x="784225" y="5170488"/>
          <a:ext cx="22399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0" name="公式" r:id="rId24" imgW="2933700" imgH="939800" progId="">
                  <p:embed/>
                </p:oleObj>
              </mc:Choice>
              <mc:Fallback>
                <p:oleObj name="公式" r:id="rId24" imgW="2933700" imgH="939800" progId="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5170488"/>
                        <a:ext cx="22399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7"/>
          <p:cNvGraphicFramePr>
            <a:graphicFrameLocks noChangeAspect="1"/>
          </p:cNvGraphicFramePr>
          <p:nvPr/>
        </p:nvGraphicFramePr>
        <p:xfrm>
          <a:off x="3063875" y="5399088"/>
          <a:ext cx="14732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1" name="公式" r:id="rId26" imgW="1930400" imgH="330200" progId="">
                  <p:embed/>
                </p:oleObj>
              </mc:Choice>
              <mc:Fallback>
                <p:oleObj name="公式" r:id="rId26" imgW="1930400" imgH="330200" progId="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399088"/>
                        <a:ext cx="1473200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8"/>
          <p:cNvGraphicFramePr>
            <a:graphicFrameLocks noChangeAspect="1"/>
          </p:cNvGraphicFramePr>
          <p:nvPr/>
        </p:nvGraphicFramePr>
        <p:xfrm>
          <a:off x="784225" y="6059488"/>
          <a:ext cx="19192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2" name="公式" r:id="rId28" imgW="2514600" imgH="571500" progId="">
                  <p:embed/>
                </p:oleObj>
              </mc:Choice>
              <mc:Fallback>
                <p:oleObj name="公式" r:id="rId28" imgW="2514600" imgH="571500" progId="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6059488"/>
                        <a:ext cx="191928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9"/>
          <p:cNvGraphicFramePr>
            <a:graphicFrameLocks noChangeAspect="1"/>
          </p:cNvGraphicFramePr>
          <p:nvPr/>
        </p:nvGraphicFramePr>
        <p:xfrm>
          <a:off x="2755900" y="6135688"/>
          <a:ext cx="1076325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3" name="公式" r:id="rId30" imgW="1409088" imgH="330057" progId="">
                  <p:embed/>
                </p:oleObj>
              </mc:Choice>
              <mc:Fallback>
                <p:oleObj name="公式" r:id="rId30" imgW="1409088" imgH="330057" progId="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6135688"/>
                        <a:ext cx="1076325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20"/>
          <p:cNvGraphicFramePr>
            <a:graphicFrameLocks noChangeAspect="1"/>
          </p:cNvGraphicFramePr>
          <p:nvPr/>
        </p:nvGraphicFramePr>
        <p:xfrm>
          <a:off x="4899025" y="2317750"/>
          <a:ext cx="1965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4" name="公式" r:id="rId32" imgW="2489200" imgH="571500" progId="">
                  <p:embed/>
                </p:oleObj>
              </mc:Choice>
              <mc:Fallback>
                <p:oleObj name="公式" r:id="rId32" imgW="2489200" imgH="571500" progId="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317750"/>
                        <a:ext cx="19653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21"/>
          <p:cNvGraphicFramePr>
            <a:graphicFrameLocks noChangeAspect="1"/>
          </p:cNvGraphicFramePr>
          <p:nvPr/>
        </p:nvGraphicFramePr>
        <p:xfrm>
          <a:off x="6880225" y="2381250"/>
          <a:ext cx="136525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5" name="公式" r:id="rId34" imgW="1727200" imgH="330200" progId="">
                  <p:embed/>
                </p:oleObj>
              </mc:Choice>
              <mc:Fallback>
                <p:oleObj name="公式" r:id="rId34" imgW="1727200" imgH="330200" progId="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5" y="2381250"/>
                        <a:ext cx="1365250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22"/>
          <p:cNvGraphicFramePr>
            <a:graphicFrameLocks noChangeAspect="1"/>
          </p:cNvGraphicFramePr>
          <p:nvPr/>
        </p:nvGraphicFramePr>
        <p:xfrm>
          <a:off x="4756150" y="4672013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6" name="公式" r:id="rId36" imgW="3352800" imgH="609600" progId="">
                  <p:embed/>
                </p:oleObj>
              </mc:Choice>
              <mc:Fallback>
                <p:oleObj name="公式" r:id="rId36" imgW="3352800" imgH="609600" progId="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672013"/>
                        <a:ext cx="251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23"/>
          <p:cNvGraphicFramePr>
            <a:graphicFrameLocks noChangeAspect="1"/>
          </p:cNvGraphicFramePr>
          <p:nvPr/>
        </p:nvGraphicFramePr>
        <p:xfrm>
          <a:off x="7346950" y="4759325"/>
          <a:ext cx="1066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7" name="公式" r:id="rId38" imgW="1422400" imgH="330200" progId="">
                  <p:embed/>
                </p:oleObj>
              </mc:Choice>
              <mc:Fallback>
                <p:oleObj name="公式" r:id="rId38" imgW="1422400" imgH="330200" progId="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4759325"/>
                        <a:ext cx="10668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4"/>
          <p:cNvGraphicFramePr>
            <a:graphicFrameLocks noChangeAspect="1"/>
          </p:cNvGraphicFramePr>
          <p:nvPr/>
        </p:nvGraphicFramePr>
        <p:xfrm>
          <a:off x="4741863" y="5362575"/>
          <a:ext cx="247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8" name="公式" r:id="rId40" imgW="3302000" imgH="609600" progId="">
                  <p:embed/>
                </p:oleObj>
              </mc:Choice>
              <mc:Fallback>
                <p:oleObj name="公式" r:id="rId40" imgW="3302000" imgH="609600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5362575"/>
                        <a:ext cx="2476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5"/>
          <p:cNvGraphicFramePr>
            <a:graphicFrameLocks noChangeAspect="1"/>
          </p:cNvGraphicFramePr>
          <p:nvPr/>
        </p:nvGraphicFramePr>
        <p:xfrm>
          <a:off x="7307263" y="5437188"/>
          <a:ext cx="12858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9" name="公式" r:id="rId42" imgW="1714500" imgH="330200" progId="">
                  <p:embed/>
                </p:oleObj>
              </mc:Choice>
              <mc:Fallback>
                <p:oleObj name="公式" r:id="rId42" imgW="1714500" imgH="330200" progId="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5437188"/>
                        <a:ext cx="12858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6"/>
          <p:cNvGraphicFramePr>
            <a:graphicFrameLocks noChangeAspect="1"/>
          </p:cNvGraphicFramePr>
          <p:nvPr/>
        </p:nvGraphicFramePr>
        <p:xfrm>
          <a:off x="4741863" y="6010275"/>
          <a:ext cx="1704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0" name="公式" r:id="rId44" imgW="2273300" imgH="571500" progId="">
                  <p:embed/>
                </p:oleObj>
              </mc:Choice>
              <mc:Fallback>
                <p:oleObj name="公式" r:id="rId44" imgW="2273300" imgH="571500" progId="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6010275"/>
                        <a:ext cx="1704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7"/>
          <p:cNvGraphicFramePr>
            <a:graphicFrameLocks noChangeAspect="1"/>
          </p:cNvGraphicFramePr>
          <p:nvPr/>
        </p:nvGraphicFramePr>
        <p:xfrm>
          <a:off x="6532563" y="6019800"/>
          <a:ext cx="7810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1" name="公式" r:id="rId46" imgW="1040948" imgH="418918" progId="">
                  <p:embed/>
                </p:oleObj>
              </mc:Choice>
              <mc:Fallback>
                <p:oleObj name="公式" r:id="rId46" imgW="1040948" imgH="418918" progId="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6019800"/>
                        <a:ext cx="78105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8"/>
          <p:cNvGraphicFramePr>
            <a:graphicFrameLocks noChangeAspect="1"/>
          </p:cNvGraphicFramePr>
          <p:nvPr/>
        </p:nvGraphicFramePr>
        <p:xfrm>
          <a:off x="4875213" y="2924175"/>
          <a:ext cx="15478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2" name="公式" r:id="rId48" imgW="1955800" imgH="863600" progId="">
                  <p:embed/>
                </p:oleObj>
              </mc:Choice>
              <mc:Fallback>
                <p:oleObj name="公式" r:id="rId48" imgW="1955800" imgH="863600" progId="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2924175"/>
                        <a:ext cx="1547812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9"/>
          <p:cNvGraphicFramePr>
            <a:graphicFrameLocks noChangeAspect="1"/>
          </p:cNvGraphicFramePr>
          <p:nvPr/>
        </p:nvGraphicFramePr>
        <p:xfrm>
          <a:off x="6410325" y="3067050"/>
          <a:ext cx="1463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3" name="公式" r:id="rId50" imgW="1854200" imgH="571500" progId="">
                  <p:embed/>
                </p:oleObj>
              </mc:Choice>
              <mc:Fallback>
                <p:oleObj name="公式" r:id="rId50" imgW="1854200" imgH="571500" progId="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3067050"/>
                        <a:ext cx="14636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30"/>
          <p:cNvGraphicFramePr>
            <a:graphicFrameLocks noChangeAspect="1"/>
          </p:cNvGraphicFramePr>
          <p:nvPr/>
        </p:nvGraphicFramePr>
        <p:xfrm>
          <a:off x="7910513" y="3157538"/>
          <a:ext cx="1082675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4" name="公式" r:id="rId52" imgW="1371600" imgH="304800" progId="">
                  <p:embed/>
                </p:oleObj>
              </mc:Choice>
              <mc:Fallback>
                <p:oleObj name="公式" r:id="rId52" imgW="1371600" imgH="304800" progId="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513" y="3157538"/>
                        <a:ext cx="1082675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31"/>
          <p:cNvGraphicFramePr>
            <a:graphicFrameLocks noChangeAspect="1"/>
          </p:cNvGraphicFramePr>
          <p:nvPr/>
        </p:nvGraphicFramePr>
        <p:xfrm>
          <a:off x="4810125" y="3752850"/>
          <a:ext cx="15160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5" name="公式" r:id="rId54" imgW="1916868" imgH="863225" progId="">
                  <p:embed/>
                </p:oleObj>
              </mc:Choice>
              <mc:Fallback>
                <p:oleObj name="公式" r:id="rId54" imgW="1916868" imgH="863225" progId="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3752850"/>
                        <a:ext cx="1516063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32"/>
          <p:cNvGraphicFramePr>
            <a:graphicFrameLocks noChangeAspect="1"/>
          </p:cNvGraphicFramePr>
          <p:nvPr/>
        </p:nvGraphicFramePr>
        <p:xfrm>
          <a:off x="6384925" y="3905250"/>
          <a:ext cx="1463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6" name="公式" r:id="rId56" imgW="1854200" imgH="571500" progId="">
                  <p:embed/>
                </p:oleObj>
              </mc:Choice>
              <mc:Fallback>
                <p:oleObj name="公式" r:id="rId56" imgW="1854200" imgH="571500" progId="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3905250"/>
                        <a:ext cx="14636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33"/>
          <p:cNvGraphicFramePr>
            <a:graphicFrameLocks noChangeAspect="1"/>
          </p:cNvGraphicFramePr>
          <p:nvPr/>
        </p:nvGraphicFramePr>
        <p:xfrm>
          <a:off x="7880350" y="3983038"/>
          <a:ext cx="126365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" name="公式" r:id="rId58" imgW="1600200" imgH="304800" progId="">
                  <p:embed/>
                </p:oleObj>
              </mc:Choice>
              <mc:Fallback>
                <p:oleObj name="公式" r:id="rId58" imgW="1600200" imgH="304800" progId="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3983038"/>
                        <a:ext cx="126365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50F223-D6C4-4E2F-8A57-9CD76BD4CA64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12788" y="1035050"/>
          <a:ext cx="1724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4" name="公式" r:id="rId3" imgW="2298700" imgH="571500" progId="">
                  <p:embed/>
                </p:oleObj>
              </mc:Choice>
              <mc:Fallback>
                <p:oleObj name="公式" r:id="rId3" imgW="2298700" imgH="571500" progId="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035050"/>
                        <a:ext cx="1724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54288" y="854075"/>
          <a:ext cx="9429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5" name="公式" r:id="rId5" imgW="1257300" imgH="927100" progId="">
                  <p:embed/>
                </p:oleObj>
              </mc:Choice>
              <mc:Fallback>
                <p:oleObj name="公式" r:id="rId5" imgW="1257300" imgH="927100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854075"/>
                        <a:ext cx="9429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00075" y="2924175"/>
          <a:ext cx="3479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6" name="公式" r:id="rId7" imgW="1866900" imgH="279400" progId="">
                  <p:embed/>
                </p:oleObj>
              </mc:Choice>
              <mc:Fallback>
                <p:oleObj name="公式" r:id="rId7" imgW="1866900" imgH="27940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924175"/>
                        <a:ext cx="34798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36588" y="3500438"/>
          <a:ext cx="33369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7" name="公式" r:id="rId9" imgW="1752600" imgH="279400" progId="">
                  <p:embed/>
                </p:oleObj>
              </mc:Choice>
              <mc:Fallback>
                <p:oleObj name="公式" r:id="rId9" imgW="1752600" imgH="279400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500438"/>
                        <a:ext cx="333692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654050" y="4221163"/>
          <a:ext cx="37290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8" name="公式" r:id="rId11" imgW="2171700" imgH="279400" progId="">
                  <p:embed/>
                </p:oleObj>
              </mc:Choice>
              <mc:Fallback>
                <p:oleObj name="公式" r:id="rId11" imgW="2171700" imgH="279400" progId="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221163"/>
                        <a:ext cx="372903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11188" y="4868863"/>
          <a:ext cx="3887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9" name="公式" r:id="rId13" imgW="2209800" imgH="279400" progId="">
                  <p:embed/>
                </p:oleObj>
              </mc:Choice>
              <mc:Fallback>
                <p:oleObj name="公式" r:id="rId13" imgW="2209800" imgH="279400" progId="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38877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787900" y="1052513"/>
          <a:ext cx="35655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0" name="公式" r:id="rId15" imgW="5105400" imgH="850900" progId="">
                  <p:embed/>
                </p:oleObj>
              </mc:Choice>
              <mc:Fallback>
                <p:oleObj name="公式" r:id="rId15" imgW="5105400" imgH="850900" progId="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052513"/>
                        <a:ext cx="356552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4787900" y="2636838"/>
          <a:ext cx="41767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1" name="公式" r:id="rId17" imgW="2222500" imgH="431800" progId="">
                  <p:embed/>
                </p:oleObj>
              </mc:Choice>
              <mc:Fallback>
                <p:oleObj name="公式" r:id="rId17" imgW="2222500" imgH="431800" progId="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36838"/>
                        <a:ext cx="41767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4787900" y="3573463"/>
          <a:ext cx="40528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2" name="公式" r:id="rId19" imgW="5346700" imgH="939800" progId="">
                  <p:embed/>
                </p:oleObj>
              </mc:Choice>
              <mc:Fallback>
                <p:oleObj name="公式" r:id="rId19" imgW="5346700" imgH="939800" progId="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573463"/>
                        <a:ext cx="4052888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4787900" y="4365625"/>
          <a:ext cx="37433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3" name="公式" r:id="rId21" imgW="1803400" imgH="812800" progId="">
                  <p:embed/>
                </p:oleObj>
              </mc:Choice>
              <mc:Fallback>
                <p:oleObj name="公式" r:id="rId21" imgW="1803400" imgH="812800" progId="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65625"/>
                        <a:ext cx="374332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4787900" y="1773238"/>
          <a:ext cx="41036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4" name="公式" r:id="rId23" imgW="2209800" imgH="431800" progId="">
                  <p:embed/>
                </p:oleObj>
              </mc:Choice>
              <mc:Fallback>
                <p:oleObj name="公式" r:id="rId23" imgW="2209800" imgH="431800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773238"/>
                        <a:ext cx="410368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AutoShape 13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4200" y="6311900"/>
            <a:ext cx="609600" cy="3810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96913" y="1690688"/>
            <a:ext cx="2684462" cy="457200"/>
            <a:chOff x="439" y="1065"/>
            <a:chExt cx="1691" cy="288"/>
          </a:xfrm>
        </p:grpSpPr>
        <p:graphicFrame>
          <p:nvGraphicFramePr>
            <p:cNvPr id="26641" name="Object 15"/>
            <p:cNvGraphicFramePr>
              <a:graphicFrameLocks noChangeAspect="1"/>
            </p:cNvGraphicFramePr>
            <p:nvPr/>
          </p:nvGraphicFramePr>
          <p:xfrm>
            <a:off x="1734" y="1126"/>
            <a:ext cx="3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5" name="公式" r:id="rId26" imgW="837836" imgH="304668" progId="">
                    <p:embed/>
                  </p:oleObj>
                </mc:Choice>
                <mc:Fallback>
                  <p:oleObj name="公式" r:id="rId26" imgW="837836" imgH="304668" progId="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1126"/>
                          <a:ext cx="39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39" y="1065"/>
              <a:ext cx="1107" cy="288"/>
              <a:chOff x="663" y="1057"/>
              <a:chExt cx="1107" cy="288"/>
            </a:xfrm>
          </p:grpSpPr>
          <p:graphicFrame>
            <p:nvGraphicFramePr>
              <p:cNvPr id="26643" name="Object 17"/>
              <p:cNvGraphicFramePr>
                <a:graphicFrameLocks noChangeAspect="1"/>
              </p:cNvGraphicFramePr>
              <p:nvPr/>
            </p:nvGraphicFramePr>
            <p:xfrm>
              <a:off x="663" y="1057"/>
              <a:ext cx="7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36" name="公式" r:id="rId28" imgW="1524000" imgH="609600" progId="">
                      <p:embed/>
                    </p:oleObj>
                  </mc:Choice>
                  <mc:Fallback>
                    <p:oleObj name="公式" r:id="rId28" imgW="1524000" imgH="609600" progId="">
                      <p:embed/>
                      <p:pic>
                        <p:nvPicPr>
                          <p:cNvPr id="0" name="Picture 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3" y="1057"/>
                            <a:ext cx="720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4" name="Object 18"/>
              <p:cNvGraphicFramePr>
                <a:graphicFrameLocks noChangeAspect="1"/>
              </p:cNvGraphicFramePr>
              <p:nvPr/>
            </p:nvGraphicFramePr>
            <p:xfrm>
              <a:off x="1344" y="1120"/>
              <a:ext cx="42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37" name="公式" r:id="rId30" imgW="901309" imgH="304668" progId="">
                      <p:embed/>
                    </p:oleObj>
                  </mc:Choice>
                  <mc:Fallback>
                    <p:oleObj name="公式" r:id="rId30" imgW="901309" imgH="304668" progId="">
                      <p:embed/>
                      <p:pic>
                        <p:nvPicPr>
                          <p:cNvPr id="0" name="Picture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120"/>
                            <a:ext cx="42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42" name="Object 19"/>
            <p:cNvGraphicFramePr>
              <a:graphicFrameLocks noChangeAspect="1"/>
            </p:cNvGraphicFramePr>
            <p:nvPr/>
          </p:nvGraphicFramePr>
          <p:xfrm>
            <a:off x="1576" y="1120"/>
            <a:ext cx="18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8" name="公式" r:id="rId32" imgW="393359" imgH="304536" progId="">
                    <p:embed/>
                  </p:oleObj>
                </mc:Choice>
                <mc:Fallback>
                  <p:oleObj name="公式" r:id="rId32" imgW="393359" imgH="304536" progId="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1120"/>
                          <a:ext cx="18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92150" y="2298700"/>
            <a:ext cx="2727325" cy="457200"/>
            <a:chOff x="436" y="1448"/>
            <a:chExt cx="1718" cy="288"/>
          </a:xfrm>
        </p:grpSpPr>
        <p:graphicFrame>
          <p:nvGraphicFramePr>
            <p:cNvPr id="26637" name="Object 21"/>
            <p:cNvGraphicFramePr>
              <a:graphicFrameLocks noChangeAspect="1"/>
            </p:cNvGraphicFramePr>
            <p:nvPr/>
          </p:nvGraphicFramePr>
          <p:xfrm>
            <a:off x="1158" y="1513"/>
            <a:ext cx="4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9" name="公式" r:id="rId34" imgW="901309" imgH="304668" progId="">
                    <p:embed/>
                  </p:oleObj>
                </mc:Choice>
                <mc:Fallback>
                  <p:oleObj name="公式" r:id="rId34" imgW="901309" imgH="304668" progId="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513"/>
                          <a:ext cx="42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22"/>
            <p:cNvGraphicFramePr>
              <a:graphicFrameLocks noChangeAspect="1"/>
            </p:cNvGraphicFramePr>
            <p:nvPr/>
          </p:nvGraphicFramePr>
          <p:xfrm>
            <a:off x="1758" y="1510"/>
            <a:ext cx="3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0" name="公式" r:id="rId36" imgW="837836" imgH="304668" progId="">
                    <p:embed/>
                  </p:oleObj>
                </mc:Choice>
                <mc:Fallback>
                  <p:oleObj name="公式" r:id="rId36" imgW="837836" imgH="304668" progId="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1510"/>
                          <a:ext cx="39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23"/>
            <p:cNvGraphicFramePr>
              <a:graphicFrameLocks noChangeAspect="1"/>
            </p:cNvGraphicFramePr>
            <p:nvPr/>
          </p:nvGraphicFramePr>
          <p:xfrm>
            <a:off x="436" y="1448"/>
            <a:ext cx="7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1" name="公式" r:id="rId37" imgW="1549400" imgH="609600" progId="">
                    <p:embed/>
                  </p:oleObj>
                </mc:Choice>
                <mc:Fallback>
                  <p:oleObj name="公式" r:id="rId37" imgW="1549400" imgH="609600" progId="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" y="1448"/>
                          <a:ext cx="73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0" name="Object 24"/>
            <p:cNvGraphicFramePr>
              <a:graphicFrameLocks noChangeAspect="1"/>
            </p:cNvGraphicFramePr>
            <p:nvPr/>
          </p:nvGraphicFramePr>
          <p:xfrm>
            <a:off x="1610" y="1510"/>
            <a:ext cx="17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42" name="公式" r:id="rId39" imgW="368140" imgH="304668" progId="">
                    <p:embed/>
                  </p:oleObj>
                </mc:Choice>
                <mc:Fallback>
                  <p:oleObj name="公式" r:id="rId39" imgW="368140" imgH="304668" progId="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510"/>
                          <a:ext cx="17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09C943-378C-460A-BB57-CCF52A57BF0A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230188" y="692150"/>
          <a:ext cx="8662987" cy="593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文档" r:id="rId3" imgW="8890105" imgH="6109926" progId="Word.Document.12">
                  <p:embed/>
                </p:oleObj>
              </mc:Choice>
              <mc:Fallback>
                <p:oleObj name="文档" r:id="rId3" imgW="8890105" imgH="610992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92150"/>
                        <a:ext cx="8662987" cy="593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39750" y="260350"/>
            <a:ext cx="2197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2013</a:t>
            </a:r>
            <a:r>
              <a:rPr lang="zh-CN" altLang="en-US">
                <a:solidFill>
                  <a:srgbClr val="000000"/>
                </a:solidFill>
              </a:rPr>
              <a:t>年     共计</a:t>
            </a:r>
            <a:r>
              <a:rPr lang="en-US" altLang="zh-CN">
                <a:solidFill>
                  <a:srgbClr val="000000"/>
                </a:solidFill>
              </a:rPr>
              <a:t>37</a:t>
            </a:r>
            <a:r>
              <a:rPr lang="zh-CN" altLang="en-US">
                <a:solidFill>
                  <a:srgbClr val="000000"/>
                </a:solidFill>
              </a:rPr>
              <a:t>分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EADCC5-5E37-4FB8-A470-C5F2B97E5F0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/>
              <a:cs typeface="+mn-cs"/>
            </a:endParaRPr>
          </a:p>
        </p:txBody>
      </p:sp>
      <p:graphicFrame>
        <p:nvGraphicFramePr>
          <p:cNvPr id="28674" name="Object 8"/>
          <p:cNvGraphicFramePr>
            <a:graphicFrameLocks noChangeAspect="1"/>
          </p:cNvGraphicFramePr>
          <p:nvPr/>
        </p:nvGraphicFramePr>
        <p:xfrm>
          <a:off x="149225" y="190500"/>
          <a:ext cx="90249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4" name="文档" r:id="rId3" imgW="9024488" imgH="796399" progId="Word.Document.12">
                  <p:embed/>
                </p:oleObj>
              </mc:Choice>
              <mc:Fallback>
                <p:oleObj name="文档" r:id="rId3" imgW="9024488" imgH="796399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190500"/>
                        <a:ext cx="9024938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1979613" y="1049338"/>
          <a:ext cx="195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5" name="公式" r:id="rId5" imgW="1955800" imgH="723900" progId="">
                  <p:embed/>
                </p:oleObj>
              </mc:Choice>
              <mc:Fallback>
                <p:oleObj name="公式" r:id="rId5" imgW="1955800" imgH="7239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49338"/>
                        <a:ext cx="1955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4202113" y="1196975"/>
          <a:ext cx="466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6" name="公式" r:id="rId7" imgW="4660900" imgH="508000" progId="">
                  <p:embed/>
                </p:oleObj>
              </mc:Choice>
              <mc:Fallback>
                <p:oleObj name="公式" r:id="rId7" imgW="4660900" imgH="5080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1196975"/>
                        <a:ext cx="466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36513" y="1196975"/>
            <a:ext cx="19796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解：不妨设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979613" y="1989138"/>
          <a:ext cx="2120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7" name="公式" r:id="rId9" imgW="2120900" imgH="723900" progId="">
                  <p:embed/>
                </p:oleObj>
              </mc:Choice>
              <mc:Fallback>
                <p:oleObj name="公式" r:id="rId9" imgW="2120900" imgH="7239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89138"/>
                        <a:ext cx="21209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4102100" y="2060575"/>
          <a:ext cx="436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8" name="公式" r:id="rId11" imgW="4368800" imgH="685800" progId="">
                  <p:embed/>
                </p:oleObj>
              </mc:Choice>
              <mc:Fallback>
                <p:oleObj name="公式" r:id="rId11" imgW="4368800" imgH="6858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060575"/>
                        <a:ext cx="4368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2875" y="2133600"/>
            <a:ext cx="16208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两端积分</a:t>
            </a:r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611188" y="3644900"/>
          <a:ext cx="187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9" name="公式" r:id="rId13" imgW="1879600" imgH="685800" progId="">
                  <p:embed/>
                </p:oleObj>
              </mc:Choice>
              <mc:Fallback>
                <p:oleObj name="公式" r:id="rId13" imgW="1879600" imgH="6858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44900"/>
                        <a:ext cx="1879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/>
        </p:nvGraphicFramePr>
        <p:xfrm>
          <a:off x="1763713" y="2852738"/>
          <a:ext cx="2273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0" name="公式" r:id="rId15" imgW="2273300" imgH="685800" progId="">
                  <p:embed/>
                </p:oleObj>
              </mc:Choice>
              <mc:Fallback>
                <p:oleObj name="公式" r:id="rId15" imgW="2273300" imgH="685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52738"/>
                        <a:ext cx="2273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4067175" y="2852738"/>
          <a:ext cx="242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1" name="公式" r:id="rId17" imgW="2425700" imgH="685800" progId="">
                  <p:embed/>
                </p:oleObj>
              </mc:Choice>
              <mc:Fallback>
                <p:oleObj name="公式" r:id="rId17" imgW="2425700" imgH="6858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852738"/>
                        <a:ext cx="2425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0"/>
          <p:cNvGraphicFramePr>
            <a:graphicFrameLocks noChangeAspect="1"/>
          </p:cNvGraphicFramePr>
          <p:nvPr/>
        </p:nvGraphicFramePr>
        <p:xfrm>
          <a:off x="2484438" y="3644900"/>
          <a:ext cx="26527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2" name="公式" r:id="rId19" imgW="2705100" imgH="749300" progId="">
                  <p:embed/>
                </p:oleObj>
              </mc:Choice>
              <mc:Fallback>
                <p:oleObj name="公式" r:id="rId19" imgW="2705100" imgH="7493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644900"/>
                        <a:ext cx="2652712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219700" y="3644900"/>
          <a:ext cx="28813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3" name="公式" r:id="rId21" imgW="3416300" imgH="825500" progId="">
                  <p:embed/>
                </p:oleObj>
              </mc:Choice>
              <mc:Fallback>
                <p:oleObj name="公式" r:id="rId21" imgW="3416300" imgH="8255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644900"/>
                        <a:ext cx="2881313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833438" y="4365625"/>
          <a:ext cx="599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4" name="公式" r:id="rId23" imgW="5994400" imgH="838200" progId="">
                  <p:embed/>
                </p:oleObj>
              </mc:Choice>
              <mc:Fallback>
                <p:oleObj name="公式" r:id="rId23" imgW="5994400" imgH="8382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365625"/>
                        <a:ext cx="599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/>
        </p:nvGraphicFramePr>
        <p:xfrm>
          <a:off x="6953250" y="4437063"/>
          <a:ext cx="492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5" name="公式" r:id="rId25" imgW="584200" imgH="825500" progId="">
                  <p:embed/>
                </p:oleObj>
              </mc:Choice>
              <mc:Fallback>
                <p:oleObj name="公式" r:id="rId25" imgW="584200" imgH="8255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4437063"/>
                        <a:ext cx="4921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 noChangeAspect="1"/>
          </p:cNvGraphicFramePr>
          <p:nvPr/>
        </p:nvGraphicFramePr>
        <p:xfrm>
          <a:off x="7645400" y="4437063"/>
          <a:ext cx="8874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6" name="公式" r:id="rId27" imgW="1054100" imgH="825500" progId="">
                  <p:embed/>
                </p:oleObj>
              </mc:Choice>
              <mc:Fallback>
                <p:oleObj name="公式" r:id="rId27" imgW="1054100" imgH="8255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4437063"/>
                        <a:ext cx="887413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3779838" y="5716588"/>
          <a:ext cx="532923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7" name="公式" r:id="rId29" imgW="5715000" imgH="838200" progId="">
                  <p:embed/>
                </p:oleObj>
              </mc:Choice>
              <mc:Fallback>
                <p:oleObj name="公式" r:id="rId29" imgW="5715000" imgH="8382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716588"/>
                        <a:ext cx="5329237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Object 27"/>
          <p:cNvGraphicFramePr>
            <a:graphicFrameLocks noChangeAspect="1"/>
          </p:cNvGraphicFramePr>
          <p:nvPr/>
        </p:nvGraphicFramePr>
        <p:xfrm>
          <a:off x="323850" y="5589588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8" name="公式" r:id="rId31" imgW="2438400" imgH="838200" progId="">
                  <p:embed/>
                </p:oleObj>
              </mc:Choice>
              <mc:Fallback>
                <p:oleObj name="公式" r:id="rId31" imgW="2438400" imgH="8382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89588"/>
                        <a:ext cx="243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0" y="530066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解得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57563" y="5876925"/>
            <a:ext cx="493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11129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" dur="10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15" grpId="0"/>
      <p:bldP spid="18" grpId="0"/>
      <p:bldP spid="30" grpId="0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97126C-2CD1-4B2D-8439-FAF1BEC7A9C3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700" name="TextBox 2"/>
          <p:cNvSpPr txBox="1">
            <a:spLocks noChangeArrowheads="1"/>
          </p:cNvSpPr>
          <p:nvPr/>
        </p:nvSpPr>
        <p:spPr bwMode="auto">
          <a:xfrm>
            <a:off x="6732588" y="44450"/>
            <a:ext cx="2197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2012</a:t>
            </a:r>
            <a:r>
              <a:rPr lang="zh-CN" altLang="en-US">
                <a:solidFill>
                  <a:srgbClr val="000000"/>
                </a:solidFill>
              </a:rPr>
              <a:t>年     共计</a:t>
            </a:r>
            <a:r>
              <a:rPr lang="en-US" altLang="zh-CN">
                <a:solidFill>
                  <a:srgbClr val="000000"/>
                </a:solidFill>
              </a:rPr>
              <a:t>35</a:t>
            </a:r>
            <a:r>
              <a:rPr lang="zh-CN" altLang="en-US">
                <a:solidFill>
                  <a:srgbClr val="000000"/>
                </a:solidFill>
              </a:rPr>
              <a:t>分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133350" y="549275"/>
          <a:ext cx="8831263" cy="579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文档" r:id="rId3" imgW="9071917" imgH="5992449" progId="Word.Document.12">
                  <p:embed/>
                </p:oleObj>
              </mc:Choice>
              <mc:Fallback>
                <p:oleObj name="文档" r:id="rId3" imgW="9071917" imgH="599244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549275"/>
                        <a:ext cx="8831263" cy="579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D6CD98-35B0-4E2B-9F7D-A94A5D0A5825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46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772" name="TextBox 2"/>
          <p:cNvSpPr txBox="1">
            <a:spLocks noChangeArrowheads="1"/>
          </p:cNvSpPr>
          <p:nvPr/>
        </p:nvSpPr>
        <p:spPr bwMode="auto">
          <a:xfrm>
            <a:off x="6962775" y="0"/>
            <a:ext cx="2181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2011</a:t>
            </a:r>
            <a:r>
              <a:rPr lang="zh-CN" altLang="en-US">
                <a:solidFill>
                  <a:srgbClr val="000000"/>
                </a:solidFill>
              </a:rPr>
              <a:t>年     共计</a:t>
            </a:r>
            <a:r>
              <a:rPr lang="en-US" altLang="zh-CN">
                <a:solidFill>
                  <a:srgbClr val="000000"/>
                </a:solidFill>
              </a:rPr>
              <a:t>49</a:t>
            </a:r>
            <a:r>
              <a:rPr lang="zh-CN" altLang="en-US">
                <a:solidFill>
                  <a:srgbClr val="000000"/>
                </a:solidFill>
              </a:rPr>
              <a:t>分</a:t>
            </a: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625475" y="241300"/>
          <a:ext cx="8048625" cy="642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文档" r:id="rId3" imgW="8041572" imgH="6418432" progId="Word.Document.12">
                  <p:embed/>
                </p:oleObj>
              </mc:Choice>
              <mc:Fallback>
                <p:oleObj name="文档" r:id="rId3" imgW="8041572" imgH="641843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41300"/>
                        <a:ext cx="8048625" cy="642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55B31-7C6B-4668-B5F3-D57E863A106F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276225" y="241300"/>
          <a:ext cx="8434388" cy="651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文档" r:id="rId3" imgW="8440541" imgH="6531724" progId="Word.Document.12">
                  <p:embed/>
                </p:oleObj>
              </mc:Choice>
              <mc:Fallback>
                <p:oleObj name="文档" r:id="rId3" imgW="8440541" imgH="6531724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41300"/>
                        <a:ext cx="8434388" cy="651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CFD8C6-A68C-4ED3-8E51-0C672833CCE2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48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80975" y="168275"/>
          <a:ext cx="8650288" cy="667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Document" r:id="rId3" imgW="9374458" imgH="8329392" progId="">
                  <p:embed/>
                </p:oleObj>
              </mc:Choice>
              <mc:Fallback>
                <p:oleObj name="Document" r:id="rId3" imgW="9374458" imgH="8329392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168275"/>
                        <a:ext cx="8650288" cy="667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62C167-8317-47AC-B149-B7B8A65CA56B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49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0" y="409575"/>
          <a:ext cx="8723313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Document" r:id="rId3" imgW="8728087" imgH="4914348" progId="">
                  <p:embed/>
                </p:oleObj>
              </mc:Choice>
              <mc:Fallback>
                <p:oleObj name="Document" r:id="rId3" imgW="8728087" imgH="4914348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9575"/>
                        <a:ext cx="8723313" cy="489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BDCEE-485B-4C19-8F44-CC15515D829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5438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/>
              <a:t>极限存在准则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14400" y="16764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1.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夹逼准则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014413" y="2339975"/>
          <a:ext cx="6832600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5" name="文档" r:id="rId3" imgW="6829380" imgH="2533740" progId="">
                  <p:embed/>
                </p:oleObj>
              </mc:Choice>
              <mc:Fallback>
                <p:oleObj name="文档" r:id="rId3" imgW="6829380" imgH="253374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339975"/>
                        <a:ext cx="6832600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900113" y="1052513"/>
            <a:ext cx="746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夹逼准则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;      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单调有界准则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;     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柯西审敛准则 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142976" y="4664075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</a:rPr>
              <a:t>2.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单调有界准则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aphicFrame>
        <p:nvGraphicFramePr>
          <p:cNvPr id="13" name="Object 33"/>
          <p:cNvGraphicFramePr>
            <a:graphicFrameLocks noChangeAspect="1"/>
          </p:cNvGraphicFramePr>
          <p:nvPr/>
        </p:nvGraphicFramePr>
        <p:xfrm>
          <a:off x="1142976" y="5384800"/>
          <a:ext cx="701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6" name="文档" r:id="rId5" imgW="13144410" imgH="1171575" progId="">
                  <p:embed/>
                </p:oleObj>
              </mc:Choice>
              <mc:Fallback>
                <p:oleObj name="文档" r:id="rId5" imgW="13144410" imgH="1171575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384800"/>
                        <a:ext cx="7010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ChangeArrowheads="1"/>
          </p:cNvSpPr>
          <p:nvPr/>
        </p:nvSpPr>
        <p:spPr bwMode="auto">
          <a:xfrm flipH="1">
            <a:off x="4202113" y="4062413"/>
            <a:ext cx="304800" cy="342900"/>
          </a:xfrm>
          <a:prstGeom prst="downArrow">
            <a:avLst>
              <a:gd name="adj1" fmla="val 50000"/>
              <a:gd name="adj2" fmla="val 28125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649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906713" y="2043113"/>
            <a:ext cx="2667000" cy="76200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6600"/>
                </a:solidFill>
                <a:latin typeface="Times New Roman" pitchFamily="18" charset="0"/>
                <a:ea typeface="黑体" pitchFamily="2" charset="-122"/>
              </a:rPr>
              <a:t>基本概念</a:t>
            </a:r>
            <a:endParaRPr kumimoji="1" lang="zh-CN" altLang="en-US" sz="3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06500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96913" y="2119313"/>
            <a:ext cx="1600200" cy="5334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rPr>
              <a:t>一阶方程</a:t>
            </a:r>
          </a:p>
        </p:txBody>
      </p:sp>
      <p:sp>
        <p:nvSpPr>
          <p:cNvPr id="10650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96913" y="2957513"/>
            <a:ext cx="1676400" cy="28956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kumimoji="1" lang="zh-CN" altLang="en-US" sz="2400" b="1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类 型</a:t>
            </a:r>
            <a:endParaRPr kumimoji="1" lang="zh-CN" altLang="en-US" sz="2000" b="1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kumimoji="1" lang="zh-CN" altLang="en-US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直接积分法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kumimoji="1" lang="zh-CN" altLang="en-US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可分离变量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kumimoji="1" lang="zh-CN" altLang="en-US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齐次方程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4.</a:t>
            </a:r>
            <a:r>
              <a:rPr kumimoji="1" lang="zh-CN" altLang="en-US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可化为齐次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方程</a:t>
            </a:r>
            <a:endParaRPr kumimoji="1" lang="zh-CN" altLang="en-US" sz="240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6502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96913" y="6157913"/>
            <a:ext cx="1676400" cy="5334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7.</a:t>
            </a:r>
            <a:r>
              <a:rPr kumimoji="1" lang="zh-CN" altLang="en-US" sz="20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伯努利方程</a:t>
            </a:r>
            <a:endParaRPr kumimoji="1" lang="zh-CN" altLang="en-US" sz="2400">
              <a:solidFill>
                <a:srgbClr val="CCFF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6503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183313" y="2881313"/>
            <a:ext cx="1676400" cy="6096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FFFF"/>
                </a:solidFill>
                <a:latin typeface="Times New Roman" pitchFamily="18" charset="0"/>
                <a:ea typeface="隶书" pitchFamily="49" charset="-122"/>
              </a:rPr>
              <a:t>可降阶方程</a:t>
            </a:r>
          </a:p>
        </p:txBody>
      </p:sp>
      <p:sp>
        <p:nvSpPr>
          <p:cNvPr id="106504" name="Rectangle 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183313" y="3757613"/>
            <a:ext cx="1676400" cy="2133600"/>
          </a:xfrm>
          <a:prstGeom prst="rect">
            <a:avLst/>
          </a:prstGeom>
          <a:solidFill>
            <a:srgbClr val="008080"/>
          </a:solidFill>
          <a:ln w="76200" cmpd="tri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CC66"/>
                </a:solidFill>
                <a:latin typeface="Times New Roman" pitchFamily="18" charset="0"/>
                <a:ea typeface="隶书" pitchFamily="49" charset="-122"/>
              </a:rPr>
              <a:t>线性方程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CC66"/>
                </a:solidFill>
                <a:latin typeface="Times New Roman" pitchFamily="18" charset="0"/>
                <a:ea typeface="隶书" pitchFamily="49" charset="-122"/>
              </a:rPr>
              <a:t>解的结构</a:t>
            </a:r>
            <a:endParaRPr kumimoji="1" lang="zh-CN" altLang="en-US" sz="2000" b="1">
              <a:solidFill>
                <a:srgbClr val="FF6600"/>
              </a:solidFill>
              <a:latin typeface="Times New Roman" pitchFamily="18" charset="0"/>
              <a:ea typeface="隶书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kumimoji="1" lang="en-US" altLang="zh-CN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1;</a:t>
            </a:r>
            <a:r>
              <a:rPr kumimoji="1"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kumimoji="1" lang="en-US" altLang="zh-CN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kumimoji="1" lang="en-US" altLang="zh-CN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3;</a:t>
            </a:r>
            <a:r>
              <a:rPr kumimoji="1" lang="zh-CN" altLang="en-US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kumimoji="1" lang="en-US" altLang="zh-CN" sz="20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106505" name="Rectangle 9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183313" y="6119813"/>
            <a:ext cx="1676400" cy="609600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0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FFFF"/>
                </a:solidFill>
                <a:latin typeface="隶书" pitchFamily="49" charset="-122"/>
                <a:ea typeface="隶书" pitchFamily="49" charset="-122"/>
              </a:rPr>
              <a:t>欧拉方程</a:t>
            </a:r>
          </a:p>
        </p:txBody>
      </p:sp>
      <p:sp>
        <p:nvSpPr>
          <p:cNvPr id="106506" name="Rectangle 1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097213" y="3148013"/>
            <a:ext cx="2476500" cy="8763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二阶常系数线性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方程解的结构</a:t>
            </a:r>
            <a:endParaRPr kumimoji="1" lang="zh-CN" altLang="en-US" sz="240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6507" name="Rectangle 1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097213" y="4443413"/>
            <a:ext cx="2476500" cy="814387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特征方程的根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及其对应项</a:t>
            </a:r>
            <a:endParaRPr kumimoji="1" lang="zh-CN" altLang="en-US" sz="2400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6508" name="Rectangle 12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135313" y="5610225"/>
            <a:ext cx="2476500" cy="814388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f(x)</a:t>
            </a: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的形式及其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特解形式</a:t>
            </a:r>
            <a:endParaRPr kumimoji="1" lang="zh-CN" altLang="en-US" sz="2400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6509" name="Rectangle 1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183313" y="2119313"/>
            <a:ext cx="1676400" cy="5334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rPr>
              <a:t>高阶方程</a:t>
            </a:r>
          </a:p>
        </p:txBody>
      </p:sp>
      <p:sp>
        <p:nvSpPr>
          <p:cNvPr id="106510" name="AutoShape 14"/>
          <p:cNvSpPr>
            <a:spLocks noChangeArrowheads="1"/>
          </p:cNvSpPr>
          <p:nvPr/>
        </p:nvSpPr>
        <p:spPr bwMode="auto">
          <a:xfrm>
            <a:off x="2354263" y="2281238"/>
            <a:ext cx="503237" cy="254000"/>
          </a:xfrm>
          <a:prstGeom prst="leftArrow">
            <a:avLst>
              <a:gd name="adj1" fmla="val 50000"/>
              <a:gd name="adj2" fmla="val 49531"/>
            </a:avLst>
          </a:prstGeom>
          <a:gradFill rotWithShape="0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6511" name="AutoShape 15"/>
          <p:cNvSpPr>
            <a:spLocks noChangeArrowheads="1"/>
          </p:cNvSpPr>
          <p:nvPr/>
        </p:nvSpPr>
        <p:spPr bwMode="auto">
          <a:xfrm>
            <a:off x="5602288" y="3792538"/>
            <a:ext cx="533400" cy="269875"/>
          </a:xfrm>
          <a:prstGeom prst="leftArrow">
            <a:avLst>
              <a:gd name="adj1" fmla="val 50000"/>
              <a:gd name="adj2" fmla="val 49412"/>
            </a:avLst>
          </a:prstGeom>
          <a:gradFill rotWithShape="0">
            <a:gsLst>
              <a:gs pos="0">
                <a:srgbClr val="FF6600"/>
              </a:gs>
              <a:gs pos="100000">
                <a:srgbClr val="00CCFF"/>
              </a:gs>
            </a:gsLst>
            <a:lin ang="0" scaled="1"/>
          </a:gradFill>
          <a:ln w="38100" cmpd="dbl">
            <a:solidFill>
              <a:srgbClr val="008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6512" name="AutoShape 16"/>
          <p:cNvSpPr>
            <a:spLocks noChangeArrowheads="1"/>
          </p:cNvSpPr>
          <p:nvPr/>
        </p:nvSpPr>
        <p:spPr bwMode="auto">
          <a:xfrm>
            <a:off x="1458913" y="5862638"/>
            <a:ext cx="228600" cy="266700"/>
          </a:xfrm>
          <a:prstGeom prst="upArrow">
            <a:avLst>
              <a:gd name="adj1" fmla="val 50000"/>
              <a:gd name="adj2" fmla="val 29167"/>
            </a:avLst>
          </a:prstGeom>
          <a:solidFill>
            <a:srgbClr val="FF00FF"/>
          </a:solidFill>
          <a:ln w="38100" cmpd="dbl">
            <a:solidFill>
              <a:srgbClr val="FF99CC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6513" name="AutoShape 17"/>
          <p:cNvSpPr>
            <a:spLocks noChangeArrowheads="1"/>
          </p:cNvSpPr>
          <p:nvPr/>
        </p:nvSpPr>
        <p:spPr bwMode="auto">
          <a:xfrm>
            <a:off x="5645150" y="4595813"/>
            <a:ext cx="495300" cy="228600"/>
          </a:xfrm>
          <a:prstGeom prst="leftArrow">
            <a:avLst>
              <a:gd name="adj1" fmla="val 50000"/>
              <a:gd name="adj2" fmla="val 54167"/>
            </a:avLst>
          </a:prstGeom>
          <a:gradFill rotWithShape="0">
            <a:gsLst>
              <a:gs pos="0">
                <a:srgbClr val="339933"/>
              </a:gs>
              <a:gs pos="100000">
                <a:srgbClr val="66CCFF"/>
              </a:gs>
            </a:gsLst>
            <a:lin ang="0" scaled="1"/>
          </a:gradFill>
          <a:ln w="38100" cmpd="dbl">
            <a:solidFill>
              <a:srgbClr val="008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6514" name="AutoShape 18"/>
          <p:cNvSpPr>
            <a:spLocks noChangeArrowheads="1"/>
          </p:cNvSpPr>
          <p:nvPr/>
        </p:nvSpPr>
        <p:spPr bwMode="auto">
          <a:xfrm flipV="1">
            <a:off x="5649913" y="5662613"/>
            <a:ext cx="503237" cy="266700"/>
          </a:xfrm>
          <a:prstGeom prst="leftArrow">
            <a:avLst>
              <a:gd name="adj1" fmla="val 50000"/>
              <a:gd name="adj2" fmla="val 47173"/>
            </a:avLst>
          </a:prstGeom>
          <a:gradFill rotWithShape="0">
            <a:gsLst>
              <a:gs pos="0">
                <a:srgbClr val="339933"/>
              </a:gs>
              <a:gs pos="100000">
                <a:srgbClr val="00CCFF"/>
              </a:gs>
            </a:gsLst>
            <a:lin ang="0" scaled="1"/>
          </a:gradFill>
          <a:ln w="38100" cmpd="dbl">
            <a:solidFill>
              <a:srgbClr val="008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68313" y="2386013"/>
            <a:ext cx="228600" cy="4038600"/>
            <a:chOff x="384" y="660"/>
            <a:chExt cx="240" cy="2976"/>
          </a:xfrm>
        </p:grpSpPr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 flipH="1">
              <a:off x="384" y="672"/>
              <a:ext cx="24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17" name="Line 21"/>
            <p:cNvSpPr>
              <a:spLocks noChangeShapeType="1"/>
            </p:cNvSpPr>
            <p:nvPr/>
          </p:nvSpPr>
          <p:spPr bwMode="auto">
            <a:xfrm>
              <a:off x="384" y="1872"/>
              <a:ext cx="240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18" name="Line 22"/>
            <p:cNvSpPr>
              <a:spLocks noChangeShapeType="1"/>
            </p:cNvSpPr>
            <p:nvPr/>
          </p:nvSpPr>
          <p:spPr bwMode="auto">
            <a:xfrm>
              <a:off x="384" y="3611"/>
              <a:ext cx="240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19" name="Line 23"/>
            <p:cNvSpPr>
              <a:spLocks noChangeShapeType="1"/>
            </p:cNvSpPr>
            <p:nvPr/>
          </p:nvSpPr>
          <p:spPr bwMode="auto">
            <a:xfrm>
              <a:off x="407" y="660"/>
              <a:ext cx="0" cy="2976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859713" y="2424113"/>
            <a:ext cx="304800" cy="4038600"/>
            <a:chOff x="5136" y="720"/>
            <a:chExt cx="240" cy="2880"/>
          </a:xfrm>
        </p:grpSpPr>
        <p:sp>
          <p:nvSpPr>
            <p:cNvPr id="106521" name="Line 25"/>
            <p:cNvSpPr>
              <a:spLocks noChangeShapeType="1"/>
            </p:cNvSpPr>
            <p:nvPr/>
          </p:nvSpPr>
          <p:spPr bwMode="auto">
            <a:xfrm>
              <a:off x="5352" y="720"/>
              <a:ext cx="0" cy="288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22" name="Line 26"/>
            <p:cNvSpPr>
              <a:spLocks noChangeShapeType="1"/>
            </p:cNvSpPr>
            <p:nvPr/>
          </p:nvSpPr>
          <p:spPr bwMode="auto">
            <a:xfrm flipH="1">
              <a:off x="5136" y="720"/>
              <a:ext cx="24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23" name="Line 27"/>
            <p:cNvSpPr>
              <a:spLocks noChangeShapeType="1"/>
            </p:cNvSpPr>
            <p:nvPr/>
          </p:nvSpPr>
          <p:spPr bwMode="auto">
            <a:xfrm flipH="1">
              <a:off x="5136" y="1296"/>
              <a:ext cx="193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24" name="Line 28"/>
            <p:cNvSpPr>
              <a:spLocks noChangeShapeType="1"/>
            </p:cNvSpPr>
            <p:nvPr/>
          </p:nvSpPr>
          <p:spPr bwMode="auto">
            <a:xfrm flipH="1">
              <a:off x="5136" y="2256"/>
              <a:ext cx="193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25" name="Line 29"/>
            <p:cNvSpPr>
              <a:spLocks noChangeShapeType="1"/>
            </p:cNvSpPr>
            <p:nvPr/>
          </p:nvSpPr>
          <p:spPr bwMode="auto">
            <a:xfrm flipH="1">
              <a:off x="5136" y="3576"/>
              <a:ext cx="193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601913" y="3567113"/>
            <a:ext cx="523875" cy="2595562"/>
            <a:chOff x="1824" y="1848"/>
            <a:chExt cx="330" cy="1635"/>
          </a:xfrm>
        </p:grpSpPr>
        <p:sp>
          <p:nvSpPr>
            <p:cNvPr id="106527" name="Rectangle 31"/>
            <p:cNvSpPr>
              <a:spLocks noChangeArrowheads="1"/>
            </p:cNvSpPr>
            <p:nvPr/>
          </p:nvSpPr>
          <p:spPr bwMode="auto">
            <a:xfrm>
              <a:off x="1896" y="1848"/>
              <a:ext cx="240" cy="72"/>
            </a:xfrm>
            <a:prstGeom prst="rect">
              <a:avLst/>
            </a:prstGeom>
            <a:solidFill>
              <a:srgbClr val="FF6600"/>
            </a:soli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28" name="Rectangle 32"/>
            <p:cNvSpPr>
              <a:spLocks noChangeArrowheads="1"/>
            </p:cNvSpPr>
            <p:nvPr/>
          </p:nvSpPr>
          <p:spPr bwMode="auto">
            <a:xfrm>
              <a:off x="1824" y="1848"/>
              <a:ext cx="96" cy="1608"/>
            </a:xfrm>
            <a:prstGeom prst="rect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339933"/>
                </a:gs>
              </a:gsLst>
              <a:lin ang="5400000" scaled="1"/>
            </a:gra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529" name="AutoShape 33"/>
            <p:cNvSpPr>
              <a:spLocks noChangeArrowheads="1"/>
            </p:cNvSpPr>
            <p:nvPr/>
          </p:nvSpPr>
          <p:spPr bwMode="auto">
            <a:xfrm>
              <a:off x="1914" y="3339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008000"/>
            </a:soli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6530" name="Text Box 34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2678113" y="4595813"/>
            <a:ext cx="488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待定系数法</a:t>
            </a:r>
          </a:p>
        </p:txBody>
      </p:sp>
      <p:sp>
        <p:nvSpPr>
          <p:cNvPr id="106531" name="Text Box 3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4464050" y="4081463"/>
            <a:ext cx="15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特征方程法</a:t>
            </a:r>
          </a:p>
        </p:txBody>
      </p:sp>
      <p:sp>
        <p:nvSpPr>
          <p:cNvPr id="55320" name="Rectangle 36"/>
          <p:cNvSpPr>
            <a:spLocks noChangeArrowheads="1"/>
          </p:cNvSpPr>
          <p:nvPr/>
        </p:nvSpPr>
        <p:spPr bwMode="auto">
          <a:xfrm>
            <a:off x="544513" y="1052513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一、主要内容</a:t>
            </a:r>
          </a:p>
        </p:txBody>
      </p:sp>
      <p:sp>
        <p:nvSpPr>
          <p:cNvPr id="106533" name="AutoShape 37"/>
          <p:cNvSpPr>
            <a:spLocks noChangeArrowheads="1"/>
          </p:cNvSpPr>
          <p:nvPr/>
        </p:nvSpPr>
        <p:spPr bwMode="auto">
          <a:xfrm>
            <a:off x="5616575" y="2319338"/>
            <a:ext cx="539750" cy="255587"/>
          </a:xfrm>
          <a:prstGeom prst="rightArrow">
            <a:avLst>
              <a:gd name="adj1" fmla="val 50000"/>
              <a:gd name="adj2" fmla="val 52795"/>
            </a:avLst>
          </a:prstGeom>
          <a:gradFill rotWithShape="0">
            <a:gsLst>
              <a:gs pos="0">
                <a:srgbClr val="33CCFF"/>
              </a:gs>
              <a:gs pos="100000">
                <a:srgbClr val="0000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22" name="矩形 37"/>
          <p:cNvSpPr>
            <a:spLocks noChangeArrowheads="1"/>
          </p:cNvSpPr>
          <p:nvPr/>
        </p:nvSpPr>
        <p:spPr bwMode="auto">
          <a:xfrm>
            <a:off x="900113" y="115888"/>
            <a:ext cx="50958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80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第五章    微分方程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323" name="灯片编号占位符 3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DAE06-1F26-48C0-8F24-0F3B80A43BF9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/>
      <p:bldP spid="106499" grpId="0" animBg="1" autoUpdateAnimBg="0"/>
      <p:bldP spid="106500" grpId="0" animBg="1" autoUpdateAnimBg="0"/>
      <p:bldP spid="106501" grpId="0" animBg="1" autoUpdateAnimBg="0"/>
      <p:bldP spid="106502" grpId="0" animBg="1" autoUpdateAnimBg="0"/>
      <p:bldP spid="106503" grpId="0" animBg="1" autoUpdateAnimBg="0"/>
      <p:bldP spid="106504" grpId="0" animBg="1" autoUpdateAnimBg="0"/>
      <p:bldP spid="106505" grpId="0" animBg="1" autoUpdateAnimBg="0"/>
      <p:bldP spid="106506" grpId="0" animBg="1" autoUpdateAnimBg="0"/>
      <p:bldP spid="106507" grpId="0" animBg="1" autoUpdateAnimBg="0"/>
      <p:bldP spid="106508" grpId="0" animBg="1" autoUpdateAnimBg="0"/>
      <p:bldP spid="106509" grpId="0" animBg="1" autoUpdateAnimBg="0"/>
      <p:bldP spid="106510" grpId="0" animBg="1"/>
      <p:bldP spid="106511" grpId="0" animBg="1"/>
      <p:bldP spid="106512" grpId="0" animBg="1"/>
      <p:bldP spid="106513" grpId="0" animBg="1"/>
      <p:bldP spid="106514" grpId="0" animBg="1"/>
      <p:bldP spid="106530" grpId="0" autoUpdateAnimBg="0"/>
      <p:bldP spid="106531" grpId="0" autoUpdateAnimBg="0"/>
      <p:bldP spid="10653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/>
          <p:cNvSpPr>
            <a:spLocks noChangeArrowheads="1"/>
          </p:cNvSpPr>
          <p:nvPr/>
        </p:nvSpPr>
        <p:spPr bwMode="auto">
          <a:xfrm>
            <a:off x="2914650" y="3357563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gradFill rotWithShape="0">
            <a:gsLst>
              <a:gs pos="0">
                <a:schemeClr val="accent2"/>
              </a:gs>
              <a:gs pos="100000">
                <a:srgbClr val="FF3399"/>
              </a:gs>
            </a:gsLst>
            <a:lin ang="0" scaled="1"/>
          </a:gradFill>
          <a:ln w="38100" cap="sq" cmpd="dbl">
            <a:solidFill>
              <a:srgbClr val="FFCC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5562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微分方程解题思路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942975" y="2519363"/>
            <a:ext cx="1676400" cy="533400"/>
          </a:xfrm>
          <a:prstGeom prst="rect">
            <a:avLst/>
          </a:prstGeom>
          <a:solidFill>
            <a:srgbClr val="0000FF"/>
          </a:solidFill>
          <a:ln w="76200" cap="sq" cmpd="tri">
            <a:solidFill>
              <a:srgbClr val="3366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一阶方程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942975" y="4214813"/>
            <a:ext cx="1676400" cy="533400"/>
          </a:xfrm>
          <a:prstGeom prst="rect">
            <a:avLst/>
          </a:prstGeom>
          <a:solidFill>
            <a:srgbClr val="0000FF"/>
          </a:solidFill>
          <a:ln w="76200" cap="sq" cmpd="tri">
            <a:solidFill>
              <a:srgbClr val="3366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高阶方程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3352800" y="1676400"/>
            <a:ext cx="2209800" cy="533400"/>
          </a:xfrm>
          <a:prstGeom prst="rect">
            <a:avLst/>
          </a:prstGeom>
          <a:solidFill>
            <a:srgbClr val="FF6600"/>
          </a:solidFill>
          <a:ln w="76200" cap="sq" cmpd="tri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分离变量法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352800" y="2466975"/>
            <a:ext cx="2209800" cy="533400"/>
          </a:xfrm>
          <a:prstGeom prst="rect">
            <a:avLst/>
          </a:prstGeom>
          <a:solidFill>
            <a:srgbClr val="FF6600"/>
          </a:solidFill>
          <a:ln w="76200" cap="sq" cmpd="tri">
            <a:solidFill>
              <a:srgbClr val="FF99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变量代换法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3352800" y="3262313"/>
            <a:ext cx="2209800" cy="60960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rgbClr val="FF00FF"/>
              </a:gs>
            </a:gsLst>
            <a:lin ang="5400000" scaled="1"/>
          </a:gradFill>
          <a:ln w="76200" cap="sq" cmpd="tri">
            <a:solidFill>
              <a:srgbClr val="FF99CC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常数变易法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3352800" y="4114800"/>
            <a:ext cx="2209800" cy="533400"/>
          </a:xfrm>
          <a:prstGeom prst="rect">
            <a:avLst/>
          </a:prstGeom>
          <a:solidFill>
            <a:srgbClr val="FF00FF"/>
          </a:solidFill>
          <a:ln w="76200" cap="sq" cmpd="tri">
            <a:solidFill>
              <a:srgbClr val="FF99CC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特征方程法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3352800" y="5181600"/>
            <a:ext cx="2209800" cy="533400"/>
          </a:xfrm>
          <a:prstGeom prst="rect">
            <a:avLst/>
          </a:prstGeom>
          <a:solidFill>
            <a:srgbClr val="FF00FF"/>
          </a:solidFill>
          <a:ln w="76200" cap="sq" cmpd="tri">
            <a:solidFill>
              <a:srgbClr val="FF99CC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t>待定系数法</a:t>
            </a: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7531" name="AutoShape 11"/>
          <p:cNvSpPr>
            <a:spLocks noChangeArrowheads="1"/>
          </p:cNvSpPr>
          <p:nvPr/>
        </p:nvSpPr>
        <p:spPr bwMode="auto">
          <a:xfrm>
            <a:off x="1704975" y="3109913"/>
            <a:ext cx="228600" cy="1081087"/>
          </a:xfrm>
          <a:prstGeom prst="upArrow">
            <a:avLst>
              <a:gd name="adj1" fmla="val 50000"/>
              <a:gd name="adj2" fmla="val 118229"/>
            </a:avLst>
          </a:prstGeom>
          <a:solidFill>
            <a:srgbClr val="0000FF"/>
          </a:solidFill>
          <a:ln w="38100" cap="sq" cmpd="dbl">
            <a:solidFill>
              <a:srgbClr val="3366FF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532" name="AutoShape 12"/>
          <p:cNvSpPr>
            <a:spLocks noChangeArrowheads="1"/>
          </p:cNvSpPr>
          <p:nvPr/>
        </p:nvSpPr>
        <p:spPr bwMode="auto">
          <a:xfrm>
            <a:off x="2928938" y="3595688"/>
            <a:ext cx="395287" cy="215900"/>
          </a:xfrm>
          <a:prstGeom prst="rightArrow">
            <a:avLst>
              <a:gd name="adj1" fmla="val 50000"/>
              <a:gd name="adj2" fmla="val 45772"/>
            </a:avLst>
          </a:prstGeom>
          <a:gradFill rotWithShape="0">
            <a:gsLst>
              <a:gs pos="0">
                <a:schemeClr val="accent2"/>
              </a:gs>
              <a:gs pos="100000">
                <a:srgbClr val="FF3399"/>
              </a:gs>
            </a:gsLst>
            <a:lin ang="0" scaled="1"/>
          </a:gradFill>
          <a:ln w="38100" cap="sq" cmpd="dbl">
            <a:solidFill>
              <a:srgbClr val="FFCC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533" name="AutoShape 13"/>
          <p:cNvSpPr>
            <a:spLocks noChangeArrowheads="1"/>
          </p:cNvSpPr>
          <p:nvPr/>
        </p:nvSpPr>
        <p:spPr bwMode="auto">
          <a:xfrm>
            <a:off x="2667000" y="4267200"/>
            <a:ext cx="657225" cy="233363"/>
          </a:xfrm>
          <a:prstGeom prst="rightArrow">
            <a:avLst>
              <a:gd name="adj1" fmla="val 50000"/>
              <a:gd name="adj2" fmla="val 70408"/>
            </a:avLst>
          </a:prstGeom>
          <a:gradFill rotWithShape="0">
            <a:gsLst>
              <a:gs pos="0">
                <a:schemeClr val="accent2"/>
              </a:gs>
              <a:gs pos="100000">
                <a:srgbClr val="FF3399"/>
              </a:gs>
            </a:gsLst>
            <a:lin ang="0" scaled="1"/>
          </a:gradFill>
          <a:ln w="38100" cap="sq" cmpd="dbl">
            <a:solidFill>
              <a:srgbClr val="FFCC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534" name="AutoShape 14"/>
          <p:cNvSpPr>
            <a:spLocks noChangeArrowheads="1"/>
          </p:cNvSpPr>
          <p:nvPr/>
        </p:nvSpPr>
        <p:spPr bwMode="auto">
          <a:xfrm>
            <a:off x="2914650" y="5334000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gradFill rotWithShape="0">
            <a:gsLst>
              <a:gs pos="0">
                <a:schemeClr val="accent2"/>
              </a:gs>
              <a:gs pos="100000">
                <a:srgbClr val="FF3399"/>
              </a:gs>
            </a:gsLst>
            <a:lin ang="0" scaled="1"/>
          </a:gradFill>
          <a:ln w="38100" cap="sq" cmpd="dbl">
            <a:solidFill>
              <a:srgbClr val="FF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535" name="AutoShape 15"/>
          <p:cNvSpPr>
            <a:spLocks noChangeArrowheads="1"/>
          </p:cNvSpPr>
          <p:nvPr/>
        </p:nvSpPr>
        <p:spPr bwMode="auto">
          <a:xfrm>
            <a:off x="2914650" y="1862138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gradFill rotWithShape="0">
            <a:gsLst>
              <a:gs pos="0">
                <a:schemeClr val="accent2"/>
              </a:gs>
              <a:gs pos="100000">
                <a:srgbClr val="FF6600"/>
              </a:gs>
            </a:gsLst>
            <a:lin ang="0" scaled="1"/>
          </a:gradFill>
          <a:ln w="38100" cap="sq" cmpd="dbl">
            <a:solidFill>
              <a:srgbClr val="FFCC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536" name="AutoShape 16"/>
          <p:cNvSpPr>
            <a:spLocks noChangeArrowheads="1"/>
          </p:cNvSpPr>
          <p:nvPr/>
        </p:nvSpPr>
        <p:spPr bwMode="auto">
          <a:xfrm>
            <a:off x="2900363" y="2667000"/>
            <a:ext cx="395287" cy="215900"/>
          </a:xfrm>
          <a:prstGeom prst="rightArrow">
            <a:avLst>
              <a:gd name="adj1" fmla="val 50000"/>
              <a:gd name="adj2" fmla="val 45772"/>
            </a:avLst>
          </a:prstGeom>
          <a:gradFill rotWithShape="0">
            <a:gsLst>
              <a:gs pos="0">
                <a:schemeClr val="accent2"/>
              </a:gs>
              <a:gs pos="100000">
                <a:srgbClr val="FF6600"/>
              </a:gs>
            </a:gsLst>
            <a:lin ang="0" scaled="1"/>
          </a:gradFill>
          <a:ln w="38100" cap="sq" cmpd="dbl">
            <a:solidFill>
              <a:srgbClr val="FFCC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1319213" y="3071813"/>
            <a:ext cx="533400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作变换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2909888" y="3657600"/>
            <a:ext cx="125412" cy="1828800"/>
          </a:xfrm>
          <a:prstGeom prst="rect">
            <a:avLst/>
          </a:prstGeom>
          <a:solidFill>
            <a:srgbClr val="0000FF"/>
          </a:solidFill>
          <a:ln w="38100" cap="sq" cmpd="dbl">
            <a:solidFill>
              <a:srgbClr val="3366FF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539" name="Rectangle 19"/>
          <p:cNvSpPr>
            <a:spLocks noChangeArrowheads="1"/>
          </p:cNvSpPr>
          <p:nvPr/>
        </p:nvSpPr>
        <p:spPr bwMode="auto">
          <a:xfrm>
            <a:off x="2652713" y="2709863"/>
            <a:ext cx="228600" cy="125412"/>
          </a:xfrm>
          <a:prstGeom prst="rect">
            <a:avLst/>
          </a:prstGeom>
          <a:solidFill>
            <a:srgbClr val="0000FF"/>
          </a:solidFill>
          <a:ln w="38100" cap="sq" cmpd="dbl">
            <a:solidFill>
              <a:srgbClr val="3366FF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2890838" y="1909763"/>
            <a:ext cx="125412" cy="1600200"/>
          </a:xfrm>
          <a:prstGeom prst="rect">
            <a:avLst/>
          </a:prstGeom>
          <a:solidFill>
            <a:srgbClr val="0000FF"/>
          </a:solidFill>
          <a:ln w="38100" cap="sq" cmpd="dbl">
            <a:solidFill>
              <a:srgbClr val="3366FF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1878013" y="3254375"/>
            <a:ext cx="5334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降阶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6342" name="灯片编号占位符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6809A9-2DC7-484F-BE73-94435AAC71F1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51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107524" grpId="0" animBg="1" autoUpdateAnimBg="0"/>
      <p:bldP spid="107525" grpId="0" animBg="1" autoUpdateAnimBg="0"/>
      <p:bldP spid="107526" grpId="0" animBg="1" autoUpdateAnimBg="0"/>
      <p:bldP spid="107527" grpId="0" animBg="1" autoUpdateAnimBg="0"/>
      <p:bldP spid="107528" grpId="0" animBg="1" autoUpdateAnimBg="0"/>
      <p:bldP spid="107529" grpId="0" animBg="1" autoUpdateAnimBg="0"/>
      <p:bldP spid="107530" grpId="0" animBg="1" autoUpdateAnimBg="0"/>
      <p:bldP spid="107531" grpId="0" animBg="1"/>
      <p:bldP spid="107532" grpId="0" animBg="1"/>
      <p:bldP spid="107533" grpId="0" animBg="1"/>
      <p:bldP spid="107534" grpId="0" animBg="1"/>
      <p:bldP spid="107535" grpId="0" animBg="1"/>
      <p:bldP spid="107536" grpId="0" animBg="1"/>
      <p:bldP spid="107537" grpId="0" autoUpdateAnimBg="0"/>
      <p:bldP spid="107538" grpId="0" animBg="1"/>
      <p:bldP spid="107539" grpId="0" animBg="1"/>
      <p:bldP spid="107540" grpId="0" animBg="1"/>
      <p:bldP spid="10754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E76A20-066C-4755-B1EA-EAEFA4658C49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107950" y="192088"/>
          <a:ext cx="8794750" cy="6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文档" r:id="rId3" imgW="8802074" imgH="6558216" progId="Word.Document.12">
                  <p:embed/>
                </p:oleObj>
              </mc:Choice>
              <mc:Fallback>
                <p:oleObj name="文档" r:id="rId3" imgW="8802074" imgH="655821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92088"/>
                        <a:ext cx="8794750" cy="653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75B9B4-88AF-4EC5-B890-70E553F655AE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373063" y="373063"/>
          <a:ext cx="8048625" cy="624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文档" r:id="rId3" imgW="8164138" imgH="6333912" progId="Word.Document.12">
                  <p:embed/>
                </p:oleObj>
              </mc:Choice>
              <mc:Fallback>
                <p:oleObj name="文档" r:id="rId3" imgW="8164138" imgH="633391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373063"/>
                        <a:ext cx="8048625" cy="6243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46300B-7522-45C5-8F2E-921DB76B4EA1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25438" y="1384300"/>
          <a:ext cx="86741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Document" r:id="rId3" imgW="8782311" imgH="1698743" progId="">
                  <p:embed/>
                </p:oleObj>
              </mc:Choice>
              <mc:Fallback>
                <p:oleObj name="Document" r:id="rId3" imgW="8782311" imgH="1698743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1384300"/>
                        <a:ext cx="8674100" cy="167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539750" y="549275"/>
            <a:ext cx="34988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2014</a:t>
            </a:r>
            <a:r>
              <a:rPr lang="zh-CN" altLang="en-US" sz="28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年微分方程考题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0825" y="817563"/>
          <a:ext cx="8712200" cy="604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文档" r:id="rId3" imgW="8830100" imgH="6148125" progId="Word.Document.12">
                  <p:embed/>
                </p:oleObj>
              </mc:Choice>
              <mc:Fallback>
                <p:oleObj name="文档" r:id="rId3" imgW="8830100" imgH="6148125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17563"/>
                        <a:ext cx="8712200" cy="604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57152-C300-441F-AE22-BF07AD608B32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27013"/>
            <a:ext cx="3995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2012</a:t>
            </a:r>
            <a:r>
              <a:rPr lang="zh-CN" altLang="en-US" sz="28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年二</a:t>
            </a:r>
            <a:r>
              <a:rPr lang="en-US" altLang="zh-CN" sz="28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.</a:t>
            </a:r>
            <a:r>
              <a:rPr lang="en-US" altLang="zh-CN" sz="1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(9</a:t>
            </a:r>
            <a:r>
              <a:rPr lang="zh-CN" altLang="en-US" sz="28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分</a:t>
            </a:r>
            <a:r>
              <a:rPr lang="en-US" altLang="zh-CN" sz="28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) </a:t>
            </a:r>
            <a:r>
              <a:rPr lang="zh-CN" altLang="en-US" sz="28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求极限 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211638" y="0"/>
          <a:ext cx="3057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7" name="公式" r:id="rId5" imgW="3060700" imgH="838200" progId="">
                  <p:embed/>
                </p:oleObj>
              </mc:Choice>
              <mc:Fallback>
                <p:oleObj name="公式" r:id="rId5" imgW="3060700" imgH="8382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0"/>
                        <a:ext cx="30575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539750" y="874713"/>
          <a:ext cx="7888288" cy="598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2" name="文档" r:id="rId3" imgW="8890105" imgH="6742721" progId="Word.Document.12">
                  <p:embed/>
                </p:oleObj>
              </mc:Choice>
              <mc:Fallback>
                <p:oleObj name="文档" r:id="rId3" imgW="8890105" imgH="6742721" progId="Word.Document.12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74713"/>
                        <a:ext cx="7888288" cy="598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F17719-55B9-493C-BFF4-6907BC4C5090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56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900113" y="0"/>
          <a:ext cx="3514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3" name="公式" r:id="rId5" imgW="3517900" imgH="838200" progId="">
                  <p:embed/>
                </p:oleObj>
              </mc:Choice>
              <mc:Fallback>
                <p:oleObj name="公式" r:id="rId5" imgW="3517900" imgH="8382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0"/>
                        <a:ext cx="35147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5292725" y="188913"/>
          <a:ext cx="1323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4" name="公式" r:id="rId7" imgW="1320227" imgH="393529" progId="">
                  <p:embed/>
                </p:oleObj>
              </mc:Choice>
              <mc:Fallback>
                <p:oleObj name="公式" r:id="rId7" imgW="1320227" imgH="393529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8913"/>
                        <a:ext cx="1323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7451725" y="-26988"/>
          <a:ext cx="1171575" cy="885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5" name="公式" r:id="rId9" imgW="1168400" imgH="889000" progId="">
                  <p:embed/>
                </p:oleObj>
              </mc:Choice>
              <mc:Fallback>
                <p:oleObj name="公式" r:id="rId9" imgW="1168400" imgH="8890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-26988"/>
                        <a:ext cx="1171575" cy="885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60350"/>
            <a:ext cx="9715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六</a:t>
            </a:r>
            <a:r>
              <a:rPr lang="en-US" altLang="zh-CN" sz="22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. </a:t>
            </a:r>
            <a:r>
              <a:rPr lang="zh-CN" altLang="en-US" sz="22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设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321175" y="188913"/>
            <a:ext cx="125888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华文楷体" pitchFamily="2" charset="-122"/>
                <a:cs typeface="Times New Roman" pitchFamily="18" charset="0"/>
              </a:rPr>
              <a:t>确定数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1" name="TextBox 9"/>
          <p:cNvSpPr txBox="1">
            <a:spLocks noChangeArrowheads="1"/>
          </p:cNvSpPr>
          <p:nvPr/>
        </p:nvSpPr>
        <p:spPr bwMode="auto">
          <a:xfrm>
            <a:off x="6875463" y="260350"/>
            <a:ext cx="415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395288" y="2349500"/>
          <a:ext cx="86423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4" name="文档" r:id="rId3" imgW="8642898" imgH="3753163" progId="Word.Document.12">
                  <p:embed/>
                </p:oleObj>
              </mc:Choice>
              <mc:Fallback>
                <p:oleObj name="文档" r:id="rId3" imgW="8642898" imgH="3753163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9500"/>
                        <a:ext cx="8642350" cy="375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746DBE-80A3-45C9-A2C7-D66C56D3DC1C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11138" y="136525"/>
          <a:ext cx="8672512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5" name="文档" r:id="rId5" imgW="8672003" imgH="2181627" progId="Word.Document.12">
                  <p:embed/>
                </p:oleObj>
              </mc:Choice>
              <mc:Fallback>
                <p:oleObj name="文档" r:id="rId5" imgW="8672003" imgH="2181627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36525"/>
                        <a:ext cx="8672512" cy="218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"/>
          <p:cNvGraphicFramePr>
            <a:graphicFrameLocks noChangeAspect="1"/>
          </p:cNvGraphicFramePr>
          <p:nvPr/>
        </p:nvGraphicFramePr>
        <p:xfrm>
          <a:off x="36513" y="985838"/>
          <a:ext cx="7796212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8" name="文档" r:id="rId3" imgW="10199439" imgH="8130833" progId="Word.Document.12">
                  <p:embed/>
                </p:oleObj>
              </mc:Choice>
              <mc:Fallback>
                <p:oleObj name="文档" r:id="rId3" imgW="10199439" imgH="8130833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985838"/>
                        <a:ext cx="7796212" cy="577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52B40-8BE9-4B1A-97F0-4F14E7675412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58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255588" y="103188"/>
          <a:ext cx="71961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文档" r:id="rId5" imgW="7201579" imgH="1187586" progId="Word.Document.12">
                  <p:embed/>
                </p:oleObj>
              </mc:Choice>
              <mc:Fallback>
                <p:oleObj name="文档" r:id="rId5" imgW="7201579" imgH="1187586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03188"/>
                        <a:ext cx="7196137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CAC9BA-41A4-4A62-AA45-392A7CDF7C67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59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192088" y="1628775"/>
          <a:ext cx="857885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6" name="文档" r:id="rId3" imgW="11691304" imgH="3007576" progId="Word.Document.12">
                  <p:embed/>
                </p:oleObj>
              </mc:Choice>
              <mc:Fallback>
                <p:oleObj name="文档" r:id="rId3" imgW="11691304" imgH="3007576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628775"/>
                        <a:ext cx="8578850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395288" y="-26988"/>
          <a:ext cx="8112125" cy="178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7" name="文档" r:id="rId5" imgW="8112739" imgH="1781379" progId="Word.Document.12">
                  <p:embed/>
                </p:oleObj>
              </mc:Choice>
              <mc:Fallback>
                <p:oleObj name="文档" r:id="rId5" imgW="8112739" imgH="1781379" progId="Word.Document.12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-26988"/>
                        <a:ext cx="8112125" cy="1781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152400" y="4111625"/>
          <a:ext cx="8791575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8" name="文档" r:id="rId7" imgW="8791294" imgH="2776584" progId="Word.Document.12">
                  <p:embed/>
                </p:oleObj>
              </mc:Choice>
              <mc:Fallback>
                <p:oleObj name="文档" r:id="rId7" imgW="8791294" imgH="2776584" progId="Word.Documen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1625"/>
                        <a:ext cx="8791575" cy="27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60609-91E5-47F7-8924-DFC1BA4879C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两个重要极限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611560" y="1700808"/>
            <a:ext cx="3556000" cy="901700"/>
            <a:chOff x="624" y="1152"/>
            <a:chExt cx="2240" cy="568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24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黑体" pitchFamily="2" charset="-122"/>
                  <a:ea typeface="黑体" pitchFamily="2" charset="-122"/>
                </a:rPr>
                <a:t>(1)</a:t>
              </a:r>
            </a:p>
          </p:txBody>
        </p: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1152" y="1152"/>
            <a:ext cx="171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0" name="公式" r:id="rId3" imgW="65217690" imgH="21631275" progId="">
                    <p:embed/>
                  </p:oleObj>
                </mc:Choice>
                <mc:Fallback>
                  <p:oleObj name="公式" r:id="rId3" imgW="65217690" imgH="21631275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152"/>
                          <a:ext cx="1712" cy="568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4472362" y="1700808"/>
            <a:ext cx="4051300" cy="901700"/>
            <a:chOff x="624" y="528"/>
            <a:chExt cx="2552" cy="568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624" y="63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(2)</a:t>
              </a:r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/>
          </p:nvGraphicFramePr>
          <p:xfrm>
            <a:off x="1144" y="528"/>
            <a:ext cx="203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91" name="公式" r:id="rId5" imgW="77409810" imgH="21631275" progId="">
                    <p:embed/>
                  </p:oleObj>
                </mc:Choice>
                <mc:Fallback>
                  <p:oleObj name="公式" r:id="rId5" imgW="77409810" imgH="21631275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528"/>
                          <a:ext cx="2032" cy="568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9">
            <a:extLst>
              <a:ext uri="{FF2B5EF4-FFF2-40B4-BE49-F238E27FC236}">
                <a16:creationId xmlns:a16="http://schemas.microsoft.com/office/drawing/2014/main" id="{7EEB41DD-AA2B-4D2E-8623-D8F98791C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435" y="3355057"/>
            <a:ext cx="4298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5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无穷小的比较</a:t>
            </a: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6F800929-56B2-405F-BB9F-F369DAB2A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435" y="4652044"/>
            <a:ext cx="3527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一、无穷小的比较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97A9B176-37C0-47A4-AB93-A5F759391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435" y="5517232"/>
            <a:ext cx="4032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二、等价无穷小替换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9484CD-A400-4BDE-A7C7-270094707ACC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60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468313" y="188913"/>
          <a:ext cx="799465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0" name="文档" r:id="rId3" imgW="8815368" imgH="1966852" progId="Word.Document.12">
                  <p:embed/>
                </p:oleObj>
              </mc:Choice>
              <mc:Fallback>
                <p:oleObj name="文档" r:id="rId3" imgW="8815368" imgH="1966852" progId="Word.Document.12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8913"/>
                        <a:ext cx="7994650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5910263" y="1341438"/>
            <a:ext cx="3233737" cy="2044700"/>
            <a:chOff x="2185" y="1149"/>
            <a:chExt cx="2639" cy="1672"/>
          </a:xfrm>
        </p:grpSpPr>
        <p:sp>
          <p:nvSpPr>
            <p:cNvPr id="31757" name="AutoShape 6"/>
            <p:cNvSpPr>
              <a:spLocks noChangeAspect="1" noChangeArrowheads="1"/>
            </p:cNvSpPr>
            <p:nvPr/>
          </p:nvSpPr>
          <p:spPr bwMode="auto">
            <a:xfrm>
              <a:off x="2185" y="1149"/>
              <a:ext cx="2639" cy="1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1748" name="Object 7"/>
            <p:cNvGraphicFramePr>
              <a:graphicFrameLocks noChangeAspect="1"/>
            </p:cNvGraphicFramePr>
            <p:nvPr/>
          </p:nvGraphicFramePr>
          <p:xfrm>
            <a:off x="4633" y="1445"/>
            <a:ext cx="19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1" name="公式" r:id="rId5" imgW="139579" imgH="164957" progId="">
                    <p:embed/>
                  </p:oleObj>
                </mc:Choice>
                <mc:Fallback>
                  <p:oleObj name="公式" r:id="rId5" imgW="139579" imgH="164957" progId="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" y="1445"/>
                          <a:ext cx="19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8"/>
            <p:cNvGraphicFramePr>
              <a:graphicFrameLocks noChangeAspect="1"/>
            </p:cNvGraphicFramePr>
            <p:nvPr/>
          </p:nvGraphicFramePr>
          <p:xfrm>
            <a:off x="3276" y="1149"/>
            <a:ext cx="20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2" name="公式" r:id="rId7" imgW="152202" imgH="177569" progId="">
                    <p:embed/>
                  </p:oleObj>
                </mc:Choice>
                <mc:Fallback>
                  <p:oleObj name="公式" r:id="rId7" imgW="152202" imgH="177569" progId="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1149"/>
                          <a:ext cx="209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9"/>
            <p:cNvGraphicFramePr>
              <a:graphicFrameLocks noChangeAspect="1"/>
            </p:cNvGraphicFramePr>
            <p:nvPr/>
          </p:nvGraphicFramePr>
          <p:xfrm>
            <a:off x="3172" y="2629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3" name="公式" r:id="rId9" imgW="126835" imgH="139518" progId="">
                    <p:embed/>
                  </p:oleObj>
                </mc:Choice>
                <mc:Fallback>
                  <p:oleObj name="公式" r:id="rId9" imgW="126835" imgH="139518" progId="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2629"/>
                          <a:ext cx="17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58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68" y="1445"/>
              <a:ext cx="1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1751" name="Object 11"/>
            <p:cNvGraphicFramePr>
              <a:graphicFrameLocks noChangeAspect="1"/>
            </p:cNvGraphicFramePr>
            <p:nvPr/>
          </p:nvGraphicFramePr>
          <p:xfrm>
            <a:off x="3368" y="1741"/>
            <a:ext cx="55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4" name="公式" r:id="rId12" imgW="405872" imgH="177569" progId="">
                    <p:embed/>
                  </p:oleObj>
                </mc:Choice>
                <mc:Fallback>
                  <p:oleObj name="公式" r:id="rId12" imgW="405872" imgH="177569" progId="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1741"/>
                          <a:ext cx="556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12"/>
            <p:cNvGraphicFramePr>
              <a:graphicFrameLocks noChangeAspect="1"/>
            </p:cNvGraphicFramePr>
            <p:nvPr/>
          </p:nvGraphicFramePr>
          <p:xfrm>
            <a:off x="3172" y="2406"/>
            <a:ext cx="17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5" name="公式" r:id="rId14" imgW="126780" imgH="164814" progId="">
                    <p:embed/>
                  </p:oleObj>
                </mc:Choice>
                <mc:Fallback>
                  <p:oleObj name="公式" r:id="rId14" imgW="126780" imgH="164814" progId="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2406"/>
                          <a:ext cx="174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13"/>
            <p:cNvGraphicFramePr>
              <a:graphicFrameLocks noChangeAspect="1"/>
            </p:cNvGraphicFramePr>
            <p:nvPr/>
          </p:nvGraphicFramePr>
          <p:xfrm>
            <a:off x="4135" y="1149"/>
            <a:ext cx="29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6" name="公式" r:id="rId16" imgW="215619" imgH="177569" progId="">
                    <p:embed/>
                  </p:oleObj>
                </mc:Choice>
                <mc:Fallback>
                  <p:oleObj name="公式" r:id="rId16" imgW="215619" imgH="177569" progId="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5" y="1149"/>
                          <a:ext cx="296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14"/>
            <p:cNvGraphicFramePr>
              <a:graphicFrameLocks noChangeAspect="1"/>
            </p:cNvGraphicFramePr>
            <p:nvPr/>
          </p:nvGraphicFramePr>
          <p:xfrm>
            <a:off x="4233" y="1602"/>
            <a:ext cx="50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7" name="公式" r:id="rId18" imgW="368140" imgH="203112" progId="">
                    <p:embed/>
                  </p:oleObj>
                </mc:Choice>
                <mc:Fallback>
                  <p:oleObj name="公式" r:id="rId18" imgW="368140" imgH="203112" progId="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1602"/>
                          <a:ext cx="504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185" y="1445"/>
              <a:ext cx="2504" cy="1319"/>
              <a:chOff x="3379" y="1706"/>
              <a:chExt cx="1152" cy="606"/>
            </a:xfrm>
          </p:grpSpPr>
          <p:sp>
            <p:nvSpPr>
              <p:cNvPr id="31760" name="Freeform 16" descr="宽上对角线"/>
              <p:cNvSpPr>
                <a:spLocks/>
              </p:cNvSpPr>
              <p:nvPr/>
            </p:nvSpPr>
            <p:spPr bwMode="auto">
              <a:xfrm>
                <a:off x="3546" y="1797"/>
                <a:ext cx="727" cy="46"/>
              </a:xfrm>
              <a:custGeom>
                <a:avLst/>
                <a:gdLst>
                  <a:gd name="T0" fmla="*/ 0 w 2304"/>
                  <a:gd name="T1" fmla="*/ 0 h 146"/>
                  <a:gd name="T2" fmla="*/ 229 w 2304"/>
                  <a:gd name="T3" fmla="*/ 0 h 146"/>
                  <a:gd name="T4" fmla="*/ 226 w 2304"/>
                  <a:gd name="T5" fmla="*/ 8 h 146"/>
                  <a:gd name="T6" fmla="*/ 223 w 2304"/>
                  <a:gd name="T7" fmla="*/ 14 h 146"/>
                  <a:gd name="T8" fmla="*/ 8 w 2304"/>
                  <a:gd name="T9" fmla="*/ 14 h 146"/>
                  <a:gd name="T10" fmla="*/ 0 w 2304"/>
                  <a:gd name="T11" fmla="*/ 0 h 1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04"/>
                  <a:gd name="T19" fmla="*/ 0 h 146"/>
                  <a:gd name="T20" fmla="*/ 2304 w 2304"/>
                  <a:gd name="T21" fmla="*/ 146 h 1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04" h="146">
                    <a:moveTo>
                      <a:pt x="0" y="0"/>
                    </a:moveTo>
                    <a:lnTo>
                      <a:pt x="2304" y="0"/>
                    </a:lnTo>
                    <a:lnTo>
                      <a:pt x="2267" y="82"/>
                    </a:lnTo>
                    <a:lnTo>
                      <a:pt x="2240" y="137"/>
                    </a:lnTo>
                    <a:lnTo>
                      <a:pt x="82" y="146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UpDiag">
                <a:fgClr>
                  <a:srgbClr val="C0C0C0"/>
                </a:fgClr>
                <a:bgClr>
                  <a:srgbClr val="FFFFFF"/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>
                <a:off x="3379" y="170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>
                <a:off x="3910" y="1706"/>
                <a:ext cx="0" cy="6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763" name="Line 19"/>
              <p:cNvSpPr>
                <a:spLocks noChangeShapeType="1"/>
              </p:cNvSpPr>
              <p:nvPr/>
            </p:nvSpPr>
            <p:spPr bwMode="auto">
              <a:xfrm>
                <a:off x="3546" y="1797"/>
                <a:ext cx="7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>
                <a:off x="3567" y="1842"/>
                <a:ext cx="6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765" name="Oval 21"/>
              <p:cNvSpPr>
                <a:spLocks noChangeArrowheads="1"/>
              </p:cNvSpPr>
              <p:nvPr/>
            </p:nvSpPr>
            <p:spPr bwMode="auto">
              <a:xfrm>
                <a:off x="4286" y="1797"/>
                <a:ext cx="29" cy="29"/>
              </a:xfrm>
              <a:prstGeom prst="ellipse">
                <a:avLst/>
              </a:prstGeom>
              <a:solidFill>
                <a:srgbClr val="33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766" name="AutoShape 22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817" cy="432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4 w 21600"/>
                  <a:gd name="T13" fmla="*/ 4500 h 21600"/>
                  <a:gd name="T14" fmla="*/ 17106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-468313" y="2000250"/>
          <a:ext cx="8653463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8" name="文档" r:id="rId20" imgW="8653678" imgH="4759652" progId="Word.Document.12">
                  <p:embed/>
                </p:oleObj>
              </mc:Choice>
              <mc:Fallback>
                <p:oleObj name="文档" r:id="rId20" imgW="8653678" imgH="4759652" progId="Word.Document.12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8313" y="2000250"/>
                        <a:ext cx="8653463" cy="475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7B4771-5A14-4E0C-9448-7390C4BA09CD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61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596900" y="1844675"/>
          <a:ext cx="8367713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4" name="文档" r:id="rId3" imgW="8683501" imgH="5161455" progId="Word.Document.12">
                  <p:embed/>
                </p:oleObj>
              </mc:Choice>
              <mc:Fallback>
                <p:oleObj name="文档" r:id="rId3" imgW="8683501" imgH="5161455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844675"/>
                        <a:ext cx="8367713" cy="496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244475" y="44450"/>
          <a:ext cx="865505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5" name="文档" r:id="rId5" imgW="8654396" imgH="1983068" progId="Word.Document.12">
                  <p:embed/>
                </p:oleObj>
              </mc:Choice>
              <mc:Fallback>
                <p:oleObj name="文档" r:id="rId5" imgW="8654396" imgH="1983068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44450"/>
                        <a:ext cx="8655050" cy="198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B9983E-9F89-4F84-8F84-930D97BB07DA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62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252413" y="0"/>
          <a:ext cx="85788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8" name="文档" r:id="rId3" imgW="9300799" imgH="2379826" progId="Word.Document.12">
                  <p:embed/>
                </p:oleObj>
              </mc:Choice>
              <mc:Fallback>
                <p:oleObj name="文档" r:id="rId3" imgW="9300799" imgH="2379826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0"/>
                        <a:ext cx="85788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395288" y="1844675"/>
          <a:ext cx="7993062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文档" r:id="rId5" imgW="8653678" imgH="5751367" progId="Word.Document.12">
                  <p:embed/>
                </p:oleObj>
              </mc:Choice>
              <mc:Fallback>
                <p:oleObj name="文档" r:id="rId5" imgW="8653678" imgH="5751367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7993062" cy="482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51C44-076F-469B-B797-19E5F624F236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63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179388" y="2420938"/>
          <a:ext cx="8042275" cy="413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文档" r:id="rId3" imgW="8475406" imgH="4354362" progId="Word.Document.12">
                  <p:embed/>
                </p:oleObj>
              </mc:Choice>
              <mc:Fallback>
                <p:oleObj name="文档" r:id="rId3" imgW="8475406" imgH="4354362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20938"/>
                        <a:ext cx="8042275" cy="413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4"/>
          <p:cNvGraphicFramePr>
            <a:graphicFrameLocks noChangeAspect="1"/>
          </p:cNvGraphicFramePr>
          <p:nvPr/>
        </p:nvGraphicFramePr>
        <p:xfrm>
          <a:off x="276225" y="120650"/>
          <a:ext cx="885507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3" name="文档" r:id="rId5" imgW="8868546" imgH="2188114" progId="Word.Document.12">
                  <p:embed/>
                </p:oleObj>
              </mc:Choice>
              <mc:Fallback>
                <p:oleObj name="文档" r:id="rId5" imgW="8868546" imgH="2188114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120650"/>
                        <a:ext cx="8855075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1DFBED-88EC-4C9F-A872-C4B643CD0C13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64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graphicFrame>
        <p:nvGraphicFramePr>
          <p:cNvPr id="43010" name="Object 3"/>
          <p:cNvGraphicFramePr>
            <a:graphicFrameLocks noChangeAspect="1"/>
          </p:cNvGraphicFramePr>
          <p:nvPr/>
        </p:nvGraphicFramePr>
        <p:xfrm>
          <a:off x="163513" y="585788"/>
          <a:ext cx="8829675" cy="622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6" name="文档" r:id="rId3" imgW="8830100" imgH="6227404" progId="Word.Document.12">
                  <p:embed/>
                </p:oleObj>
              </mc:Choice>
              <mc:Fallback>
                <p:oleObj name="文档" r:id="rId3" imgW="8830100" imgH="6227404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585788"/>
                        <a:ext cx="8829675" cy="622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3383C5-6235-4BFC-B5D2-247F29D8EDC3}" type="slidenum">
              <a:rPr lang="en-US" altLang="zh-CN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81075" y="715939"/>
          <a:ext cx="717232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4" name="Equation" r:id="rId3" imgW="7429500" imgH="1384300" progId="">
                  <p:embed/>
                </p:oleObj>
              </mc:Choice>
              <mc:Fallback>
                <p:oleObj name="Equation" r:id="rId3" imgW="7429500" imgH="13843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715939"/>
                        <a:ext cx="7172325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3"/>
          <p:cNvSpPr txBox="1">
            <a:spLocks noChangeArrowheads="1"/>
          </p:cNvSpPr>
          <p:nvPr/>
        </p:nvSpPr>
        <p:spPr bwMode="auto">
          <a:xfrm>
            <a:off x="887413" y="71414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定义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: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866900" y="182539"/>
          <a:ext cx="6461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5" name="公式" r:id="rId5" imgW="6692900" imgH="444500" progId="">
                  <p:embed/>
                </p:oleObj>
              </mc:Choice>
              <mc:Fallback>
                <p:oleObj name="公式" r:id="rId5" imgW="6692900" imgH="44450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82539"/>
                        <a:ext cx="64611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914400" y="3154339"/>
          <a:ext cx="76279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6" name="Equation" r:id="rId7" imgW="7899400" imgH="838200" progId="">
                  <p:embed/>
                </p:oleObj>
              </mc:Choice>
              <mc:Fallback>
                <p:oleObj name="Equation" r:id="rId7" imgW="7899400" imgH="83820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54339"/>
                        <a:ext cx="762793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990600" y="4068739"/>
          <a:ext cx="77136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7" name="Equation" r:id="rId9" imgW="7988300" imgH="1384300" progId="">
                  <p:embed/>
                </p:oleObj>
              </mc:Choice>
              <mc:Fallback>
                <p:oleObj name="Equation" r:id="rId9" imgW="7988300" imgH="138430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68739"/>
                        <a:ext cx="7713663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497013" y="2052614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5405414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943600" y="1290614"/>
            <a:ext cx="2133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400800" y="3744889"/>
            <a:ext cx="2133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526213" y="4659289"/>
            <a:ext cx="2133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985838" y="2239939"/>
          <a:ext cx="73199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8" name="Equation" r:id="rId11" imgW="7581900" imgH="838200" progId="">
                  <p:embed/>
                </p:oleObj>
              </mc:Choice>
              <mc:Fallback>
                <p:oleObj name="Equation" r:id="rId11" imgW="7581900" imgH="83820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239939"/>
                        <a:ext cx="731996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6096000" y="2814614"/>
            <a:ext cx="2133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1799" name="Object 2"/>
          <p:cNvGraphicFramePr>
            <a:graphicFrameLocks noChangeAspect="1"/>
          </p:cNvGraphicFramePr>
          <p:nvPr/>
        </p:nvGraphicFramePr>
        <p:xfrm>
          <a:off x="785786" y="5357826"/>
          <a:ext cx="73009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9" name="Equation" r:id="rId13" imgW="7785100" imgH="1409700" progId="">
                  <p:embed/>
                </p:oleObj>
              </mc:Choice>
              <mc:Fallback>
                <p:oleObj name="Equation" r:id="rId13" imgW="7785100" imgH="140970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357826"/>
                        <a:ext cx="7300913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20627"/>
            <a:ext cx="2058625" cy="400847"/>
          </a:xfrm>
        </p:spPr>
        <p:txBody>
          <a:bodyPr/>
          <a:lstStyle/>
          <a:p>
            <a:pPr>
              <a:defRPr/>
            </a:pPr>
            <a:fld id="{553C5031-ECDF-48CE-894F-FE7A34B876CC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500034" y="357166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常用等价无穷小</a:t>
            </a:r>
            <a:r>
              <a:rPr kumimoji="1"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243234" y="490516"/>
          <a:ext cx="17208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2" name="公式" r:id="rId3" imgW="1879600" imgH="457200" progId="">
                  <p:embed/>
                </p:oleObj>
              </mc:Choice>
              <mc:Fallback>
                <p:oleObj name="公式" r:id="rId3" imgW="1879600" imgH="457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34" y="490516"/>
                        <a:ext cx="172085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346047" y="1109641"/>
          <a:ext cx="8459787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3" name="公式" r:id="rId5" imgW="7924800" imgH="1333500" progId="">
                  <p:embed/>
                </p:oleObj>
              </mc:Choice>
              <mc:Fallback>
                <p:oleObj name="公式" r:id="rId5" imgW="7924800" imgH="13335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47" y="1109641"/>
                        <a:ext cx="8459787" cy="14239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411288" y="3215240"/>
          <a:ext cx="7460983" cy="249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4" name="Equation" r:id="rId7" imgW="2578100" imgH="914400" progId="">
                  <p:embed/>
                </p:oleObj>
              </mc:Choice>
              <mc:Fallback>
                <p:oleObj name="Equation" r:id="rId7" imgW="2578100" imgH="9144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215240"/>
                        <a:ext cx="7460983" cy="2499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52538" y="5693896"/>
          <a:ext cx="6201913" cy="1164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5" name="公式" r:id="rId9" imgW="1930400" imgH="444500" progId="">
                  <p:embed/>
                </p:oleObj>
              </mc:Choice>
              <mc:Fallback>
                <p:oleObj name="公式" r:id="rId9" imgW="1930400" imgH="4445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693896"/>
                        <a:ext cx="6201913" cy="1164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36563" y="2357430"/>
            <a:ext cx="7278709" cy="96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</a:rPr>
              <a:t>等价无穷小代换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748275"/>
              </p:ext>
            </p:extLst>
          </p:nvPr>
        </p:nvGraphicFramePr>
        <p:xfrm>
          <a:off x="111125" y="1012825"/>
          <a:ext cx="8699500" cy="558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文档" r:id="rId3" imgW="9212205" imgH="5900748" progId="Word.Document.12">
                  <p:embed/>
                </p:oleObj>
              </mc:Choice>
              <mc:Fallback>
                <p:oleObj name="文档" r:id="rId3" imgW="9212205" imgH="590074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012825"/>
                        <a:ext cx="8699500" cy="558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ED618-0F17-44C1-99CB-42C9B47C24DD}" type="slidenum">
              <a:rPr lang="en-US" altLang="zh-CN" smtClean="0">
                <a:solidFill>
                  <a:srgbClr val="000000"/>
                </a:solidFill>
                <a:latin typeface="Arial" pitchFamily="34" charset="0"/>
              </a:rPr>
              <a:pPr/>
              <a:t>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323850" y="188913"/>
            <a:ext cx="6186309" cy="64633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近几年工科数学分析期末考题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1178</Words>
  <Application>Microsoft Office PowerPoint</Application>
  <PresentationFormat>全屏显示(4:3)</PresentationFormat>
  <Paragraphs>365</Paragraphs>
  <Slides>64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64</vt:i4>
      </vt:variant>
    </vt:vector>
  </HeadingPairs>
  <TitlesOfParts>
    <vt:vector size="88" baseType="lpstr">
      <vt:lpstr>Monotype Sorts</vt:lpstr>
      <vt:lpstr>黑体</vt:lpstr>
      <vt:lpstr>华文行楷</vt:lpstr>
      <vt:lpstr>华文楷体</vt:lpstr>
      <vt:lpstr>华文隶书</vt:lpstr>
      <vt:lpstr>华文新魏</vt:lpstr>
      <vt:lpstr>华文中宋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默认设计模板</vt:lpstr>
      <vt:lpstr>2_默认设计模板</vt:lpstr>
      <vt:lpstr>3_默认设计模板</vt:lpstr>
      <vt:lpstr>5_默认设计模板</vt:lpstr>
      <vt:lpstr>1_默认设计模板</vt:lpstr>
      <vt:lpstr>公式</vt:lpstr>
      <vt:lpstr>Equation</vt:lpstr>
      <vt:lpstr>文档</vt:lpstr>
      <vt:lpstr>Microsoft Word 文档</vt:lpstr>
      <vt:lpstr>Document</vt:lpstr>
      <vt:lpstr>工科数学分析上复习</vt:lpstr>
      <vt:lpstr>PowerPoint 演示文稿</vt:lpstr>
      <vt:lpstr>PowerPoint 演示文稿</vt:lpstr>
      <vt:lpstr>PowerPoint 演示文稿</vt:lpstr>
      <vt:lpstr>极限存在准则</vt:lpstr>
      <vt:lpstr>两个重要极限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有关中值问题的解题方法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工科数学分析B上复习</dc:title>
  <dc:creator>linchunyan</dc:creator>
  <cp:lastModifiedBy>mathcl-1</cp:lastModifiedBy>
  <cp:revision>29</cp:revision>
  <dcterms:created xsi:type="dcterms:W3CDTF">2016-01-14T04:28:47Z</dcterms:created>
  <dcterms:modified xsi:type="dcterms:W3CDTF">2019-01-01T04:58:26Z</dcterms:modified>
</cp:coreProperties>
</file>