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420" r:id="rId5"/>
    <p:sldId id="261" r:id="rId6"/>
    <p:sldId id="264" r:id="rId7"/>
    <p:sldId id="394" r:id="rId8"/>
    <p:sldId id="265" r:id="rId9"/>
    <p:sldId id="266" r:id="rId10"/>
    <p:sldId id="419" r:id="rId11"/>
    <p:sldId id="395" r:id="rId12"/>
    <p:sldId id="393" r:id="rId13"/>
    <p:sldId id="396" r:id="rId14"/>
    <p:sldId id="270" r:id="rId15"/>
    <p:sldId id="272" r:id="rId16"/>
    <p:sldId id="274" r:id="rId17"/>
    <p:sldId id="276" r:id="rId18"/>
    <p:sldId id="277" r:id="rId19"/>
    <p:sldId id="279" r:id="rId20"/>
    <p:sldId id="280" r:id="rId21"/>
    <p:sldId id="281" r:id="rId22"/>
    <p:sldId id="282" r:id="rId23"/>
    <p:sldId id="283" r:id="rId24"/>
    <p:sldId id="278" r:id="rId25"/>
    <p:sldId id="284" r:id="rId26"/>
    <p:sldId id="285" r:id="rId27"/>
    <p:sldId id="297" r:id="rId28"/>
    <p:sldId id="298" r:id="rId29"/>
    <p:sldId id="299" r:id="rId30"/>
    <p:sldId id="288" r:id="rId31"/>
    <p:sldId id="290" r:id="rId32"/>
    <p:sldId id="305" r:id="rId33"/>
    <p:sldId id="307" r:id="rId34"/>
    <p:sldId id="308" r:id="rId35"/>
    <p:sldId id="309" r:id="rId36"/>
    <p:sldId id="310" r:id="rId37"/>
    <p:sldId id="311" r:id="rId38"/>
    <p:sldId id="291" r:id="rId39"/>
    <p:sldId id="292" r:id="rId40"/>
    <p:sldId id="421" r:id="rId41"/>
    <p:sldId id="295" r:id="rId42"/>
    <p:sldId id="294" r:id="rId43"/>
    <p:sldId id="312" r:id="rId44"/>
    <p:sldId id="313" r:id="rId45"/>
    <p:sldId id="314" r:id="rId46"/>
    <p:sldId id="414" r:id="rId47"/>
    <p:sldId id="415" r:id="rId48"/>
    <p:sldId id="416" r:id="rId49"/>
    <p:sldId id="417" r:id="rId50"/>
    <p:sldId id="418" r:id="rId51"/>
    <p:sldId id="422" r:id="rId52"/>
    <p:sldId id="411" r:id="rId53"/>
    <p:sldId id="412" r:id="rId54"/>
    <p:sldId id="413" r:id="rId55"/>
    <p:sldId id="423" r:id="rId56"/>
    <p:sldId id="392" r:id="rId57"/>
    <p:sldId id="424" r:id="rId58"/>
    <p:sldId id="367" r:id="rId59"/>
    <p:sldId id="425"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92" d="100"/>
          <a:sy n="92" d="100"/>
        </p:scale>
        <p:origin x="72"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FC422-CD60-4B02-8D0C-2AB63CEFBAD4}" type="datetimeFigureOut">
              <a:rPr lang="zh-CN" altLang="en-US" smtClean="0"/>
              <a:t>2022/2/28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39B75-65EA-4DA8-AB3D-A091F0B77DF1}" type="slidenum">
              <a:rPr lang="zh-CN" altLang="en-US" smtClean="0"/>
              <a:t>‹#›</a:t>
            </a:fld>
            <a:endParaRPr lang="zh-CN" altLang="en-US"/>
          </a:p>
        </p:txBody>
      </p:sp>
    </p:spTree>
    <p:extLst>
      <p:ext uri="{BB962C8B-B14F-4D97-AF65-F5344CB8AC3E}">
        <p14:creationId xmlns:p14="http://schemas.microsoft.com/office/powerpoint/2010/main" val="18470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人们一般认为</a:t>
            </a:r>
            <a:r>
              <a:rPr lang="en-US" altLang="zh-CN" dirty="0"/>
              <a:t>,</a:t>
            </a:r>
            <a:r>
              <a:rPr lang="zh-CN" altLang="en-US" dirty="0"/>
              <a:t>运筹学起源于第二次世界大战 初期。当时</a:t>
            </a:r>
            <a:r>
              <a:rPr lang="en-US" altLang="zh-CN" dirty="0"/>
              <a:t>,</a:t>
            </a:r>
            <a:r>
              <a:rPr lang="zh-CN" altLang="en-US" dirty="0"/>
              <a:t>英国</a:t>
            </a:r>
            <a:r>
              <a:rPr lang="en-US" altLang="zh-CN" dirty="0"/>
              <a:t>(</a:t>
            </a:r>
            <a:r>
              <a:rPr lang="zh-CN" altLang="en-US" dirty="0"/>
              <a:t>随即是美国</a:t>
            </a:r>
            <a:r>
              <a:rPr lang="en-US" altLang="zh-CN" dirty="0"/>
              <a:t>)</a:t>
            </a:r>
            <a:r>
              <a:rPr lang="zh-CN" altLang="en-US" dirty="0"/>
              <a:t>军事部门迫切需要研究如何将非常有限的物资以及人力和物力</a:t>
            </a:r>
            <a:r>
              <a:rPr lang="en-US" altLang="zh-CN" dirty="0"/>
              <a:t>,</a:t>
            </a:r>
            <a:r>
              <a:rPr lang="zh-CN" altLang="en-US" dirty="0"/>
              <a:t>分配与使用到各种军事活动的运行中</a:t>
            </a:r>
            <a:r>
              <a:rPr lang="en-US" altLang="zh-CN" dirty="0"/>
              <a:t>,</a:t>
            </a:r>
            <a:r>
              <a:rPr lang="zh-CN" altLang="en-US" dirty="0"/>
              <a:t>以达到最好的作战效果。在第二次世界大战期间</a:t>
            </a:r>
            <a:r>
              <a:rPr lang="en-US" altLang="zh-CN" dirty="0"/>
              <a:t>,</a:t>
            </a:r>
            <a:r>
              <a:rPr lang="zh-CN" altLang="en-US" dirty="0"/>
              <a:t>德国已拥有一支强大的空军</a:t>
            </a:r>
            <a:r>
              <a:rPr lang="en-US" altLang="zh-CN" dirty="0"/>
              <a:t>,</a:t>
            </a:r>
            <a:r>
              <a:rPr lang="zh-CN" altLang="en-US" dirty="0"/>
              <a:t>飞机从德国起飞</a:t>
            </a:r>
            <a:r>
              <a:rPr lang="en-US" altLang="zh-CN" dirty="0"/>
              <a:t>17</a:t>
            </a:r>
            <a:r>
              <a:rPr lang="zh-CN" altLang="en-US" dirty="0"/>
              <a:t>分钟即到达英国本土。在如此短的时间内</a:t>
            </a:r>
            <a:r>
              <a:rPr lang="en-US" altLang="zh-CN" dirty="0"/>
              <a:t>,</a:t>
            </a:r>
            <a:r>
              <a:rPr lang="zh-CN" altLang="en-US" dirty="0"/>
              <a:t>如何预警和拦截成为一大难题。</a:t>
            </a:r>
            <a:r>
              <a:rPr lang="en-US" altLang="zh-CN" dirty="0"/>
              <a:t>1935</a:t>
            </a:r>
            <a:r>
              <a:rPr lang="zh-CN" altLang="en-US" dirty="0"/>
              <a:t>年</a:t>
            </a:r>
            <a:r>
              <a:rPr lang="en-US" altLang="zh-CN" dirty="0"/>
              <a:t>,</a:t>
            </a:r>
            <a:r>
              <a:rPr lang="zh-CN" altLang="en-US" dirty="0"/>
              <a:t>为了对付德国空中力量的严重威胁</a:t>
            </a:r>
            <a:r>
              <a:rPr lang="en-US" altLang="zh-CN" dirty="0"/>
              <a:t>,</a:t>
            </a:r>
            <a:r>
              <a:rPr lang="zh-CN" altLang="en-US" dirty="0"/>
              <a:t>英国在东海岸的鲍德西</a:t>
            </a:r>
            <a:r>
              <a:rPr lang="en-US" altLang="zh-CN" dirty="0"/>
              <a:t>(</a:t>
            </a:r>
            <a:r>
              <a:rPr lang="en-US" altLang="zh-CN" dirty="0" err="1"/>
              <a:t>Bawdsey</a:t>
            </a:r>
            <a:r>
              <a:rPr lang="en-US" altLang="zh-CN" dirty="0"/>
              <a:t>)</a:t>
            </a:r>
            <a:r>
              <a:rPr lang="zh-CN" altLang="en-US" dirty="0"/>
              <a:t>成立了关于作战控制技术的研究机构。</a:t>
            </a:r>
            <a:r>
              <a:rPr lang="en-US" altLang="zh-CN" dirty="0"/>
              <a:t>1938</a:t>
            </a:r>
            <a:r>
              <a:rPr lang="zh-CN" altLang="en-US" dirty="0"/>
              <a:t>年</a:t>
            </a:r>
            <a:r>
              <a:rPr lang="en-US" altLang="zh-CN" dirty="0"/>
              <a:t>,</a:t>
            </a:r>
            <a:r>
              <a:rPr lang="zh-CN" altLang="en-US" dirty="0"/>
              <a:t>鲍德西科学小组负责人</a:t>
            </a:r>
            <a:r>
              <a:rPr lang="en-US" altLang="zh-CN" dirty="0"/>
              <a:t>(Rowe,A1P)</a:t>
            </a:r>
            <a:r>
              <a:rPr lang="zh-CN" altLang="en-US" dirty="0"/>
              <a:t>把他们从事的工作称 为运筹学</a:t>
            </a:r>
            <a:r>
              <a:rPr lang="en-US" altLang="zh-CN" dirty="0"/>
              <a:t>(</a:t>
            </a:r>
            <a:r>
              <a:rPr lang="en-US" altLang="zh-CN" dirty="0" err="1"/>
              <a:t>operationalresearch</a:t>
            </a:r>
            <a:r>
              <a:rPr lang="en-US" altLang="zh-CN" dirty="0"/>
              <a:t>[</a:t>
            </a:r>
            <a:r>
              <a:rPr lang="zh-CN" altLang="en-US" dirty="0"/>
              <a:t>英</a:t>
            </a:r>
            <a:r>
              <a:rPr lang="en-US" altLang="zh-CN" dirty="0"/>
              <a:t>],</a:t>
            </a:r>
            <a:r>
              <a:rPr lang="en-US" altLang="zh-CN" dirty="0" err="1"/>
              <a:t>operationsresearch</a:t>
            </a:r>
            <a:r>
              <a:rPr lang="en-US" altLang="zh-CN" dirty="0"/>
              <a:t>[</a:t>
            </a:r>
            <a:r>
              <a:rPr lang="zh-CN" altLang="en-US" dirty="0"/>
              <a:t>美</a:t>
            </a:r>
            <a:r>
              <a:rPr lang="en-US" altLang="zh-CN" dirty="0"/>
              <a:t>],</a:t>
            </a:r>
            <a:r>
              <a:rPr lang="zh-CN" altLang="en-US" dirty="0"/>
              <a:t>直译为“作战研究”</a:t>
            </a:r>
            <a:r>
              <a:rPr lang="en-US" altLang="zh-CN" dirty="0"/>
              <a:t>)</a:t>
            </a:r>
            <a:r>
              <a:rPr lang="zh-CN" altLang="en-US" dirty="0"/>
              <a:t>。</a:t>
            </a:r>
          </a:p>
        </p:txBody>
      </p:sp>
      <p:sp>
        <p:nvSpPr>
          <p:cNvPr id="4" name="灯片编号占位符 3"/>
          <p:cNvSpPr>
            <a:spLocks noGrp="1"/>
          </p:cNvSpPr>
          <p:nvPr>
            <p:ph type="sldNum" sz="quarter" idx="10"/>
          </p:nvPr>
        </p:nvSpPr>
        <p:spPr/>
        <p:txBody>
          <a:bodyPr/>
          <a:lstStyle/>
          <a:p>
            <a:fld id="{63C49EC1-4627-4FD8-82EC-B9C575FAE1D3}" type="slidenum">
              <a:rPr lang="en-US" smtClean="0"/>
              <a:pPr/>
              <a:t>7</a:t>
            </a:fld>
            <a:endParaRPr lang="en-US"/>
          </a:p>
        </p:txBody>
      </p:sp>
    </p:spTree>
    <p:extLst>
      <p:ext uri="{BB962C8B-B14F-4D97-AF65-F5344CB8AC3E}">
        <p14:creationId xmlns:p14="http://schemas.microsoft.com/office/powerpoint/2010/main" val="122985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人们一般认为</a:t>
            </a:r>
            <a:r>
              <a:rPr lang="en-US" altLang="zh-CN" dirty="0"/>
              <a:t>,</a:t>
            </a:r>
            <a:r>
              <a:rPr lang="zh-CN" altLang="en-US" dirty="0"/>
              <a:t>运筹学起源于第二次世界大战 初期。当时</a:t>
            </a:r>
            <a:r>
              <a:rPr lang="en-US" altLang="zh-CN" dirty="0"/>
              <a:t>,</a:t>
            </a:r>
            <a:r>
              <a:rPr lang="zh-CN" altLang="en-US" dirty="0"/>
              <a:t>英国</a:t>
            </a:r>
            <a:r>
              <a:rPr lang="en-US" altLang="zh-CN" dirty="0"/>
              <a:t>(</a:t>
            </a:r>
            <a:r>
              <a:rPr lang="zh-CN" altLang="en-US" dirty="0"/>
              <a:t>随即是美国</a:t>
            </a:r>
            <a:r>
              <a:rPr lang="en-US" altLang="zh-CN" dirty="0"/>
              <a:t>)</a:t>
            </a:r>
            <a:r>
              <a:rPr lang="zh-CN" altLang="en-US" dirty="0"/>
              <a:t>军事部门迫切需要研究如何将非常有限的物资以及人力和物力</a:t>
            </a:r>
            <a:r>
              <a:rPr lang="en-US" altLang="zh-CN" dirty="0"/>
              <a:t>,</a:t>
            </a:r>
            <a:r>
              <a:rPr lang="zh-CN" altLang="en-US" dirty="0"/>
              <a:t>分配与使用到各种军事活动的运行中</a:t>
            </a:r>
            <a:r>
              <a:rPr lang="en-US" altLang="zh-CN" dirty="0"/>
              <a:t>,</a:t>
            </a:r>
            <a:r>
              <a:rPr lang="zh-CN" altLang="en-US" dirty="0"/>
              <a:t>以达到最好的作战效果。在第二次世界大战期间</a:t>
            </a:r>
            <a:r>
              <a:rPr lang="en-US" altLang="zh-CN" dirty="0"/>
              <a:t>,</a:t>
            </a:r>
            <a:r>
              <a:rPr lang="zh-CN" altLang="en-US" dirty="0"/>
              <a:t>德国已拥有一支强大的空军</a:t>
            </a:r>
            <a:r>
              <a:rPr lang="en-US" altLang="zh-CN" dirty="0"/>
              <a:t>,</a:t>
            </a:r>
            <a:r>
              <a:rPr lang="zh-CN" altLang="en-US" dirty="0"/>
              <a:t>飞机从德国起飞</a:t>
            </a:r>
            <a:r>
              <a:rPr lang="en-US" altLang="zh-CN" dirty="0"/>
              <a:t>17</a:t>
            </a:r>
            <a:r>
              <a:rPr lang="zh-CN" altLang="en-US" dirty="0"/>
              <a:t>分钟即到达英国本土。在如此短的时间内</a:t>
            </a:r>
            <a:r>
              <a:rPr lang="en-US" altLang="zh-CN" dirty="0"/>
              <a:t>,</a:t>
            </a:r>
            <a:r>
              <a:rPr lang="zh-CN" altLang="en-US" dirty="0"/>
              <a:t>如何预警和拦截成为一大难题。</a:t>
            </a:r>
            <a:r>
              <a:rPr lang="en-US" altLang="zh-CN" dirty="0"/>
              <a:t>1935</a:t>
            </a:r>
            <a:r>
              <a:rPr lang="zh-CN" altLang="en-US" dirty="0"/>
              <a:t>年</a:t>
            </a:r>
            <a:r>
              <a:rPr lang="en-US" altLang="zh-CN" dirty="0"/>
              <a:t>,</a:t>
            </a:r>
            <a:r>
              <a:rPr lang="zh-CN" altLang="en-US" dirty="0"/>
              <a:t>为了对付德国空中力量的严重威胁</a:t>
            </a:r>
            <a:r>
              <a:rPr lang="en-US" altLang="zh-CN" dirty="0"/>
              <a:t>,</a:t>
            </a:r>
            <a:r>
              <a:rPr lang="zh-CN" altLang="en-US" dirty="0"/>
              <a:t>英国在东海岸的鲍德西</a:t>
            </a:r>
            <a:r>
              <a:rPr lang="en-US" altLang="zh-CN" dirty="0"/>
              <a:t>(</a:t>
            </a:r>
            <a:r>
              <a:rPr lang="en-US" altLang="zh-CN" dirty="0" err="1"/>
              <a:t>Bawdsey</a:t>
            </a:r>
            <a:r>
              <a:rPr lang="en-US" altLang="zh-CN" dirty="0"/>
              <a:t>)</a:t>
            </a:r>
            <a:r>
              <a:rPr lang="zh-CN" altLang="en-US" dirty="0"/>
              <a:t>成立了关于作战控制技术的研究机构。</a:t>
            </a:r>
            <a:r>
              <a:rPr lang="en-US" altLang="zh-CN" dirty="0"/>
              <a:t>1938</a:t>
            </a:r>
            <a:r>
              <a:rPr lang="zh-CN" altLang="en-US" dirty="0"/>
              <a:t>年</a:t>
            </a:r>
            <a:r>
              <a:rPr lang="en-US" altLang="zh-CN" dirty="0"/>
              <a:t>,</a:t>
            </a:r>
            <a:r>
              <a:rPr lang="zh-CN" altLang="en-US" dirty="0"/>
              <a:t>鲍德西科学小组负责人</a:t>
            </a:r>
            <a:r>
              <a:rPr lang="en-US" altLang="zh-CN" dirty="0"/>
              <a:t>(Rowe,A1P)</a:t>
            </a:r>
            <a:r>
              <a:rPr lang="zh-CN" altLang="en-US" dirty="0"/>
              <a:t>把他们从事的工作称 为运筹学</a:t>
            </a:r>
            <a:r>
              <a:rPr lang="en-US" altLang="zh-CN" dirty="0"/>
              <a:t>(</a:t>
            </a:r>
            <a:r>
              <a:rPr lang="en-US" altLang="zh-CN" dirty="0" err="1"/>
              <a:t>operationalresearch</a:t>
            </a:r>
            <a:r>
              <a:rPr lang="en-US" altLang="zh-CN" dirty="0"/>
              <a:t>[</a:t>
            </a:r>
            <a:r>
              <a:rPr lang="zh-CN" altLang="en-US" dirty="0"/>
              <a:t>英</a:t>
            </a:r>
            <a:r>
              <a:rPr lang="en-US" altLang="zh-CN" dirty="0"/>
              <a:t>],</a:t>
            </a:r>
            <a:r>
              <a:rPr lang="en-US" altLang="zh-CN" dirty="0" err="1"/>
              <a:t>operationsresearch</a:t>
            </a:r>
            <a:r>
              <a:rPr lang="en-US" altLang="zh-CN" dirty="0"/>
              <a:t>[</a:t>
            </a:r>
            <a:r>
              <a:rPr lang="zh-CN" altLang="en-US" dirty="0"/>
              <a:t>美</a:t>
            </a:r>
            <a:r>
              <a:rPr lang="en-US" altLang="zh-CN" dirty="0"/>
              <a:t>],</a:t>
            </a:r>
            <a:r>
              <a:rPr lang="zh-CN" altLang="en-US" dirty="0"/>
              <a:t>直译为“作战研究”</a:t>
            </a:r>
            <a:r>
              <a:rPr lang="en-US" altLang="zh-CN" dirty="0"/>
              <a:t>)</a:t>
            </a:r>
            <a:r>
              <a:rPr lang="zh-CN" altLang="en-US" dirty="0"/>
              <a:t>。</a:t>
            </a:r>
          </a:p>
        </p:txBody>
      </p:sp>
      <p:sp>
        <p:nvSpPr>
          <p:cNvPr id="4" name="灯片编号占位符 3"/>
          <p:cNvSpPr>
            <a:spLocks noGrp="1"/>
          </p:cNvSpPr>
          <p:nvPr>
            <p:ph type="sldNum" sz="quarter" idx="10"/>
          </p:nvPr>
        </p:nvSpPr>
        <p:spPr/>
        <p:txBody>
          <a:bodyPr/>
          <a:lstStyle/>
          <a:p>
            <a:fld id="{63C49EC1-4627-4FD8-82EC-B9C575FAE1D3}" type="slidenum">
              <a:rPr lang="en-US" smtClean="0"/>
              <a:pPr/>
              <a:t>10</a:t>
            </a:fld>
            <a:endParaRPr lang="en-US"/>
          </a:p>
        </p:txBody>
      </p:sp>
    </p:spTree>
    <p:extLst>
      <p:ext uri="{BB962C8B-B14F-4D97-AF65-F5344CB8AC3E}">
        <p14:creationId xmlns:p14="http://schemas.microsoft.com/office/powerpoint/2010/main" val="163379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67B3879-107C-4DD2-902C-49E0080ACFA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715829-DE7E-4484-8285-96103E469F5C}" type="slidenum">
              <a:rPr lang="en-US" altLang="zh-CN"/>
              <a:pPr/>
              <a:t>27</a:t>
            </a:fld>
            <a:endParaRPr lang="en-US" altLang="zh-CN"/>
          </a:p>
        </p:txBody>
      </p:sp>
      <p:sp>
        <p:nvSpPr>
          <p:cNvPr id="30723" name="Rectangle 7">
            <a:extLst>
              <a:ext uri="{FF2B5EF4-FFF2-40B4-BE49-F238E27FC236}">
                <a16:creationId xmlns:a16="http://schemas.microsoft.com/office/drawing/2014/main" id="{2F5567F2-93CD-49D2-AAAF-538C462820E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39DD04D-4DF6-4231-9BE2-24A97ED76682}" type="slidenum">
              <a:rPr lang="en-US" altLang="zh-CN" sz="1200"/>
              <a:pPr algn="r" eaLnBrk="1" hangingPunct="1"/>
              <a:t>27</a:t>
            </a:fld>
            <a:endParaRPr lang="en-US" altLang="zh-CN" sz="1200"/>
          </a:p>
        </p:txBody>
      </p:sp>
      <p:sp>
        <p:nvSpPr>
          <p:cNvPr id="30724" name="Rectangle 2">
            <a:extLst>
              <a:ext uri="{FF2B5EF4-FFF2-40B4-BE49-F238E27FC236}">
                <a16:creationId xmlns:a16="http://schemas.microsoft.com/office/drawing/2014/main" id="{9F49A944-3330-4F1C-8E66-FA9331700FD3}"/>
              </a:ext>
            </a:extLst>
          </p:cNvPr>
          <p:cNvSpPr>
            <a:spLocks noGrp="1" noRot="1" noChangeAspect="1" noChangeArrowheads="1" noTextEdit="1"/>
          </p:cNvSpPr>
          <p:nvPr>
            <p:ph type="sldImg"/>
          </p:nvPr>
        </p:nvSpPr>
        <p:spPr>
          <a:ln/>
        </p:spPr>
      </p:sp>
      <p:sp>
        <p:nvSpPr>
          <p:cNvPr id="30725" name="Rectangle 3">
            <a:extLst>
              <a:ext uri="{FF2B5EF4-FFF2-40B4-BE49-F238E27FC236}">
                <a16:creationId xmlns:a16="http://schemas.microsoft.com/office/drawing/2014/main" id="{DC45A5AB-92BC-4C97-9AD2-8522A66DFB1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6EF5286-CC07-4700-8E8B-4F897CF0FB6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5D8156-DD55-4EF8-9930-8A1BAAC4FAF7}" type="slidenum">
              <a:rPr lang="en-US" altLang="zh-CN"/>
              <a:pPr/>
              <a:t>28</a:t>
            </a:fld>
            <a:endParaRPr lang="en-US" altLang="zh-CN"/>
          </a:p>
        </p:txBody>
      </p:sp>
      <p:sp>
        <p:nvSpPr>
          <p:cNvPr id="32771" name="Rectangle 7">
            <a:extLst>
              <a:ext uri="{FF2B5EF4-FFF2-40B4-BE49-F238E27FC236}">
                <a16:creationId xmlns:a16="http://schemas.microsoft.com/office/drawing/2014/main" id="{7597B959-6CC4-4E4E-A39F-40CA94AD331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A937AD1-BB3A-48E3-A69C-8AE82C561CB3}" type="slidenum">
              <a:rPr lang="en-US" altLang="zh-CN" sz="1200"/>
              <a:pPr algn="r" eaLnBrk="1" hangingPunct="1"/>
              <a:t>28</a:t>
            </a:fld>
            <a:endParaRPr lang="en-US" altLang="zh-CN" sz="1200"/>
          </a:p>
        </p:txBody>
      </p:sp>
      <p:sp>
        <p:nvSpPr>
          <p:cNvPr id="32772" name="Rectangle 2">
            <a:extLst>
              <a:ext uri="{FF2B5EF4-FFF2-40B4-BE49-F238E27FC236}">
                <a16:creationId xmlns:a16="http://schemas.microsoft.com/office/drawing/2014/main" id="{BEB0222C-EF39-4356-A47E-D4D4903BEA77}"/>
              </a:ext>
            </a:extLst>
          </p:cNvPr>
          <p:cNvSpPr>
            <a:spLocks noGrp="1" noRot="1" noChangeAspect="1" noChangeArrowheads="1" noTextEdit="1"/>
          </p:cNvSpPr>
          <p:nvPr>
            <p:ph type="sldImg"/>
          </p:nvPr>
        </p:nvSpPr>
        <p:spPr>
          <a:ln/>
        </p:spPr>
      </p:sp>
      <p:sp>
        <p:nvSpPr>
          <p:cNvPr id="32773" name="Rectangle 3">
            <a:extLst>
              <a:ext uri="{FF2B5EF4-FFF2-40B4-BE49-F238E27FC236}">
                <a16:creationId xmlns:a16="http://schemas.microsoft.com/office/drawing/2014/main" id="{2CC62504-BD9C-4C89-B66A-EE40DE3616B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43F0C383-2B4D-4B97-BCD0-C4EE0CCC0F8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966C66-DFF8-40F8-8382-76E0E05F22C3}" type="slidenum">
              <a:rPr lang="en-US" altLang="zh-CN"/>
              <a:pPr/>
              <a:t>29</a:t>
            </a:fld>
            <a:endParaRPr lang="en-US" altLang="zh-CN"/>
          </a:p>
        </p:txBody>
      </p:sp>
      <p:sp>
        <p:nvSpPr>
          <p:cNvPr id="34819" name="Rectangle 7">
            <a:extLst>
              <a:ext uri="{FF2B5EF4-FFF2-40B4-BE49-F238E27FC236}">
                <a16:creationId xmlns:a16="http://schemas.microsoft.com/office/drawing/2014/main" id="{786EFA5E-63C7-486B-B080-AE4FA7C7BB9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D06305F-9E4D-46C2-9E4B-AB67DDF8AA57}" type="slidenum">
              <a:rPr lang="en-US" altLang="zh-CN" sz="1200"/>
              <a:pPr algn="r" eaLnBrk="1" hangingPunct="1"/>
              <a:t>29</a:t>
            </a:fld>
            <a:endParaRPr lang="en-US" altLang="zh-CN" sz="1200"/>
          </a:p>
        </p:txBody>
      </p:sp>
      <p:sp>
        <p:nvSpPr>
          <p:cNvPr id="34820" name="Rectangle 2">
            <a:extLst>
              <a:ext uri="{FF2B5EF4-FFF2-40B4-BE49-F238E27FC236}">
                <a16:creationId xmlns:a16="http://schemas.microsoft.com/office/drawing/2014/main" id="{3BA9C177-4FA3-4C36-9020-D8C6F6257C36}"/>
              </a:ext>
            </a:extLst>
          </p:cNvPr>
          <p:cNvSpPr>
            <a:spLocks noGrp="1" noRot="1" noChangeAspect="1" noChangeArrowheads="1" noTextEdit="1"/>
          </p:cNvSpPr>
          <p:nvPr>
            <p:ph type="sldImg"/>
          </p:nvPr>
        </p:nvSpPr>
        <p:spPr>
          <a:ln/>
        </p:spPr>
      </p:sp>
      <p:sp>
        <p:nvSpPr>
          <p:cNvPr id="34821" name="Rectangle 3">
            <a:extLst>
              <a:ext uri="{FF2B5EF4-FFF2-40B4-BE49-F238E27FC236}">
                <a16:creationId xmlns:a16="http://schemas.microsoft.com/office/drawing/2014/main" id="{60340C34-48DD-4A2C-B842-4785935B501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49EC1-4627-4FD8-82EC-B9C575FAE1D3}" type="slidenum">
              <a:rPr lang="en-US" smtClean="0"/>
              <a:pPr/>
              <a:t>51</a:t>
            </a:fld>
            <a:endParaRPr lang="en-US"/>
          </a:p>
        </p:txBody>
      </p:sp>
    </p:spTree>
    <p:extLst>
      <p:ext uri="{BB962C8B-B14F-4D97-AF65-F5344CB8AC3E}">
        <p14:creationId xmlns:p14="http://schemas.microsoft.com/office/powerpoint/2010/main" val="273641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49EC1-4627-4FD8-82EC-B9C575FAE1D3}" type="slidenum">
              <a:rPr lang="en-US" smtClean="0"/>
              <a:pPr/>
              <a:t>56</a:t>
            </a:fld>
            <a:endParaRPr lang="en-US"/>
          </a:p>
        </p:txBody>
      </p:sp>
    </p:spTree>
    <p:extLst>
      <p:ext uri="{BB962C8B-B14F-4D97-AF65-F5344CB8AC3E}">
        <p14:creationId xmlns:p14="http://schemas.microsoft.com/office/powerpoint/2010/main" val="273641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95345-0B3C-48FB-9DAA-443AF96747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6C82DA-BBB6-4693-A254-80DCF5F5F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99C01C-C671-41F9-818F-9878853FACEC}"/>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99D2A1A5-95A5-41C7-93CF-959CA51E57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2D745D-816B-4632-ACEB-C1A056D1F48D}"/>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308324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66F5D-7D20-4D5B-88CC-47721CA382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FD9485-1D19-4274-ADBD-6358A31D4B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886CDA-48D7-44CA-B3A7-F6D795D8ADCE}"/>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5E724546-7216-4C44-88F8-CFD8DF8680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B19F69-A4BD-4BC7-8B31-97519C1FEE21}"/>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23246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EE42A5-8258-44B4-930D-5F6BBC31D5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5342384-0BCF-4C48-8026-6E211624C6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181A5A-8A44-4928-A044-8119789DFE7F}"/>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E21212D1-0D20-415D-B930-685837980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C650C4-4225-4C72-A00B-D23E9AB32DDA}"/>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271674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33C5D-0CCF-436A-B986-8BC10A6B3126}"/>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A4A1654-CDBE-40CF-85EA-D2E8046FF4CB}"/>
              </a:ext>
            </a:extLst>
          </p:cNvPr>
          <p:cNvSpPr>
            <a:spLocks noGrp="1"/>
          </p:cNvSpPr>
          <p:nvPr>
            <p:ph type="tbl" idx="1"/>
          </p:nvPr>
        </p:nvSpPr>
        <p:spPr>
          <a:xfrm>
            <a:off x="609600" y="1600201"/>
            <a:ext cx="10972800" cy="4525963"/>
          </a:xfrm>
        </p:spPr>
        <p:txBody>
          <a:bodyPr/>
          <a:lstStyle/>
          <a:p>
            <a:pPr lvl="0"/>
            <a:endParaRPr lang="zh-CN" altLang="en-US" noProof="0"/>
          </a:p>
        </p:txBody>
      </p:sp>
      <p:sp>
        <p:nvSpPr>
          <p:cNvPr id="4" name="Rectangle 4">
            <a:extLst>
              <a:ext uri="{FF2B5EF4-FFF2-40B4-BE49-F238E27FC236}">
                <a16:creationId xmlns:a16="http://schemas.microsoft.com/office/drawing/2014/main" id="{DEF18A55-FCE1-47E6-8CED-3936C292DB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E51DC8-7F63-45E0-81A2-ED6E8F0E7C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ED18E8C-B68F-473D-8E26-11E2775F6ED9}"/>
              </a:ext>
            </a:extLst>
          </p:cNvPr>
          <p:cNvSpPr>
            <a:spLocks noGrp="1" noChangeArrowheads="1"/>
          </p:cNvSpPr>
          <p:nvPr>
            <p:ph type="sldNum" sz="quarter" idx="12"/>
          </p:nvPr>
        </p:nvSpPr>
        <p:spPr>
          <a:ln/>
        </p:spPr>
        <p:txBody>
          <a:bodyPr/>
          <a:lstStyle>
            <a:lvl1pPr>
              <a:defRPr/>
            </a:lvl1pPr>
          </a:lstStyle>
          <a:p>
            <a:pPr>
              <a:defRPr/>
            </a:pPr>
            <a:fld id="{31897E7A-868E-412B-AA50-B396A574DE0E}" type="slidenum">
              <a:rPr lang="en-US" altLang="zh-CN"/>
              <a:pPr>
                <a:defRPr/>
              </a:pPr>
              <a:t>‹#›</a:t>
            </a:fld>
            <a:endParaRPr lang="en-US" altLang="zh-CN"/>
          </a:p>
        </p:txBody>
      </p:sp>
    </p:spTree>
    <p:extLst>
      <p:ext uri="{BB962C8B-B14F-4D97-AF65-F5344CB8AC3E}">
        <p14:creationId xmlns:p14="http://schemas.microsoft.com/office/powerpoint/2010/main" val="145337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719667" y="6165850"/>
            <a:ext cx="10752667" cy="457200"/>
          </a:xfrm>
        </p:spPr>
        <p:txBody>
          <a:bodyPr/>
          <a:lstStyle>
            <a:lvl1pPr>
              <a:defRPr/>
            </a:lvl1pPr>
          </a:lstStyle>
          <a:p>
            <a:endParaRPr lang="zh-CN" altLang="zh-CN"/>
          </a:p>
        </p:txBody>
      </p:sp>
      <p:sp>
        <p:nvSpPr>
          <p:cNvPr id="6" name="灯片编号占位符 5"/>
          <p:cNvSpPr>
            <a:spLocks noGrp="1"/>
          </p:cNvSpPr>
          <p:nvPr>
            <p:ph type="sldNum" sz="quarter" idx="11"/>
          </p:nvPr>
        </p:nvSpPr>
        <p:spPr>
          <a:xfrm>
            <a:off x="11567585" y="6381750"/>
            <a:ext cx="637116" cy="457200"/>
          </a:xfrm>
        </p:spPr>
        <p:txBody>
          <a:bodyPr/>
          <a:lstStyle>
            <a:lvl1pPr>
              <a:defRPr/>
            </a:lvl1pPr>
          </a:lstStyle>
          <a:p>
            <a:fld id="{B1DFEEC5-A545-47A6-ADF5-9377445DA068}" type="slidenum">
              <a:rPr lang="en-US" altLang="zh-CN"/>
              <a:pPr/>
              <a:t>‹#›</a:t>
            </a:fld>
            <a:endParaRPr lang="en-US" altLang="zh-CN"/>
          </a:p>
        </p:txBody>
      </p:sp>
    </p:spTree>
    <p:extLst>
      <p:ext uri="{BB962C8B-B14F-4D97-AF65-F5344CB8AC3E}">
        <p14:creationId xmlns:p14="http://schemas.microsoft.com/office/powerpoint/2010/main" val="213651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C0FCB-8088-4208-A36B-1AF663898E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19E47B-BF6C-47A4-BD50-0E320C5548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DE8EB-5510-44A4-929C-900327783B90}"/>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01C0E3C6-6C17-4F78-A0B8-E4821C0198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37DC9A-50B8-48FF-8864-1AD4BA424458}"/>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111383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E179-4C75-4C71-9DC9-B1A0711B31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747F14-B9EE-4D0E-ACC2-E0463ADD5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41E578-D3FD-47F5-A3BB-479C4CF788BD}"/>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3CADC6B7-7949-4FFA-8CCA-43848F423D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863257-2D77-4DA6-B4EE-717EFE120A3C}"/>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39085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B8ABB-D5EE-462A-A7B9-4D5A4D4C26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43EE41-D0EB-463B-9E1C-130404826B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8719B5-FC85-4824-8132-0AA72D73E3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D0ECE5-E291-4B0E-A96A-6A2A3A7F29A7}"/>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240B67D4-741E-4970-AEC5-79F04C3710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ED0921-FCA7-418F-AC9A-B36D0009DCB5}"/>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136323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86CF-2409-473A-A16A-A586205552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D88742B-2833-40E1-AE40-13492BA1B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AEF21EF-2CEC-4B47-9F74-E10A1B13E8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F21F87-B3C1-46FA-AEB8-98BC12B50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A6540E-2AF2-40E9-8706-811CEBC772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322AB3-D7F3-4145-B224-D315AD32B78C}"/>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8" name="页脚占位符 7">
            <a:extLst>
              <a:ext uri="{FF2B5EF4-FFF2-40B4-BE49-F238E27FC236}">
                <a16:creationId xmlns:a16="http://schemas.microsoft.com/office/drawing/2014/main" id="{21C36B0E-3835-4B0C-A7B2-2A10D28F9C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C72EF3-CB24-4917-AA8A-0C01F2798242}"/>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382786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D1A9-8977-48D5-9E43-91E4627A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B04048-9DFE-4DD1-BE1F-9971D434AE21}"/>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4" name="页脚占位符 3">
            <a:extLst>
              <a:ext uri="{FF2B5EF4-FFF2-40B4-BE49-F238E27FC236}">
                <a16:creationId xmlns:a16="http://schemas.microsoft.com/office/drawing/2014/main" id="{0CCE4600-4145-4E7E-9F67-2DF9ACC133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752C4F-9C6B-455C-B397-34DAE6EADA98}"/>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6667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1F31C2-E098-405E-AA9F-91ADE1A76DE0}"/>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3" name="页脚占位符 2">
            <a:extLst>
              <a:ext uri="{FF2B5EF4-FFF2-40B4-BE49-F238E27FC236}">
                <a16:creationId xmlns:a16="http://schemas.microsoft.com/office/drawing/2014/main" id="{C57F1FFA-1C91-48B9-8BCE-5627C32443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7324CA-09E7-409D-B499-74636C5F17E3}"/>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166164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C247E-7AB8-4138-9C07-FD79E56B37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C31A3E-6F04-485A-8BEA-51304D180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66FF8E-4EEB-4A30-8685-23BC52BCC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C1FCD1-62C3-4FAD-B4FC-0E0603EA51E3}"/>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ACC4B5BF-CD08-4A47-8449-C28EE7E2A0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18B55D-A4A8-4DC8-8145-C518569C569E}"/>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334007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9BA3D-61EA-4513-8250-7972120B6D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8CBD5E-7C12-4605-949E-F80DB674A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B4EFBE-964F-4814-9D2C-0A4C48A38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BF095B-E188-4A0A-9B88-738303A862B9}"/>
              </a:ext>
            </a:extLst>
          </p:cNvPr>
          <p:cNvSpPr>
            <a:spLocks noGrp="1"/>
          </p:cNvSpPr>
          <p:nvPr>
            <p:ph type="dt" sz="half" idx="10"/>
          </p:nvPr>
        </p:nvSpPr>
        <p:spPr/>
        <p:txBody>
          <a:bodyPr/>
          <a:lstStyle/>
          <a:p>
            <a:fld id="{7A4EBA95-0CA6-4B3A-8CD1-34919578CBAE}"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7808B13E-ECFE-4BBC-8141-16EF5484D0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2EA8F8-4626-4CE6-80C8-8A524EF031E1}"/>
              </a:ext>
            </a:extLst>
          </p:cNvPr>
          <p:cNvSpPr>
            <a:spLocks noGrp="1"/>
          </p:cNvSpPr>
          <p:nvPr>
            <p:ph type="sldNum" sz="quarter" idx="12"/>
          </p:nvPr>
        </p:nvSpPr>
        <p:spPr/>
        <p:txBody>
          <a:body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259354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9C8688-F1BF-4EA2-852B-EB165E002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119E6A-BDE9-4D0F-B4C0-5C3EEB7BB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1638E5-EB20-4397-ADF3-D3D2D5CBB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EBA95-0CA6-4B3A-8CD1-34919578CBAE}"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A094674B-0627-4A17-A03C-57090387B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13DA07-D199-4632-A7FF-DA9040511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99A90-D34C-472A-BEAC-4997853AE391}" type="slidenum">
              <a:rPr lang="zh-CN" altLang="en-US" smtClean="0"/>
              <a:t>‹#›</a:t>
            </a:fld>
            <a:endParaRPr lang="zh-CN" altLang="en-US"/>
          </a:p>
        </p:txBody>
      </p:sp>
    </p:spTree>
    <p:extLst>
      <p:ext uri="{BB962C8B-B14F-4D97-AF65-F5344CB8AC3E}">
        <p14:creationId xmlns:p14="http://schemas.microsoft.com/office/powerpoint/2010/main" val="369079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11.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5.bin"/><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9D95AC-1BD8-484C-A4AC-849C462B977A}"/>
              </a:ext>
            </a:extLst>
          </p:cNvPr>
          <p:cNvSpPr>
            <a:spLocks noGrp="1" noChangeArrowheads="1"/>
          </p:cNvSpPr>
          <p:nvPr>
            <p:ph type="ctrTitle"/>
          </p:nvPr>
        </p:nvSpPr>
        <p:spPr>
          <a:xfrm>
            <a:off x="3124201" y="2387532"/>
            <a:ext cx="7772400" cy="1470025"/>
          </a:xfrm>
        </p:spPr>
        <p:txBody>
          <a:bodyPr anchor="ctr"/>
          <a:lstStyle/>
          <a:p>
            <a:r>
              <a:rPr lang="zh-CN" altLang="en-US" sz="4400" dirty="0"/>
              <a:t>最优化方法</a:t>
            </a:r>
            <a:br>
              <a:rPr lang="zh-CN" altLang="en-US" sz="4000" dirty="0"/>
            </a:br>
            <a:r>
              <a:rPr lang="zh-CN" altLang="en-US" sz="4000" dirty="0"/>
              <a:t> </a:t>
            </a:r>
            <a:endParaRPr lang="en-US" altLang="zh-CN" sz="4000" dirty="0">
              <a:latin typeface="Monotype Corsiva" panose="03010101010201010101" pitchFamily="66" charset="0"/>
              <a:ea typeface="华文行楷" panose="02010800040101010101" pitchFamily="2" charset="-122"/>
            </a:endParaRPr>
          </a:p>
        </p:txBody>
      </p:sp>
      <p:sp>
        <p:nvSpPr>
          <p:cNvPr id="2051" name="Rectangle 3">
            <a:extLst>
              <a:ext uri="{FF2B5EF4-FFF2-40B4-BE49-F238E27FC236}">
                <a16:creationId xmlns:a16="http://schemas.microsoft.com/office/drawing/2014/main" id="{87946C47-54C0-40C6-B030-04C582623F99}"/>
              </a:ext>
            </a:extLst>
          </p:cNvPr>
          <p:cNvSpPr>
            <a:spLocks noGrp="1" noChangeArrowheads="1"/>
          </p:cNvSpPr>
          <p:nvPr>
            <p:ph type="subTitle" idx="1"/>
          </p:nvPr>
        </p:nvSpPr>
        <p:spPr>
          <a:xfrm>
            <a:off x="3810001" y="3790738"/>
            <a:ext cx="6400800" cy="1752600"/>
          </a:xfrm>
        </p:spPr>
        <p:txBody>
          <a:bodyPr>
            <a:normAutofit fontScale="92500" lnSpcReduction="20000"/>
          </a:bodyPr>
          <a:lstStyle/>
          <a:p>
            <a:r>
              <a:rPr lang="zh-CN" altLang="en-US" sz="3200" dirty="0"/>
              <a:t>主讲教师：李冬妮</a:t>
            </a:r>
          </a:p>
          <a:p>
            <a:r>
              <a:rPr lang="zh-CN" altLang="en-US" sz="3200" dirty="0"/>
              <a:t>助教：靳洪博、江煜舟</a:t>
            </a:r>
            <a:endParaRPr lang="en-US" altLang="zh-CN" sz="3200" dirty="0"/>
          </a:p>
          <a:p>
            <a:endParaRPr lang="en-US" altLang="zh-CN" sz="3200" dirty="0"/>
          </a:p>
          <a:p>
            <a:r>
              <a:rPr lang="en-US" altLang="zh-CN" sz="3200" dirty="0"/>
              <a:t>2022</a:t>
            </a:r>
            <a:r>
              <a:rPr lang="zh-CN" altLang="en-US" sz="3200" dirty="0"/>
              <a:t>年</a:t>
            </a:r>
            <a:r>
              <a:rPr lang="en-US" altLang="zh-CN" sz="3200" dirty="0"/>
              <a:t>-</a:t>
            </a:r>
            <a:r>
              <a:rPr lang="zh-CN" altLang="en-US" sz="3200" dirty="0"/>
              <a:t>春季学期</a:t>
            </a:r>
          </a:p>
          <a:p>
            <a:endParaRPr lang="en-US" altLang="zh-CN" sz="3200" dirty="0"/>
          </a:p>
        </p:txBody>
      </p:sp>
      <p:sp>
        <p:nvSpPr>
          <p:cNvPr id="14" name="灯片编号占位符 3">
            <a:extLst>
              <a:ext uri="{FF2B5EF4-FFF2-40B4-BE49-F238E27FC236}">
                <a16:creationId xmlns:a16="http://schemas.microsoft.com/office/drawing/2014/main" id="{81449935-59C4-4C19-8445-B4F50498D990}"/>
              </a:ext>
            </a:extLst>
          </p:cNvPr>
          <p:cNvSpPr txBox="1">
            <a:spLocks noGrp="1"/>
          </p:cNvSpPr>
          <p:nvPr/>
        </p:nvSpPr>
        <p:spPr bwMode="auto">
          <a:xfrm>
            <a:off x="9191626" y="624363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BD6C227-7A1E-4BF8-9389-A958371AD9CC}" type="slidenum">
              <a:rPr lang="en-US" altLang="zh-CN" sz="1600">
                <a:latin typeface="Garamond" panose="02020404030301010803" pitchFamily="18" charset="0"/>
              </a:rPr>
              <a:pPr algn="r"/>
              <a:t>1</a:t>
            </a:fld>
            <a:endParaRPr lang="en-US" altLang="zh-CN" sz="1600" dirty="0">
              <a:latin typeface="Garamond" panose="02020404030301010803" pitchFamily="18" charset="0"/>
            </a:endParaRPr>
          </a:p>
        </p:txBody>
      </p:sp>
      <p:pic>
        <p:nvPicPr>
          <p:cNvPr id="3" name="图片 2">
            <a:extLst>
              <a:ext uri="{FF2B5EF4-FFF2-40B4-BE49-F238E27FC236}">
                <a16:creationId xmlns:a16="http://schemas.microsoft.com/office/drawing/2014/main" id="{80576EED-94DB-3947-B996-25FFFCDEB7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048" y="1063839"/>
            <a:ext cx="4023975" cy="514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运筹学</a:t>
            </a:r>
            <a:endParaRPr lang="zh-CN" dirty="0"/>
          </a:p>
        </p:txBody>
      </p:sp>
      <p:sp>
        <p:nvSpPr>
          <p:cNvPr id="2" name="矩形 1"/>
          <p:cNvSpPr/>
          <p:nvPr/>
        </p:nvSpPr>
        <p:spPr>
          <a:xfrm>
            <a:off x="1524903" y="1606195"/>
            <a:ext cx="8424936" cy="2246769"/>
          </a:xfrm>
          <a:prstGeom prst="rect">
            <a:avLst/>
          </a:prstGeom>
        </p:spPr>
        <p:txBody>
          <a:bodyPr wrap="square">
            <a:spAutoFit/>
          </a:bodyPr>
          <a:lstStyle/>
          <a:p>
            <a:r>
              <a:rPr lang="zh-CN" altLang="en-US" sz="2800" b="1" dirty="0">
                <a:solidFill>
                  <a:srgbClr val="FF0000"/>
                </a:solidFill>
                <a:latin typeface="+mj-lt"/>
                <a:ea typeface="+mj-ea"/>
                <a:cs typeface="+mj-cs"/>
              </a:rPr>
              <a:t>运筹学</a:t>
            </a:r>
            <a:r>
              <a:rPr lang="zh-CN" altLang="en-US" sz="2800" b="1" dirty="0">
                <a:latin typeface="+mj-lt"/>
                <a:ea typeface="+mj-ea"/>
                <a:cs typeface="+mj-cs"/>
              </a:rPr>
              <a:t>是</a:t>
            </a:r>
            <a:r>
              <a:rPr lang="en-US" altLang="zh-CN" sz="2800" b="1" dirty="0">
                <a:latin typeface="+mj-lt"/>
                <a:ea typeface="+mj-ea"/>
                <a:cs typeface="+mj-cs"/>
              </a:rPr>
              <a:t>20</a:t>
            </a:r>
            <a:r>
              <a:rPr lang="zh-CN" altLang="en-US" sz="2800" b="1" dirty="0">
                <a:latin typeface="+mj-lt"/>
                <a:ea typeface="+mj-ea"/>
                <a:cs typeface="+mj-cs"/>
              </a:rPr>
              <a:t>世纪三四十年代发展起来的一门新兴交叉学科。它主要研究人类对各种资源的运用及筹划，在满足一定约束的条件下，以期发挥有限资源的最大效益，达到总体最优的目标。最初由钱学森老先生引入中国，最开始的用途是优化航空／军工等领域。</a:t>
            </a:r>
          </a:p>
        </p:txBody>
      </p:sp>
      <p:sp>
        <p:nvSpPr>
          <p:cNvPr id="7" name="矩形 6">
            <a:extLst>
              <a:ext uri="{FF2B5EF4-FFF2-40B4-BE49-F238E27FC236}">
                <a16:creationId xmlns:a16="http://schemas.microsoft.com/office/drawing/2014/main" id="{245710FE-FB2E-4EE3-9CA9-759DA826C702}"/>
              </a:ext>
            </a:extLst>
          </p:cNvPr>
          <p:cNvSpPr/>
          <p:nvPr/>
        </p:nvSpPr>
        <p:spPr>
          <a:xfrm>
            <a:off x="1890088" y="4297698"/>
            <a:ext cx="7806004" cy="1384995"/>
          </a:xfrm>
          <a:prstGeom prst="rect">
            <a:avLst/>
          </a:prstGeom>
        </p:spPr>
        <p:txBody>
          <a:bodyPr wrap="square">
            <a:spAutoFit/>
          </a:bodyPr>
          <a:lstStyle/>
          <a:p>
            <a:r>
              <a:rPr lang="en-US" altLang="zh-CN" sz="2800" b="1" dirty="0">
                <a:solidFill>
                  <a:srgbClr val="FF0000"/>
                </a:solidFill>
                <a:latin typeface="+mj-lt"/>
                <a:ea typeface="+mj-ea"/>
                <a:cs typeface="+mj-cs"/>
              </a:rPr>
              <a:t>Operational Research, Operations Research</a:t>
            </a:r>
          </a:p>
          <a:p>
            <a:pPr lvl="1"/>
            <a:r>
              <a:rPr lang="en-US" altLang="zh-CN" sz="2800" b="1" dirty="0">
                <a:latin typeface="+mj-lt"/>
                <a:ea typeface="+mj-ea"/>
                <a:cs typeface="+mj-cs"/>
              </a:rPr>
              <a:t>-European Journal of Operational Research</a:t>
            </a:r>
          </a:p>
          <a:p>
            <a:pPr lvl="1"/>
            <a:r>
              <a:rPr lang="en-US" altLang="zh-CN" sz="2800" b="1" dirty="0">
                <a:latin typeface="+mj-lt"/>
                <a:ea typeface="+mj-ea"/>
                <a:cs typeface="+mj-cs"/>
              </a:rPr>
              <a:t>-Operations Research</a:t>
            </a:r>
            <a:endParaRPr lang="zh-CN" altLang="en-US" sz="2800" b="1" dirty="0">
              <a:latin typeface="+mj-lt"/>
              <a:ea typeface="+mj-ea"/>
              <a:cs typeface="+mj-cs"/>
            </a:endParaRPr>
          </a:p>
        </p:txBody>
      </p:sp>
    </p:spTree>
    <p:custDataLst>
      <p:tags r:id="rId1"/>
    </p:custDataLst>
    <p:extLst>
      <p:ext uri="{BB962C8B-B14F-4D97-AF65-F5344CB8AC3E}">
        <p14:creationId xmlns:p14="http://schemas.microsoft.com/office/powerpoint/2010/main" val="35489922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b="0" dirty="0"/>
              <a:t>运筹学有哪些应用</a:t>
            </a:r>
            <a:endParaRPr lang="zh-CN" dirty="0"/>
          </a:p>
        </p:txBody>
      </p:sp>
      <p:sp>
        <p:nvSpPr>
          <p:cNvPr id="2" name="矩形 1"/>
          <p:cNvSpPr/>
          <p:nvPr/>
        </p:nvSpPr>
        <p:spPr>
          <a:xfrm>
            <a:off x="1829780" y="1840863"/>
            <a:ext cx="8532440" cy="3785652"/>
          </a:xfrm>
          <a:prstGeom prst="rect">
            <a:avLst/>
          </a:prstGeom>
        </p:spPr>
        <p:txBody>
          <a:bodyPr wrap="square">
            <a:spAutoFit/>
          </a:bodyPr>
          <a:lstStyle/>
          <a:p>
            <a:pPr marL="342900" indent="-342900">
              <a:buFont typeface="Arial" panose="020B0604020202020204" pitchFamily="34" charset="0"/>
              <a:buChar char="•"/>
            </a:pPr>
            <a:r>
              <a:rPr lang="zh-CN" altLang="en-US" sz="2400" b="1" dirty="0">
                <a:solidFill>
                  <a:srgbClr val="FF0000"/>
                </a:solidFill>
                <a:latin typeface="-apple-system"/>
              </a:rPr>
              <a:t>路径优化问题</a:t>
            </a:r>
            <a:r>
              <a:rPr lang="zh-CN" altLang="en-US" sz="2400" dirty="0">
                <a:solidFill>
                  <a:srgbClr val="1A1A1A"/>
                </a:solidFill>
                <a:latin typeface="-apple-system"/>
              </a:rPr>
              <a:t>（</a:t>
            </a:r>
            <a:r>
              <a:rPr lang="en-US" altLang="zh-CN" sz="2400" dirty="0">
                <a:solidFill>
                  <a:srgbClr val="1A1A1A"/>
                </a:solidFill>
                <a:latin typeface="-apple-system"/>
              </a:rPr>
              <a:t>Routing Problem</a:t>
            </a:r>
            <a:r>
              <a:rPr lang="zh-CN" altLang="en-US" sz="2400" dirty="0">
                <a:solidFill>
                  <a:srgbClr val="1A1A1A"/>
                </a:solidFill>
                <a:latin typeface="-apple-system"/>
              </a:rPr>
              <a:t>）</a:t>
            </a:r>
            <a:r>
              <a:rPr lang="en-US" altLang="zh-CN" sz="2400" dirty="0">
                <a:solidFill>
                  <a:srgbClr val="1A1A1A"/>
                </a:solidFill>
                <a:latin typeface="-apple-system"/>
              </a:rPr>
              <a:t>--</a:t>
            </a:r>
            <a:r>
              <a:rPr lang="zh-CN" altLang="en-US" sz="2400" dirty="0">
                <a:solidFill>
                  <a:srgbClr val="1A1A1A"/>
                </a:solidFill>
                <a:latin typeface="-apple-system"/>
              </a:rPr>
              <a:t>交通领域（</a:t>
            </a:r>
            <a:r>
              <a:rPr lang="en-US" altLang="zh-CN" sz="2400" dirty="0">
                <a:solidFill>
                  <a:srgbClr val="1A1A1A"/>
                </a:solidFill>
                <a:latin typeface="-apple-system"/>
              </a:rPr>
              <a:t>GPS</a:t>
            </a:r>
            <a:r>
              <a:rPr lang="zh-CN" altLang="en-US" sz="2400" dirty="0">
                <a:solidFill>
                  <a:srgbClr val="1A1A1A"/>
                </a:solidFill>
                <a:latin typeface="-apple-system"/>
              </a:rPr>
              <a:t>导航）；</a:t>
            </a:r>
          </a:p>
          <a:p>
            <a:pPr marL="342900" indent="-342900">
              <a:buFont typeface="Arial" panose="020B0604020202020204" pitchFamily="34" charset="0"/>
              <a:buChar char="•"/>
            </a:pPr>
            <a:r>
              <a:rPr lang="zh-CN" altLang="en-US" sz="2400" dirty="0">
                <a:solidFill>
                  <a:srgbClr val="1A1A1A"/>
                </a:solidFill>
                <a:latin typeface="-apple-system"/>
              </a:rPr>
              <a:t>仓储、运输等</a:t>
            </a:r>
            <a:r>
              <a:rPr lang="zh-CN" altLang="en-US" sz="2400" b="1" dirty="0">
                <a:solidFill>
                  <a:srgbClr val="FF0000"/>
                </a:solidFill>
                <a:latin typeface="-apple-system"/>
              </a:rPr>
              <a:t>物流</a:t>
            </a:r>
            <a:r>
              <a:rPr lang="zh-CN" altLang="en-US" sz="2400" dirty="0">
                <a:solidFill>
                  <a:srgbClr val="1A1A1A"/>
                </a:solidFill>
                <a:latin typeface="-apple-system"/>
              </a:rPr>
              <a:t>（</a:t>
            </a:r>
            <a:r>
              <a:rPr lang="en-US" altLang="zh-CN" sz="2400" dirty="0">
                <a:solidFill>
                  <a:srgbClr val="1A1A1A"/>
                </a:solidFill>
                <a:latin typeface="-apple-system"/>
              </a:rPr>
              <a:t>Logistics</a:t>
            </a:r>
            <a:r>
              <a:rPr lang="zh-CN" altLang="en-US" sz="2400" dirty="0">
                <a:solidFill>
                  <a:srgbClr val="1A1A1A"/>
                </a:solidFill>
                <a:latin typeface="-apple-system"/>
              </a:rPr>
              <a:t>）以及供应链</a:t>
            </a:r>
            <a:r>
              <a:rPr lang="en-US" altLang="zh-CN" sz="2400" dirty="0">
                <a:solidFill>
                  <a:srgbClr val="1A1A1A"/>
                </a:solidFill>
                <a:latin typeface="-apple-system"/>
              </a:rPr>
              <a:t>(Supply chain)</a:t>
            </a:r>
            <a:r>
              <a:rPr lang="zh-CN" altLang="en-US" sz="2400" dirty="0">
                <a:solidFill>
                  <a:srgbClr val="1A1A1A"/>
                </a:solidFill>
                <a:latin typeface="-apple-system"/>
              </a:rPr>
              <a:t>领域；</a:t>
            </a:r>
          </a:p>
          <a:p>
            <a:pPr marL="342900" indent="-342900">
              <a:buFont typeface="Arial" panose="020B0604020202020204" pitchFamily="34" charset="0"/>
              <a:buChar char="•"/>
            </a:pPr>
            <a:r>
              <a:rPr lang="zh-CN" altLang="en-US" sz="2400" dirty="0">
                <a:solidFill>
                  <a:srgbClr val="1A1A1A"/>
                </a:solidFill>
                <a:latin typeface="-apple-system"/>
              </a:rPr>
              <a:t>制造业里的</a:t>
            </a:r>
            <a:r>
              <a:rPr lang="zh-CN" altLang="en-US" sz="2400" b="1" dirty="0">
                <a:solidFill>
                  <a:srgbClr val="FF0000"/>
                </a:solidFill>
                <a:latin typeface="-apple-system"/>
              </a:rPr>
              <a:t>生产流程优化</a:t>
            </a:r>
            <a:r>
              <a:rPr lang="zh-CN" altLang="en-US" sz="2400" dirty="0">
                <a:solidFill>
                  <a:srgbClr val="1A1A1A"/>
                </a:solidFill>
                <a:latin typeface="-apple-system"/>
              </a:rPr>
              <a:t>（</a:t>
            </a:r>
            <a:r>
              <a:rPr lang="en-US" altLang="zh-CN" sz="2400" dirty="0">
                <a:solidFill>
                  <a:srgbClr val="1A1A1A"/>
                </a:solidFill>
                <a:latin typeface="-apple-system"/>
              </a:rPr>
              <a:t>Process Optimization</a:t>
            </a:r>
            <a:r>
              <a:rPr lang="zh-CN" altLang="en-US" sz="2400" dirty="0">
                <a:solidFill>
                  <a:srgbClr val="1A1A1A"/>
                </a:solidFill>
                <a:latin typeface="-apple-system"/>
              </a:rPr>
              <a:t>）；</a:t>
            </a:r>
          </a:p>
          <a:p>
            <a:pPr marL="342900" indent="-342900">
              <a:buFont typeface="Arial" panose="020B0604020202020204" pitchFamily="34" charset="0"/>
              <a:buChar char="•"/>
            </a:pPr>
            <a:r>
              <a:rPr lang="zh-CN" altLang="en-US" sz="2400" dirty="0">
                <a:solidFill>
                  <a:srgbClr val="1A1A1A"/>
                </a:solidFill>
                <a:latin typeface="-apple-system"/>
              </a:rPr>
              <a:t>电力领域的电网的</a:t>
            </a:r>
            <a:r>
              <a:rPr lang="zh-CN" altLang="en-US" sz="2400" b="1" dirty="0">
                <a:solidFill>
                  <a:srgbClr val="FF0000"/>
                </a:solidFill>
                <a:latin typeface="-apple-system"/>
              </a:rPr>
              <a:t>布局以及分配</a:t>
            </a:r>
            <a:r>
              <a:rPr lang="en-US" altLang="zh-CN" sz="2400" dirty="0">
                <a:solidFill>
                  <a:srgbClr val="1A1A1A"/>
                </a:solidFill>
                <a:latin typeface="-apple-system"/>
              </a:rPr>
              <a:t>(</a:t>
            </a:r>
            <a:r>
              <a:rPr lang="en-US" altLang="zh-CN" sz="2400" b="1" dirty="0">
                <a:solidFill>
                  <a:srgbClr val="1A1A1A"/>
                </a:solidFill>
                <a:latin typeface="-apple-system"/>
              </a:rPr>
              <a:t>Power Grid</a:t>
            </a:r>
            <a:r>
              <a:rPr lang="en-US" altLang="zh-CN" sz="2400" dirty="0">
                <a:solidFill>
                  <a:srgbClr val="1A1A1A"/>
                </a:solidFill>
                <a:latin typeface="-apple-system"/>
              </a:rPr>
              <a:t>)</a:t>
            </a:r>
            <a:r>
              <a:rPr lang="zh-CN" altLang="en-US" sz="2400" dirty="0">
                <a:solidFill>
                  <a:srgbClr val="1A1A1A"/>
                </a:solidFill>
                <a:latin typeface="-apple-system"/>
              </a:rPr>
              <a:t>；</a:t>
            </a:r>
          </a:p>
          <a:p>
            <a:pPr marL="342900" indent="-342900">
              <a:buFont typeface="Arial" panose="020B0604020202020204" pitchFamily="34" charset="0"/>
              <a:buChar char="•"/>
            </a:pPr>
            <a:r>
              <a:rPr lang="zh-CN" altLang="en-US" sz="2400" dirty="0">
                <a:solidFill>
                  <a:srgbClr val="1A1A1A"/>
                </a:solidFill>
                <a:latin typeface="-apple-system"/>
              </a:rPr>
              <a:t>电子工程里的设施</a:t>
            </a:r>
            <a:r>
              <a:rPr lang="zh-CN" altLang="en-US" sz="2400" b="1" dirty="0">
                <a:solidFill>
                  <a:srgbClr val="FF0000"/>
                </a:solidFill>
                <a:latin typeface="-apple-system"/>
              </a:rPr>
              <a:t>部件分配</a:t>
            </a:r>
            <a:r>
              <a:rPr lang="zh-CN" altLang="en-US" sz="2400" dirty="0">
                <a:solidFill>
                  <a:srgbClr val="FF0000"/>
                </a:solidFill>
                <a:latin typeface="-apple-system"/>
              </a:rPr>
              <a:t>问题</a:t>
            </a:r>
            <a:r>
              <a:rPr lang="en-US" altLang="zh-CN" sz="2400" dirty="0">
                <a:solidFill>
                  <a:srgbClr val="1A1A1A"/>
                </a:solidFill>
                <a:latin typeface="-apple-system"/>
              </a:rPr>
              <a:t>(</a:t>
            </a:r>
            <a:r>
              <a:rPr lang="en-US" altLang="zh-CN" sz="2400" b="1" dirty="0">
                <a:solidFill>
                  <a:srgbClr val="1A1A1A"/>
                </a:solidFill>
                <a:latin typeface="-apple-system"/>
              </a:rPr>
              <a:t>Facility Layout </a:t>
            </a:r>
            <a:r>
              <a:rPr lang="en-US" altLang="zh-CN" sz="2400" dirty="0">
                <a:solidFill>
                  <a:srgbClr val="1A1A1A"/>
                </a:solidFill>
                <a:latin typeface="-apple-system"/>
              </a:rPr>
              <a:t>Problem)</a:t>
            </a:r>
            <a:r>
              <a:rPr lang="zh-CN" altLang="en-US" sz="2400" dirty="0">
                <a:solidFill>
                  <a:srgbClr val="1A1A1A"/>
                </a:solidFill>
                <a:latin typeface="-apple-system"/>
              </a:rPr>
              <a:t>；</a:t>
            </a:r>
          </a:p>
          <a:p>
            <a:pPr marL="342900" indent="-342900">
              <a:buFont typeface="Arial" panose="020B0604020202020204" pitchFamily="34" charset="0"/>
              <a:buChar char="•"/>
            </a:pPr>
            <a:r>
              <a:rPr lang="zh-CN" altLang="en-US" sz="2400" b="1" dirty="0">
                <a:solidFill>
                  <a:srgbClr val="FF0000"/>
                </a:solidFill>
                <a:latin typeface="-apple-system"/>
              </a:rPr>
              <a:t>能源领域的优化</a:t>
            </a:r>
            <a:r>
              <a:rPr lang="zh-CN" altLang="en-US" sz="2400" dirty="0">
                <a:solidFill>
                  <a:srgbClr val="1A1A1A"/>
                </a:solidFill>
                <a:latin typeface="-apple-system"/>
              </a:rPr>
              <a:t>，如：如何铺设输油管道；</a:t>
            </a:r>
          </a:p>
          <a:p>
            <a:pPr marL="342900" indent="-342900">
              <a:buFont typeface="Arial" panose="020B0604020202020204" pitchFamily="34" charset="0"/>
              <a:buChar char="•"/>
            </a:pPr>
            <a:r>
              <a:rPr lang="zh-CN" altLang="en-US" sz="2400" dirty="0">
                <a:solidFill>
                  <a:srgbClr val="1A1A1A"/>
                </a:solidFill>
                <a:latin typeface="-apple-system"/>
              </a:rPr>
              <a:t>火车、课程、飞机时刻表安排问题等</a:t>
            </a:r>
            <a:r>
              <a:rPr lang="zh-CN" altLang="en-US" sz="2400" b="1" dirty="0">
                <a:solidFill>
                  <a:srgbClr val="FF0000"/>
                </a:solidFill>
                <a:latin typeface="-apple-system"/>
              </a:rPr>
              <a:t>调度问题</a:t>
            </a:r>
            <a:r>
              <a:rPr lang="zh-CN" altLang="en-US" sz="2400" dirty="0">
                <a:solidFill>
                  <a:srgbClr val="1A1A1A"/>
                </a:solidFill>
                <a:latin typeface="-apple-system"/>
              </a:rPr>
              <a:t> </a:t>
            </a:r>
            <a:r>
              <a:rPr lang="en-US" altLang="zh-CN" sz="2400" dirty="0">
                <a:solidFill>
                  <a:srgbClr val="1A1A1A"/>
                </a:solidFill>
                <a:latin typeface="-apple-system"/>
              </a:rPr>
              <a:t>(Scheduling Problem);</a:t>
            </a:r>
          </a:p>
          <a:p>
            <a:pPr marL="342900" indent="-342900">
              <a:buFont typeface="Arial" panose="020B0604020202020204" pitchFamily="34" charset="0"/>
              <a:buChar char="•"/>
            </a:pPr>
            <a:r>
              <a:rPr lang="zh-CN" altLang="en-US" sz="2400" b="1" dirty="0">
                <a:solidFill>
                  <a:srgbClr val="FF0000"/>
                </a:solidFill>
                <a:latin typeface="-apple-system"/>
              </a:rPr>
              <a:t>资产配置</a:t>
            </a:r>
            <a:r>
              <a:rPr lang="zh-CN" altLang="en-US" sz="2400" b="1" dirty="0">
                <a:solidFill>
                  <a:srgbClr val="1A1A1A"/>
                </a:solidFill>
                <a:latin typeface="-apple-system"/>
              </a:rPr>
              <a:t> </a:t>
            </a:r>
            <a:r>
              <a:rPr lang="zh-CN" altLang="en-US" sz="2400" dirty="0">
                <a:solidFill>
                  <a:srgbClr val="1A1A1A"/>
                </a:solidFill>
                <a:latin typeface="-apple-system"/>
              </a:rPr>
              <a:t>（</a:t>
            </a:r>
            <a:r>
              <a:rPr lang="en-US" altLang="zh-CN" sz="2400" dirty="0">
                <a:solidFill>
                  <a:srgbClr val="1A1A1A"/>
                </a:solidFill>
                <a:latin typeface="-apple-system"/>
              </a:rPr>
              <a:t>Asset Allocation</a:t>
            </a:r>
            <a:r>
              <a:rPr lang="zh-CN" altLang="en-US" sz="2400" dirty="0">
                <a:solidFill>
                  <a:srgbClr val="1A1A1A"/>
                </a:solidFill>
                <a:latin typeface="-apple-system"/>
              </a:rPr>
              <a:t>）、</a:t>
            </a:r>
            <a:r>
              <a:rPr lang="zh-CN" altLang="en-US" sz="2400" b="1" dirty="0">
                <a:solidFill>
                  <a:srgbClr val="FF0000"/>
                </a:solidFill>
                <a:latin typeface="-apple-system"/>
              </a:rPr>
              <a:t>风险控制</a:t>
            </a:r>
            <a:r>
              <a:rPr lang="zh-CN" altLang="en-US" sz="2400" dirty="0">
                <a:solidFill>
                  <a:srgbClr val="1A1A1A"/>
                </a:solidFill>
                <a:latin typeface="-apple-system"/>
              </a:rPr>
              <a:t> </a:t>
            </a:r>
            <a:r>
              <a:rPr lang="en-US" altLang="zh-CN" sz="2400" dirty="0">
                <a:solidFill>
                  <a:srgbClr val="1A1A1A"/>
                </a:solidFill>
                <a:latin typeface="-apple-system"/>
              </a:rPr>
              <a:t>(risk management)</a:t>
            </a:r>
            <a:r>
              <a:rPr lang="zh-CN" altLang="en-US" sz="2400" dirty="0">
                <a:solidFill>
                  <a:srgbClr val="1A1A1A"/>
                </a:solidFill>
                <a:latin typeface="-apple-system"/>
              </a:rPr>
              <a:t>等经济金融领域的应用；</a:t>
            </a:r>
          </a:p>
        </p:txBody>
      </p:sp>
    </p:spTree>
    <p:custDataLst>
      <p:tags r:id="rId1"/>
    </p:custDataLst>
    <p:extLst>
      <p:ext uri="{BB962C8B-B14F-4D97-AF65-F5344CB8AC3E}">
        <p14:creationId xmlns:p14="http://schemas.microsoft.com/office/powerpoint/2010/main" val="42682229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b="0" dirty="0"/>
              <a:t>运筹学有哪些应用</a:t>
            </a:r>
            <a:endParaRPr lang="zh-CN" dirty="0"/>
          </a:p>
        </p:txBody>
      </p:sp>
      <p:sp>
        <p:nvSpPr>
          <p:cNvPr id="2" name="矩形 1"/>
          <p:cNvSpPr/>
          <p:nvPr/>
        </p:nvSpPr>
        <p:spPr>
          <a:xfrm>
            <a:off x="2327608" y="1556793"/>
            <a:ext cx="7848872" cy="4268797"/>
          </a:xfrm>
          <a:prstGeom prst="rect">
            <a:avLst/>
          </a:prstGeom>
        </p:spPr>
        <p:txBody>
          <a:bodyPr wrap="square">
            <a:spAutoFit/>
          </a:bodyPr>
          <a:lstStyle/>
          <a:p>
            <a:pPr>
              <a:lnSpc>
                <a:spcPct val="150000"/>
              </a:lnSpc>
            </a:pPr>
            <a:r>
              <a:rPr lang="zh-CN" altLang="en-US" sz="2400" dirty="0">
                <a:solidFill>
                  <a:srgbClr val="1A1A1A"/>
                </a:solidFill>
                <a:latin typeface="-apple-system"/>
              </a:rPr>
              <a:t>综上所述，运筹学里的优化模型作为数学建模里的一种模型，在各个领域被广泛应用；运筹学里的优化算法作为数值解决各类优化问题的关键，应用更为广泛，例如统计模型最后基本归结为求解一个优化问题</a:t>
            </a:r>
            <a:r>
              <a:rPr lang="en-US" altLang="zh-CN" sz="2400" dirty="0">
                <a:solidFill>
                  <a:srgbClr val="1A1A1A"/>
                </a:solidFill>
                <a:latin typeface="-apple-system"/>
              </a:rPr>
              <a:t>(</a:t>
            </a:r>
            <a:r>
              <a:rPr lang="zh-CN" altLang="en-US" sz="2400" dirty="0">
                <a:solidFill>
                  <a:srgbClr val="1A1A1A"/>
                </a:solidFill>
                <a:latin typeface="-apple-system"/>
              </a:rPr>
              <a:t>如最大似然估计</a:t>
            </a:r>
            <a:r>
              <a:rPr lang="en-US" altLang="zh-CN" sz="2400" dirty="0">
                <a:solidFill>
                  <a:srgbClr val="1A1A1A"/>
                </a:solidFill>
                <a:latin typeface="-apple-system"/>
              </a:rPr>
              <a:t>)</a:t>
            </a:r>
            <a:r>
              <a:rPr lang="zh-CN" altLang="en-US" sz="2400" dirty="0">
                <a:solidFill>
                  <a:srgbClr val="1A1A1A"/>
                </a:solidFill>
                <a:latin typeface="-apple-system"/>
              </a:rPr>
              <a:t>。</a:t>
            </a:r>
            <a:br>
              <a:rPr lang="zh-CN" altLang="en-US" sz="2400" dirty="0">
                <a:solidFill>
                  <a:srgbClr val="1A1A1A"/>
                </a:solidFill>
                <a:latin typeface="-apple-system"/>
              </a:rPr>
            </a:br>
            <a:endParaRPr lang="zh-CN" altLang="en-US" sz="2400" dirty="0">
              <a:solidFill>
                <a:srgbClr val="1A1A1A"/>
              </a:solidFill>
              <a:latin typeface="-apple-system"/>
            </a:endParaRPr>
          </a:p>
          <a:p>
            <a:pPr>
              <a:lnSpc>
                <a:spcPct val="150000"/>
              </a:lnSpc>
            </a:pPr>
            <a:r>
              <a:rPr lang="zh-CN" altLang="en-US" sz="2400" dirty="0">
                <a:solidFill>
                  <a:srgbClr val="1A1A1A"/>
                </a:solidFill>
                <a:latin typeface="-apple-system"/>
              </a:rPr>
              <a:t>简单地说：凡是有</a:t>
            </a:r>
            <a:r>
              <a:rPr lang="zh-CN" altLang="en-US" sz="2400" b="1" dirty="0">
                <a:solidFill>
                  <a:srgbClr val="1A1A1A"/>
                </a:solidFill>
                <a:latin typeface="-apple-system"/>
              </a:rPr>
              <a:t>“</a:t>
            </a:r>
            <a:r>
              <a:rPr lang="zh-CN" altLang="en-US" sz="4000" b="1" dirty="0">
                <a:solidFill>
                  <a:srgbClr val="FF0000"/>
                </a:solidFill>
                <a:latin typeface="-apple-system"/>
              </a:rPr>
              <a:t>最</a:t>
            </a:r>
            <a:r>
              <a:rPr lang="zh-CN" altLang="en-US" sz="2400" b="1" dirty="0">
                <a:solidFill>
                  <a:srgbClr val="1A1A1A"/>
                </a:solidFill>
                <a:latin typeface="-apple-system"/>
              </a:rPr>
              <a:t>”</a:t>
            </a:r>
            <a:r>
              <a:rPr lang="zh-CN" altLang="en-US" sz="2400" dirty="0">
                <a:solidFill>
                  <a:srgbClr val="1A1A1A"/>
                </a:solidFill>
                <a:latin typeface="-apple-system"/>
              </a:rPr>
              <a:t>字，如：利润最大化、成本最小化，基本就和运筹学息息相关。</a:t>
            </a:r>
          </a:p>
        </p:txBody>
      </p:sp>
    </p:spTree>
    <p:custDataLst>
      <p:tags r:id="rId1"/>
    </p:custDataLst>
    <p:extLst>
      <p:ext uri="{BB962C8B-B14F-4D97-AF65-F5344CB8AC3E}">
        <p14:creationId xmlns:p14="http://schemas.microsoft.com/office/powerpoint/2010/main" val="36927881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b="0" dirty="0"/>
              <a:t>学科、专业</a:t>
            </a:r>
            <a:r>
              <a:rPr lang="zh-CN" altLang="en-US" dirty="0"/>
              <a:t>、课程</a:t>
            </a:r>
            <a:endParaRPr lang="zh-CN" dirty="0"/>
          </a:p>
        </p:txBody>
      </p:sp>
      <p:sp>
        <p:nvSpPr>
          <p:cNvPr id="2" name="矩形 1"/>
          <p:cNvSpPr/>
          <p:nvPr/>
        </p:nvSpPr>
        <p:spPr>
          <a:xfrm>
            <a:off x="1848298" y="1684434"/>
            <a:ext cx="8568182" cy="3416320"/>
          </a:xfrm>
          <a:prstGeom prst="rect">
            <a:avLst/>
          </a:prstGeom>
        </p:spPr>
        <p:txBody>
          <a:bodyPr wrap="square">
            <a:spAutoFit/>
          </a:bodyPr>
          <a:lstStyle/>
          <a:p>
            <a:pPr marL="342900" indent="-342900" algn="just">
              <a:buFont typeface="Arial" panose="020B0604020202020204" pitchFamily="34" charset="0"/>
              <a:buChar char="•"/>
            </a:pPr>
            <a:r>
              <a:rPr lang="zh-CN" altLang="en-US" sz="2400" dirty="0">
                <a:solidFill>
                  <a:srgbClr val="1A1A1A"/>
                </a:solidFill>
                <a:latin typeface="-apple-system"/>
              </a:rPr>
              <a:t>数学系</a:t>
            </a:r>
            <a:r>
              <a:rPr lang="zh-CN" altLang="en-US" sz="2400" b="1" dirty="0">
                <a:solidFill>
                  <a:srgbClr val="FF0000"/>
                </a:solidFill>
                <a:latin typeface="-apple-system"/>
              </a:rPr>
              <a:t>运筹学</a:t>
            </a:r>
            <a:r>
              <a:rPr lang="zh-CN" altLang="en-US" sz="2400" dirty="0">
                <a:solidFill>
                  <a:srgbClr val="1A1A1A"/>
                </a:solidFill>
                <a:latin typeface="-apple-system"/>
              </a:rPr>
              <a:t>专业</a:t>
            </a:r>
            <a:r>
              <a:rPr lang="en-US" altLang="zh-CN" sz="2400" dirty="0">
                <a:solidFill>
                  <a:srgbClr val="1A1A1A"/>
                </a:solidFill>
                <a:latin typeface="-apple-system"/>
              </a:rPr>
              <a:t>--</a:t>
            </a:r>
            <a:r>
              <a:rPr lang="zh-CN" altLang="en-US" sz="2400" dirty="0">
                <a:solidFill>
                  <a:srgbClr val="1A1A1A"/>
                </a:solidFill>
                <a:latin typeface="-apple-system"/>
              </a:rPr>
              <a:t>（非）线性规划，整数规划，多目标优化，最优化理论等；</a:t>
            </a:r>
          </a:p>
          <a:p>
            <a:pPr marL="342900" indent="-342900" algn="just">
              <a:buFont typeface="Arial" panose="020B0604020202020204" pitchFamily="34" charset="0"/>
              <a:buChar char="•"/>
            </a:pPr>
            <a:r>
              <a:rPr lang="zh-CN" altLang="en-US" sz="2400" dirty="0">
                <a:solidFill>
                  <a:srgbClr val="1A1A1A"/>
                </a:solidFill>
                <a:latin typeface="-apple-system"/>
              </a:rPr>
              <a:t>管理学院（</a:t>
            </a:r>
            <a:r>
              <a:rPr lang="en-US" altLang="zh-CN" sz="2400" dirty="0">
                <a:solidFill>
                  <a:srgbClr val="1A1A1A"/>
                </a:solidFill>
                <a:latin typeface="-apple-system"/>
              </a:rPr>
              <a:t>School of Management</a:t>
            </a:r>
            <a:r>
              <a:rPr lang="zh-CN" altLang="en-US" sz="2400" dirty="0">
                <a:solidFill>
                  <a:srgbClr val="1A1A1A"/>
                </a:solidFill>
                <a:latin typeface="-apple-system"/>
              </a:rPr>
              <a:t>）</a:t>
            </a:r>
            <a:r>
              <a:rPr lang="en-US" altLang="zh-CN" sz="2400" dirty="0">
                <a:solidFill>
                  <a:srgbClr val="1A1A1A"/>
                </a:solidFill>
                <a:latin typeface="-apple-system"/>
              </a:rPr>
              <a:t>--</a:t>
            </a:r>
            <a:r>
              <a:rPr lang="zh-CN" altLang="en-US" sz="2400" dirty="0">
                <a:solidFill>
                  <a:srgbClr val="1A1A1A"/>
                </a:solidFill>
                <a:latin typeface="-apple-system"/>
              </a:rPr>
              <a:t>管理决策、供应链等；</a:t>
            </a:r>
          </a:p>
          <a:p>
            <a:pPr marL="342900" indent="-342900" algn="just">
              <a:buFont typeface="Arial" panose="020B0604020202020204" pitchFamily="34" charset="0"/>
              <a:buChar char="•"/>
            </a:pPr>
            <a:r>
              <a:rPr lang="zh-CN" altLang="en-US" sz="2400" dirty="0">
                <a:solidFill>
                  <a:srgbClr val="1A1A1A"/>
                </a:solidFill>
                <a:latin typeface="-apple-system"/>
              </a:rPr>
              <a:t>工程学院</a:t>
            </a:r>
            <a:r>
              <a:rPr lang="zh-CN" altLang="en-US" sz="2400" b="1" dirty="0">
                <a:solidFill>
                  <a:srgbClr val="FF0000"/>
                </a:solidFill>
                <a:latin typeface="-apple-system"/>
              </a:rPr>
              <a:t>工业工程</a:t>
            </a:r>
            <a:r>
              <a:rPr lang="en-US" altLang="zh-CN" sz="2400" dirty="0">
                <a:solidFill>
                  <a:srgbClr val="1A1A1A"/>
                </a:solidFill>
                <a:latin typeface="-apple-system"/>
              </a:rPr>
              <a:t>(Industrial Engineering)</a:t>
            </a:r>
            <a:r>
              <a:rPr lang="zh-CN" altLang="en-US" sz="2400" dirty="0">
                <a:solidFill>
                  <a:srgbClr val="1A1A1A"/>
                </a:solidFill>
                <a:latin typeface="-apple-system"/>
              </a:rPr>
              <a:t>、</a:t>
            </a:r>
            <a:r>
              <a:rPr lang="zh-CN" altLang="en-US" sz="2400" b="1" dirty="0">
                <a:solidFill>
                  <a:srgbClr val="FF0000"/>
                </a:solidFill>
                <a:latin typeface="-apple-system"/>
              </a:rPr>
              <a:t>物流工程</a:t>
            </a:r>
            <a:r>
              <a:rPr lang="zh-CN" altLang="en-US" sz="2400" dirty="0">
                <a:solidFill>
                  <a:srgbClr val="1A1A1A"/>
                </a:solidFill>
                <a:latin typeface="-apple-system"/>
              </a:rPr>
              <a:t>专业</a:t>
            </a:r>
            <a:r>
              <a:rPr lang="en-US" altLang="zh-CN" sz="2400" dirty="0">
                <a:solidFill>
                  <a:srgbClr val="1A1A1A"/>
                </a:solidFill>
                <a:latin typeface="-apple-system"/>
              </a:rPr>
              <a:t>--</a:t>
            </a:r>
            <a:r>
              <a:rPr lang="zh-CN" altLang="en-US" sz="2400" dirty="0">
                <a:solidFill>
                  <a:srgbClr val="1A1A1A"/>
                </a:solidFill>
                <a:latin typeface="-apple-system"/>
              </a:rPr>
              <a:t>生产流程优化、物流、运输等；</a:t>
            </a:r>
          </a:p>
          <a:p>
            <a:pPr marL="342900" indent="-342900" algn="just">
              <a:buFont typeface="Arial" panose="020B0604020202020204" pitchFamily="34" charset="0"/>
              <a:buChar char="•"/>
            </a:pPr>
            <a:r>
              <a:rPr lang="zh-CN" altLang="en-US" sz="2400" dirty="0">
                <a:solidFill>
                  <a:srgbClr val="1A1A1A"/>
                </a:solidFill>
                <a:latin typeface="-apple-system"/>
              </a:rPr>
              <a:t>计算机学院</a:t>
            </a:r>
            <a:r>
              <a:rPr lang="zh-CN" altLang="en-US" sz="2400" b="1" dirty="0">
                <a:solidFill>
                  <a:srgbClr val="FF0000"/>
                </a:solidFill>
                <a:latin typeface="-apple-system"/>
              </a:rPr>
              <a:t>计算机</a:t>
            </a:r>
            <a:r>
              <a:rPr lang="zh-CN" altLang="en-US" sz="2400" dirty="0">
                <a:solidFill>
                  <a:srgbClr val="1A1A1A"/>
                </a:solidFill>
                <a:latin typeface="-apple-system"/>
              </a:rPr>
              <a:t>专业</a:t>
            </a:r>
            <a:r>
              <a:rPr lang="en-US" altLang="zh-CN" sz="2400" dirty="0">
                <a:solidFill>
                  <a:srgbClr val="1A1A1A"/>
                </a:solidFill>
                <a:latin typeface="-apple-system"/>
              </a:rPr>
              <a:t>--</a:t>
            </a:r>
            <a:r>
              <a:rPr lang="zh-CN" altLang="en-US" sz="2400" dirty="0">
                <a:solidFill>
                  <a:srgbClr val="1A1A1A"/>
                </a:solidFill>
                <a:latin typeface="-apple-system"/>
              </a:rPr>
              <a:t>偏算法方向，近似算法、遗传算法等；</a:t>
            </a:r>
          </a:p>
          <a:p>
            <a:pPr marL="342900" indent="-342900" algn="just">
              <a:buFont typeface="Arial" panose="020B0604020202020204" pitchFamily="34" charset="0"/>
              <a:buChar char="•"/>
            </a:pPr>
            <a:r>
              <a:rPr lang="zh-CN" altLang="en-US" sz="2400" dirty="0">
                <a:solidFill>
                  <a:srgbClr val="1A1A1A"/>
                </a:solidFill>
                <a:latin typeface="-apple-system"/>
              </a:rPr>
              <a:t>另外电子工程，通信，化工，自动化等专业往往也会开</a:t>
            </a:r>
            <a:r>
              <a:rPr lang="zh-CN" altLang="en-US" sz="2400" b="1" dirty="0">
                <a:solidFill>
                  <a:srgbClr val="FF0000"/>
                </a:solidFill>
                <a:latin typeface="-apple-system"/>
              </a:rPr>
              <a:t>凸优化</a:t>
            </a:r>
            <a:r>
              <a:rPr lang="zh-CN" altLang="en-US" sz="2400" dirty="0">
                <a:solidFill>
                  <a:srgbClr val="1A1A1A"/>
                </a:solidFill>
                <a:latin typeface="-apple-system"/>
              </a:rPr>
              <a:t>或</a:t>
            </a:r>
            <a:r>
              <a:rPr lang="zh-CN" altLang="en-US" sz="2400" b="1" dirty="0">
                <a:solidFill>
                  <a:srgbClr val="FF0000"/>
                </a:solidFill>
                <a:latin typeface="-apple-system"/>
              </a:rPr>
              <a:t>数值优化</a:t>
            </a:r>
            <a:r>
              <a:rPr lang="zh-CN" altLang="en-US" sz="2400" b="1" dirty="0">
                <a:solidFill>
                  <a:srgbClr val="1A1A1A"/>
                </a:solidFill>
                <a:latin typeface="-apple-system"/>
              </a:rPr>
              <a:t>（</a:t>
            </a:r>
            <a:r>
              <a:rPr lang="en-US" altLang="zh-CN" sz="2400" dirty="0">
                <a:solidFill>
                  <a:srgbClr val="1A1A1A"/>
                </a:solidFill>
                <a:latin typeface="-apple-system"/>
              </a:rPr>
              <a:t>Numerical Optimization</a:t>
            </a:r>
            <a:r>
              <a:rPr lang="zh-CN" altLang="en-US" sz="2400" dirty="0">
                <a:solidFill>
                  <a:srgbClr val="1A1A1A"/>
                </a:solidFill>
                <a:latin typeface="-apple-system"/>
              </a:rPr>
              <a:t>）等课程。</a:t>
            </a:r>
          </a:p>
        </p:txBody>
      </p:sp>
    </p:spTree>
    <p:custDataLst>
      <p:tags r:id="rId1"/>
    </p:custDataLst>
    <p:extLst>
      <p:ext uri="{BB962C8B-B14F-4D97-AF65-F5344CB8AC3E}">
        <p14:creationId xmlns:p14="http://schemas.microsoft.com/office/powerpoint/2010/main" val="39736811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0CC1DBB-D64A-42D1-B7DE-CDFF39C9B448}"/>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rPr>
              <a:t>数学模型的分类</a:t>
            </a:r>
          </a:p>
        </p:txBody>
      </p:sp>
      <p:sp>
        <p:nvSpPr>
          <p:cNvPr id="16387" name="Rectangle 3">
            <a:extLst>
              <a:ext uri="{FF2B5EF4-FFF2-40B4-BE49-F238E27FC236}">
                <a16:creationId xmlns:a16="http://schemas.microsoft.com/office/drawing/2014/main" id="{5E4C7F46-6934-41F3-941E-FBCB860B4333}"/>
              </a:ext>
            </a:extLst>
          </p:cNvPr>
          <p:cNvSpPr>
            <a:spLocks noGrp="1" noChangeArrowheads="1"/>
          </p:cNvSpPr>
          <p:nvPr>
            <p:ph type="body" idx="1"/>
          </p:nvPr>
        </p:nvSpPr>
        <p:spPr>
          <a:xfrm>
            <a:off x="1981200" y="1600200"/>
            <a:ext cx="8229600" cy="4997450"/>
          </a:xfrm>
        </p:spPr>
        <p:txBody>
          <a:bodyPr/>
          <a:lstStyle/>
          <a:p>
            <a:pPr eaLnBrk="1" hangingPunct="1">
              <a:lnSpc>
                <a:spcPct val="80000"/>
              </a:lnSpc>
            </a:pPr>
            <a:r>
              <a:rPr lang="zh-CN" altLang="en-US" sz="2200" b="1"/>
              <a:t>按是否考虑随机因素分类</a:t>
            </a:r>
          </a:p>
          <a:p>
            <a:pPr lvl="1" eaLnBrk="1" hangingPunct="1">
              <a:lnSpc>
                <a:spcPct val="80000"/>
              </a:lnSpc>
            </a:pPr>
            <a:r>
              <a:rPr lang="zh-CN" altLang="en-US" sz="2000"/>
              <a:t>确定性模型</a:t>
            </a:r>
          </a:p>
          <a:p>
            <a:pPr lvl="1" eaLnBrk="1" hangingPunct="1">
              <a:lnSpc>
                <a:spcPct val="80000"/>
              </a:lnSpc>
            </a:pPr>
            <a:r>
              <a:rPr lang="zh-CN" altLang="en-US" sz="2000"/>
              <a:t>随机性模型</a:t>
            </a:r>
          </a:p>
          <a:p>
            <a:pPr eaLnBrk="1" hangingPunct="1">
              <a:lnSpc>
                <a:spcPct val="80000"/>
              </a:lnSpc>
            </a:pPr>
            <a:r>
              <a:rPr lang="zh-CN" altLang="en-US" sz="2200" b="1"/>
              <a:t>按是否考虑模型的变化分类</a:t>
            </a:r>
            <a:r>
              <a:rPr lang="zh-CN" altLang="en-US" sz="2200"/>
              <a:t> </a:t>
            </a:r>
            <a:endParaRPr lang="zh-CN" altLang="en-US" sz="2100"/>
          </a:p>
          <a:p>
            <a:pPr lvl="1" eaLnBrk="1" hangingPunct="1">
              <a:lnSpc>
                <a:spcPct val="80000"/>
              </a:lnSpc>
            </a:pPr>
            <a:r>
              <a:rPr lang="zh-CN" altLang="en-US" sz="1800"/>
              <a:t>静态模型</a:t>
            </a:r>
            <a:endParaRPr lang="zh-CN" altLang="en-US" sz="1900"/>
          </a:p>
          <a:p>
            <a:pPr lvl="1" eaLnBrk="1" hangingPunct="1">
              <a:lnSpc>
                <a:spcPct val="80000"/>
              </a:lnSpc>
            </a:pPr>
            <a:r>
              <a:rPr lang="zh-CN" altLang="en-US" sz="1800"/>
              <a:t>动态模型</a:t>
            </a:r>
          </a:p>
          <a:p>
            <a:pPr eaLnBrk="1" hangingPunct="1">
              <a:lnSpc>
                <a:spcPct val="80000"/>
              </a:lnSpc>
            </a:pPr>
            <a:r>
              <a:rPr lang="zh-CN" altLang="en-US" sz="2400" b="1"/>
              <a:t>按应用离散方法或连续方法</a:t>
            </a:r>
            <a:r>
              <a:rPr lang="zh-CN" altLang="en-US" sz="2400"/>
              <a:t> </a:t>
            </a:r>
          </a:p>
          <a:p>
            <a:pPr lvl="1" eaLnBrk="1" hangingPunct="1">
              <a:lnSpc>
                <a:spcPct val="80000"/>
              </a:lnSpc>
            </a:pPr>
            <a:r>
              <a:rPr lang="zh-CN" altLang="en-US" sz="2000"/>
              <a:t>离散模型</a:t>
            </a:r>
          </a:p>
          <a:p>
            <a:pPr lvl="1" eaLnBrk="1" hangingPunct="1">
              <a:lnSpc>
                <a:spcPct val="80000"/>
              </a:lnSpc>
            </a:pPr>
            <a:r>
              <a:rPr lang="zh-CN" altLang="en-US" sz="2000"/>
              <a:t>连续模型 </a:t>
            </a:r>
          </a:p>
          <a:p>
            <a:pPr eaLnBrk="1" hangingPunct="1">
              <a:lnSpc>
                <a:spcPct val="80000"/>
              </a:lnSpc>
            </a:pPr>
            <a:r>
              <a:rPr lang="zh-CN" altLang="en-US" sz="2400" b="1"/>
              <a:t>按建立模型的数学方法分类</a:t>
            </a:r>
            <a:r>
              <a:rPr lang="zh-CN" altLang="en-US" sz="2400"/>
              <a:t> </a:t>
            </a:r>
          </a:p>
          <a:p>
            <a:pPr lvl="1" eaLnBrk="1" hangingPunct="1">
              <a:lnSpc>
                <a:spcPct val="80000"/>
              </a:lnSpc>
            </a:pPr>
            <a:r>
              <a:rPr lang="zh-CN" altLang="en-US" sz="2000"/>
              <a:t>几何模型</a:t>
            </a:r>
          </a:p>
          <a:p>
            <a:pPr lvl="1" eaLnBrk="1" hangingPunct="1">
              <a:lnSpc>
                <a:spcPct val="80000"/>
              </a:lnSpc>
            </a:pPr>
            <a:r>
              <a:rPr lang="zh-CN" altLang="en-US" sz="2000"/>
              <a:t>微分方程模型</a:t>
            </a:r>
          </a:p>
          <a:p>
            <a:pPr lvl="1" eaLnBrk="1" hangingPunct="1">
              <a:lnSpc>
                <a:spcPct val="80000"/>
              </a:lnSpc>
            </a:pPr>
            <a:r>
              <a:rPr lang="zh-CN" altLang="en-US" sz="2000"/>
              <a:t>图论模型</a:t>
            </a:r>
          </a:p>
          <a:p>
            <a:pPr lvl="1" eaLnBrk="1" hangingPunct="1">
              <a:lnSpc>
                <a:spcPct val="80000"/>
              </a:lnSpc>
            </a:pPr>
            <a:r>
              <a:rPr lang="zh-CN" altLang="en-US" sz="2000"/>
              <a:t>规划论模型</a:t>
            </a:r>
          </a:p>
          <a:p>
            <a:pPr lvl="1" eaLnBrk="1" hangingPunct="1">
              <a:lnSpc>
                <a:spcPct val="80000"/>
              </a:lnSpc>
            </a:pPr>
            <a:r>
              <a:rPr lang="zh-CN" altLang="en-US" sz="2000"/>
              <a:t>马氏链模型</a:t>
            </a:r>
            <a:endParaRPr lang="zh-CN" altLang="en-US" sz="1800"/>
          </a:p>
          <a:p>
            <a:pPr eaLnBrk="1" hangingPunct="1">
              <a:lnSpc>
                <a:spcPct val="80000"/>
              </a:lnSpc>
            </a:pPr>
            <a:endParaRPr lang="en-US" altLang="zh-CN" sz="2400" b="1"/>
          </a:p>
        </p:txBody>
      </p:sp>
      <p:sp>
        <p:nvSpPr>
          <p:cNvPr id="16388" name="灯片编号占位符 3">
            <a:extLst>
              <a:ext uri="{FF2B5EF4-FFF2-40B4-BE49-F238E27FC236}">
                <a16:creationId xmlns:a16="http://schemas.microsoft.com/office/drawing/2014/main" id="{3ADF90C1-C83A-4F74-AB72-586E67923CAD}"/>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3D547FC-9DBA-4763-AAA8-64231B478B03}" type="slidenum">
              <a:rPr lang="en-US" altLang="zh-CN" sz="1600">
                <a:latin typeface="Garamond" panose="02020404030301010803" pitchFamily="18" charset="0"/>
              </a:rPr>
              <a:pPr algn="r" eaLnBrk="1" hangingPunct="1">
                <a:spcBef>
                  <a:spcPct val="0"/>
                </a:spcBef>
                <a:buFontTx/>
                <a:buNone/>
              </a:pPr>
              <a:t>14</a:t>
            </a:fld>
            <a:endParaRPr lang="en-US" altLang="zh-CN" sz="1600">
              <a:latin typeface="Garamond" panose="020204040303010108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0B4AC45D-CF96-4005-B3C0-C95DDA892BF0}"/>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67C8E550-3E82-41B2-BAAF-A1A76E776D59}" type="slidenum">
              <a:rPr lang="en-US" altLang="zh-CN" sz="1600">
                <a:latin typeface="Garamond" panose="02020404030301010803" pitchFamily="18" charset="0"/>
              </a:rPr>
              <a:pPr algn="r" eaLnBrk="1" hangingPunct="1">
                <a:spcBef>
                  <a:spcPct val="0"/>
                </a:spcBef>
                <a:buFontTx/>
                <a:buNone/>
              </a:pPr>
              <a:t>15</a:t>
            </a:fld>
            <a:endParaRPr lang="en-US" altLang="zh-CN" sz="1600">
              <a:latin typeface="Garamond" panose="02020404030301010803" pitchFamily="18" charset="0"/>
            </a:endParaRPr>
          </a:p>
        </p:txBody>
      </p:sp>
      <p:sp>
        <p:nvSpPr>
          <p:cNvPr id="17411" name="Text Box 2">
            <a:extLst>
              <a:ext uri="{FF2B5EF4-FFF2-40B4-BE49-F238E27FC236}">
                <a16:creationId xmlns:a16="http://schemas.microsoft.com/office/drawing/2014/main" id="{059F5B39-2AEA-48AE-84F2-887F492987B6}"/>
              </a:ext>
            </a:extLst>
          </p:cNvPr>
          <p:cNvSpPr txBox="1">
            <a:spLocks noChangeArrowheads="1"/>
          </p:cNvSpPr>
          <p:nvPr/>
        </p:nvSpPr>
        <p:spPr bwMode="auto">
          <a:xfrm>
            <a:off x="3733800" y="533400"/>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3600" b="1">
                <a:latin typeface="楷体_GB2312" pitchFamily="49" charset="-122"/>
                <a:ea typeface="楷体_GB2312" pitchFamily="49" charset="-122"/>
              </a:rPr>
              <a:t>数学建模示例</a:t>
            </a:r>
          </a:p>
        </p:txBody>
      </p:sp>
      <p:sp>
        <p:nvSpPr>
          <p:cNvPr id="17412" name="Text Box 3">
            <a:extLst>
              <a:ext uri="{FF2B5EF4-FFF2-40B4-BE49-F238E27FC236}">
                <a16:creationId xmlns:a16="http://schemas.microsoft.com/office/drawing/2014/main" id="{D5946C22-F7F6-4DDE-9E89-DD5DAC915677}"/>
              </a:ext>
            </a:extLst>
          </p:cNvPr>
          <p:cNvSpPr txBox="1">
            <a:spLocks noChangeArrowheads="1"/>
          </p:cNvSpPr>
          <p:nvPr/>
        </p:nvSpPr>
        <p:spPr bwMode="auto">
          <a:xfrm>
            <a:off x="2495551" y="1341438"/>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楷体_GB2312" pitchFamily="49" charset="-122"/>
                <a:ea typeface="楷体_GB2312" pitchFamily="49" charset="-122"/>
              </a:rPr>
              <a:t>椅子能在不平的地面上放稳吗</a:t>
            </a:r>
          </a:p>
        </p:txBody>
      </p:sp>
      <p:sp>
        <p:nvSpPr>
          <p:cNvPr id="17413" name="Text Box 4">
            <a:extLst>
              <a:ext uri="{FF2B5EF4-FFF2-40B4-BE49-F238E27FC236}">
                <a16:creationId xmlns:a16="http://schemas.microsoft.com/office/drawing/2014/main" id="{79D79C0A-3BEA-49BF-86E7-F5DEBE4B6504}"/>
              </a:ext>
            </a:extLst>
          </p:cNvPr>
          <p:cNvSpPr txBox="1">
            <a:spLocks noChangeArrowheads="1"/>
          </p:cNvSpPr>
          <p:nvPr/>
        </p:nvSpPr>
        <p:spPr bwMode="auto">
          <a:xfrm>
            <a:off x="2495550" y="2133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问题分析</a:t>
            </a:r>
          </a:p>
        </p:txBody>
      </p:sp>
      <p:sp>
        <p:nvSpPr>
          <p:cNvPr id="17414" name="Text Box 5">
            <a:extLst>
              <a:ext uri="{FF2B5EF4-FFF2-40B4-BE49-F238E27FC236}">
                <a16:creationId xmlns:a16="http://schemas.microsoft.com/office/drawing/2014/main" id="{133FBE09-1A70-4379-8F6D-ED7216115D47}"/>
              </a:ext>
            </a:extLst>
          </p:cNvPr>
          <p:cNvSpPr txBox="1">
            <a:spLocks noChangeArrowheads="1"/>
          </p:cNvSpPr>
          <p:nvPr/>
        </p:nvSpPr>
        <p:spPr bwMode="auto">
          <a:xfrm>
            <a:off x="2351088" y="3213100"/>
            <a:ext cx="665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模型假设</a:t>
            </a:r>
          </a:p>
        </p:txBody>
      </p:sp>
      <p:sp>
        <p:nvSpPr>
          <p:cNvPr id="17415" name="Text Box 6">
            <a:extLst>
              <a:ext uri="{FF2B5EF4-FFF2-40B4-BE49-F238E27FC236}">
                <a16:creationId xmlns:a16="http://schemas.microsoft.com/office/drawing/2014/main" id="{36209464-EA01-4DBB-92C4-7D0FE10D5E12}"/>
              </a:ext>
            </a:extLst>
          </p:cNvPr>
          <p:cNvSpPr txBox="1">
            <a:spLocks noChangeArrowheads="1"/>
          </p:cNvSpPr>
          <p:nvPr/>
        </p:nvSpPr>
        <p:spPr bwMode="auto">
          <a:xfrm>
            <a:off x="4511675" y="2133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rPr>
              <a:t>通常 </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三只脚着地</a:t>
            </a:r>
          </a:p>
        </p:txBody>
      </p:sp>
      <p:sp>
        <p:nvSpPr>
          <p:cNvPr id="17416" name="Text Box 7">
            <a:extLst>
              <a:ext uri="{FF2B5EF4-FFF2-40B4-BE49-F238E27FC236}">
                <a16:creationId xmlns:a16="http://schemas.microsoft.com/office/drawing/2014/main" id="{51E87669-3A77-4C27-BCF8-68CD6AC03DA3}"/>
              </a:ext>
            </a:extLst>
          </p:cNvPr>
          <p:cNvSpPr txBox="1">
            <a:spLocks noChangeArrowheads="1"/>
          </p:cNvSpPr>
          <p:nvPr/>
        </p:nvSpPr>
        <p:spPr bwMode="auto">
          <a:xfrm>
            <a:off x="7543800" y="2133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放稳 </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四只脚着地</a:t>
            </a:r>
          </a:p>
        </p:txBody>
      </p:sp>
      <p:sp>
        <p:nvSpPr>
          <p:cNvPr id="17417" name="Text Box 8">
            <a:extLst>
              <a:ext uri="{FF2B5EF4-FFF2-40B4-BE49-F238E27FC236}">
                <a16:creationId xmlns:a16="http://schemas.microsoft.com/office/drawing/2014/main" id="{E8645BDB-AD51-4E2A-9520-A60BF24E38B0}"/>
              </a:ext>
            </a:extLst>
          </p:cNvPr>
          <p:cNvSpPr txBox="1">
            <a:spLocks noChangeArrowheads="1"/>
          </p:cNvSpPr>
          <p:nvPr/>
        </p:nvSpPr>
        <p:spPr bwMode="auto">
          <a:xfrm>
            <a:off x="3048000" y="2895601"/>
            <a:ext cx="6858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四条腿一样长，椅脚与地面点接触，四脚连线呈正方形</a:t>
            </a:r>
            <a:r>
              <a:rPr kumimoji="1" lang="en-US" altLang="zh-CN" sz="2400" b="1">
                <a:latin typeface="Times New Roman" panose="02020603050405020304" pitchFamily="18" charset="0"/>
              </a:rPr>
              <a:t>;</a:t>
            </a:r>
          </a:p>
        </p:txBody>
      </p:sp>
      <p:sp>
        <p:nvSpPr>
          <p:cNvPr id="17418" name="Text Box 9">
            <a:extLst>
              <a:ext uri="{FF2B5EF4-FFF2-40B4-BE49-F238E27FC236}">
                <a16:creationId xmlns:a16="http://schemas.microsoft.com/office/drawing/2014/main" id="{0D3548EA-6C4B-47E2-969C-FDA88AF45404}"/>
              </a:ext>
            </a:extLst>
          </p:cNvPr>
          <p:cNvSpPr txBox="1">
            <a:spLocks noChangeArrowheads="1"/>
          </p:cNvSpPr>
          <p:nvPr/>
        </p:nvSpPr>
        <p:spPr bwMode="auto">
          <a:xfrm>
            <a:off x="3071813" y="3933825"/>
            <a:ext cx="693420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地面高度连续变化，可视为数学上的连续曲面</a:t>
            </a:r>
            <a:r>
              <a:rPr kumimoji="1" lang="en-US" altLang="zh-CN" sz="2400" b="1">
                <a:latin typeface="Times New Roman" panose="02020603050405020304" pitchFamily="18" charset="0"/>
              </a:rPr>
              <a:t>;</a:t>
            </a:r>
          </a:p>
        </p:txBody>
      </p:sp>
      <p:sp>
        <p:nvSpPr>
          <p:cNvPr id="17419" name="Text Box 10">
            <a:extLst>
              <a:ext uri="{FF2B5EF4-FFF2-40B4-BE49-F238E27FC236}">
                <a16:creationId xmlns:a16="http://schemas.microsoft.com/office/drawing/2014/main" id="{EBB69522-7B3E-455B-BEDD-706EABA9D2C2}"/>
              </a:ext>
            </a:extLst>
          </p:cNvPr>
          <p:cNvSpPr txBox="1">
            <a:spLocks noChangeArrowheads="1"/>
          </p:cNvSpPr>
          <p:nvPr/>
        </p:nvSpPr>
        <p:spPr bwMode="auto">
          <a:xfrm>
            <a:off x="3071813" y="4724401"/>
            <a:ext cx="6858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地面相对平坦，使椅子在任意位置至少三只脚同时着地。</a:t>
            </a:r>
          </a:p>
        </p:txBody>
      </p:sp>
      <p:graphicFrame>
        <p:nvGraphicFramePr>
          <p:cNvPr id="17420" name="Object 11">
            <a:extLst>
              <a:ext uri="{FF2B5EF4-FFF2-40B4-BE49-F238E27FC236}">
                <a16:creationId xmlns:a16="http://schemas.microsoft.com/office/drawing/2014/main" id="{6DD460AB-B181-4213-BA54-6D4109E1C462}"/>
              </a:ext>
            </a:extLst>
          </p:cNvPr>
          <p:cNvGraphicFramePr>
            <a:graphicFrameLocks noChangeAspect="1"/>
          </p:cNvGraphicFramePr>
          <p:nvPr/>
        </p:nvGraphicFramePr>
        <p:xfrm>
          <a:off x="8401050" y="1052513"/>
          <a:ext cx="990600" cy="881062"/>
        </p:xfrm>
        <a:graphic>
          <a:graphicData uri="http://schemas.openxmlformats.org/presentationml/2006/ole">
            <mc:AlternateContent xmlns:mc="http://schemas.openxmlformats.org/markup-compatibility/2006">
              <mc:Choice xmlns:v="urn:schemas-microsoft-com:vml" Requires="v">
                <p:oleObj spid="_x0000_s1026" name="Clip" r:id="rId3" imgW="761744" imgH="677808" progId="MS_ClipArt_Gallery.2">
                  <p:embed/>
                </p:oleObj>
              </mc:Choice>
              <mc:Fallback>
                <p:oleObj name="Clip" r:id="rId3" imgW="761744" imgH="677808" progId="MS_ClipArt_Gallery.2">
                  <p:embed/>
                  <p:pic>
                    <p:nvPicPr>
                      <p:cNvPr id="17420" name="Object 11">
                        <a:extLst>
                          <a:ext uri="{FF2B5EF4-FFF2-40B4-BE49-F238E27FC236}">
                            <a16:creationId xmlns:a16="http://schemas.microsoft.com/office/drawing/2014/main" id="{6DD460AB-B181-4213-BA54-6D4109E1C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50" y="1052513"/>
                        <a:ext cx="9906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F8E2A2E5-F860-4198-9241-6CAAB72DC92C}"/>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67BCD01B-F337-4A10-9096-1626C297DE43}" type="slidenum">
              <a:rPr lang="en-US" altLang="zh-CN" sz="1600">
                <a:latin typeface="Garamond" panose="02020404030301010803" pitchFamily="18" charset="0"/>
              </a:rPr>
              <a:pPr algn="r" eaLnBrk="1" hangingPunct="1">
                <a:spcBef>
                  <a:spcPct val="0"/>
                </a:spcBef>
                <a:buFontTx/>
                <a:buNone/>
              </a:pPr>
              <a:t>16</a:t>
            </a:fld>
            <a:endParaRPr lang="en-US" altLang="zh-CN" sz="1600">
              <a:latin typeface="Garamond" panose="02020404030301010803" pitchFamily="18" charset="0"/>
            </a:endParaRPr>
          </a:p>
        </p:txBody>
      </p:sp>
      <p:sp>
        <p:nvSpPr>
          <p:cNvPr id="18435" name="Text Box 2">
            <a:extLst>
              <a:ext uri="{FF2B5EF4-FFF2-40B4-BE49-F238E27FC236}">
                <a16:creationId xmlns:a16="http://schemas.microsoft.com/office/drawing/2014/main" id="{E515FCA4-9309-4F19-BB5F-A94B93128F93}"/>
              </a:ext>
            </a:extLst>
          </p:cNvPr>
          <p:cNvSpPr txBox="1">
            <a:spLocks noChangeArrowheads="1"/>
          </p:cNvSpPr>
          <p:nvPr/>
        </p:nvSpPr>
        <p:spPr bwMode="auto">
          <a:xfrm>
            <a:off x="2711450" y="404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模型构成</a:t>
            </a:r>
          </a:p>
        </p:txBody>
      </p:sp>
      <p:sp>
        <p:nvSpPr>
          <p:cNvPr id="18436" name="Text Box 3">
            <a:extLst>
              <a:ext uri="{FF2B5EF4-FFF2-40B4-BE49-F238E27FC236}">
                <a16:creationId xmlns:a16="http://schemas.microsoft.com/office/drawing/2014/main" id="{72C88935-5EA5-4C33-A9E2-EF896B2FF885}"/>
              </a:ext>
            </a:extLst>
          </p:cNvPr>
          <p:cNvSpPr txBox="1">
            <a:spLocks noChangeArrowheads="1"/>
          </p:cNvSpPr>
          <p:nvPr/>
        </p:nvSpPr>
        <p:spPr bwMode="auto">
          <a:xfrm>
            <a:off x="2566988" y="981075"/>
            <a:ext cx="743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用数学语言把椅子位置和四只脚着地的关系表示出来</a:t>
            </a:r>
          </a:p>
        </p:txBody>
      </p:sp>
      <p:sp>
        <p:nvSpPr>
          <p:cNvPr id="18437" name="Text Box 4">
            <a:extLst>
              <a:ext uri="{FF2B5EF4-FFF2-40B4-BE49-F238E27FC236}">
                <a16:creationId xmlns:a16="http://schemas.microsoft.com/office/drawing/2014/main" id="{D5B3E2D4-C6EC-4E28-84F0-7B6B6BCC9B1B}"/>
              </a:ext>
            </a:extLst>
          </p:cNvPr>
          <p:cNvSpPr txBox="1">
            <a:spLocks noChangeArrowheads="1"/>
          </p:cNvSpPr>
          <p:nvPr/>
        </p:nvSpPr>
        <p:spPr bwMode="auto">
          <a:xfrm>
            <a:off x="2566988" y="16287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椅子位置</a:t>
            </a:r>
          </a:p>
        </p:txBody>
      </p:sp>
      <p:sp>
        <p:nvSpPr>
          <p:cNvPr id="18438" name="Text Box 5">
            <a:extLst>
              <a:ext uri="{FF2B5EF4-FFF2-40B4-BE49-F238E27FC236}">
                <a16:creationId xmlns:a16="http://schemas.microsoft.com/office/drawing/2014/main" id="{E4B4FE8E-DA0E-4A87-A7D0-ECFC47F7B5AB}"/>
              </a:ext>
            </a:extLst>
          </p:cNvPr>
          <p:cNvSpPr txBox="1">
            <a:spLocks noChangeArrowheads="1"/>
          </p:cNvSpPr>
          <p:nvPr/>
        </p:nvSpPr>
        <p:spPr bwMode="auto">
          <a:xfrm>
            <a:off x="4727575" y="1628775"/>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利用正方形</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椅脚连线</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的对称性</a:t>
            </a:r>
          </a:p>
        </p:txBody>
      </p:sp>
      <p:grpSp>
        <p:nvGrpSpPr>
          <p:cNvPr id="18439" name="Group 6">
            <a:extLst>
              <a:ext uri="{FF2B5EF4-FFF2-40B4-BE49-F238E27FC236}">
                <a16:creationId xmlns:a16="http://schemas.microsoft.com/office/drawing/2014/main" id="{FEC0C7E6-BFC6-4F51-A28D-B845E084212C}"/>
              </a:ext>
            </a:extLst>
          </p:cNvPr>
          <p:cNvGrpSpPr>
            <a:grpSpLocks/>
          </p:cNvGrpSpPr>
          <p:nvPr/>
        </p:nvGrpSpPr>
        <p:grpSpPr bwMode="auto">
          <a:xfrm>
            <a:off x="7239000" y="2133600"/>
            <a:ext cx="3657600" cy="2895600"/>
            <a:chOff x="3312" y="1344"/>
            <a:chExt cx="2304" cy="1824"/>
          </a:xfrm>
        </p:grpSpPr>
        <p:sp>
          <p:nvSpPr>
            <p:cNvPr id="18465" name="Line 7">
              <a:extLst>
                <a:ext uri="{FF2B5EF4-FFF2-40B4-BE49-F238E27FC236}">
                  <a16:creationId xmlns:a16="http://schemas.microsoft.com/office/drawing/2014/main" id="{7416B074-CC6C-436A-BB49-A39E677792A0}"/>
                </a:ext>
              </a:extLst>
            </p:cNvPr>
            <p:cNvSpPr>
              <a:spLocks noChangeShapeType="1"/>
            </p:cNvSpPr>
            <p:nvPr/>
          </p:nvSpPr>
          <p:spPr bwMode="auto">
            <a:xfrm>
              <a:off x="3312" y="2256"/>
              <a:ext cx="2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8">
              <a:extLst>
                <a:ext uri="{FF2B5EF4-FFF2-40B4-BE49-F238E27FC236}">
                  <a16:creationId xmlns:a16="http://schemas.microsoft.com/office/drawing/2014/main" id="{0D715A19-F9FA-4DF1-951C-F40DD1793FC4}"/>
                </a:ext>
              </a:extLst>
            </p:cNvPr>
            <p:cNvSpPr>
              <a:spLocks noChangeShapeType="1"/>
            </p:cNvSpPr>
            <p:nvPr/>
          </p:nvSpPr>
          <p:spPr bwMode="auto">
            <a:xfrm>
              <a:off x="4320" y="1344"/>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9">
              <a:extLst>
                <a:ext uri="{FF2B5EF4-FFF2-40B4-BE49-F238E27FC236}">
                  <a16:creationId xmlns:a16="http://schemas.microsoft.com/office/drawing/2014/main" id="{B52866E0-3144-4046-AE8A-794831B51CFA}"/>
                </a:ext>
              </a:extLst>
            </p:cNvPr>
            <p:cNvSpPr>
              <a:spLocks noChangeShapeType="1"/>
            </p:cNvSpPr>
            <p:nvPr/>
          </p:nvSpPr>
          <p:spPr bwMode="auto">
            <a:xfrm>
              <a:off x="4320" y="1536"/>
              <a:ext cx="768"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10">
              <a:extLst>
                <a:ext uri="{FF2B5EF4-FFF2-40B4-BE49-F238E27FC236}">
                  <a16:creationId xmlns:a16="http://schemas.microsoft.com/office/drawing/2014/main" id="{F7DF8AC4-4C55-4A92-8278-56C82B9C1C40}"/>
                </a:ext>
              </a:extLst>
            </p:cNvPr>
            <p:cNvSpPr>
              <a:spLocks noChangeShapeType="1"/>
            </p:cNvSpPr>
            <p:nvPr/>
          </p:nvSpPr>
          <p:spPr bwMode="auto">
            <a:xfrm flipH="1">
              <a:off x="3600" y="1536"/>
              <a:ext cx="720"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11">
              <a:extLst>
                <a:ext uri="{FF2B5EF4-FFF2-40B4-BE49-F238E27FC236}">
                  <a16:creationId xmlns:a16="http://schemas.microsoft.com/office/drawing/2014/main" id="{85C2FAFF-36E0-4EF6-B5E6-BB63E2D3E18E}"/>
                </a:ext>
              </a:extLst>
            </p:cNvPr>
            <p:cNvSpPr>
              <a:spLocks noChangeShapeType="1"/>
            </p:cNvSpPr>
            <p:nvPr/>
          </p:nvSpPr>
          <p:spPr bwMode="auto">
            <a:xfrm>
              <a:off x="3600" y="2256"/>
              <a:ext cx="72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12">
              <a:extLst>
                <a:ext uri="{FF2B5EF4-FFF2-40B4-BE49-F238E27FC236}">
                  <a16:creationId xmlns:a16="http://schemas.microsoft.com/office/drawing/2014/main" id="{238D15F7-A280-4224-AD26-18660569E885}"/>
                </a:ext>
              </a:extLst>
            </p:cNvPr>
            <p:cNvSpPr>
              <a:spLocks noChangeShapeType="1"/>
            </p:cNvSpPr>
            <p:nvPr/>
          </p:nvSpPr>
          <p:spPr bwMode="auto">
            <a:xfrm flipV="1">
              <a:off x="4320" y="2256"/>
              <a:ext cx="768"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Text Box 13">
              <a:extLst>
                <a:ext uri="{FF2B5EF4-FFF2-40B4-BE49-F238E27FC236}">
                  <a16:creationId xmlns:a16="http://schemas.microsoft.com/office/drawing/2014/main" id="{EE02D6FC-4B49-440D-981F-336BDCC3CFF7}"/>
                </a:ext>
              </a:extLst>
            </p:cNvPr>
            <p:cNvSpPr txBox="1">
              <a:spLocks noChangeArrowheads="1"/>
            </p:cNvSpPr>
            <p:nvPr/>
          </p:nvSpPr>
          <p:spPr bwMode="auto">
            <a:xfrm>
              <a:off x="5328" y="22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i="1">
                  <a:latin typeface="Times New Roman" panose="02020603050405020304" pitchFamily="18" charset="0"/>
                </a:rPr>
                <a:t>x</a:t>
              </a:r>
              <a:endParaRPr kumimoji="1" lang="en-US" altLang="zh-CN" sz="2400">
                <a:latin typeface="Times New Roman" panose="02020603050405020304" pitchFamily="18" charset="0"/>
              </a:endParaRPr>
            </a:p>
          </p:txBody>
        </p:sp>
        <p:sp>
          <p:nvSpPr>
            <p:cNvPr id="18472" name="Text Box 14">
              <a:extLst>
                <a:ext uri="{FF2B5EF4-FFF2-40B4-BE49-F238E27FC236}">
                  <a16:creationId xmlns:a16="http://schemas.microsoft.com/office/drawing/2014/main" id="{F75DC8EF-C6C6-42DE-87CA-5C1DADFB2AF2}"/>
                </a:ext>
              </a:extLst>
            </p:cNvPr>
            <p:cNvSpPr txBox="1">
              <a:spLocks noChangeArrowheads="1"/>
            </p:cNvSpPr>
            <p:nvPr/>
          </p:nvSpPr>
          <p:spPr bwMode="auto">
            <a:xfrm>
              <a:off x="4320"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B</a:t>
              </a:r>
            </a:p>
          </p:txBody>
        </p:sp>
        <p:sp>
          <p:nvSpPr>
            <p:cNvPr id="18473" name="Text Box 15">
              <a:extLst>
                <a:ext uri="{FF2B5EF4-FFF2-40B4-BE49-F238E27FC236}">
                  <a16:creationId xmlns:a16="http://schemas.microsoft.com/office/drawing/2014/main" id="{46544092-A343-4144-9303-5E0A93B3D17B}"/>
                </a:ext>
              </a:extLst>
            </p:cNvPr>
            <p:cNvSpPr txBox="1">
              <a:spLocks noChangeArrowheads="1"/>
            </p:cNvSpPr>
            <p:nvPr/>
          </p:nvSpPr>
          <p:spPr bwMode="auto">
            <a:xfrm>
              <a:off x="4992"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A</a:t>
              </a:r>
            </a:p>
          </p:txBody>
        </p:sp>
        <p:sp>
          <p:nvSpPr>
            <p:cNvPr id="18474" name="Text Box 16">
              <a:extLst>
                <a:ext uri="{FF2B5EF4-FFF2-40B4-BE49-F238E27FC236}">
                  <a16:creationId xmlns:a16="http://schemas.microsoft.com/office/drawing/2014/main" id="{DBB1FEA0-FE1A-46AA-97F2-1C1D9057DD08}"/>
                </a:ext>
              </a:extLst>
            </p:cNvPr>
            <p:cNvSpPr txBox="1">
              <a:spLocks noChangeArrowheads="1"/>
            </p:cNvSpPr>
            <p:nvPr/>
          </p:nvSpPr>
          <p:spPr bwMode="auto">
            <a:xfrm>
              <a:off x="4320" y="28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D</a:t>
              </a:r>
            </a:p>
          </p:txBody>
        </p:sp>
        <p:sp>
          <p:nvSpPr>
            <p:cNvPr id="18475" name="Text Box 17">
              <a:extLst>
                <a:ext uri="{FF2B5EF4-FFF2-40B4-BE49-F238E27FC236}">
                  <a16:creationId xmlns:a16="http://schemas.microsoft.com/office/drawing/2014/main" id="{F8BE8509-4FFF-4C08-AD6F-EB42CFC4AB56}"/>
                </a:ext>
              </a:extLst>
            </p:cNvPr>
            <p:cNvSpPr txBox="1">
              <a:spLocks noChangeArrowheads="1"/>
            </p:cNvSpPr>
            <p:nvPr/>
          </p:nvSpPr>
          <p:spPr bwMode="auto">
            <a:xfrm>
              <a:off x="3408"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C</a:t>
              </a:r>
            </a:p>
          </p:txBody>
        </p:sp>
        <p:sp>
          <p:nvSpPr>
            <p:cNvPr id="18476" name="Text Box 18">
              <a:extLst>
                <a:ext uri="{FF2B5EF4-FFF2-40B4-BE49-F238E27FC236}">
                  <a16:creationId xmlns:a16="http://schemas.microsoft.com/office/drawing/2014/main" id="{0E18B40A-DEF8-40EA-A05B-9C74034D33E9}"/>
                </a:ext>
              </a:extLst>
            </p:cNvPr>
            <p:cNvSpPr txBox="1">
              <a:spLocks noChangeArrowheads="1"/>
            </p:cNvSpPr>
            <p:nvPr/>
          </p:nvSpPr>
          <p:spPr bwMode="auto">
            <a:xfrm>
              <a:off x="4128"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O</a:t>
              </a:r>
            </a:p>
          </p:txBody>
        </p:sp>
      </p:grpSp>
      <p:grpSp>
        <p:nvGrpSpPr>
          <p:cNvPr id="18440" name="Group 19">
            <a:extLst>
              <a:ext uri="{FF2B5EF4-FFF2-40B4-BE49-F238E27FC236}">
                <a16:creationId xmlns:a16="http://schemas.microsoft.com/office/drawing/2014/main" id="{7A0CC813-ED3F-4356-A28F-B63400D6FDF0}"/>
              </a:ext>
            </a:extLst>
          </p:cNvPr>
          <p:cNvGrpSpPr>
            <a:grpSpLocks/>
          </p:cNvGrpSpPr>
          <p:nvPr/>
        </p:nvGrpSpPr>
        <p:grpSpPr bwMode="auto">
          <a:xfrm>
            <a:off x="7543800" y="2209800"/>
            <a:ext cx="3124200" cy="2590800"/>
            <a:chOff x="3792" y="1392"/>
            <a:chExt cx="1968" cy="1632"/>
          </a:xfrm>
        </p:grpSpPr>
        <p:grpSp>
          <p:nvGrpSpPr>
            <p:cNvPr id="18454" name="Group 20">
              <a:extLst>
                <a:ext uri="{FF2B5EF4-FFF2-40B4-BE49-F238E27FC236}">
                  <a16:creationId xmlns:a16="http://schemas.microsoft.com/office/drawing/2014/main" id="{B1B2DDB0-F6D4-464E-BA64-4A31E9CA0A08}"/>
                </a:ext>
              </a:extLst>
            </p:cNvPr>
            <p:cNvGrpSpPr>
              <a:grpSpLocks/>
            </p:cNvGrpSpPr>
            <p:nvPr/>
          </p:nvGrpSpPr>
          <p:grpSpPr bwMode="auto">
            <a:xfrm>
              <a:off x="3792" y="1392"/>
              <a:ext cx="1728" cy="1632"/>
              <a:chOff x="3792" y="1392"/>
              <a:chExt cx="1728" cy="1632"/>
            </a:xfrm>
          </p:grpSpPr>
          <p:sp>
            <p:nvSpPr>
              <p:cNvPr id="18456" name="Line 21">
                <a:extLst>
                  <a:ext uri="{FF2B5EF4-FFF2-40B4-BE49-F238E27FC236}">
                    <a16:creationId xmlns:a16="http://schemas.microsoft.com/office/drawing/2014/main" id="{7E928965-DAEC-460F-9F25-AB9306D7C545}"/>
                  </a:ext>
                </a:extLst>
              </p:cNvPr>
              <p:cNvSpPr>
                <a:spLocks noChangeShapeType="1"/>
              </p:cNvSpPr>
              <p:nvPr/>
            </p:nvSpPr>
            <p:spPr bwMode="auto">
              <a:xfrm flipV="1">
                <a:off x="3792" y="1728"/>
                <a:ext cx="1632" cy="105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7" name="Line 22">
                <a:extLst>
                  <a:ext uri="{FF2B5EF4-FFF2-40B4-BE49-F238E27FC236}">
                    <a16:creationId xmlns:a16="http://schemas.microsoft.com/office/drawing/2014/main" id="{9F2D6E78-66A0-4019-8D25-4819E9FBC8B9}"/>
                  </a:ext>
                </a:extLst>
              </p:cNvPr>
              <p:cNvSpPr>
                <a:spLocks noChangeShapeType="1"/>
              </p:cNvSpPr>
              <p:nvPr/>
            </p:nvSpPr>
            <p:spPr bwMode="auto">
              <a:xfrm>
                <a:off x="4128" y="1536"/>
                <a:ext cx="1008" cy="14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23">
                <a:extLst>
                  <a:ext uri="{FF2B5EF4-FFF2-40B4-BE49-F238E27FC236}">
                    <a16:creationId xmlns:a16="http://schemas.microsoft.com/office/drawing/2014/main" id="{8ECE4668-5B6F-40F0-8D39-DDC2406A83C5}"/>
                  </a:ext>
                </a:extLst>
              </p:cNvPr>
              <p:cNvSpPr>
                <a:spLocks noChangeShapeType="1"/>
              </p:cNvSpPr>
              <p:nvPr/>
            </p:nvSpPr>
            <p:spPr bwMode="auto">
              <a:xfrm>
                <a:off x="4176" y="1632"/>
                <a:ext cx="1104" cy="19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9" name="Line 24">
                <a:extLst>
                  <a:ext uri="{FF2B5EF4-FFF2-40B4-BE49-F238E27FC236}">
                    <a16:creationId xmlns:a16="http://schemas.microsoft.com/office/drawing/2014/main" id="{624F4085-8FD8-4718-8D77-EB9AE00E7BB0}"/>
                  </a:ext>
                </a:extLst>
              </p:cNvPr>
              <p:cNvSpPr>
                <a:spLocks noChangeShapeType="1"/>
              </p:cNvSpPr>
              <p:nvPr/>
            </p:nvSpPr>
            <p:spPr bwMode="auto">
              <a:xfrm>
                <a:off x="3936" y="2688"/>
                <a:ext cx="1104"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0" name="Line 25">
                <a:extLst>
                  <a:ext uri="{FF2B5EF4-FFF2-40B4-BE49-F238E27FC236}">
                    <a16:creationId xmlns:a16="http://schemas.microsoft.com/office/drawing/2014/main" id="{FDE500AE-51D5-4683-A23C-15462DC08857}"/>
                  </a:ext>
                </a:extLst>
              </p:cNvPr>
              <p:cNvSpPr>
                <a:spLocks noChangeShapeType="1"/>
              </p:cNvSpPr>
              <p:nvPr/>
            </p:nvSpPr>
            <p:spPr bwMode="auto">
              <a:xfrm flipH="1">
                <a:off x="3936" y="1632"/>
                <a:ext cx="240" cy="105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1" name="Line 26">
                <a:extLst>
                  <a:ext uri="{FF2B5EF4-FFF2-40B4-BE49-F238E27FC236}">
                    <a16:creationId xmlns:a16="http://schemas.microsoft.com/office/drawing/2014/main" id="{EB21A744-F614-4632-A310-270E06BF14B2}"/>
                  </a:ext>
                </a:extLst>
              </p:cNvPr>
              <p:cNvSpPr>
                <a:spLocks noChangeShapeType="1"/>
              </p:cNvSpPr>
              <p:nvPr/>
            </p:nvSpPr>
            <p:spPr bwMode="auto">
              <a:xfrm flipH="1">
                <a:off x="5040" y="1824"/>
                <a:ext cx="240" cy="105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2" name="Text Box 27">
                <a:extLst>
                  <a:ext uri="{FF2B5EF4-FFF2-40B4-BE49-F238E27FC236}">
                    <a16:creationId xmlns:a16="http://schemas.microsoft.com/office/drawing/2014/main" id="{216F9F18-B406-4584-9504-A5CC7BF3A3D2}"/>
                  </a:ext>
                </a:extLst>
              </p:cNvPr>
              <p:cNvSpPr txBox="1">
                <a:spLocks noChangeArrowheads="1"/>
              </p:cNvSpPr>
              <p:nvPr/>
            </p:nvSpPr>
            <p:spPr bwMode="auto">
              <a:xfrm>
                <a:off x="5040" y="27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3300"/>
                    </a:solidFill>
                    <a:latin typeface="Times New Roman" panose="02020603050405020304" pitchFamily="18" charset="0"/>
                  </a:rPr>
                  <a:t>D´</a:t>
                </a:r>
              </a:p>
            </p:txBody>
          </p:sp>
          <p:sp>
            <p:nvSpPr>
              <p:cNvPr id="18463" name="Text Box 28">
                <a:extLst>
                  <a:ext uri="{FF2B5EF4-FFF2-40B4-BE49-F238E27FC236}">
                    <a16:creationId xmlns:a16="http://schemas.microsoft.com/office/drawing/2014/main" id="{78041FA6-AF0A-4A9F-9AA8-A60EC4C46BB2}"/>
                  </a:ext>
                </a:extLst>
              </p:cNvPr>
              <p:cNvSpPr txBox="1">
                <a:spLocks noChangeArrowheads="1"/>
              </p:cNvSpPr>
              <p:nvPr/>
            </p:nvSpPr>
            <p:spPr bwMode="auto">
              <a:xfrm>
                <a:off x="3792"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3300"/>
                    </a:solidFill>
                    <a:latin typeface="Times New Roman" panose="02020603050405020304" pitchFamily="18" charset="0"/>
                  </a:rPr>
                  <a:t>C ´</a:t>
                </a:r>
              </a:p>
            </p:txBody>
          </p:sp>
          <p:sp>
            <p:nvSpPr>
              <p:cNvPr id="18464" name="Text Box 29">
                <a:extLst>
                  <a:ext uri="{FF2B5EF4-FFF2-40B4-BE49-F238E27FC236}">
                    <a16:creationId xmlns:a16="http://schemas.microsoft.com/office/drawing/2014/main" id="{D6AFAEBC-B320-439F-A978-2D22C8C4A983}"/>
                  </a:ext>
                </a:extLst>
              </p:cNvPr>
              <p:cNvSpPr txBox="1">
                <a:spLocks noChangeArrowheads="1"/>
              </p:cNvSpPr>
              <p:nvPr/>
            </p:nvSpPr>
            <p:spPr bwMode="auto">
              <a:xfrm>
                <a:off x="4128" y="139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3300"/>
                    </a:solidFill>
                    <a:latin typeface="Times New Roman" panose="02020603050405020304" pitchFamily="18" charset="0"/>
                  </a:rPr>
                  <a:t>B </a:t>
                </a:r>
                <a:r>
                  <a:rPr kumimoji="1" lang="en-US" altLang="zh-CN" sz="2400">
                    <a:solidFill>
                      <a:srgbClr val="FF3300"/>
                    </a:solidFill>
                    <a:latin typeface="Times New Roman" panose="02020603050405020304" pitchFamily="18" charset="0"/>
                  </a:rPr>
                  <a:t>´</a:t>
                </a:r>
              </a:p>
            </p:txBody>
          </p:sp>
        </p:grpSp>
        <p:sp>
          <p:nvSpPr>
            <p:cNvPr id="18455" name="Text Box 30">
              <a:extLst>
                <a:ext uri="{FF2B5EF4-FFF2-40B4-BE49-F238E27FC236}">
                  <a16:creationId xmlns:a16="http://schemas.microsoft.com/office/drawing/2014/main" id="{46EA1210-A912-4FFE-B758-8CFD20D12009}"/>
                </a:ext>
              </a:extLst>
            </p:cNvPr>
            <p:cNvSpPr txBox="1">
              <a:spLocks noChangeArrowheads="1"/>
            </p:cNvSpPr>
            <p:nvPr/>
          </p:nvSpPr>
          <p:spPr bwMode="auto">
            <a:xfrm>
              <a:off x="5136" y="14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3300"/>
                  </a:solidFill>
                  <a:latin typeface="Times New Roman" panose="02020603050405020304" pitchFamily="18" charset="0"/>
                </a:rPr>
                <a:t>A </a:t>
              </a:r>
              <a:r>
                <a:rPr kumimoji="1" lang="en-US" altLang="zh-CN" sz="2400">
                  <a:solidFill>
                    <a:srgbClr val="FF3300"/>
                  </a:solidFill>
                  <a:latin typeface="Times New Roman" panose="02020603050405020304" pitchFamily="18" charset="0"/>
                </a:rPr>
                <a:t>´</a:t>
              </a:r>
            </a:p>
          </p:txBody>
        </p:sp>
      </p:grpSp>
      <p:sp>
        <p:nvSpPr>
          <p:cNvPr id="18441" name="Text Box 31">
            <a:extLst>
              <a:ext uri="{FF2B5EF4-FFF2-40B4-BE49-F238E27FC236}">
                <a16:creationId xmlns:a16="http://schemas.microsoft.com/office/drawing/2014/main" id="{CFBCC959-DB14-44D4-950A-AE57A0238D44}"/>
              </a:ext>
            </a:extLst>
          </p:cNvPr>
          <p:cNvSpPr txBox="1">
            <a:spLocks noChangeArrowheads="1"/>
          </p:cNvSpPr>
          <p:nvPr/>
        </p:nvSpPr>
        <p:spPr bwMode="auto">
          <a:xfrm>
            <a:off x="2424113" y="2276475"/>
            <a:ext cx="556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sym typeface="Symbol" panose="05050102010706020507" pitchFamily="18" charset="2"/>
              </a:rPr>
              <a:t>用</a:t>
            </a:r>
            <a:r>
              <a:rPr kumimoji="1" lang="zh-CN" altLang="en-US"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sym typeface="Symbol" panose="05050102010706020507" pitchFamily="18" charset="2"/>
              </a:rPr>
              <a:t>对角线与</a:t>
            </a:r>
            <a:r>
              <a:rPr kumimoji="1" lang="en-US" altLang="zh-CN" sz="2400" b="1" i="1">
                <a:latin typeface="Times New Roman" panose="02020603050405020304" pitchFamily="18" charset="0"/>
                <a:sym typeface="Symbol" panose="05050102010706020507" pitchFamily="18" charset="2"/>
              </a:rPr>
              <a:t>x</a:t>
            </a:r>
            <a:r>
              <a:rPr kumimoji="1" lang="zh-CN" altLang="en-US" sz="2400" b="1">
                <a:latin typeface="Times New Roman" panose="02020603050405020304" pitchFamily="18" charset="0"/>
                <a:sym typeface="Symbol" panose="05050102010706020507" pitchFamily="18" charset="2"/>
              </a:rPr>
              <a:t>轴的夹角</a:t>
            </a:r>
            <a:r>
              <a:rPr kumimoji="1" lang="en-US" altLang="zh-CN" sz="2400" b="1">
                <a:latin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sym typeface="Symbol" panose="05050102010706020507" pitchFamily="18" charset="2"/>
              </a:rPr>
              <a:t>表示椅子位置</a:t>
            </a:r>
            <a:endParaRPr kumimoji="1" lang="zh-CN" altLang="en-US" sz="2400" b="1">
              <a:latin typeface="Times New Roman" panose="02020603050405020304" pitchFamily="18" charset="0"/>
            </a:endParaRPr>
          </a:p>
        </p:txBody>
      </p:sp>
      <p:sp>
        <p:nvSpPr>
          <p:cNvPr id="18442" name="Text Box 32">
            <a:extLst>
              <a:ext uri="{FF2B5EF4-FFF2-40B4-BE49-F238E27FC236}">
                <a16:creationId xmlns:a16="http://schemas.microsoft.com/office/drawing/2014/main" id="{6661823D-1DE5-442A-92E7-8422C98BA79D}"/>
              </a:ext>
            </a:extLst>
          </p:cNvPr>
          <p:cNvSpPr txBox="1">
            <a:spLocks noChangeArrowheads="1"/>
          </p:cNvSpPr>
          <p:nvPr/>
        </p:nvSpPr>
        <p:spPr bwMode="auto">
          <a:xfrm>
            <a:off x="2351089" y="285273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四只脚着地</a:t>
            </a:r>
          </a:p>
        </p:txBody>
      </p:sp>
      <p:sp>
        <p:nvSpPr>
          <p:cNvPr id="18443" name="Text Box 33">
            <a:extLst>
              <a:ext uri="{FF2B5EF4-FFF2-40B4-BE49-F238E27FC236}">
                <a16:creationId xmlns:a16="http://schemas.microsoft.com/office/drawing/2014/main" id="{C6161789-471C-47B0-AB53-4B2CC06AAF7C}"/>
              </a:ext>
            </a:extLst>
          </p:cNvPr>
          <p:cNvSpPr txBox="1">
            <a:spLocks noChangeArrowheads="1"/>
          </p:cNvSpPr>
          <p:nvPr/>
        </p:nvSpPr>
        <p:spPr bwMode="auto">
          <a:xfrm>
            <a:off x="4511675" y="3429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距离是</a:t>
            </a:r>
            <a:r>
              <a:rPr kumimoji="1" lang="zh-CN" altLang="en-US" sz="2400" b="1" i="1">
                <a:latin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sym typeface="Symbol" panose="05050102010706020507" pitchFamily="18" charset="2"/>
              </a:rPr>
              <a:t>的函数</a:t>
            </a:r>
          </a:p>
        </p:txBody>
      </p:sp>
      <p:sp>
        <p:nvSpPr>
          <p:cNvPr id="18444" name="Text Box 34">
            <a:extLst>
              <a:ext uri="{FF2B5EF4-FFF2-40B4-BE49-F238E27FC236}">
                <a16:creationId xmlns:a16="http://schemas.microsoft.com/office/drawing/2014/main" id="{204DA50C-68C2-450D-996E-6ED54FF85D87}"/>
              </a:ext>
            </a:extLst>
          </p:cNvPr>
          <p:cNvSpPr txBox="1">
            <a:spLocks noChangeArrowheads="1"/>
          </p:cNvSpPr>
          <p:nvPr/>
        </p:nvSpPr>
        <p:spPr bwMode="auto">
          <a:xfrm>
            <a:off x="2495550" y="3933826"/>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四个距离</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四只脚</a:t>
            </a:r>
            <a:r>
              <a:rPr kumimoji="1" lang="en-US" altLang="zh-CN" sz="2400" b="1">
                <a:latin typeface="Times New Roman" panose="02020603050405020304" pitchFamily="18" charset="0"/>
              </a:rPr>
              <a:t>)</a:t>
            </a:r>
          </a:p>
        </p:txBody>
      </p:sp>
      <p:sp>
        <p:nvSpPr>
          <p:cNvPr id="18445" name="Text Box 35">
            <a:extLst>
              <a:ext uri="{FF2B5EF4-FFF2-40B4-BE49-F238E27FC236}">
                <a16:creationId xmlns:a16="http://schemas.microsoft.com/office/drawing/2014/main" id="{27EA424F-970D-4A0D-BF06-A932175EBF35}"/>
              </a:ext>
            </a:extLst>
          </p:cNvPr>
          <p:cNvSpPr txBox="1">
            <a:spLocks noChangeArrowheads="1"/>
          </p:cNvSpPr>
          <p:nvPr/>
        </p:nvSpPr>
        <p:spPr bwMode="auto">
          <a:xfrm>
            <a:off x="2424113" y="5300663"/>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A,C </a:t>
            </a:r>
            <a:r>
              <a:rPr kumimoji="1" lang="zh-CN" altLang="zh-CN" sz="2400" b="1">
                <a:latin typeface="Times New Roman" panose="02020603050405020304" pitchFamily="18" charset="0"/>
              </a:rPr>
              <a:t>两脚与地面距离之和 ~ </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p>
        </p:txBody>
      </p:sp>
      <p:sp>
        <p:nvSpPr>
          <p:cNvPr id="18446" name="Text Box 36">
            <a:extLst>
              <a:ext uri="{FF2B5EF4-FFF2-40B4-BE49-F238E27FC236}">
                <a16:creationId xmlns:a16="http://schemas.microsoft.com/office/drawing/2014/main" id="{5273A582-B05F-4DDF-A28F-A42F16AAF852}"/>
              </a:ext>
            </a:extLst>
          </p:cNvPr>
          <p:cNvSpPr txBox="1">
            <a:spLocks noChangeArrowheads="1"/>
          </p:cNvSpPr>
          <p:nvPr/>
        </p:nvSpPr>
        <p:spPr bwMode="auto">
          <a:xfrm>
            <a:off x="2495550" y="594995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B,D </a:t>
            </a:r>
            <a:r>
              <a:rPr kumimoji="1" lang="zh-CN" altLang="zh-CN" sz="2400" b="1">
                <a:latin typeface="Times New Roman" panose="02020603050405020304" pitchFamily="18" charset="0"/>
              </a:rPr>
              <a:t>两脚与地面距离之和 ~ </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p>
        </p:txBody>
      </p:sp>
      <p:sp>
        <p:nvSpPr>
          <p:cNvPr id="18447" name="Text Box 37">
            <a:extLst>
              <a:ext uri="{FF2B5EF4-FFF2-40B4-BE49-F238E27FC236}">
                <a16:creationId xmlns:a16="http://schemas.microsoft.com/office/drawing/2014/main" id="{3AA41906-F085-40CB-892E-5BB61AF94BED}"/>
              </a:ext>
            </a:extLst>
          </p:cNvPr>
          <p:cNvSpPr txBox="1">
            <a:spLocks noChangeArrowheads="1"/>
          </p:cNvSpPr>
          <p:nvPr/>
        </p:nvSpPr>
        <p:spPr bwMode="auto">
          <a:xfrm>
            <a:off x="5735638" y="4005263"/>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两个距离</a:t>
            </a:r>
          </a:p>
        </p:txBody>
      </p:sp>
      <p:sp>
        <p:nvSpPr>
          <p:cNvPr id="18448" name="Text Box 38">
            <a:extLst>
              <a:ext uri="{FF2B5EF4-FFF2-40B4-BE49-F238E27FC236}">
                <a16:creationId xmlns:a16="http://schemas.microsoft.com/office/drawing/2014/main" id="{41E41AD8-0E91-4172-94D0-B146A6AC57CF}"/>
              </a:ext>
            </a:extLst>
          </p:cNvPr>
          <p:cNvSpPr txBox="1">
            <a:spLocks noChangeArrowheads="1"/>
          </p:cNvSpPr>
          <p:nvPr/>
        </p:nvSpPr>
        <p:spPr bwMode="auto">
          <a:xfrm>
            <a:off x="9120188" y="3141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18449" name="Text Box 39">
            <a:extLst>
              <a:ext uri="{FF2B5EF4-FFF2-40B4-BE49-F238E27FC236}">
                <a16:creationId xmlns:a16="http://schemas.microsoft.com/office/drawing/2014/main" id="{C15D6239-E9BA-4D23-BEBC-E3B13E4C9068}"/>
              </a:ext>
            </a:extLst>
          </p:cNvPr>
          <p:cNvSpPr txBox="1">
            <a:spLocks noChangeArrowheads="1"/>
          </p:cNvSpPr>
          <p:nvPr/>
        </p:nvSpPr>
        <p:spPr bwMode="auto">
          <a:xfrm>
            <a:off x="4511676" y="2852738"/>
            <a:ext cx="299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椅脚与地面距离为零</a:t>
            </a:r>
          </a:p>
        </p:txBody>
      </p:sp>
      <p:sp>
        <p:nvSpPr>
          <p:cNvPr id="18450" name="Text Box 40">
            <a:extLst>
              <a:ext uri="{FF2B5EF4-FFF2-40B4-BE49-F238E27FC236}">
                <a16:creationId xmlns:a16="http://schemas.microsoft.com/office/drawing/2014/main" id="{94B2C726-A414-42EB-8DB4-013E6950D930}"/>
              </a:ext>
            </a:extLst>
          </p:cNvPr>
          <p:cNvSpPr txBox="1">
            <a:spLocks noChangeArrowheads="1"/>
          </p:cNvSpPr>
          <p:nvPr/>
        </p:nvSpPr>
        <p:spPr bwMode="auto">
          <a:xfrm>
            <a:off x="7248526" y="5257800"/>
            <a:ext cx="3419475" cy="40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buFontTx/>
              <a:buNone/>
            </a:pPr>
            <a:r>
              <a:rPr kumimoji="1" lang="zh-CN" altLang="en-US" sz="2000" b="1">
                <a:solidFill>
                  <a:srgbClr val="FF3300"/>
                </a:solidFill>
                <a:latin typeface="Times New Roman" panose="02020603050405020304" pitchFamily="18" charset="0"/>
              </a:rPr>
              <a:t>正方形</a:t>
            </a:r>
            <a:r>
              <a:rPr kumimoji="1" lang="en-US" altLang="zh-CN" sz="2000" b="1">
                <a:solidFill>
                  <a:srgbClr val="FF3300"/>
                </a:solidFill>
                <a:latin typeface="Times New Roman" panose="02020603050405020304" pitchFamily="18" charset="0"/>
              </a:rPr>
              <a:t>ABCD</a:t>
            </a:r>
            <a:r>
              <a:rPr kumimoji="1" lang="zh-CN" altLang="en-US" sz="2000" b="1">
                <a:solidFill>
                  <a:srgbClr val="FF3300"/>
                </a:solidFill>
                <a:latin typeface="Times New Roman" panose="02020603050405020304" pitchFamily="18" charset="0"/>
              </a:rPr>
              <a:t>绕</a:t>
            </a:r>
            <a:r>
              <a:rPr kumimoji="1" lang="en-US" altLang="zh-CN" sz="2000" b="1">
                <a:solidFill>
                  <a:srgbClr val="FF3300"/>
                </a:solidFill>
                <a:latin typeface="Times New Roman" panose="02020603050405020304" pitchFamily="18" charset="0"/>
              </a:rPr>
              <a:t>O</a:t>
            </a:r>
            <a:r>
              <a:rPr kumimoji="1" lang="zh-CN" altLang="zh-CN" sz="2000" b="1">
                <a:solidFill>
                  <a:srgbClr val="FF3300"/>
                </a:solidFill>
                <a:latin typeface="Times New Roman" panose="02020603050405020304" pitchFamily="18" charset="0"/>
              </a:rPr>
              <a:t>点旋转</a:t>
            </a:r>
            <a:endParaRPr kumimoji="1" lang="zh-CN" altLang="en-US" sz="2000" b="1">
              <a:solidFill>
                <a:srgbClr val="FF3300"/>
              </a:solidFill>
              <a:latin typeface="Times New Roman" panose="02020603050405020304" pitchFamily="18" charset="0"/>
            </a:endParaRPr>
          </a:p>
        </p:txBody>
      </p:sp>
      <p:grpSp>
        <p:nvGrpSpPr>
          <p:cNvPr id="18451" name="Group 41">
            <a:extLst>
              <a:ext uri="{FF2B5EF4-FFF2-40B4-BE49-F238E27FC236}">
                <a16:creationId xmlns:a16="http://schemas.microsoft.com/office/drawing/2014/main" id="{04289364-1F1D-4D08-B574-3939181CCDD1}"/>
              </a:ext>
            </a:extLst>
          </p:cNvPr>
          <p:cNvGrpSpPr>
            <a:grpSpLocks/>
          </p:cNvGrpSpPr>
          <p:nvPr/>
        </p:nvGrpSpPr>
        <p:grpSpPr bwMode="auto">
          <a:xfrm>
            <a:off x="4367213" y="4149728"/>
            <a:ext cx="1295400" cy="1058863"/>
            <a:chOff x="1392" y="2592"/>
            <a:chExt cx="816" cy="667"/>
          </a:xfrm>
        </p:grpSpPr>
        <p:sp>
          <p:nvSpPr>
            <p:cNvPr id="18452" name="Text Box 42">
              <a:extLst>
                <a:ext uri="{FF2B5EF4-FFF2-40B4-BE49-F238E27FC236}">
                  <a16:creationId xmlns:a16="http://schemas.microsoft.com/office/drawing/2014/main" id="{46AD7ACD-AA02-4F25-BA0A-43E8D9F449CA}"/>
                </a:ext>
              </a:extLst>
            </p:cNvPr>
            <p:cNvSpPr txBox="1">
              <a:spLocks noChangeArrowheads="1"/>
            </p:cNvSpPr>
            <p:nvPr/>
          </p:nvSpPr>
          <p:spPr bwMode="auto">
            <a:xfrm>
              <a:off x="1392" y="2736"/>
              <a:ext cx="81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正方形对称性</a:t>
              </a:r>
            </a:p>
          </p:txBody>
        </p:sp>
        <p:sp>
          <p:nvSpPr>
            <p:cNvPr id="18453" name="AutoShape 43">
              <a:extLst>
                <a:ext uri="{FF2B5EF4-FFF2-40B4-BE49-F238E27FC236}">
                  <a16:creationId xmlns:a16="http://schemas.microsoft.com/office/drawing/2014/main" id="{11324117-2024-4D91-81F2-49760F4D6A24}"/>
                </a:ext>
              </a:extLst>
            </p:cNvPr>
            <p:cNvSpPr>
              <a:spLocks noChangeArrowheads="1"/>
            </p:cNvSpPr>
            <p:nvPr/>
          </p:nvSpPr>
          <p:spPr bwMode="auto">
            <a:xfrm>
              <a:off x="1488" y="2592"/>
              <a:ext cx="615" cy="144"/>
            </a:xfrm>
            <a:prstGeom prst="rightArrow">
              <a:avLst>
                <a:gd name="adj1" fmla="val 50000"/>
                <a:gd name="adj2" fmla="val 10677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a:solidFill>
                  <a:schemeClr val="accent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498443CE-FECA-4B56-9835-BA2F41DB46D6}"/>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274E543A-7E7E-4578-8AB1-CD9DBDDB3566}" type="slidenum">
              <a:rPr lang="en-US" altLang="zh-CN" sz="1600">
                <a:latin typeface="Garamond" panose="02020404030301010803" pitchFamily="18" charset="0"/>
              </a:rPr>
              <a:pPr algn="r" eaLnBrk="1" hangingPunct="1">
                <a:spcBef>
                  <a:spcPct val="0"/>
                </a:spcBef>
                <a:buFontTx/>
                <a:buNone/>
              </a:pPr>
              <a:t>17</a:t>
            </a:fld>
            <a:endParaRPr lang="en-US" altLang="zh-CN" sz="1600">
              <a:latin typeface="Garamond" panose="02020404030301010803" pitchFamily="18" charset="0"/>
            </a:endParaRPr>
          </a:p>
        </p:txBody>
      </p:sp>
      <p:sp>
        <p:nvSpPr>
          <p:cNvPr id="19459" name="Text Box 2">
            <a:extLst>
              <a:ext uri="{FF2B5EF4-FFF2-40B4-BE49-F238E27FC236}">
                <a16:creationId xmlns:a16="http://schemas.microsoft.com/office/drawing/2014/main" id="{731410B3-D3C4-4789-993F-262D48279838}"/>
              </a:ext>
            </a:extLst>
          </p:cNvPr>
          <p:cNvSpPr txBox="1">
            <a:spLocks noChangeArrowheads="1"/>
          </p:cNvSpPr>
          <p:nvPr/>
        </p:nvSpPr>
        <p:spPr bwMode="auto">
          <a:xfrm>
            <a:off x="1752600" y="1233488"/>
            <a:ext cx="853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用数学语言把椅子位置和四只脚着地的关系表示出来</a:t>
            </a:r>
          </a:p>
        </p:txBody>
      </p:sp>
      <p:sp>
        <p:nvSpPr>
          <p:cNvPr id="19460" name="Text Box 3">
            <a:extLst>
              <a:ext uri="{FF2B5EF4-FFF2-40B4-BE49-F238E27FC236}">
                <a16:creationId xmlns:a16="http://schemas.microsoft.com/office/drawing/2014/main" id="{544104A2-E4B7-4210-B76E-A2A3E4A8F7C5}"/>
              </a:ext>
            </a:extLst>
          </p:cNvPr>
          <p:cNvSpPr txBox="1">
            <a:spLocks noChangeArrowheads="1"/>
          </p:cNvSpPr>
          <p:nvPr/>
        </p:nvSpPr>
        <p:spPr bwMode="auto">
          <a:xfrm>
            <a:off x="6248400" y="1981201"/>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zh-CN" altLang="zh-CN" sz="2800" b="1">
                <a:latin typeface="Times New Roman" panose="02020603050405020304" pitchFamily="18" charset="0"/>
              </a:rPr>
              <a:t>是</a:t>
            </a:r>
            <a:r>
              <a:rPr kumimoji="1" lang="zh-CN" altLang="en-US" sz="2800" b="1">
                <a:latin typeface="Times New Roman" panose="02020603050405020304" pitchFamily="18" charset="0"/>
                <a:sym typeface="Symbol" panose="05050102010706020507" pitchFamily="18" charset="2"/>
              </a:rPr>
              <a:t>连续函数</a:t>
            </a:r>
          </a:p>
        </p:txBody>
      </p:sp>
      <p:sp>
        <p:nvSpPr>
          <p:cNvPr id="19461" name="Text Box 4">
            <a:extLst>
              <a:ext uri="{FF2B5EF4-FFF2-40B4-BE49-F238E27FC236}">
                <a16:creationId xmlns:a16="http://schemas.microsoft.com/office/drawing/2014/main" id="{56B2905A-23DC-449B-8FEA-0B175F9A366D}"/>
              </a:ext>
            </a:extLst>
          </p:cNvPr>
          <p:cNvSpPr txBox="1">
            <a:spLocks noChangeArrowheads="1"/>
          </p:cNvSpPr>
          <p:nvPr/>
        </p:nvSpPr>
        <p:spPr bwMode="auto">
          <a:xfrm>
            <a:off x="6248400" y="2692400"/>
            <a:ext cx="3200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sym typeface="Symbol" panose="05050102010706020507" pitchFamily="18" charset="2"/>
              </a:rPr>
              <a:t>对任意</a:t>
            </a:r>
            <a:r>
              <a:rPr kumimoji="1" lang="zh-CN" altLang="en-US" sz="2800" b="1" i="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rPr>
              <a:t> 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至少一个为</a:t>
            </a:r>
            <a:r>
              <a:rPr kumimoji="1" lang="en-US" altLang="zh-CN" sz="2800" b="1">
                <a:latin typeface="Times New Roman" panose="02020603050405020304" pitchFamily="18" charset="0"/>
              </a:rPr>
              <a:t>0</a:t>
            </a:r>
          </a:p>
        </p:txBody>
      </p:sp>
      <p:sp>
        <p:nvSpPr>
          <p:cNvPr id="19462" name="Text Box 5">
            <a:extLst>
              <a:ext uri="{FF2B5EF4-FFF2-40B4-BE49-F238E27FC236}">
                <a16:creationId xmlns:a16="http://schemas.microsoft.com/office/drawing/2014/main" id="{47356D4A-25F6-4E81-BA05-76E8FB778AC9}"/>
              </a:ext>
            </a:extLst>
          </p:cNvPr>
          <p:cNvSpPr txBox="1">
            <a:spLocks noChangeArrowheads="1"/>
          </p:cNvSpPr>
          <p:nvPr/>
        </p:nvSpPr>
        <p:spPr bwMode="auto">
          <a:xfrm>
            <a:off x="2438400" y="4038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楷体_GB2312" pitchFamily="49" charset="-122"/>
                <a:ea typeface="楷体_GB2312" pitchFamily="49" charset="-122"/>
              </a:rPr>
              <a:t>数学问题</a:t>
            </a:r>
          </a:p>
        </p:txBody>
      </p:sp>
      <p:sp>
        <p:nvSpPr>
          <p:cNvPr id="19463" name="Text Box 6">
            <a:extLst>
              <a:ext uri="{FF2B5EF4-FFF2-40B4-BE49-F238E27FC236}">
                <a16:creationId xmlns:a16="http://schemas.microsoft.com/office/drawing/2014/main" id="{235D52A4-630C-42AE-AC7D-689C946ACCEA}"/>
              </a:ext>
            </a:extLst>
          </p:cNvPr>
          <p:cNvSpPr txBox="1">
            <a:spLocks noChangeArrowheads="1"/>
          </p:cNvSpPr>
          <p:nvPr/>
        </p:nvSpPr>
        <p:spPr bwMode="auto">
          <a:xfrm>
            <a:off x="3733800" y="4038601"/>
            <a:ext cx="5638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a:latin typeface="Times New Roman" panose="02020603050405020304" pitchFamily="18" charset="0"/>
              </a:rPr>
              <a:t>已知： </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zh-CN" altLang="zh-CN" sz="2800" b="1">
                <a:latin typeface="Times New Roman" panose="02020603050405020304" pitchFamily="18" charset="0"/>
              </a:rPr>
              <a:t>是</a:t>
            </a:r>
            <a:r>
              <a:rPr kumimoji="1" lang="zh-CN" altLang="en-US" sz="2800" b="1">
                <a:latin typeface="Times New Roman" panose="02020603050405020304" pitchFamily="18" charset="0"/>
                <a:sym typeface="Symbol" panose="05050102010706020507" pitchFamily="18" charset="2"/>
              </a:rPr>
              <a:t>连续函数 </a:t>
            </a:r>
            <a:r>
              <a:rPr kumimoji="1" lang="en-US" altLang="zh-CN" sz="2800" b="1">
                <a:latin typeface="Times New Roman" panose="02020603050405020304" pitchFamily="18" charset="0"/>
                <a:sym typeface="Symbol" panose="05050102010706020507" pitchFamily="18" charset="2"/>
              </a:rPr>
              <a:t>;</a:t>
            </a:r>
          </a:p>
          <a:p>
            <a:pPr eaLnBrk="1" hangingPunct="1">
              <a:lnSpc>
                <a:spcPct val="130000"/>
              </a:lnSpc>
              <a:spcBef>
                <a:spcPct val="0"/>
              </a:spcBef>
              <a:buFontTx/>
              <a:buNone/>
            </a:pPr>
            <a:r>
              <a:rPr kumimoji="1" lang="en-US" altLang="zh-CN" sz="2800" b="1">
                <a:latin typeface="Times New Roman" panose="02020603050405020304" pitchFamily="18" charset="0"/>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对任意</a:t>
            </a:r>
            <a:r>
              <a:rPr kumimoji="1" lang="zh-CN" altLang="en-US" sz="2800" b="1" i="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)=0 ;</a:t>
            </a:r>
          </a:p>
          <a:p>
            <a:pPr eaLnBrk="1" hangingPunct="1">
              <a:lnSpc>
                <a:spcPct val="130000"/>
              </a:lnSpc>
              <a:spcBef>
                <a:spcPct val="0"/>
              </a:spcBef>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且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rPr>
              <a:t>)=0</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rPr>
              <a:t>) &gt; 0. </a:t>
            </a:r>
          </a:p>
          <a:p>
            <a:pPr eaLnBrk="1" hangingPunct="1">
              <a:lnSpc>
                <a:spcPct val="130000"/>
              </a:lnSpc>
              <a:spcBef>
                <a:spcPct val="0"/>
              </a:spcBef>
              <a:buFontTx/>
              <a:buNone/>
            </a:pPr>
            <a:r>
              <a:rPr kumimoji="1" lang="zh-CN" altLang="en-US" sz="2800" b="1">
                <a:latin typeface="Times New Roman" panose="02020603050405020304" pitchFamily="18" charset="0"/>
              </a:rPr>
              <a:t>证明：存在</a:t>
            </a: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0</a:t>
            </a:r>
            <a:r>
              <a:rPr kumimoji="1" lang="zh-CN" altLang="en-US" sz="2800" b="1">
                <a:latin typeface="Times New Roman" panose="02020603050405020304" pitchFamily="18" charset="0"/>
                <a:sym typeface="Symbol" panose="05050102010706020507" pitchFamily="18" charset="2"/>
              </a:rPr>
              <a:t>，使</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rPr>
              <a:t>) = 0.</a:t>
            </a:r>
          </a:p>
        </p:txBody>
      </p:sp>
      <p:sp>
        <p:nvSpPr>
          <p:cNvPr id="19464" name="Text Box 7">
            <a:extLst>
              <a:ext uri="{FF2B5EF4-FFF2-40B4-BE49-F238E27FC236}">
                <a16:creationId xmlns:a16="http://schemas.microsoft.com/office/drawing/2014/main" id="{7E7B58BA-09A9-4D05-B7B1-E747522C6A61}"/>
              </a:ext>
            </a:extLst>
          </p:cNvPr>
          <p:cNvSpPr txBox="1">
            <a:spLocks noChangeArrowheads="1"/>
          </p:cNvSpPr>
          <p:nvPr/>
        </p:nvSpPr>
        <p:spPr bwMode="auto">
          <a:xfrm>
            <a:off x="1828800" y="487364"/>
            <a:ext cx="190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ea typeface="楷体_GB2312" pitchFamily="49" charset="-122"/>
              </a:rPr>
              <a:t>模型构成</a:t>
            </a:r>
          </a:p>
        </p:txBody>
      </p:sp>
      <p:sp>
        <p:nvSpPr>
          <p:cNvPr id="19465" name="Text Box 8">
            <a:extLst>
              <a:ext uri="{FF2B5EF4-FFF2-40B4-BE49-F238E27FC236}">
                <a16:creationId xmlns:a16="http://schemas.microsoft.com/office/drawing/2014/main" id="{E36A238A-412E-4614-87C8-60626498C3F3}"/>
              </a:ext>
            </a:extLst>
          </p:cNvPr>
          <p:cNvSpPr txBox="1">
            <a:spLocks noChangeArrowheads="1"/>
          </p:cNvSpPr>
          <p:nvPr/>
        </p:nvSpPr>
        <p:spPr bwMode="auto">
          <a:xfrm>
            <a:off x="2514600" y="1981201"/>
            <a:ext cx="274320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地面为连续曲面</a:t>
            </a:r>
          </a:p>
        </p:txBody>
      </p:sp>
      <p:sp>
        <p:nvSpPr>
          <p:cNvPr id="19466" name="Text Box 9">
            <a:extLst>
              <a:ext uri="{FF2B5EF4-FFF2-40B4-BE49-F238E27FC236}">
                <a16:creationId xmlns:a16="http://schemas.microsoft.com/office/drawing/2014/main" id="{8DEEEBF0-2E43-4AC2-A281-2F18615F8A37}"/>
              </a:ext>
            </a:extLst>
          </p:cNvPr>
          <p:cNvSpPr txBox="1">
            <a:spLocks noChangeArrowheads="1"/>
          </p:cNvSpPr>
          <p:nvPr/>
        </p:nvSpPr>
        <p:spPr bwMode="auto">
          <a:xfrm>
            <a:off x="2438400" y="2743200"/>
            <a:ext cx="2895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椅子在任意位置至少三只脚着地</a:t>
            </a:r>
          </a:p>
        </p:txBody>
      </p:sp>
      <p:sp>
        <p:nvSpPr>
          <p:cNvPr id="19467" name="AutoShape 10">
            <a:extLst>
              <a:ext uri="{FF2B5EF4-FFF2-40B4-BE49-F238E27FC236}">
                <a16:creationId xmlns:a16="http://schemas.microsoft.com/office/drawing/2014/main" id="{47604C40-38EB-4D9A-B034-C9C484ED45C4}"/>
              </a:ext>
            </a:extLst>
          </p:cNvPr>
          <p:cNvSpPr>
            <a:spLocks noChangeArrowheads="1"/>
          </p:cNvSpPr>
          <p:nvPr/>
        </p:nvSpPr>
        <p:spPr bwMode="auto">
          <a:xfrm>
            <a:off x="5638800" y="2057401"/>
            <a:ext cx="304800" cy="485775"/>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a:solidFill>
                <a:schemeClr val="accent1"/>
              </a:solidFill>
            </a:endParaRPr>
          </a:p>
        </p:txBody>
      </p:sp>
      <p:sp>
        <p:nvSpPr>
          <p:cNvPr id="19468" name="AutoShape 11">
            <a:extLst>
              <a:ext uri="{FF2B5EF4-FFF2-40B4-BE49-F238E27FC236}">
                <a16:creationId xmlns:a16="http://schemas.microsoft.com/office/drawing/2014/main" id="{5B593AB7-23B6-4867-9850-A1157120845A}"/>
              </a:ext>
            </a:extLst>
          </p:cNvPr>
          <p:cNvSpPr>
            <a:spLocks noChangeArrowheads="1"/>
          </p:cNvSpPr>
          <p:nvPr/>
        </p:nvSpPr>
        <p:spPr bwMode="auto">
          <a:xfrm>
            <a:off x="5638800" y="2971801"/>
            <a:ext cx="304800" cy="485775"/>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3">
            <a:extLst>
              <a:ext uri="{FF2B5EF4-FFF2-40B4-BE49-F238E27FC236}">
                <a16:creationId xmlns:a16="http://schemas.microsoft.com/office/drawing/2014/main" id="{42E90D5A-393E-45D2-BEE0-B547F2FF08EF}"/>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F7DF9880-F67C-4E93-9391-98C247FBC1EC}" type="slidenum">
              <a:rPr lang="en-US" altLang="zh-CN" sz="1600">
                <a:latin typeface="Garamond" panose="02020404030301010803" pitchFamily="18" charset="0"/>
              </a:rPr>
              <a:pPr algn="r" eaLnBrk="1" hangingPunct="1">
                <a:spcBef>
                  <a:spcPct val="0"/>
                </a:spcBef>
                <a:buFontTx/>
                <a:buNone/>
              </a:pPr>
              <a:t>18</a:t>
            </a:fld>
            <a:endParaRPr lang="en-US" altLang="zh-CN" sz="1600">
              <a:latin typeface="Garamond" panose="02020404030301010803" pitchFamily="18" charset="0"/>
            </a:endParaRPr>
          </a:p>
        </p:txBody>
      </p:sp>
      <p:sp>
        <p:nvSpPr>
          <p:cNvPr id="20485" name="Text Box 2">
            <a:extLst>
              <a:ext uri="{FF2B5EF4-FFF2-40B4-BE49-F238E27FC236}">
                <a16:creationId xmlns:a16="http://schemas.microsoft.com/office/drawing/2014/main" id="{D2193969-CE7C-421E-A44D-9AFDE8917D86}"/>
              </a:ext>
            </a:extLst>
          </p:cNvPr>
          <p:cNvSpPr txBox="1">
            <a:spLocks noChangeArrowheads="1"/>
          </p:cNvSpPr>
          <p:nvPr/>
        </p:nvSpPr>
        <p:spPr bwMode="auto">
          <a:xfrm>
            <a:off x="2133600" y="411164"/>
            <a:ext cx="1828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ea typeface="楷体_GB2312" pitchFamily="49" charset="-122"/>
              </a:rPr>
              <a:t>模型求解</a:t>
            </a:r>
          </a:p>
        </p:txBody>
      </p:sp>
      <p:sp>
        <p:nvSpPr>
          <p:cNvPr id="20486" name="Text Box 3">
            <a:extLst>
              <a:ext uri="{FF2B5EF4-FFF2-40B4-BE49-F238E27FC236}">
                <a16:creationId xmlns:a16="http://schemas.microsoft.com/office/drawing/2014/main" id="{441BC0F4-50B3-409C-912A-693C926523CD}"/>
              </a:ext>
            </a:extLst>
          </p:cNvPr>
          <p:cNvSpPr txBox="1">
            <a:spLocks noChangeArrowheads="1"/>
          </p:cNvSpPr>
          <p:nvPr/>
        </p:nvSpPr>
        <p:spPr bwMode="auto">
          <a:xfrm>
            <a:off x="2133600" y="1081088"/>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给出一种简单、粗糙的证明方法</a:t>
            </a:r>
          </a:p>
        </p:txBody>
      </p:sp>
      <p:sp>
        <p:nvSpPr>
          <p:cNvPr id="20487" name="Text Box 4">
            <a:extLst>
              <a:ext uri="{FF2B5EF4-FFF2-40B4-BE49-F238E27FC236}">
                <a16:creationId xmlns:a16="http://schemas.microsoft.com/office/drawing/2014/main" id="{C2496885-34EB-42D5-A81A-FBA6EB4FA17A}"/>
              </a:ext>
            </a:extLst>
          </p:cNvPr>
          <p:cNvSpPr txBox="1">
            <a:spLocks noChangeArrowheads="1"/>
          </p:cNvSpPr>
          <p:nvPr/>
        </p:nvSpPr>
        <p:spPr bwMode="auto">
          <a:xfrm>
            <a:off x="2209800" y="1600200"/>
            <a:ext cx="7467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400" b="1">
                <a:latin typeface="Times New Roman" panose="02020603050405020304" pitchFamily="18" charset="0"/>
              </a:rPr>
              <a:t>将椅子</a:t>
            </a:r>
            <a:r>
              <a:rPr kumimoji="1" lang="zh-CN" altLang="zh-CN" sz="2400" b="1">
                <a:latin typeface="Times New Roman" panose="02020603050405020304" pitchFamily="18" charset="0"/>
              </a:rPr>
              <a:t>旋转90</a:t>
            </a:r>
            <a:r>
              <a:rPr kumimoji="1" lang="zh-CN" altLang="zh-CN" sz="2400" b="1" baseline="30000">
                <a:latin typeface="Times New Roman" panose="02020603050405020304" pitchFamily="18" charset="0"/>
              </a:rPr>
              <a:t>0</a:t>
            </a:r>
            <a:r>
              <a:rPr kumimoji="1" lang="zh-CN" altLang="zh-CN" sz="2400" b="1">
                <a:latin typeface="Times New Roman" panose="02020603050405020304" pitchFamily="18" charset="0"/>
              </a:rPr>
              <a:t>，对角线</a:t>
            </a:r>
            <a:r>
              <a:rPr kumimoji="1" lang="en-US" altLang="zh-CN" sz="2400" b="1">
                <a:latin typeface="Times New Roman" panose="02020603050405020304" pitchFamily="18" charset="0"/>
              </a:rPr>
              <a:t>AC</a:t>
            </a:r>
            <a:r>
              <a:rPr kumimoji="1" lang="zh-CN" altLang="zh-CN" sz="2400" b="1">
                <a:latin typeface="Times New Roman" panose="02020603050405020304" pitchFamily="18" charset="0"/>
              </a:rPr>
              <a:t>和</a:t>
            </a:r>
            <a:r>
              <a:rPr kumimoji="1" lang="en-US" altLang="zh-CN" sz="2400" b="1">
                <a:latin typeface="Times New Roman" panose="02020603050405020304" pitchFamily="18" charset="0"/>
              </a:rPr>
              <a:t>BD</a:t>
            </a:r>
            <a:r>
              <a:rPr kumimoji="1" lang="zh-CN" altLang="en-US" sz="2400" b="1">
                <a:latin typeface="Times New Roman" panose="02020603050405020304" pitchFamily="18" charset="0"/>
              </a:rPr>
              <a:t>互换。</a:t>
            </a:r>
          </a:p>
          <a:p>
            <a:pPr eaLnBrk="1" hangingPunct="1">
              <a:lnSpc>
                <a:spcPct val="130000"/>
              </a:lnSpc>
              <a:spcBef>
                <a:spcPct val="0"/>
              </a:spcBef>
              <a:buFontTx/>
              <a:buNone/>
            </a:pPr>
            <a:r>
              <a:rPr kumimoji="1" lang="zh-CN" altLang="en-US" sz="2400" b="1">
                <a:latin typeface="Times New Roman" panose="02020603050405020304" pitchFamily="18" charset="0"/>
              </a:rPr>
              <a:t>由</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 &gt; 0 </a:t>
            </a:r>
            <a:r>
              <a:rPr kumimoji="1" lang="zh-CN" altLang="en-US" sz="2400" b="1">
                <a:latin typeface="Times New Roman" panose="02020603050405020304" pitchFamily="18" charset="0"/>
              </a:rPr>
              <a:t>，知</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a:latin typeface="Times New Roman" panose="02020603050405020304" pitchFamily="18" charset="0"/>
                <a:sym typeface="Symbol" panose="05050102010706020507" pitchFamily="18" charset="2"/>
              </a:rPr>
              <a:t>/2</a:t>
            </a:r>
            <a:r>
              <a:rPr kumimoji="1" lang="en-US" altLang="zh-CN" sz="2400" b="1">
                <a:latin typeface="Times New Roman" panose="02020603050405020304" pitchFamily="18" charset="0"/>
              </a:rPr>
              <a:t>)=0 , </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a:latin typeface="Times New Roman" panose="02020603050405020304" pitchFamily="18" charset="0"/>
                <a:sym typeface="Symbol" panose="05050102010706020507" pitchFamily="18" charset="2"/>
              </a:rPr>
              <a:t>/2</a:t>
            </a:r>
            <a:r>
              <a:rPr kumimoji="1" lang="en-US" altLang="zh-CN" sz="2400" b="1">
                <a:latin typeface="Times New Roman" panose="02020603050405020304" pitchFamily="18" charset="0"/>
              </a:rPr>
              <a:t>)&gt;0.</a:t>
            </a:r>
          </a:p>
          <a:p>
            <a:pPr eaLnBrk="1" hangingPunct="1">
              <a:lnSpc>
                <a:spcPct val="130000"/>
              </a:lnSpc>
              <a:spcBef>
                <a:spcPct val="0"/>
              </a:spcBef>
              <a:buFontTx/>
              <a:buNone/>
            </a:pPr>
            <a:r>
              <a:rPr kumimoji="1" lang="zh-CN" altLang="en-US" sz="2400" b="1">
                <a:latin typeface="Times New Roman" panose="02020603050405020304" pitchFamily="18" charset="0"/>
              </a:rPr>
              <a:t>令</a:t>
            </a:r>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a:t>
            </a:r>
            <a:r>
              <a:rPr kumimoji="1" lang="zh-CN" altLang="zh-CN" sz="2400" b="1">
                <a:latin typeface="Times New Roman" panose="02020603050405020304" pitchFamily="18" charset="0"/>
              </a:rPr>
              <a:t>则</a:t>
            </a:r>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(0)&gt;0</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a:t>
            </a:r>
            <a:r>
              <a:rPr kumimoji="1" lang="en-US" altLang="zh-CN" sz="2400" b="1">
                <a:latin typeface="Times New Roman" panose="02020603050405020304" pitchFamily="18" charset="0"/>
                <a:sym typeface="Symbol" panose="05050102010706020507" pitchFamily="18" charset="2"/>
              </a:rPr>
              <a:t>/2</a:t>
            </a:r>
            <a:r>
              <a:rPr kumimoji="1" lang="en-US" altLang="zh-CN" sz="2400" b="1">
                <a:latin typeface="Times New Roman" panose="02020603050405020304" pitchFamily="18" charset="0"/>
              </a:rPr>
              <a:t>)&lt;0.</a:t>
            </a:r>
          </a:p>
          <a:p>
            <a:pPr eaLnBrk="1" hangingPunct="1">
              <a:lnSpc>
                <a:spcPct val="130000"/>
              </a:lnSpc>
              <a:spcBef>
                <a:spcPct val="0"/>
              </a:spcBef>
              <a:buFontTx/>
              <a:buNone/>
            </a:pPr>
            <a:r>
              <a:rPr kumimoji="1" lang="zh-CN" altLang="en-US" sz="2400" b="1">
                <a:latin typeface="Times New Roman" panose="02020603050405020304" pitchFamily="18" charset="0"/>
              </a:rPr>
              <a:t>由 </a:t>
            </a:r>
            <a:r>
              <a:rPr kumimoji="1" lang="en-US" altLang="zh-CN" sz="2400" b="1" i="1">
                <a:latin typeface="Times New Roman" panose="02020603050405020304" pitchFamily="18" charset="0"/>
              </a:rPr>
              <a:t>f, g</a:t>
            </a:r>
            <a:r>
              <a:rPr kumimoji="1" lang="zh-CN" altLang="en-US" sz="2400" b="1">
                <a:latin typeface="Times New Roman" panose="02020603050405020304" pitchFamily="18" charset="0"/>
              </a:rPr>
              <a:t>的连续性知</a:t>
            </a:r>
            <a:r>
              <a:rPr kumimoji="1" lang="zh-CN" altLang="en-US" sz="2400" b="1">
                <a:latin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rPr>
              <a:t>h</a:t>
            </a:r>
            <a:r>
              <a:rPr kumimoji="1" lang="zh-CN" altLang="en-US" sz="2400" b="1">
                <a:latin typeface="Times New Roman" panose="02020603050405020304" pitchFamily="18" charset="0"/>
              </a:rPr>
              <a:t>为连续函数</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据连续函数的基本性质</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必存在</a:t>
            </a:r>
            <a:r>
              <a:rPr kumimoji="1" lang="zh-CN" altLang="en-US"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 </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使</a:t>
            </a:r>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sym typeface="Symbol" panose="05050102010706020507" pitchFamily="18" charset="2"/>
              </a:rPr>
              <a:t>)=0,  </a:t>
            </a:r>
            <a:r>
              <a:rPr kumimoji="1" lang="zh-CN" altLang="zh-CN" sz="2400" b="1">
                <a:latin typeface="Times New Roman" panose="02020603050405020304" pitchFamily="18" charset="0"/>
                <a:sym typeface="Symbol" panose="05050102010706020507" pitchFamily="18" charset="2"/>
              </a:rPr>
              <a:t>即</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 .</a:t>
            </a:r>
          </a:p>
          <a:p>
            <a:pPr eaLnBrk="1" hangingPunct="1">
              <a:lnSpc>
                <a:spcPct val="130000"/>
              </a:lnSpc>
              <a:spcBef>
                <a:spcPct val="0"/>
              </a:spcBef>
              <a:buFontTx/>
              <a:buNone/>
            </a:pPr>
            <a:r>
              <a:rPr kumimoji="1" lang="zh-CN" altLang="en-US" sz="2400" b="1">
                <a:latin typeface="Times New Roman" panose="02020603050405020304" pitchFamily="18" charset="0"/>
              </a:rPr>
              <a:t>因为</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)=0, </a:t>
            </a:r>
            <a:r>
              <a:rPr kumimoji="1" lang="zh-CN" altLang="en-US" sz="2400" b="1">
                <a:latin typeface="Times New Roman" panose="02020603050405020304" pitchFamily="18" charset="0"/>
              </a:rPr>
              <a:t>所以</a:t>
            </a:r>
            <a:r>
              <a:rPr kumimoji="1" lang="en-US" altLang="zh-CN" sz="2400" b="1" i="1">
                <a:latin typeface="Times New Roman" panose="02020603050405020304" pitchFamily="18" charset="0"/>
              </a:rPr>
              <a:t>f</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g</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rPr>
              <a:t>) = 0.</a:t>
            </a:r>
          </a:p>
        </p:txBody>
      </p:sp>
      <p:sp>
        <p:nvSpPr>
          <p:cNvPr id="20488" name="Text Box 5">
            <a:extLst>
              <a:ext uri="{FF2B5EF4-FFF2-40B4-BE49-F238E27FC236}">
                <a16:creationId xmlns:a16="http://schemas.microsoft.com/office/drawing/2014/main" id="{E93EFC48-E9D8-4925-B31D-7B1700B998C4}"/>
              </a:ext>
            </a:extLst>
          </p:cNvPr>
          <p:cNvSpPr txBox="1">
            <a:spLocks noChangeArrowheads="1"/>
          </p:cNvSpPr>
          <p:nvPr/>
        </p:nvSpPr>
        <p:spPr bwMode="auto">
          <a:xfrm>
            <a:off x="2133600" y="48006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ea typeface="楷体_GB2312" pitchFamily="49" charset="-122"/>
              </a:rPr>
              <a:t>评注和思考</a:t>
            </a:r>
          </a:p>
        </p:txBody>
      </p:sp>
      <p:sp>
        <p:nvSpPr>
          <p:cNvPr id="20489" name="Text Box 6">
            <a:extLst>
              <a:ext uri="{FF2B5EF4-FFF2-40B4-BE49-F238E27FC236}">
                <a16:creationId xmlns:a16="http://schemas.microsoft.com/office/drawing/2014/main" id="{AB0248BA-BDD2-460F-891E-3D84084FC637}"/>
              </a:ext>
            </a:extLst>
          </p:cNvPr>
          <p:cNvSpPr txBox="1">
            <a:spLocks noChangeArrowheads="1"/>
          </p:cNvSpPr>
          <p:nvPr/>
        </p:nvSpPr>
        <p:spPr bwMode="auto">
          <a:xfrm>
            <a:off x="4572000" y="4876801"/>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建模的关键 </a:t>
            </a:r>
            <a:r>
              <a:rPr kumimoji="1" lang="en-US" altLang="zh-CN" sz="2800" b="1">
                <a:latin typeface="Times New Roman" panose="02020603050405020304" pitchFamily="18" charset="0"/>
              </a:rPr>
              <a:t>~</a:t>
            </a:r>
            <a:endParaRPr kumimoji="1" lang="en-US" altLang="zh-CN" sz="2800" b="1">
              <a:solidFill>
                <a:srgbClr val="FF3300"/>
              </a:solidFill>
              <a:latin typeface="Times New Roman" panose="02020603050405020304" pitchFamily="18" charset="0"/>
            </a:endParaRPr>
          </a:p>
        </p:txBody>
      </p:sp>
      <p:sp>
        <p:nvSpPr>
          <p:cNvPr id="20490" name="Text Box 7">
            <a:extLst>
              <a:ext uri="{FF2B5EF4-FFF2-40B4-BE49-F238E27FC236}">
                <a16:creationId xmlns:a16="http://schemas.microsoft.com/office/drawing/2014/main" id="{D0305099-A2ED-4D9C-B6C1-C61E0AE2B89F}"/>
              </a:ext>
            </a:extLst>
          </p:cNvPr>
          <p:cNvSpPr txBox="1">
            <a:spLocks noChangeArrowheads="1"/>
          </p:cNvSpPr>
          <p:nvPr/>
        </p:nvSpPr>
        <p:spPr bwMode="auto">
          <a:xfrm>
            <a:off x="2133600" y="5562601"/>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假设条件的本质与非本质 </a:t>
            </a:r>
          </a:p>
        </p:txBody>
      </p:sp>
      <p:sp>
        <p:nvSpPr>
          <p:cNvPr id="20491" name="Text Box 8">
            <a:extLst>
              <a:ext uri="{FF2B5EF4-FFF2-40B4-BE49-F238E27FC236}">
                <a16:creationId xmlns:a16="http://schemas.microsoft.com/office/drawing/2014/main" id="{36895BDD-7715-4063-93F7-ED99D3D0E198}"/>
              </a:ext>
            </a:extLst>
          </p:cNvPr>
          <p:cNvSpPr txBox="1">
            <a:spLocks noChangeArrowheads="1"/>
          </p:cNvSpPr>
          <p:nvPr/>
        </p:nvSpPr>
        <p:spPr bwMode="auto">
          <a:xfrm>
            <a:off x="6477000" y="5562601"/>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考察四脚呈长方形的椅子</a:t>
            </a:r>
          </a:p>
        </p:txBody>
      </p:sp>
      <p:sp>
        <p:nvSpPr>
          <p:cNvPr id="20492" name="Text Box 9">
            <a:extLst>
              <a:ext uri="{FF2B5EF4-FFF2-40B4-BE49-F238E27FC236}">
                <a16:creationId xmlns:a16="http://schemas.microsoft.com/office/drawing/2014/main" id="{FE529B9C-B70F-427F-825B-56D32DF1FBC2}"/>
              </a:ext>
            </a:extLst>
          </p:cNvPr>
          <p:cNvSpPr txBox="1">
            <a:spLocks noChangeArrowheads="1"/>
          </p:cNvSpPr>
          <p:nvPr/>
        </p:nvSpPr>
        <p:spPr bwMode="auto">
          <a:xfrm>
            <a:off x="6934200" y="4876801"/>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rPr>
              <a:t>和 </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g</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的确定</a:t>
            </a:r>
          </a:p>
        </p:txBody>
      </p:sp>
      <p:graphicFrame>
        <p:nvGraphicFramePr>
          <p:cNvPr id="20493" name="Object 10">
            <a:extLst>
              <a:ext uri="{FF2B5EF4-FFF2-40B4-BE49-F238E27FC236}">
                <a16:creationId xmlns:a16="http://schemas.microsoft.com/office/drawing/2014/main" id="{9C91E899-C2C7-401D-AD4B-7E614991B8FB}"/>
              </a:ext>
            </a:extLst>
          </p:cNvPr>
          <p:cNvGraphicFramePr>
            <a:graphicFrameLocks noChangeAspect="1"/>
          </p:cNvGraphicFramePr>
          <p:nvPr/>
        </p:nvGraphicFramePr>
        <p:xfrm>
          <a:off x="9372600" y="457201"/>
          <a:ext cx="762000" cy="677863"/>
        </p:xfrm>
        <a:graphic>
          <a:graphicData uri="http://schemas.openxmlformats.org/presentationml/2006/ole">
            <mc:AlternateContent xmlns:mc="http://schemas.openxmlformats.org/markup-compatibility/2006">
              <mc:Choice xmlns:v="urn:schemas-microsoft-com:vml" Requires="v">
                <p:oleObj spid="_x0000_s2050" name="Clip" r:id="rId3" imgW="761744" imgH="677808" progId="MS_ClipArt_Gallery.2">
                  <p:embed/>
                </p:oleObj>
              </mc:Choice>
              <mc:Fallback>
                <p:oleObj name="Clip" r:id="rId3" imgW="761744" imgH="677808" progId="MS_ClipArt_Gallery.2">
                  <p:embed/>
                  <p:pic>
                    <p:nvPicPr>
                      <p:cNvPr id="20493" name="Object 10">
                        <a:extLst>
                          <a:ext uri="{FF2B5EF4-FFF2-40B4-BE49-F238E27FC236}">
                            <a16:creationId xmlns:a16="http://schemas.microsoft.com/office/drawing/2014/main" id="{9C91E899-C2C7-401D-AD4B-7E614991B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457201"/>
                        <a:ext cx="7620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3423C82F-90CE-4B79-A91A-8EE4165BAB8B}"/>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44F07EC-AB75-4B3E-95E3-0DA3883F5448}" type="slidenum">
              <a:rPr lang="en-US" altLang="zh-CN" sz="1600">
                <a:latin typeface="Garamond" panose="02020404030301010803" pitchFamily="18" charset="0"/>
              </a:rPr>
              <a:pPr algn="r" eaLnBrk="1" hangingPunct="1">
                <a:spcBef>
                  <a:spcPct val="0"/>
                </a:spcBef>
                <a:buFontTx/>
                <a:buNone/>
              </a:pPr>
              <a:t>19</a:t>
            </a:fld>
            <a:endParaRPr lang="en-US" altLang="zh-CN" sz="1600">
              <a:latin typeface="Garamond" panose="02020404030301010803" pitchFamily="18" charset="0"/>
            </a:endParaRPr>
          </a:p>
        </p:txBody>
      </p:sp>
      <p:sp>
        <p:nvSpPr>
          <p:cNvPr id="21507" name="Rectangle 2">
            <a:extLst>
              <a:ext uri="{FF2B5EF4-FFF2-40B4-BE49-F238E27FC236}">
                <a16:creationId xmlns:a16="http://schemas.microsoft.com/office/drawing/2014/main" id="{EA9A563C-18BF-4539-B52D-A7BDBDABA445}"/>
              </a:ext>
            </a:extLst>
          </p:cNvPr>
          <p:cNvSpPr>
            <a:spLocks noChangeArrowheads="1"/>
          </p:cNvSpPr>
          <p:nvPr/>
        </p:nvSpPr>
        <p:spPr bwMode="auto">
          <a:xfrm>
            <a:off x="2495550" y="1196975"/>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数学建模的基本方法</a:t>
            </a:r>
          </a:p>
        </p:txBody>
      </p:sp>
      <p:sp>
        <p:nvSpPr>
          <p:cNvPr id="21508" name="Rectangle 3">
            <a:extLst>
              <a:ext uri="{FF2B5EF4-FFF2-40B4-BE49-F238E27FC236}">
                <a16:creationId xmlns:a16="http://schemas.microsoft.com/office/drawing/2014/main" id="{C4BC17F1-C0E6-4654-A73C-BD01B6EF0D2B}"/>
              </a:ext>
            </a:extLst>
          </p:cNvPr>
          <p:cNvSpPr>
            <a:spLocks noChangeArrowheads="1"/>
          </p:cNvSpPr>
          <p:nvPr/>
        </p:nvSpPr>
        <p:spPr bwMode="auto">
          <a:xfrm>
            <a:off x="2571750" y="1882775"/>
            <a:ext cx="175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b="1">
                <a:latin typeface="楷体_GB2312" pitchFamily="49" charset="-122"/>
                <a:ea typeface="楷体_GB2312" pitchFamily="49" charset="-122"/>
              </a:rPr>
              <a:t>机理分析</a:t>
            </a:r>
          </a:p>
        </p:txBody>
      </p:sp>
      <p:sp>
        <p:nvSpPr>
          <p:cNvPr id="21509" name="Rectangle 4">
            <a:extLst>
              <a:ext uri="{FF2B5EF4-FFF2-40B4-BE49-F238E27FC236}">
                <a16:creationId xmlns:a16="http://schemas.microsoft.com/office/drawing/2014/main" id="{527FB746-C2B7-46B5-A262-79AD4154059D}"/>
              </a:ext>
            </a:extLst>
          </p:cNvPr>
          <p:cNvSpPr>
            <a:spLocks noChangeArrowheads="1"/>
          </p:cNvSpPr>
          <p:nvPr/>
        </p:nvSpPr>
        <p:spPr bwMode="auto">
          <a:xfrm>
            <a:off x="2571750" y="2949575"/>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b="1">
                <a:latin typeface="楷体_GB2312" pitchFamily="49" charset="-122"/>
                <a:ea typeface="楷体_GB2312" pitchFamily="49" charset="-122"/>
              </a:rPr>
              <a:t>测试分析</a:t>
            </a:r>
          </a:p>
        </p:txBody>
      </p:sp>
      <p:sp>
        <p:nvSpPr>
          <p:cNvPr id="21510" name="Rectangle 5">
            <a:extLst>
              <a:ext uri="{FF2B5EF4-FFF2-40B4-BE49-F238E27FC236}">
                <a16:creationId xmlns:a16="http://schemas.microsoft.com/office/drawing/2014/main" id="{9AB797D8-4FDB-4D49-B852-2A04886E1B13}"/>
              </a:ext>
            </a:extLst>
          </p:cNvPr>
          <p:cNvSpPr>
            <a:spLocks noChangeArrowheads="1"/>
          </p:cNvSpPr>
          <p:nvPr/>
        </p:nvSpPr>
        <p:spPr bwMode="auto">
          <a:xfrm>
            <a:off x="4943476" y="1916113"/>
            <a:ext cx="37449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FontTx/>
              <a:buNone/>
            </a:pPr>
            <a:r>
              <a:rPr kumimoji="1" lang="zh-CN" altLang="en-US" sz="2000" b="1">
                <a:latin typeface="Times New Roman" panose="02020603050405020304" pitchFamily="18" charset="0"/>
              </a:rPr>
              <a:t>根据对客观事物特性的认识，</a:t>
            </a:r>
          </a:p>
          <a:p>
            <a:pPr algn="ctr" eaLnBrk="1" hangingPunct="1">
              <a:lnSpc>
                <a:spcPct val="120000"/>
              </a:lnSpc>
              <a:spcBef>
                <a:spcPct val="0"/>
              </a:spcBef>
              <a:buFontTx/>
              <a:buNone/>
            </a:pPr>
            <a:r>
              <a:rPr kumimoji="1" lang="zh-CN" altLang="en-US" sz="2000" b="1">
                <a:latin typeface="Times New Roman" panose="02020603050405020304" pitchFamily="18" charset="0"/>
              </a:rPr>
              <a:t>找出反映内部机理的数量规律</a:t>
            </a:r>
          </a:p>
        </p:txBody>
      </p:sp>
      <p:sp>
        <p:nvSpPr>
          <p:cNvPr id="21511" name="Rectangle 6">
            <a:extLst>
              <a:ext uri="{FF2B5EF4-FFF2-40B4-BE49-F238E27FC236}">
                <a16:creationId xmlns:a16="http://schemas.microsoft.com/office/drawing/2014/main" id="{950C0310-DEB5-486B-908B-B33315DA5AC9}"/>
              </a:ext>
            </a:extLst>
          </p:cNvPr>
          <p:cNvSpPr>
            <a:spLocks noChangeArrowheads="1"/>
          </p:cNvSpPr>
          <p:nvPr/>
        </p:nvSpPr>
        <p:spPr bwMode="auto">
          <a:xfrm>
            <a:off x="4629151" y="2873376"/>
            <a:ext cx="5211763"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000" b="1">
                <a:latin typeface="Times New Roman" panose="02020603050405020304" pitchFamily="18" charset="0"/>
              </a:rPr>
              <a:t>将对象看作“黑箱”</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通过对量测数据的</a:t>
            </a:r>
          </a:p>
          <a:p>
            <a:pPr eaLnBrk="1" hangingPunct="1">
              <a:lnSpc>
                <a:spcPct val="120000"/>
              </a:lnSpc>
              <a:spcBef>
                <a:spcPct val="0"/>
              </a:spcBef>
              <a:buFontTx/>
              <a:buNone/>
            </a:pPr>
            <a:r>
              <a:rPr kumimoji="1" lang="zh-CN" altLang="en-US" sz="2000" b="1">
                <a:latin typeface="Times New Roman" panose="02020603050405020304" pitchFamily="18" charset="0"/>
              </a:rPr>
              <a:t>统计分析，找出与数据拟合最好的模型</a:t>
            </a:r>
          </a:p>
        </p:txBody>
      </p:sp>
      <p:sp>
        <p:nvSpPr>
          <p:cNvPr id="21512" name="Rectangle 7">
            <a:extLst>
              <a:ext uri="{FF2B5EF4-FFF2-40B4-BE49-F238E27FC236}">
                <a16:creationId xmlns:a16="http://schemas.microsoft.com/office/drawing/2014/main" id="{D9B9E734-C989-48B2-89E8-1D61C688D102}"/>
              </a:ext>
            </a:extLst>
          </p:cNvPr>
          <p:cNvSpPr>
            <a:spLocks noChangeArrowheads="1"/>
          </p:cNvSpPr>
          <p:nvPr/>
        </p:nvSpPr>
        <p:spPr bwMode="auto">
          <a:xfrm>
            <a:off x="1703388" y="4941889"/>
            <a:ext cx="89646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FontTx/>
              <a:buNone/>
            </a:pPr>
            <a:r>
              <a:rPr kumimoji="1" lang="zh-CN" altLang="en-US" sz="2400" b="1">
                <a:latin typeface="楷体_GB2312" pitchFamily="49" charset="-122"/>
                <a:ea typeface="楷体_GB2312" pitchFamily="49" charset="-122"/>
              </a:rPr>
              <a:t>机理分析没有统一的方法，主要通过实例研究</a:t>
            </a:r>
            <a:r>
              <a:rPr kumimoji="1" lang="en-US" altLang="zh-CN" sz="2400" b="1">
                <a:latin typeface="Times New Roman" panose="02020603050405020304" pitchFamily="18" charset="0"/>
                <a:ea typeface="楷体_GB2312" pitchFamily="49" charset="-122"/>
              </a:rPr>
              <a:t>(Case Studies)</a:t>
            </a:r>
            <a:r>
              <a:rPr kumimoji="1" lang="zh-CN" altLang="zh-CN" sz="2400" b="1">
                <a:latin typeface="楷体_GB2312" pitchFamily="49" charset="-122"/>
                <a:ea typeface="楷体_GB2312" pitchFamily="49" charset="-122"/>
              </a:rPr>
              <a:t>来学习。</a:t>
            </a:r>
            <a:endParaRPr kumimoji="1" lang="zh-CN" altLang="en-US" sz="2400" b="1">
              <a:latin typeface="楷体_GB2312" pitchFamily="49" charset="-122"/>
              <a:ea typeface="楷体_GB2312" pitchFamily="49" charset="-122"/>
            </a:endParaRPr>
          </a:p>
        </p:txBody>
      </p:sp>
      <p:sp>
        <p:nvSpPr>
          <p:cNvPr id="21513" name="Rectangle 8">
            <a:extLst>
              <a:ext uri="{FF2B5EF4-FFF2-40B4-BE49-F238E27FC236}">
                <a16:creationId xmlns:a16="http://schemas.microsoft.com/office/drawing/2014/main" id="{3AE845D6-B568-4091-BF8C-3AF8AFF8F568}"/>
              </a:ext>
            </a:extLst>
          </p:cNvPr>
          <p:cNvSpPr>
            <a:spLocks noChangeArrowheads="1"/>
          </p:cNvSpPr>
          <p:nvPr/>
        </p:nvSpPr>
        <p:spPr bwMode="auto">
          <a:xfrm>
            <a:off x="2601913" y="4005263"/>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b="1">
                <a:latin typeface="楷体_GB2312" pitchFamily="49" charset="-122"/>
                <a:ea typeface="楷体_GB2312" pitchFamily="49" charset="-122"/>
              </a:rPr>
              <a:t>二者结合</a:t>
            </a:r>
          </a:p>
        </p:txBody>
      </p:sp>
      <p:sp>
        <p:nvSpPr>
          <p:cNvPr id="21514" name="Rectangle 9">
            <a:extLst>
              <a:ext uri="{FF2B5EF4-FFF2-40B4-BE49-F238E27FC236}">
                <a16:creationId xmlns:a16="http://schemas.microsoft.com/office/drawing/2014/main" id="{F2EFCBBE-D882-4DE7-8A4E-52A30403CBD9}"/>
              </a:ext>
            </a:extLst>
          </p:cNvPr>
          <p:cNvSpPr>
            <a:spLocks noChangeArrowheads="1"/>
          </p:cNvSpPr>
          <p:nvPr/>
        </p:nvSpPr>
        <p:spPr bwMode="auto">
          <a:xfrm>
            <a:off x="4511675" y="4005263"/>
            <a:ext cx="64087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000" b="1">
                <a:latin typeface="Times New Roman" panose="02020603050405020304" pitchFamily="18" charset="0"/>
              </a:rPr>
              <a:t>用机理分析建立模型结构</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用测试分析确定模型参数</a:t>
            </a:r>
          </a:p>
        </p:txBody>
      </p:sp>
      <p:sp>
        <p:nvSpPr>
          <p:cNvPr id="21515" name="Text Box 10">
            <a:extLst>
              <a:ext uri="{FF2B5EF4-FFF2-40B4-BE49-F238E27FC236}">
                <a16:creationId xmlns:a16="http://schemas.microsoft.com/office/drawing/2014/main" id="{619226D1-0F55-42E6-B68B-AEB04FF29E3D}"/>
              </a:ext>
            </a:extLst>
          </p:cNvPr>
          <p:cNvSpPr txBox="1">
            <a:spLocks noChangeArrowheads="1"/>
          </p:cNvSpPr>
          <p:nvPr/>
        </p:nvSpPr>
        <p:spPr bwMode="auto">
          <a:xfrm>
            <a:off x="3124200" y="5334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楷体_GB2312" pitchFamily="49" charset="-122"/>
                <a:ea typeface="楷体_GB2312" pitchFamily="49" charset="-122"/>
              </a:rPr>
              <a:t>数学建模的方法和步骤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E32667C8-9675-4E45-A396-0B1C8A097413}"/>
              </a:ext>
            </a:extLst>
          </p:cNvPr>
          <p:cNvSpPr>
            <a:spLocks noGrp="1" noChangeArrowheads="1"/>
          </p:cNvSpPr>
          <p:nvPr>
            <p:ph type="body" idx="1"/>
          </p:nvPr>
        </p:nvSpPr>
        <p:spPr>
          <a:xfrm>
            <a:off x="838200" y="1639019"/>
            <a:ext cx="10515600" cy="4940060"/>
          </a:xfrm>
        </p:spPr>
        <p:txBody>
          <a:bodyPr>
            <a:normAutofit/>
          </a:bodyPr>
          <a:lstStyle/>
          <a:p>
            <a:r>
              <a:rPr lang="zh-CN" altLang="en-US" sz="3400" dirty="0">
                <a:latin typeface="微软雅黑" panose="020B0503020204020204" pitchFamily="34" charset="-122"/>
                <a:ea typeface="微软雅黑" panose="020B0503020204020204" pitchFamily="34" charset="-122"/>
              </a:rPr>
              <a:t>请实时关注本课程在乐学平台的通知</a:t>
            </a:r>
            <a:r>
              <a:rPr lang="en-US" altLang="zh-CN" sz="3400" dirty="0">
                <a:latin typeface="微软雅黑" panose="020B0503020204020204" pitchFamily="34" charset="-122"/>
                <a:ea typeface="微软雅黑" panose="020B0503020204020204" pitchFamily="34" charset="-122"/>
              </a:rPr>
              <a:t>/</a:t>
            </a:r>
            <a:r>
              <a:rPr lang="zh-CN" altLang="en-US" sz="3400" dirty="0">
                <a:latin typeface="微软雅黑" panose="020B0503020204020204" pitchFamily="34" charset="-122"/>
                <a:ea typeface="微软雅黑" panose="020B0503020204020204" pitchFamily="34" charset="-122"/>
              </a:rPr>
              <a:t>学习资料</a:t>
            </a:r>
            <a:endParaRPr lang="en-US" altLang="zh-CN" sz="3400" dirty="0">
              <a:latin typeface="微软雅黑" panose="020B0503020204020204" pitchFamily="34" charset="-122"/>
              <a:ea typeface="微软雅黑" panose="020B0503020204020204" pitchFamily="34" charset="-122"/>
            </a:endParaRPr>
          </a:p>
          <a:p>
            <a:pPr lvl="1"/>
            <a:r>
              <a:rPr lang="zh-CN" altLang="en-US" sz="3000" dirty="0">
                <a:latin typeface="微软雅黑" panose="020B0503020204020204" pitchFamily="34" charset="-122"/>
                <a:ea typeface="微软雅黑" panose="020B0503020204020204" pitchFamily="34" charset="-122"/>
              </a:rPr>
              <a:t>下载课件学习</a:t>
            </a:r>
            <a:endParaRPr lang="en-US" altLang="zh-CN" sz="3000" dirty="0">
              <a:latin typeface="微软雅黑" panose="020B0503020204020204" pitchFamily="34" charset="-122"/>
              <a:ea typeface="微软雅黑" panose="020B0503020204020204" pitchFamily="34" charset="-122"/>
            </a:endParaRPr>
          </a:p>
          <a:p>
            <a:pPr lvl="1"/>
            <a:r>
              <a:rPr lang="zh-CN" altLang="en-US" sz="3000" dirty="0">
                <a:latin typeface="微软雅黑" panose="020B0503020204020204" pitchFamily="34" charset="-122"/>
                <a:ea typeface="微软雅黑" panose="020B0503020204020204" pitchFamily="34" charset="-122"/>
              </a:rPr>
              <a:t>关注课程预告（特别是实验、答疑等安排）</a:t>
            </a:r>
            <a:endParaRPr lang="en-US" altLang="zh-CN" sz="3000" dirty="0">
              <a:latin typeface="微软雅黑" panose="020B0503020204020204" pitchFamily="34" charset="-122"/>
              <a:ea typeface="微软雅黑" panose="020B0503020204020204" pitchFamily="34" charset="-122"/>
            </a:endParaRPr>
          </a:p>
          <a:p>
            <a:pPr lvl="1"/>
            <a:r>
              <a:rPr lang="zh-CN" altLang="en-US" sz="3000" dirty="0">
                <a:latin typeface="微软雅黑" panose="020B0503020204020204" pitchFamily="34" charset="-122"/>
                <a:ea typeface="微软雅黑" panose="020B0503020204020204" pitchFamily="34" charset="-122"/>
              </a:rPr>
              <a:t>扫码加入微信群</a:t>
            </a:r>
            <a:endParaRPr lang="en-US" altLang="zh-CN" sz="3000" dirty="0">
              <a:latin typeface="微软雅黑" panose="020B0503020204020204" pitchFamily="34" charset="-122"/>
              <a:ea typeface="微软雅黑" panose="020B0503020204020204" pitchFamily="34" charset="-122"/>
            </a:endParaRPr>
          </a:p>
          <a:p>
            <a:r>
              <a:rPr lang="zh-CN" altLang="en-US" sz="3400" dirty="0">
                <a:latin typeface="微软雅黑" panose="020B0503020204020204" pitchFamily="34" charset="-122"/>
                <a:ea typeface="微软雅黑" panose="020B0503020204020204" pitchFamily="34" charset="-122"/>
              </a:rPr>
              <a:t>学习形式</a:t>
            </a:r>
            <a:r>
              <a:rPr lang="en-US" altLang="zh-CN" sz="3400" dirty="0">
                <a:latin typeface="微软雅黑" panose="020B0503020204020204" pitchFamily="34" charset="-122"/>
                <a:ea typeface="微软雅黑" panose="020B0503020204020204" pitchFamily="34" charset="-122"/>
              </a:rPr>
              <a:t>/Pattern</a:t>
            </a:r>
          </a:p>
          <a:p>
            <a:pPr lvl="1"/>
            <a:r>
              <a:rPr lang="en-US" altLang="zh-CN" dirty="0">
                <a:latin typeface="微软雅黑" panose="020B0503020204020204" pitchFamily="34" charset="-122"/>
                <a:ea typeface="微软雅黑" panose="020B0503020204020204" pitchFamily="34" charset="-122"/>
              </a:rPr>
              <a:t>Lectures</a:t>
            </a:r>
            <a:r>
              <a:rPr lang="zh-CN" altLang="en-US" dirty="0">
                <a:latin typeface="微软雅黑" panose="020B0503020204020204" pitchFamily="34" charset="-122"/>
                <a:ea typeface="微软雅黑" panose="020B0503020204020204" pitchFamily="34" charset="-122"/>
              </a:rPr>
              <a:t>（讲授）</a:t>
            </a:r>
            <a:r>
              <a:rPr lang="en-US" altLang="zh-CN" dirty="0">
                <a:latin typeface="微软雅黑" panose="020B0503020204020204" pitchFamily="34" charset="-122"/>
                <a:ea typeface="微软雅黑" panose="020B0503020204020204" pitchFamily="34" charset="-122"/>
              </a:rPr>
              <a:t>+ Q.&amp;A.</a:t>
            </a:r>
            <a:r>
              <a:rPr lang="zh-CN" altLang="en-US" dirty="0">
                <a:latin typeface="微软雅黑" panose="020B0503020204020204" pitchFamily="34" charset="-122"/>
                <a:ea typeface="微软雅黑" panose="020B0503020204020204" pitchFamily="34" charset="-122"/>
              </a:rPr>
              <a:t>（答疑）</a:t>
            </a:r>
            <a:r>
              <a:rPr lang="en-US" altLang="zh-CN" dirty="0">
                <a:latin typeface="微软雅黑" panose="020B0503020204020204" pitchFamily="34" charset="-122"/>
                <a:ea typeface="微软雅黑" panose="020B0503020204020204" pitchFamily="34" charset="-122"/>
              </a:rPr>
              <a:t>+ Exercises</a:t>
            </a:r>
            <a:r>
              <a:rPr lang="zh-CN" altLang="en-US" dirty="0">
                <a:latin typeface="微软雅黑" panose="020B0503020204020204" pitchFamily="34" charset="-122"/>
                <a:ea typeface="微软雅黑" panose="020B0503020204020204" pitchFamily="34" charset="-122"/>
              </a:rPr>
              <a:t>（测验）</a:t>
            </a:r>
            <a:r>
              <a:rPr lang="en-US" altLang="zh-CN" dirty="0">
                <a:latin typeface="微软雅黑" panose="020B0503020204020204" pitchFamily="34" charset="-122"/>
                <a:ea typeface="微软雅黑" panose="020B0503020204020204" pitchFamily="34" charset="-122"/>
              </a:rPr>
              <a:t> + Experiments</a:t>
            </a:r>
            <a:r>
              <a:rPr lang="zh-CN" altLang="en-US" dirty="0">
                <a:latin typeface="微软雅黑" panose="020B0503020204020204" pitchFamily="34" charset="-122"/>
                <a:ea typeface="微软雅黑" panose="020B0503020204020204" pitchFamily="34" charset="-122"/>
              </a:rPr>
              <a:t>（大作业实验）</a:t>
            </a:r>
            <a:r>
              <a:rPr lang="en-US" altLang="zh-CN" dirty="0">
                <a:latin typeface="微软雅黑" panose="020B0503020204020204" pitchFamily="34" charset="-122"/>
                <a:ea typeface="微软雅黑" panose="020B0503020204020204" pitchFamily="34" charset="-122"/>
              </a:rPr>
              <a:t>.</a:t>
            </a:r>
          </a:p>
          <a:p>
            <a:r>
              <a:rPr lang="zh-CN" altLang="en-US" sz="3400" dirty="0">
                <a:latin typeface="微软雅黑" panose="020B0503020204020204" pitchFamily="34" charset="-122"/>
                <a:ea typeface="微软雅黑" panose="020B0503020204020204" pitchFamily="34" charset="-122"/>
              </a:rPr>
              <a:t>成绩构成</a:t>
            </a:r>
            <a:r>
              <a:rPr lang="en-US" altLang="zh-CN" sz="3400" dirty="0">
                <a:latin typeface="微软雅黑" panose="020B0503020204020204" pitchFamily="34" charset="-122"/>
                <a:ea typeface="微软雅黑" panose="020B0503020204020204" pitchFamily="34" charset="-122"/>
              </a:rPr>
              <a:t>/Credit Constitution</a:t>
            </a:r>
            <a:endParaRPr lang="en-US" altLang="zh-CN" sz="3600"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Exercises (30%) + Reports (70%).</a:t>
            </a:r>
          </a:p>
          <a:p>
            <a:pPr lvl="1"/>
            <a:endParaRPr lang="en-US" altLang="zh-CN" dirty="0"/>
          </a:p>
          <a:p>
            <a:endParaRPr lang="en-US" altLang="zh-CN" dirty="0"/>
          </a:p>
        </p:txBody>
      </p:sp>
      <p:sp>
        <p:nvSpPr>
          <p:cNvPr id="14" name="灯片编号占位符 3">
            <a:extLst>
              <a:ext uri="{FF2B5EF4-FFF2-40B4-BE49-F238E27FC236}">
                <a16:creationId xmlns:a16="http://schemas.microsoft.com/office/drawing/2014/main" id="{C1933B0F-484B-4271-AC3F-D7FE90081374}"/>
              </a:ext>
            </a:extLst>
          </p:cNvPr>
          <p:cNvSpPr txBox="1">
            <a:spLocks noGrp="1"/>
          </p:cNvSpPr>
          <p:nvPr/>
        </p:nvSpPr>
        <p:spPr bwMode="auto">
          <a:xfrm>
            <a:off x="9191626" y="624363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0F3F394-1B40-4DCE-9CD0-92AE6166EF28}" type="slidenum">
              <a:rPr lang="en-US" altLang="zh-CN" sz="1600">
                <a:latin typeface="Garamond" panose="02020404030301010803" pitchFamily="18" charset="0"/>
              </a:rPr>
              <a:pPr algn="r"/>
              <a:t>2</a:t>
            </a:fld>
            <a:endParaRPr lang="en-US" altLang="zh-CN" sz="1600">
              <a:latin typeface="Garamond" panose="02020404030301010803" pitchFamily="18" charset="0"/>
            </a:endParaRPr>
          </a:p>
        </p:txBody>
      </p:sp>
      <p:sp>
        <p:nvSpPr>
          <p:cNvPr id="3077" name="Rectangle 5">
            <a:extLst>
              <a:ext uri="{FF2B5EF4-FFF2-40B4-BE49-F238E27FC236}">
                <a16:creationId xmlns:a16="http://schemas.microsoft.com/office/drawing/2014/main" id="{E231B230-0DB3-49AF-A87B-884164F60977}"/>
              </a:ext>
            </a:extLst>
          </p:cNvPr>
          <p:cNvSpPr>
            <a:spLocks noGrp="1" noChangeArrowheads="1"/>
          </p:cNvSpPr>
          <p:nvPr>
            <p:ph type="title"/>
          </p:nvPr>
        </p:nvSpPr>
        <p:spPr/>
        <p:txBody>
          <a:bodyPr/>
          <a:lstStyle/>
          <a:p>
            <a:r>
              <a:rPr lang="zh-CN" altLang="en-US" dirty="0"/>
              <a:t>授课要点</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8B0E926B-1790-4A22-9810-94CB0F6C7EDC}"/>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D048D11-32BB-4772-B990-D937F58004AB}" type="slidenum">
              <a:rPr lang="en-US" altLang="zh-CN" sz="1600">
                <a:latin typeface="Garamond" panose="02020404030301010803" pitchFamily="18" charset="0"/>
              </a:rPr>
              <a:pPr algn="r" eaLnBrk="1" hangingPunct="1">
                <a:spcBef>
                  <a:spcPct val="0"/>
                </a:spcBef>
                <a:buFontTx/>
                <a:buNone/>
              </a:pPr>
              <a:t>20</a:t>
            </a:fld>
            <a:endParaRPr lang="en-US" altLang="zh-CN" sz="1600">
              <a:latin typeface="Garamond" panose="02020404030301010803" pitchFamily="18" charset="0"/>
            </a:endParaRPr>
          </a:p>
        </p:txBody>
      </p:sp>
      <p:sp>
        <p:nvSpPr>
          <p:cNvPr id="22531" name="Rectangle 2">
            <a:extLst>
              <a:ext uri="{FF2B5EF4-FFF2-40B4-BE49-F238E27FC236}">
                <a16:creationId xmlns:a16="http://schemas.microsoft.com/office/drawing/2014/main" id="{73E1B023-B953-44F7-A8EF-054625BBC0DC}"/>
              </a:ext>
            </a:extLst>
          </p:cNvPr>
          <p:cNvSpPr>
            <a:spLocks noChangeArrowheads="1"/>
          </p:cNvSpPr>
          <p:nvPr/>
        </p:nvSpPr>
        <p:spPr bwMode="auto">
          <a:xfrm>
            <a:off x="3657600" y="457200"/>
            <a:ext cx="4641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楷体_GB2312" pitchFamily="49" charset="-122"/>
                <a:ea typeface="楷体_GB2312" pitchFamily="49" charset="-122"/>
              </a:rPr>
              <a:t> </a:t>
            </a:r>
            <a:r>
              <a:rPr kumimoji="1" lang="zh-CN" altLang="en-US" b="1">
                <a:latin typeface="楷体_GB2312" pitchFamily="49" charset="-122"/>
                <a:ea typeface="楷体_GB2312" pitchFamily="49" charset="-122"/>
              </a:rPr>
              <a:t>数学建模的一般步骤</a:t>
            </a:r>
          </a:p>
        </p:txBody>
      </p:sp>
      <p:grpSp>
        <p:nvGrpSpPr>
          <p:cNvPr id="22532" name="Group 3">
            <a:extLst>
              <a:ext uri="{FF2B5EF4-FFF2-40B4-BE49-F238E27FC236}">
                <a16:creationId xmlns:a16="http://schemas.microsoft.com/office/drawing/2014/main" id="{86ADED3B-ADF2-42E5-93B7-0C5A3EC2804C}"/>
              </a:ext>
            </a:extLst>
          </p:cNvPr>
          <p:cNvGrpSpPr>
            <a:grpSpLocks/>
          </p:cNvGrpSpPr>
          <p:nvPr/>
        </p:nvGrpSpPr>
        <p:grpSpPr bwMode="auto">
          <a:xfrm>
            <a:off x="2819401" y="1219201"/>
            <a:ext cx="6829425" cy="2911475"/>
            <a:chOff x="1266" y="950"/>
            <a:chExt cx="4302" cy="1834"/>
          </a:xfrm>
        </p:grpSpPr>
        <p:sp>
          <p:nvSpPr>
            <p:cNvPr id="22539" name="Text Box 4">
              <a:extLst>
                <a:ext uri="{FF2B5EF4-FFF2-40B4-BE49-F238E27FC236}">
                  <a16:creationId xmlns:a16="http://schemas.microsoft.com/office/drawing/2014/main" id="{25D97A74-A38E-4613-9C57-AD8A751BB556}"/>
                </a:ext>
              </a:extLst>
            </p:cNvPr>
            <p:cNvSpPr txBox="1">
              <a:spLocks noChangeArrowheads="1"/>
            </p:cNvSpPr>
            <p:nvPr/>
          </p:nvSpPr>
          <p:spPr bwMode="auto">
            <a:xfrm>
              <a:off x="1266" y="960"/>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模型准备</a:t>
              </a:r>
            </a:p>
          </p:txBody>
        </p:sp>
        <p:sp>
          <p:nvSpPr>
            <p:cNvPr id="22540" name="Line 5">
              <a:extLst>
                <a:ext uri="{FF2B5EF4-FFF2-40B4-BE49-F238E27FC236}">
                  <a16:creationId xmlns:a16="http://schemas.microsoft.com/office/drawing/2014/main" id="{3FFFD9BC-EEAF-4070-94A0-0E5F967B7561}"/>
                </a:ext>
              </a:extLst>
            </p:cNvPr>
            <p:cNvSpPr>
              <a:spLocks noChangeShapeType="1"/>
            </p:cNvSpPr>
            <p:nvPr/>
          </p:nvSpPr>
          <p:spPr bwMode="auto">
            <a:xfrm>
              <a:off x="3984" y="1104"/>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6">
              <a:extLst>
                <a:ext uri="{FF2B5EF4-FFF2-40B4-BE49-F238E27FC236}">
                  <a16:creationId xmlns:a16="http://schemas.microsoft.com/office/drawing/2014/main" id="{87CB6710-4470-4411-8E5B-1AFFB94FBAA9}"/>
                </a:ext>
              </a:extLst>
            </p:cNvPr>
            <p:cNvSpPr>
              <a:spLocks noChangeShapeType="1"/>
            </p:cNvSpPr>
            <p:nvPr/>
          </p:nvSpPr>
          <p:spPr bwMode="auto">
            <a:xfrm>
              <a:off x="4992" y="1296"/>
              <a:ext cx="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7">
              <a:extLst>
                <a:ext uri="{FF2B5EF4-FFF2-40B4-BE49-F238E27FC236}">
                  <a16:creationId xmlns:a16="http://schemas.microsoft.com/office/drawing/2014/main" id="{B2894C31-9166-4068-ABCE-F8DB315B217D}"/>
                </a:ext>
              </a:extLst>
            </p:cNvPr>
            <p:cNvSpPr>
              <a:spLocks noChangeShapeType="1"/>
            </p:cNvSpPr>
            <p:nvPr/>
          </p:nvSpPr>
          <p:spPr bwMode="auto">
            <a:xfrm flipH="1">
              <a:off x="3984" y="1872"/>
              <a:ext cx="4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Line 8">
              <a:extLst>
                <a:ext uri="{FF2B5EF4-FFF2-40B4-BE49-F238E27FC236}">
                  <a16:creationId xmlns:a16="http://schemas.microsoft.com/office/drawing/2014/main" id="{FAD7055F-F7CF-428C-860F-76EB114ACDF3}"/>
                </a:ext>
              </a:extLst>
            </p:cNvPr>
            <p:cNvSpPr>
              <a:spLocks noChangeShapeType="1"/>
            </p:cNvSpPr>
            <p:nvPr/>
          </p:nvSpPr>
          <p:spPr bwMode="auto">
            <a:xfrm flipH="1" flipV="1">
              <a:off x="2352" y="1872"/>
              <a:ext cx="51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4" name="Line 9">
              <a:extLst>
                <a:ext uri="{FF2B5EF4-FFF2-40B4-BE49-F238E27FC236}">
                  <a16:creationId xmlns:a16="http://schemas.microsoft.com/office/drawing/2014/main" id="{DD2CD91D-7E80-4C53-AD4F-A489B81FF729}"/>
                </a:ext>
              </a:extLst>
            </p:cNvPr>
            <p:cNvSpPr>
              <a:spLocks noChangeShapeType="1"/>
            </p:cNvSpPr>
            <p:nvPr/>
          </p:nvSpPr>
          <p:spPr bwMode="auto">
            <a:xfrm>
              <a:off x="1776" y="2074"/>
              <a:ext cx="0" cy="3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5" name="Line 10">
              <a:extLst>
                <a:ext uri="{FF2B5EF4-FFF2-40B4-BE49-F238E27FC236}">
                  <a16:creationId xmlns:a16="http://schemas.microsoft.com/office/drawing/2014/main" id="{D69BEFD6-CF04-4501-82D9-1946D643FA16}"/>
                </a:ext>
              </a:extLst>
            </p:cNvPr>
            <p:cNvSpPr>
              <a:spLocks noChangeShapeType="1"/>
            </p:cNvSpPr>
            <p:nvPr/>
          </p:nvSpPr>
          <p:spPr bwMode="auto">
            <a:xfrm flipV="1">
              <a:off x="2352" y="1296"/>
              <a:ext cx="528" cy="41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6" name="Text Box 11">
              <a:extLst>
                <a:ext uri="{FF2B5EF4-FFF2-40B4-BE49-F238E27FC236}">
                  <a16:creationId xmlns:a16="http://schemas.microsoft.com/office/drawing/2014/main" id="{CCB3709E-D958-4DD0-91AB-303F98BDBC59}"/>
                </a:ext>
              </a:extLst>
            </p:cNvPr>
            <p:cNvSpPr txBox="1">
              <a:spLocks noChangeArrowheads="1"/>
            </p:cNvSpPr>
            <p:nvPr/>
          </p:nvSpPr>
          <p:spPr bwMode="auto">
            <a:xfrm>
              <a:off x="2898" y="950"/>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模型假设</a:t>
              </a:r>
            </a:p>
          </p:txBody>
        </p:sp>
        <p:sp>
          <p:nvSpPr>
            <p:cNvPr id="22547" name="Line 12">
              <a:extLst>
                <a:ext uri="{FF2B5EF4-FFF2-40B4-BE49-F238E27FC236}">
                  <a16:creationId xmlns:a16="http://schemas.microsoft.com/office/drawing/2014/main" id="{5439F66F-C28D-4CC4-BEDC-5A997DE00AAD}"/>
                </a:ext>
              </a:extLst>
            </p:cNvPr>
            <p:cNvSpPr>
              <a:spLocks noChangeShapeType="1"/>
            </p:cNvSpPr>
            <p:nvPr/>
          </p:nvSpPr>
          <p:spPr bwMode="auto">
            <a:xfrm>
              <a:off x="2352" y="1104"/>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Text Box 13">
              <a:extLst>
                <a:ext uri="{FF2B5EF4-FFF2-40B4-BE49-F238E27FC236}">
                  <a16:creationId xmlns:a16="http://schemas.microsoft.com/office/drawing/2014/main" id="{ADE66034-E4C0-4049-8859-6F8106DA87A9}"/>
                </a:ext>
              </a:extLst>
            </p:cNvPr>
            <p:cNvSpPr txBox="1">
              <a:spLocks noChangeArrowheads="1"/>
            </p:cNvSpPr>
            <p:nvPr/>
          </p:nvSpPr>
          <p:spPr bwMode="auto">
            <a:xfrm>
              <a:off x="4482" y="950"/>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模型构成</a:t>
              </a:r>
            </a:p>
          </p:txBody>
        </p:sp>
        <p:sp>
          <p:nvSpPr>
            <p:cNvPr id="22549" name="Text Box 14">
              <a:extLst>
                <a:ext uri="{FF2B5EF4-FFF2-40B4-BE49-F238E27FC236}">
                  <a16:creationId xmlns:a16="http://schemas.microsoft.com/office/drawing/2014/main" id="{4BB25A66-E529-455B-B056-2EBBD3DC093F}"/>
                </a:ext>
              </a:extLst>
            </p:cNvPr>
            <p:cNvSpPr txBox="1">
              <a:spLocks noChangeArrowheads="1"/>
            </p:cNvSpPr>
            <p:nvPr/>
          </p:nvSpPr>
          <p:spPr bwMode="auto">
            <a:xfrm>
              <a:off x="4482" y="1680"/>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模型求解</a:t>
              </a:r>
            </a:p>
          </p:txBody>
        </p:sp>
        <p:sp>
          <p:nvSpPr>
            <p:cNvPr id="22550" name="Text Box 15">
              <a:extLst>
                <a:ext uri="{FF2B5EF4-FFF2-40B4-BE49-F238E27FC236}">
                  <a16:creationId xmlns:a16="http://schemas.microsoft.com/office/drawing/2014/main" id="{448F4026-E253-4487-8BA3-2AFA1CC7469F}"/>
                </a:ext>
              </a:extLst>
            </p:cNvPr>
            <p:cNvSpPr txBox="1">
              <a:spLocks noChangeArrowheads="1"/>
            </p:cNvSpPr>
            <p:nvPr/>
          </p:nvSpPr>
          <p:spPr bwMode="auto">
            <a:xfrm>
              <a:off x="2898" y="1680"/>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模型分析</a:t>
              </a:r>
            </a:p>
          </p:txBody>
        </p:sp>
        <p:sp>
          <p:nvSpPr>
            <p:cNvPr id="22551" name="Text Box 16">
              <a:extLst>
                <a:ext uri="{FF2B5EF4-FFF2-40B4-BE49-F238E27FC236}">
                  <a16:creationId xmlns:a16="http://schemas.microsoft.com/office/drawing/2014/main" id="{7F8FE046-8558-4F13-9DA9-BBDEB4CC2AED}"/>
                </a:ext>
              </a:extLst>
            </p:cNvPr>
            <p:cNvSpPr txBox="1">
              <a:spLocks noChangeArrowheads="1"/>
            </p:cNvSpPr>
            <p:nvPr/>
          </p:nvSpPr>
          <p:spPr bwMode="auto">
            <a:xfrm>
              <a:off x="1266" y="1718"/>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模型检验</a:t>
              </a:r>
            </a:p>
          </p:txBody>
        </p:sp>
        <p:sp>
          <p:nvSpPr>
            <p:cNvPr id="22552" name="Text Box 17">
              <a:extLst>
                <a:ext uri="{FF2B5EF4-FFF2-40B4-BE49-F238E27FC236}">
                  <a16:creationId xmlns:a16="http://schemas.microsoft.com/office/drawing/2014/main" id="{DAC1EAEF-D8A8-4372-AC69-A3250A161C9F}"/>
                </a:ext>
              </a:extLst>
            </p:cNvPr>
            <p:cNvSpPr txBox="1">
              <a:spLocks noChangeArrowheads="1"/>
            </p:cNvSpPr>
            <p:nvPr/>
          </p:nvSpPr>
          <p:spPr bwMode="auto">
            <a:xfrm>
              <a:off x="1266" y="2438"/>
              <a:ext cx="1086" cy="3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latin typeface="Times New Roman" panose="02020603050405020304" pitchFamily="18" charset="0"/>
                </a:rPr>
                <a:t>模型应用</a:t>
              </a:r>
            </a:p>
          </p:txBody>
        </p:sp>
      </p:grpSp>
      <p:sp>
        <p:nvSpPr>
          <p:cNvPr id="22533" name="Rectangle 18">
            <a:extLst>
              <a:ext uri="{FF2B5EF4-FFF2-40B4-BE49-F238E27FC236}">
                <a16:creationId xmlns:a16="http://schemas.microsoft.com/office/drawing/2014/main" id="{C54118AC-8F06-43D9-B323-36267C9F7102}"/>
              </a:ext>
            </a:extLst>
          </p:cNvPr>
          <p:cNvSpPr>
            <a:spLocks noChangeArrowheads="1"/>
          </p:cNvSpPr>
          <p:nvPr/>
        </p:nvSpPr>
        <p:spPr bwMode="auto">
          <a:xfrm>
            <a:off x="2286000" y="4419600"/>
            <a:ext cx="6096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a:t>
            </a:r>
          </a:p>
          <a:p>
            <a:pPr algn="ctr" eaLnBrk="1" hangingPunct="1">
              <a:spcBef>
                <a:spcPct val="0"/>
              </a:spcBef>
              <a:buFontTx/>
              <a:buNone/>
            </a:pPr>
            <a:r>
              <a:rPr kumimoji="1" lang="zh-CN" altLang="en-US" sz="2800" b="1">
                <a:latin typeface="Times New Roman" panose="02020603050405020304" pitchFamily="18" charset="0"/>
              </a:rPr>
              <a:t>型</a:t>
            </a:r>
          </a:p>
          <a:p>
            <a:pPr algn="ctr" eaLnBrk="1" hangingPunct="1">
              <a:spcBef>
                <a:spcPct val="0"/>
              </a:spcBef>
              <a:buFontTx/>
              <a:buNone/>
            </a:pPr>
            <a:r>
              <a:rPr kumimoji="1" lang="zh-CN" altLang="en-US" sz="2800" b="1">
                <a:latin typeface="Times New Roman" panose="02020603050405020304" pitchFamily="18" charset="0"/>
              </a:rPr>
              <a:t>准</a:t>
            </a:r>
          </a:p>
          <a:p>
            <a:pPr algn="ctr" eaLnBrk="1" hangingPunct="1">
              <a:spcBef>
                <a:spcPct val="0"/>
              </a:spcBef>
              <a:buFontTx/>
              <a:buNone/>
            </a:pPr>
            <a:r>
              <a:rPr kumimoji="1" lang="zh-CN" altLang="en-US" sz="2800" b="1">
                <a:latin typeface="Times New Roman" panose="02020603050405020304" pitchFamily="18" charset="0"/>
              </a:rPr>
              <a:t>备</a:t>
            </a:r>
          </a:p>
        </p:txBody>
      </p:sp>
      <p:sp>
        <p:nvSpPr>
          <p:cNvPr id="22534" name="Rectangle 19">
            <a:extLst>
              <a:ext uri="{FF2B5EF4-FFF2-40B4-BE49-F238E27FC236}">
                <a16:creationId xmlns:a16="http://schemas.microsoft.com/office/drawing/2014/main" id="{F03AD97E-C0BA-423A-9339-01A03BC8540D}"/>
              </a:ext>
            </a:extLst>
          </p:cNvPr>
          <p:cNvSpPr>
            <a:spLocks noChangeArrowheads="1"/>
          </p:cNvSpPr>
          <p:nvPr/>
        </p:nvSpPr>
        <p:spPr bwMode="auto">
          <a:xfrm>
            <a:off x="3352800" y="45720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楷体_GB2312" pitchFamily="49" charset="-122"/>
                <a:ea typeface="楷体_GB2312" pitchFamily="49" charset="-122"/>
              </a:rPr>
              <a:t>了解实际背景</a:t>
            </a:r>
          </a:p>
        </p:txBody>
      </p:sp>
      <p:sp>
        <p:nvSpPr>
          <p:cNvPr id="22535" name="Rectangle 20">
            <a:extLst>
              <a:ext uri="{FF2B5EF4-FFF2-40B4-BE49-F238E27FC236}">
                <a16:creationId xmlns:a16="http://schemas.microsoft.com/office/drawing/2014/main" id="{DA6AD139-7053-457B-B761-4563A8325585}"/>
              </a:ext>
            </a:extLst>
          </p:cNvPr>
          <p:cNvSpPr>
            <a:spLocks noChangeArrowheads="1"/>
          </p:cNvSpPr>
          <p:nvPr/>
        </p:nvSpPr>
        <p:spPr bwMode="auto">
          <a:xfrm>
            <a:off x="6019800" y="45720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楷体_GB2312" pitchFamily="49" charset="-122"/>
                <a:ea typeface="楷体_GB2312" pitchFamily="49" charset="-122"/>
              </a:rPr>
              <a:t>明确建模目的</a:t>
            </a:r>
          </a:p>
        </p:txBody>
      </p:sp>
      <p:sp>
        <p:nvSpPr>
          <p:cNvPr id="22536" name="Rectangle 21">
            <a:extLst>
              <a:ext uri="{FF2B5EF4-FFF2-40B4-BE49-F238E27FC236}">
                <a16:creationId xmlns:a16="http://schemas.microsoft.com/office/drawing/2014/main" id="{68D49673-4CFE-40FD-95CF-73897F4853F8}"/>
              </a:ext>
            </a:extLst>
          </p:cNvPr>
          <p:cNvSpPr>
            <a:spLocks noChangeArrowheads="1"/>
          </p:cNvSpPr>
          <p:nvPr/>
        </p:nvSpPr>
        <p:spPr bwMode="auto">
          <a:xfrm>
            <a:off x="3352800" y="54864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楷体_GB2312" pitchFamily="49" charset="-122"/>
                <a:ea typeface="楷体_GB2312" pitchFamily="49" charset="-122"/>
              </a:rPr>
              <a:t>搜集有关信息</a:t>
            </a:r>
          </a:p>
        </p:txBody>
      </p:sp>
      <p:sp>
        <p:nvSpPr>
          <p:cNvPr id="22537" name="Rectangle 22">
            <a:extLst>
              <a:ext uri="{FF2B5EF4-FFF2-40B4-BE49-F238E27FC236}">
                <a16:creationId xmlns:a16="http://schemas.microsoft.com/office/drawing/2014/main" id="{97699CDA-D7CC-4F90-89DD-FF7F9045B588}"/>
              </a:ext>
            </a:extLst>
          </p:cNvPr>
          <p:cNvSpPr>
            <a:spLocks noChangeArrowheads="1"/>
          </p:cNvSpPr>
          <p:nvPr/>
        </p:nvSpPr>
        <p:spPr bwMode="auto">
          <a:xfrm>
            <a:off x="5943600" y="54864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楷体_GB2312" pitchFamily="49" charset="-122"/>
                <a:ea typeface="楷体_GB2312" pitchFamily="49" charset="-122"/>
              </a:rPr>
              <a:t>掌握对象特征</a:t>
            </a:r>
          </a:p>
        </p:txBody>
      </p:sp>
      <p:sp>
        <p:nvSpPr>
          <p:cNvPr id="22538" name="Rectangle 23">
            <a:extLst>
              <a:ext uri="{FF2B5EF4-FFF2-40B4-BE49-F238E27FC236}">
                <a16:creationId xmlns:a16="http://schemas.microsoft.com/office/drawing/2014/main" id="{69E48D65-266F-4AD6-B1F5-FAEE18404A4D}"/>
              </a:ext>
            </a:extLst>
          </p:cNvPr>
          <p:cNvSpPr>
            <a:spLocks noChangeArrowheads="1"/>
          </p:cNvSpPr>
          <p:nvPr/>
        </p:nvSpPr>
        <p:spPr bwMode="auto">
          <a:xfrm>
            <a:off x="8686800" y="4495800"/>
            <a:ext cx="152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FontTx/>
              <a:buNone/>
            </a:pPr>
            <a:r>
              <a:rPr kumimoji="1" lang="zh-CN" altLang="en-US" sz="2800" b="1">
                <a:latin typeface="Times New Roman" panose="02020603050405020304" pitchFamily="18" charset="0"/>
                <a:ea typeface="楷体_GB2312" pitchFamily="49" charset="-122"/>
              </a:rPr>
              <a:t>形成一个</a:t>
            </a:r>
          </a:p>
          <a:p>
            <a:pPr algn="ctr" eaLnBrk="1" hangingPunct="1">
              <a:lnSpc>
                <a:spcPct val="120000"/>
              </a:lnSpc>
              <a:spcBef>
                <a:spcPct val="0"/>
              </a:spcBef>
              <a:buFontTx/>
              <a:buNone/>
            </a:pPr>
            <a:r>
              <a:rPr kumimoji="1" lang="zh-CN" altLang="en-US" sz="2800" b="1">
                <a:latin typeface="Times New Roman" panose="02020603050405020304" pitchFamily="18" charset="0"/>
                <a:ea typeface="楷体_GB2312" pitchFamily="49" charset="-122"/>
              </a:rPr>
              <a:t>比较清晰</a:t>
            </a:r>
          </a:p>
          <a:p>
            <a:pPr algn="ctr" eaLnBrk="1" hangingPunct="1">
              <a:lnSpc>
                <a:spcPct val="120000"/>
              </a:lnSpc>
              <a:spcBef>
                <a:spcPct val="0"/>
              </a:spcBef>
              <a:buFontTx/>
              <a:buNone/>
            </a:pPr>
            <a:r>
              <a:rPr kumimoji="1" lang="zh-CN" altLang="en-US" sz="2800" b="1">
                <a:latin typeface="Times New Roman" panose="02020603050405020304" pitchFamily="18" charset="0"/>
                <a:ea typeface="楷体_GB2312" pitchFamily="49" charset="-122"/>
              </a:rPr>
              <a:t>的‘问题’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541B5CF4-2F35-41DF-A51D-F96BBCD29BB4}"/>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2134F5A8-8ABC-4A79-8483-B1DD3B737D2B}" type="slidenum">
              <a:rPr lang="en-US" altLang="zh-CN" sz="1600">
                <a:latin typeface="Garamond" panose="02020404030301010803" pitchFamily="18" charset="0"/>
              </a:rPr>
              <a:pPr algn="r" eaLnBrk="1" hangingPunct="1">
                <a:spcBef>
                  <a:spcPct val="0"/>
                </a:spcBef>
                <a:buFontTx/>
                <a:buNone/>
              </a:pPr>
              <a:t>21</a:t>
            </a:fld>
            <a:endParaRPr lang="en-US" altLang="zh-CN" sz="1600">
              <a:latin typeface="Garamond" panose="02020404030301010803" pitchFamily="18" charset="0"/>
            </a:endParaRPr>
          </a:p>
        </p:txBody>
      </p:sp>
      <p:sp>
        <p:nvSpPr>
          <p:cNvPr id="23555" name="Rectangle 2">
            <a:extLst>
              <a:ext uri="{FF2B5EF4-FFF2-40B4-BE49-F238E27FC236}">
                <a16:creationId xmlns:a16="http://schemas.microsoft.com/office/drawing/2014/main" id="{B3BF15DD-A9C8-4007-94A2-6ACC9B27427B}"/>
              </a:ext>
            </a:extLst>
          </p:cNvPr>
          <p:cNvSpPr>
            <a:spLocks noChangeArrowheads="1"/>
          </p:cNvSpPr>
          <p:nvPr/>
        </p:nvSpPr>
        <p:spPr bwMode="auto">
          <a:xfrm>
            <a:off x="2819400" y="1455738"/>
            <a:ext cx="6096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a:t>
            </a:r>
          </a:p>
          <a:p>
            <a:pPr algn="ctr" eaLnBrk="1" hangingPunct="1">
              <a:spcBef>
                <a:spcPct val="0"/>
              </a:spcBef>
              <a:buFontTx/>
              <a:buNone/>
            </a:pPr>
            <a:r>
              <a:rPr kumimoji="1" lang="zh-CN" altLang="en-US" sz="2800" b="1">
                <a:latin typeface="Times New Roman" panose="02020603050405020304" pitchFamily="18" charset="0"/>
              </a:rPr>
              <a:t>型</a:t>
            </a:r>
          </a:p>
          <a:p>
            <a:pPr algn="ctr" eaLnBrk="1" hangingPunct="1">
              <a:spcBef>
                <a:spcPct val="0"/>
              </a:spcBef>
              <a:buFontTx/>
              <a:buNone/>
            </a:pPr>
            <a:r>
              <a:rPr kumimoji="1" lang="zh-CN" altLang="en-US" sz="2800" b="1">
                <a:latin typeface="Times New Roman" panose="02020603050405020304" pitchFamily="18" charset="0"/>
              </a:rPr>
              <a:t>假</a:t>
            </a:r>
          </a:p>
          <a:p>
            <a:pPr algn="ctr" eaLnBrk="1" hangingPunct="1">
              <a:spcBef>
                <a:spcPct val="0"/>
              </a:spcBef>
              <a:buFontTx/>
              <a:buNone/>
            </a:pPr>
            <a:r>
              <a:rPr kumimoji="1" lang="zh-CN" altLang="en-US" sz="2800" b="1">
                <a:latin typeface="Times New Roman" panose="02020603050405020304" pitchFamily="18" charset="0"/>
              </a:rPr>
              <a:t>设</a:t>
            </a:r>
          </a:p>
        </p:txBody>
      </p:sp>
      <p:sp>
        <p:nvSpPr>
          <p:cNvPr id="23556" name="Rectangle 3">
            <a:extLst>
              <a:ext uri="{FF2B5EF4-FFF2-40B4-BE49-F238E27FC236}">
                <a16:creationId xmlns:a16="http://schemas.microsoft.com/office/drawing/2014/main" id="{38CD9294-5B0B-4728-93C8-CF9E180A5CF7}"/>
              </a:ext>
            </a:extLst>
          </p:cNvPr>
          <p:cNvSpPr>
            <a:spLocks noChangeArrowheads="1"/>
          </p:cNvSpPr>
          <p:nvPr/>
        </p:nvSpPr>
        <p:spPr bwMode="auto">
          <a:xfrm>
            <a:off x="4038600" y="1219200"/>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针对问题特点和建模目的</a:t>
            </a:r>
          </a:p>
        </p:txBody>
      </p:sp>
      <p:sp>
        <p:nvSpPr>
          <p:cNvPr id="23557" name="Rectangle 4">
            <a:extLst>
              <a:ext uri="{FF2B5EF4-FFF2-40B4-BE49-F238E27FC236}">
                <a16:creationId xmlns:a16="http://schemas.microsoft.com/office/drawing/2014/main" id="{F3EF02DD-24A3-4793-9AD7-21FC8E60F220}"/>
              </a:ext>
            </a:extLst>
          </p:cNvPr>
          <p:cNvSpPr>
            <a:spLocks noChangeArrowheads="1"/>
          </p:cNvSpPr>
          <p:nvPr/>
        </p:nvSpPr>
        <p:spPr bwMode="auto">
          <a:xfrm>
            <a:off x="4151313" y="1989138"/>
            <a:ext cx="472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作出合理的、简化的假设</a:t>
            </a:r>
          </a:p>
        </p:txBody>
      </p:sp>
      <p:sp>
        <p:nvSpPr>
          <p:cNvPr id="23558" name="Rectangle 5">
            <a:extLst>
              <a:ext uri="{FF2B5EF4-FFF2-40B4-BE49-F238E27FC236}">
                <a16:creationId xmlns:a16="http://schemas.microsoft.com/office/drawing/2014/main" id="{B1D6FF0F-CF85-42BD-8005-4CE33F459B0E}"/>
              </a:ext>
            </a:extLst>
          </p:cNvPr>
          <p:cNvSpPr>
            <a:spLocks noChangeArrowheads="1"/>
          </p:cNvSpPr>
          <p:nvPr/>
        </p:nvSpPr>
        <p:spPr bwMode="auto">
          <a:xfrm>
            <a:off x="4179888" y="2743200"/>
            <a:ext cx="515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在合理与简化之间作出折中</a:t>
            </a:r>
          </a:p>
        </p:txBody>
      </p:sp>
      <p:sp>
        <p:nvSpPr>
          <p:cNvPr id="23559" name="Rectangle 6">
            <a:extLst>
              <a:ext uri="{FF2B5EF4-FFF2-40B4-BE49-F238E27FC236}">
                <a16:creationId xmlns:a16="http://schemas.microsoft.com/office/drawing/2014/main" id="{6181FFB6-62F1-4A60-98DE-9019CD3E8F56}"/>
              </a:ext>
            </a:extLst>
          </p:cNvPr>
          <p:cNvSpPr>
            <a:spLocks noChangeArrowheads="1"/>
          </p:cNvSpPr>
          <p:nvPr/>
        </p:nvSpPr>
        <p:spPr bwMode="auto">
          <a:xfrm>
            <a:off x="2819400" y="4038600"/>
            <a:ext cx="6096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a:t>
            </a:r>
          </a:p>
          <a:p>
            <a:pPr algn="ctr" eaLnBrk="1" hangingPunct="1">
              <a:spcBef>
                <a:spcPct val="0"/>
              </a:spcBef>
              <a:buFontTx/>
              <a:buNone/>
            </a:pPr>
            <a:r>
              <a:rPr kumimoji="1" lang="zh-CN" altLang="en-US" sz="2800" b="1">
                <a:latin typeface="Times New Roman" panose="02020603050405020304" pitchFamily="18" charset="0"/>
              </a:rPr>
              <a:t>型</a:t>
            </a:r>
          </a:p>
          <a:p>
            <a:pPr algn="ctr" eaLnBrk="1" hangingPunct="1">
              <a:spcBef>
                <a:spcPct val="0"/>
              </a:spcBef>
              <a:buFontTx/>
              <a:buNone/>
            </a:pPr>
            <a:r>
              <a:rPr kumimoji="1" lang="zh-CN" altLang="en-US" sz="2800" b="1">
                <a:latin typeface="Times New Roman" panose="02020603050405020304" pitchFamily="18" charset="0"/>
              </a:rPr>
              <a:t>构</a:t>
            </a:r>
          </a:p>
          <a:p>
            <a:pPr algn="ctr" eaLnBrk="1" hangingPunct="1">
              <a:spcBef>
                <a:spcPct val="0"/>
              </a:spcBef>
              <a:buFontTx/>
              <a:buNone/>
            </a:pPr>
            <a:r>
              <a:rPr kumimoji="1" lang="zh-CN" altLang="en-US" sz="2800" b="1">
                <a:latin typeface="Times New Roman" panose="02020603050405020304" pitchFamily="18" charset="0"/>
              </a:rPr>
              <a:t>成</a:t>
            </a:r>
          </a:p>
        </p:txBody>
      </p:sp>
      <p:sp>
        <p:nvSpPr>
          <p:cNvPr id="23560" name="Rectangle 7">
            <a:extLst>
              <a:ext uri="{FF2B5EF4-FFF2-40B4-BE49-F238E27FC236}">
                <a16:creationId xmlns:a16="http://schemas.microsoft.com/office/drawing/2014/main" id="{07E85733-81D6-41B0-9FC4-40ECCBC237E3}"/>
              </a:ext>
            </a:extLst>
          </p:cNvPr>
          <p:cNvSpPr>
            <a:spLocks noChangeArrowheads="1"/>
          </p:cNvSpPr>
          <p:nvPr/>
        </p:nvSpPr>
        <p:spPr bwMode="auto">
          <a:xfrm>
            <a:off x="4224338" y="3733800"/>
            <a:ext cx="480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用数学的语言、符号描述问题</a:t>
            </a:r>
          </a:p>
        </p:txBody>
      </p:sp>
      <p:sp>
        <p:nvSpPr>
          <p:cNvPr id="23561" name="Rectangle 8">
            <a:extLst>
              <a:ext uri="{FF2B5EF4-FFF2-40B4-BE49-F238E27FC236}">
                <a16:creationId xmlns:a16="http://schemas.microsoft.com/office/drawing/2014/main" id="{E4381788-9ECA-4C71-8AD3-0BE4499FCD89}"/>
              </a:ext>
            </a:extLst>
          </p:cNvPr>
          <p:cNvSpPr>
            <a:spLocks noChangeArrowheads="1"/>
          </p:cNvSpPr>
          <p:nvPr/>
        </p:nvSpPr>
        <p:spPr bwMode="auto">
          <a:xfrm>
            <a:off x="4038600" y="47244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发挥想像力</a:t>
            </a:r>
          </a:p>
        </p:txBody>
      </p:sp>
      <p:sp>
        <p:nvSpPr>
          <p:cNvPr id="23562" name="Rectangle 9">
            <a:extLst>
              <a:ext uri="{FF2B5EF4-FFF2-40B4-BE49-F238E27FC236}">
                <a16:creationId xmlns:a16="http://schemas.microsoft.com/office/drawing/2014/main" id="{941EA33C-DDAD-45FC-912B-37DB4D01DE7F}"/>
              </a:ext>
            </a:extLst>
          </p:cNvPr>
          <p:cNvSpPr>
            <a:spLocks noChangeArrowheads="1"/>
          </p:cNvSpPr>
          <p:nvPr/>
        </p:nvSpPr>
        <p:spPr bwMode="auto">
          <a:xfrm>
            <a:off x="6816725" y="4724400"/>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使用类比法</a:t>
            </a:r>
          </a:p>
        </p:txBody>
      </p:sp>
      <p:sp>
        <p:nvSpPr>
          <p:cNvPr id="23563" name="Rectangle 10">
            <a:extLst>
              <a:ext uri="{FF2B5EF4-FFF2-40B4-BE49-F238E27FC236}">
                <a16:creationId xmlns:a16="http://schemas.microsoft.com/office/drawing/2014/main" id="{0BB2E51F-B4C0-405B-8AFF-3273268E2B3F}"/>
              </a:ext>
            </a:extLst>
          </p:cNvPr>
          <p:cNvSpPr>
            <a:spLocks noChangeArrowheads="1"/>
          </p:cNvSpPr>
          <p:nvPr/>
        </p:nvSpPr>
        <p:spPr bwMode="auto">
          <a:xfrm>
            <a:off x="4252913" y="5618163"/>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楷体_GB2312" pitchFamily="49" charset="-122"/>
              </a:rPr>
              <a:t>尽量采用简单的数学工具</a:t>
            </a:r>
          </a:p>
        </p:txBody>
      </p:sp>
      <p:sp>
        <p:nvSpPr>
          <p:cNvPr id="23564" name="Rectangle 11">
            <a:extLst>
              <a:ext uri="{FF2B5EF4-FFF2-40B4-BE49-F238E27FC236}">
                <a16:creationId xmlns:a16="http://schemas.microsoft.com/office/drawing/2014/main" id="{38134C60-562E-46E7-A478-9B710B964606}"/>
              </a:ext>
            </a:extLst>
          </p:cNvPr>
          <p:cNvSpPr>
            <a:spLocks noChangeArrowheads="1"/>
          </p:cNvSpPr>
          <p:nvPr/>
        </p:nvSpPr>
        <p:spPr bwMode="auto">
          <a:xfrm>
            <a:off x="3663950" y="381000"/>
            <a:ext cx="4641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楷体_GB2312" pitchFamily="49" charset="-122"/>
                <a:ea typeface="楷体_GB2312" pitchFamily="49" charset="-122"/>
              </a:rPr>
              <a:t> </a:t>
            </a:r>
            <a:r>
              <a:rPr kumimoji="1" lang="zh-CN" altLang="en-US" b="1">
                <a:latin typeface="楷体_GB2312" pitchFamily="49" charset="-122"/>
                <a:ea typeface="楷体_GB2312" pitchFamily="49" charset="-122"/>
              </a:rPr>
              <a:t>数学建模的一般步骤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98DD7B7A-6EE1-4ED5-88F0-A436751B42D3}"/>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D621D6C-3EB4-438E-AF6E-20583C364E4E}" type="slidenum">
              <a:rPr lang="en-US" altLang="zh-CN" sz="1600">
                <a:latin typeface="Garamond" panose="02020404030301010803" pitchFamily="18" charset="0"/>
              </a:rPr>
              <a:pPr algn="r" eaLnBrk="1" hangingPunct="1">
                <a:spcBef>
                  <a:spcPct val="0"/>
                </a:spcBef>
                <a:buFontTx/>
                <a:buNone/>
              </a:pPr>
              <a:t>22</a:t>
            </a:fld>
            <a:endParaRPr lang="en-US" altLang="zh-CN" sz="1600">
              <a:latin typeface="Garamond" panose="02020404030301010803" pitchFamily="18" charset="0"/>
            </a:endParaRPr>
          </a:p>
        </p:txBody>
      </p:sp>
      <p:sp>
        <p:nvSpPr>
          <p:cNvPr id="24579" name="Rectangle 2">
            <a:extLst>
              <a:ext uri="{FF2B5EF4-FFF2-40B4-BE49-F238E27FC236}">
                <a16:creationId xmlns:a16="http://schemas.microsoft.com/office/drawing/2014/main" id="{1FD25F5C-9050-426A-8F9B-E65655623284}"/>
              </a:ext>
            </a:extLst>
          </p:cNvPr>
          <p:cNvSpPr>
            <a:spLocks noChangeArrowheads="1"/>
          </p:cNvSpPr>
          <p:nvPr/>
        </p:nvSpPr>
        <p:spPr bwMode="auto">
          <a:xfrm>
            <a:off x="2819400" y="129540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模型</a:t>
            </a:r>
          </a:p>
          <a:p>
            <a:pPr algn="ctr" eaLnBrk="1" hangingPunct="1">
              <a:spcBef>
                <a:spcPct val="0"/>
              </a:spcBef>
              <a:buFontTx/>
              <a:buNone/>
            </a:pPr>
            <a:r>
              <a:rPr kumimoji="1" lang="zh-CN" altLang="en-US" sz="2800" b="1">
                <a:latin typeface="Times New Roman" panose="02020603050405020304" pitchFamily="18" charset="0"/>
              </a:rPr>
              <a:t>求解</a:t>
            </a:r>
          </a:p>
        </p:txBody>
      </p:sp>
      <p:sp>
        <p:nvSpPr>
          <p:cNvPr id="24580" name="Rectangle 3">
            <a:extLst>
              <a:ext uri="{FF2B5EF4-FFF2-40B4-BE49-F238E27FC236}">
                <a16:creationId xmlns:a16="http://schemas.microsoft.com/office/drawing/2014/main" id="{0F80AA37-FF67-4F70-97F9-808E1C217F3D}"/>
              </a:ext>
            </a:extLst>
          </p:cNvPr>
          <p:cNvSpPr>
            <a:spLocks noChangeArrowheads="1"/>
          </p:cNvSpPr>
          <p:nvPr/>
        </p:nvSpPr>
        <p:spPr bwMode="auto">
          <a:xfrm>
            <a:off x="4191000" y="1524000"/>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各种数学方法、软件和计算机技术</a:t>
            </a:r>
          </a:p>
        </p:txBody>
      </p:sp>
      <p:sp>
        <p:nvSpPr>
          <p:cNvPr id="24581" name="Rectangle 4">
            <a:extLst>
              <a:ext uri="{FF2B5EF4-FFF2-40B4-BE49-F238E27FC236}">
                <a16:creationId xmlns:a16="http://schemas.microsoft.com/office/drawing/2014/main" id="{D5BE711A-D2F7-475D-A2B9-A9B3703342E5}"/>
              </a:ext>
            </a:extLst>
          </p:cNvPr>
          <p:cNvSpPr>
            <a:spLocks noChangeArrowheads="1"/>
          </p:cNvSpPr>
          <p:nvPr/>
        </p:nvSpPr>
        <p:spPr bwMode="auto">
          <a:xfrm>
            <a:off x="4191000" y="26670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800" b="1">
                <a:latin typeface="Times New Roman" panose="02020603050405020304" pitchFamily="18" charset="0"/>
              </a:rPr>
              <a:t>如结果的误差分析、统计分析、</a:t>
            </a:r>
          </a:p>
          <a:p>
            <a:pPr eaLnBrk="1" hangingPunct="1">
              <a:lnSpc>
                <a:spcPct val="120000"/>
              </a:lnSpc>
              <a:spcBef>
                <a:spcPct val="0"/>
              </a:spcBef>
              <a:buFontTx/>
              <a:buNone/>
            </a:pPr>
            <a:r>
              <a:rPr kumimoji="1" lang="zh-CN" altLang="en-US" sz="2800" b="1">
                <a:latin typeface="Times New Roman" panose="02020603050405020304" pitchFamily="18" charset="0"/>
              </a:rPr>
              <a:t>模型对数据的稳定性分析</a:t>
            </a:r>
          </a:p>
        </p:txBody>
      </p:sp>
      <p:sp>
        <p:nvSpPr>
          <p:cNvPr id="24582" name="Rectangle 5">
            <a:extLst>
              <a:ext uri="{FF2B5EF4-FFF2-40B4-BE49-F238E27FC236}">
                <a16:creationId xmlns:a16="http://schemas.microsoft.com/office/drawing/2014/main" id="{FBA1833C-CE96-49F2-95A8-5740A6BCFB95}"/>
              </a:ext>
            </a:extLst>
          </p:cNvPr>
          <p:cNvSpPr>
            <a:spLocks noChangeArrowheads="1"/>
          </p:cNvSpPr>
          <p:nvPr/>
        </p:nvSpPr>
        <p:spPr bwMode="auto">
          <a:xfrm>
            <a:off x="2819400" y="266700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模型</a:t>
            </a:r>
          </a:p>
          <a:p>
            <a:pPr algn="ctr" eaLnBrk="1" hangingPunct="1">
              <a:spcBef>
                <a:spcPct val="0"/>
              </a:spcBef>
              <a:buFontTx/>
              <a:buNone/>
            </a:pPr>
            <a:r>
              <a:rPr kumimoji="1" lang="zh-CN" altLang="en-US" sz="2800" b="1">
                <a:latin typeface="Times New Roman" panose="02020603050405020304" pitchFamily="18" charset="0"/>
              </a:rPr>
              <a:t>分析</a:t>
            </a:r>
          </a:p>
        </p:txBody>
      </p:sp>
      <p:sp>
        <p:nvSpPr>
          <p:cNvPr id="24583" name="Rectangle 6">
            <a:extLst>
              <a:ext uri="{FF2B5EF4-FFF2-40B4-BE49-F238E27FC236}">
                <a16:creationId xmlns:a16="http://schemas.microsoft.com/office/drawing/2014/main" id="{33D2F456-6A7A-4CB7-8005-41F361738D1F}"/>
              </a:ext>
            </a:extLst>
          </p:cNvPr>
          <p:cNvSpPr>
            <a:spLocks noChangeArrowheads="1"/>
          </p:cNvSpPr>
          <p:nvPr/>
        </p:nvSpPr>
        <p:spPr bwMode="auto">
          <a:xfrm>
            <a:off x="2819400" y="411480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模型</a:t>
            </a:r>
          </a:p>
          <a:p>
            <a:pPr algn="ctr" eaLnBrk="1" hangingPunct="1">
              <a:spcBef>
                <a:spcPct val="0"/>
              </a:spcBef>
              <a:buFontTx/>
              <a:buNone/>
            </a:pPr>
            <a:r>
              <a:rPr kumimoji="1" lang="zh-CN" altLang="en-US" sz="2800" b="1">
                <a:latin typeface="Times New Roman" panose="02020603050405020304" pitchFamily="18" charset="0"/>
              </a:rPr>
              <a:t>检验</a:t>
            </a:r>
          </a:p>
        </p:txBody>
      </p:sp>
      <p:sp>
        <p:nvSpPr>
          <p:cNvPr id="24584" name="Rectangle 7">
            <a:extLst>
              <a:ext uri="{FF2B5EF4-FFF2-40B4-BE49-F238E27FC236}">
                <a16:creationId xmlns:a16="http://schemas.microsoft.com/office/drawing/2014/main" id="{D07546C2-912D-4B23-BB96-757AA574F150}"/>
              </a:ext>
            </a:extLst>
          </p:cNvPr>
          <p:cNvSpPr>
            <a:spLocks noChangeArrowheads="1"/>
          </p:cNvSpPr>
          <p:nvPr/>
        </p:nvSpPr>
        <p:spPr bwMode="auto">
          <a:xfrm>
            <a:off x="4267200" y="41148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800" b="1">
                <a:latin typeface="Times New Roman" panose="02020603050405020304" pitchFamily="18" charset="0"/>
              </a:rPr>
              <a:t>与实际现象、数据比较，</a:t>
            </a:r>
          </a:p>
          <a:p>
            <a:pPr eaLnBrk="1" hangingPunct="1">
              <a:lnSpc>
                <a:spcPct val="120000"/>
              </a:lnSpc>
              <a:spcBef>
                <a:spcPct val="0"/>
              </a:spcBef>
              <a:buFontTx/>
              <a:buNone/>
            </a:pPr>
            <a:r>
              <a:rPr kumimoji="1" lang="zh-CN" altLang="en-US" sz="2800" b="1">
                <a:latin typeface="Times New Roman" panose="02020603050405020304" pitchFamily="18" charset="0"/>
              </a:rPr>
              <a:t>检验模型的合理性、适用性</a:t>
            </a:r>
          </a:p>
        </p:txBody>
      </p:sp>
      <p:sp>
        <p:nvSpPr>
          <p:cNvPr id="24585" name="Rectangle 8">
            <a:extLst>
              <a:ext uri="{FF2B5EF4-FFF2-40B4-BE49-F238E27FC236}">
                <a16:creationId xmlns:a16="http://schemas.microsoft.com/office/drawing/2014/main" id="{E99DC231-BA58-48AE-9116-6B8BCDBD9F73}"/>
              </a:ext>
            </a:extLst>
          </p:cNvPr>
          <p:cNvSpPr>
            <a:spLocks noChangeArrowheads="1"/>
          </p:cNvSpPr>
          <p:nvPr/>
        </p:nvSpPr>
        <p:spPr bwMode="auto">
          <a:xfrm>
            <a:off x="2819401" y="5486400"/>
            <a:ext cx="1476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rPr>
              <a:t>模型应用</a:t>
            </a:r>
          </a:p>
        </p:txBody>
      </p:sp>
      <p:sp>
        <p:nvSpPr>
          <p:cNvPr id="24586" name="Rectangle 9">
            <a:extLst>
              <a:ext uri="{FF2B5EF4-FFF2-40B4-BE49-F238E27FC236}">
                <a16:creationId xmlns:a16="http://schemas.microsoft.com/office/drawing/2014/main" id="{048173A2-22BA-468E-B60D-21B9F8174281}"/>
              </a:ext>
            </a:extLst>
          </p:cNvPr>
          <p:cNvSpPr>
            <a:spLocks noChangeArrowheads="1"/>
          </p:cNvSpPr>
          <p:nvPr/>
        </p:nvSpPr>
        <p:spPr bwMode="auto">
          <a:xfrm>
            <a:off x="3657600" y="457200"/>
            <a:ext cx="4641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楷体_GB2312" pitchFamily="49" charset="-122"/>
                <a:ea typeface="楷体_GB2312" pitchFamily="49" charset="-122"/>
              </a:rPr>
              <a:t> </a:t>
            </a:r>
            <a:r>
              <a:rPr kumimoji="1" lang="zh-CN" altLang="en-US" b="1">
                <a:latin typeface="楷体_GB2312" pitchFamily="49" charset="-122"/>
                <a:ea typeface="楷体_GB2312" pitchFamily="49" charset="-122"/>
              </a:rPr>
              <a:t>数学建模的一般步骤</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00467014-6691-407A-8ADC-65BA49DE417A}"/>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F9C98BC8-6006-4E7E-ADD8-941F5D19CEA8}" type="slidenum">
              <a:rPr lang="en-US" altLang="zh-CN" sz="1600">
                <a:latin typeface="Garamond" panose="02020404030301010803" pitchFamily="18" charset="0"/>
              </a:rPr>
              <a:pPr algn="r" eaLnBrk="1" hangingPunct="1">
                <a:spcBef>
                  <a:spcPct val="0"/>
                </a:spcBef>
                <a:buFontTx/>
                <a:buNone/>
              </a:pPr>
              <a:t>23</a:t>
            </a:fld>
            <a:endParaRPr lang="en-US" altLang="zh-CN" sz="1600">
              <a:latin typeface="Garamond" panose="02020404030301010803" pitchFamily="18" charset="0"/>
            </a:endParaRPr>
          </a:p>
        </p:txBody>
      </p:sp>
      <p:sp>
        <p:nvSpPr>
          <p:cNvPr id="25603" name="Text Box 2">
            <a:extLst>
              <a:ext uri="{FF2B5EF4-FFF2-40B4-BE49-F238E27FC236}">
                <a16:creationId xmlns:a16="http://schemas.microsoft.com/office/drawing/2014/main" id="{F523144D-5C2F-4C61-B3BF-D09C2C05E650}"/>
              </a:ext>
            </a:extLst>
          </p:cNvPr>
          <p:cNvSpPr txBox="1">
            <a:spLocks noChangeArrowheads="1"/>
          </p:cNvSpPr>
          <p:nvPr/>
        </p:nvSpPr>
        <p:spPr bwMode="auto">
          <a:xfrm>
            <a:off x="3733800" y="381000"/>
            <a:ext cx="396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latin typeface="Times New Roman" panose="02020603050405020304" pitchFamily="18" charset="0"/>
                <a:ea typeface="楷体_GB2312" pitchFamily="49" charset="-122"/>
              </a:rPr>
              <a:t>数学建模的全过程</a:t>
            </a:r>
          </a:p>
        </p:txBody>
      </p:sp>
      <p:sp>
        <p:nvSpPr>
          <p:cNvPr id="25604" name="Rectangle 3">
            <a:extLst>
              <a:ext uri="{FF2B5EF4-FFF2-40B4-BE49-F238E27FC236}">
                <a16:creationId xmlns:a16="http://schemas.microsoft.com/office/drawing/2014/main" id="{0E30B912-8909-4D06-B766-4BB81FF7160F}"/>
              </a:ext>
            </a:extLst>
          </p:cNvPr>
          <p:cNvSpPr>
            <a:spLocks noChangeArrowheads="1"/>
          </p:cNvSpPr>
          <p:nvPr/>
        </p:nvSpPr>
        <p:spPr bwMode="auto">
          <a:xfrm>
            <a:off x="3143250" y="1268413"/>
            <a:ext cx="2209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现实对象的信息</a:t>
            </a:r>
          </a:p>
        </p:txBody>
      </p:sp>
      <p:sp>
        <p:nvSpPr>
          <p:cNvPr id="25605" name="Rectangle 4">
            <a:extLst>
              <a:ext uri="{FF2B5EF4-FFF2-40B4-BE49-F238E27FC236}">
                <a16:creationId xmlns:a16="http://schemas.microsoft.com/office/drawing/2014/main" id="{9BE5C41D-3DB0-48D5-A024-3DD9B39B73C8}"/>
              </a:ext>
            </a:extLst>
          </p:cNvPr>
          <p:cNvSpPr>
            <a:spLocks noChangeArrowheads="1"/>
          </p:cNvSpPr>
          <p:nvPr/>
        </p:nvSpPr>
        <p:spPr bwMode="auto">
          <a:xfrm>
            <a:off x="7162800" y="1233488"/>
            <a:ext cx="2209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数学模型</a:t>
            </a:r>
          </a:p>
        </p:txBody>
      </p:sp>
      <p:sp>
        <p:nvSpPr>
          <p:cNvPr id="25606" name="Rectangle 5">
            <a:extLst>
              <a:ext uri="{FF2B5EF4-FFF2-40B4-BE49-F238E27FC236}">
                <a16:creationId xmlns:a16="http://schemas.microsoft.com/office/drawing/2014/main" id="{B8B20CB7-8155-4AF5-943B-FEAFA612E6DF}"/>
              </a:ext>
            </a:extLst>
          </p:cNvPr>
          <p:cNvSpPr>
            <a:spLocks noChangeArrowheads="1"/>
          </p:cNvSpPr>
          <p:nvPr/>
        </p:nvSpPr>
        <p:spPr bwMode="auto">
          <a:xfrm>
            <a:off x="3071813" y="2708275"/>
            <a:ext cx="2209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现实对象的解答</a:t>
            </a:r>
          </a:p>
        </p:txBody>
      </p:sp>
      <p:sp>
        <p:nvSpPr>
          <p:cNvPr id="25607" name="Rectangle 6">
            <a:extLst>
              <a:ext uri="{FF2B5EF4-FFF2-40B4-BE49-F238E27FC236}">
                <a16:creationId xmlns:a16="http://schemas.microsoft.com/office/drawing/2014/main" id="{0FF172E9-7F00-4932-8C94-E5322CA2D2EE}"/>
              </a:ext>
            </a:extLst>
          </p:cNvPr>
          <p:cNvSpPr>
            <a:spLocks noChangeArrowheads="1"/>
          </p:cNvSpPr>
          <p:nvPr/>
        </p:nvSpPr>
        <p:spPr bwMode="auto">
          <a:xfrm>
            <a:off x="7104063" y="2636838"/>
            <a:ext cx="2209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数学模型的解答</a:t>
            </a:r>
          </a:p>
        </p:txBody>
      </p:sp>
      <p:grpSp>
        <p:nvGrpSpPr>
          <p:cNvPr id="25608" name="Group 7">
            <a:extLst>
              <a:ext uri="{FF2B5EF4-FFF2-40B4-BE49-F238E27FC236}">
                <a16:creationId xmlns:a16="http://schemas.microsoft.com/office/drawing/2014/main" id="{CF2DEB15-2032-492C-BD0E-8FD8AB5113DC}"/>
              </a:ext>
            </a:extLst>
          </p:cNvPr>
          <p:cNvGrpSpPr>
            <a:grpSpLocks/>
          </p:cNvGrpSpPr>
          <p:nvPr/>
        </p:nvGrpSpPr>
        <p:grpSpPr bwMode="auto">
          <a:xfrm>
            <a:off x="5334000" y="1157288"/>
            <a:ext cx="1828800" cy="457200"/>
            <a:chOff x="2400" y="576"/>
            <a:chExt cx="1152" cy="288"/>
          </a:xfrm>
        </p:grpSpPr>
        <p:sp>
          <p:nvSpPr>
            <p:cNvPr id="25637" name="Line 8">
              <a:extLst>
                <a:ext uri="{FF2B5EF4-FFF2-40B4-BE49-F238E27FC236}">
                  <a16:creationId xmlns:a16="http://schemas.microsoft.com/office/drawing/2014/main" id="{FF9F218B-94AB-4961-9321-7CC4DFA53322}"/>
                </a:ext>
              </a:extLst>
            </p:cNvPr>
            <p:cNvSpPr>
              <a:spLocks noChangeShapeType="1"/>
            </p:cNvSpPr>
            <p:nvPr/>
          </p:nvSpPr>
          <p:spPr bwMode="auto">
            <a:xfrm>
              <a:off x="2400" y="864"/>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8" name="Text Box 9">
              <a:extLst>
                <a:ext uri="{FF2B5EF4-FFF2-40B4-BE49-F238E27FC236}">
                  <a16:creationId xmlns:a16="http://schemas.microsoft.com/office/drawing/2014/main" id="{5EBC8A25-0048-4FF2-8666-1D218CBEA047}"/>
                </a:ext>
              </a:extLst>
            </p:cNvPr>
            <p:cNvSpPr txBox="1">
              <a:spLocks noChangeArrowheads="1"/>
            </p:cNvSpPr>
            <p:nvPr/>
          </p:nvSpPr>
          <p:spPr bwMode="auto">
            <a:xfrm>
              <a:off x="2688" y="57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表述</a:t>
              </a:r>
            </a:p>
          </p:txBody>
        </p:sp>
      </p:grpSp>
      <p:grpSp>
        <p:nvGrpSpPr>
          <p:cNvPr id="25609" name="Group 10">
            <a:extLst>
              <a:ext uri="{FF2B5EF4-FFF2-40B4-BE49-F238E27FC236}">
                <a16:creationId xmlns:a16="http://schemas.microsoft.com/office/drawing/2014/main" id="{DB50FEA4-8E00-470D-89DF-BA3387C03566}"/>
              </a:ext>
            </a:extLst>
          </p:cNvPr>
          <p:cNvGrpSpPr>
            <a:grpSpLocks/>
          </p:cNvGrpSpPr>
          <p:nvPr/>
        </p:nvGrpSpPr>
        <p:grpSpPr bwMode="auto">
          <a:xfrm>
            <a:off x="7391400" y="1981200"/>
            <a:ext cx="838200" cy="685800"/>
            <a:chOff x="3696" y="1104"/>
            <a:chExt cx="528" cy="576"/>
          </a:xfrm>
        </p:grpSpPr>
        <p:sp>
          <p:nvSpPr>
            <p:cNvPr id="25635" name="Line 11">
              <a:extLst>
                <a:ext uri="{FF2B5EF4-FFF2-40B4-BE49-F238E27FC236}">
                  <a16:creationId xmlns:a16="http://schemas.microsoft.com/office/drawing/2014/main" id="{016E8733-0774-43B2-BE06-86BB23789C2E}"/>
                </a:ext>
              </a:extLst>
            </p:cNvPr>
            <p:cNvSpPr>
              <a:spLocks noChangeShapeType="1"/>
            </p:cNvSpPr>
            <p:nvPr/>
          </p:nvSpPr>
          <p:spPr bwMode="auto">
            <a:xfrm>
              <a:off x="4224" y="110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6" name="Text Box 12">
              <a:extLst>
                <a:ext uri="{FF2B5EF4-FFF2-40B4-BE49-F238E27FC236}">
                  <a16:creationId xmlns:a16="http://schemas.microsoft.com/office/drawing/2014/main" id="{75F58391-E804-4DF3-B944-A789D2294F75}"/>
                </a:ext>
              </a:extLst>
            </p:cNvPr>
            <p:cNvSpPr txBox="1">
              <a:spLocks noChangeArrowheads="1"/>
            </p:cNvSpPr>
            <p:nvPr/>
          </p:nvSpPr>
          <p:spPr bwMode="auto">
            <a:xfrm>
              <a:off x="3696" y="1248"/>
              <a:ext cx="5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求解</a:t>
              </a:r>
            </a:p>
          </p:txBody>
        </p:sp>
      </p:grpSp>
      <p:grpSp>
        <p:nvGrpSpPr>
          <p:cNvPr id="25610" name="Group 13">
            <a:extLst>
              <a:ext uri="{FF2B5EF4-FFF2-40B4-BE49-F238E27FC236}">
                <a16:creationId xmlns:a16="http://schemas.microsoft.com/office/drawing/2014/main" id="{BB59F7E6-17A3-4E2F-95C9-C289B3AA8399}"/>
              </a:ext>
            </a:extLst>
          </p:cNvPr>
          <p:cNvGrpSpPr>
            <a:grpSpLocks/>
          </p:cNvGrpSpPr>
          <p:nvPr/>
        </p:nvGrpSpPr>
        <p:grpSpPr bwMode="auto">
          <a:xfrm>
            <a:off x="5334000" y="3048000"/>
            <a:ext cx="1752600" cy="457200"/>
            <a:chOff x="2400" y="1920"/>
            <a:chExt cx="1104" cy="288"/>
          </a:xfrm>
        </p:grpSpPr>
        <p:sp>
          <p:nvSpPr>
            <p:cNvPr id="25633" name="Line 14">
              <a:extLst>
                <a:ext uri="{FF2B5EF4-FFF2-40B4-BE49-F238E27FC236}">
                  <a16:creationId xmlns:a16="http://schemas.microsoft.com/office/drawing/2014/main" id="{9832F693-73A7-481C-B4B9-B1B699A2AB6C}"/>
                </a:ext>
              </a:extLst>
            </p:cNvPr>
            <p:cNvSpPr>
              <a:spLocks noChangeShapeType="1"/>
            </p:cNvSpPr>
            <p:nvPr/>
          </p:nvSpPr>
          <p:spPr bwMode="auto">
            <a:xfrm flipH="1">
              <a:off x="2400" y="1920"/>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4" name="Text Box 15">
              <a:extLst>
                <a:ext uri="{FF2B5EF4-FFF2-40B4-BE49-F238E27FC236}">
                  <a16:creationId xmlns:a16="http://schemas.microsoft.com/office/drawing/2014/main" id="{B4A00A9F-B834-4517-B416-A9F81A6BAA2C}"/>
                </a:ext>
              </a:extLst>
            </p:cNvPr>
            <p:cNvSpPr txBox="1">
              <a:spLocks noChangeArrowheads="1"/>
            </p:cNvSpPr>
            <p:nvPr/>
          </p:nvSpPr>
          <p:spPr bwMode="auto">
            <a:xfrm>
              <a:off x="2736" y="19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解释</a:t>
              </a:r>
            </a:p>
          </p:txBody>
        </p:sp>
      </p:grpSp>
      <p:grpSp>
        <p:nvGrpSpPr>
          <p:cNvPr id="25611" name="Group 16">
            <a:extLst>
              <a:ext uri="{FF2B5EF4-FFF2-40B4-BE49-F238E27FC236}">
                <a16:creationId xmlns:a16="http://schemas.microsoft.com/office/drawing/2014/main" id="{39F44B22-0497-4746-B2C0-40BD5EBA7EDF}"/>
              </a:ext>
            </a:extLst>
          </p:cNvPr>
          <p:cNvGrpSpPr>
            <a:grpSpLocks/>
          </p:cNvGrpSpPr>
          <p:nvPr/>
        </p:nvGrpSpPr>
        <p:grpSpPr bwMode="auto">
          <a:xfrm>
            <a:off x="3429000" y="1981200"/>
            <a:ext cx="990600" cy="685800"/>
            <a:chOff x="1200" y="1104"/>
            <a:chExt cx="528" cy="576"/>
          </a:xfrm>
        </p:grpSpPr>
        <p:sp>
          <p:nvSpPr>
            <p:cNvPr id="25631" name="Line 17">
              <a:extLst>
                <a:ext uri="{FF2B5EF4-FFF2-40B4-BE49-F238E27FC236}">
                  <a16:creationId xmlns:a16="http://schemas.microsoft.com/office/drawing/2014/main" id="{26F032E6-EBCE-4555-8D4B-43FA9ECDEDB5}"/>
                </a:ext>
              </a:extLst>
            </p:cNvPr>
            <p:cNvSpPr>
              <a:spLocks noChangeShapeType="1"/>
            </p:cNvSpPr>
            <p:nvPr/>
          </p:nvSpPr>
          <p:spPr bwMode="auto">
            <a:xfrm flipV="1">
              <a:off x="1680" y="110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Text Box 18">
              <a:extLst>
                <a:ext uri="{FF2B5EF4-FFF2-40B4-BE49-F238E27FC236}">
                  <a16:creationId xmlns:a16="http://schemas.microsoft.com/office/drawing/2014/main" id="{AF98A404-5A1C-4239-9FD0-036DC97DFDA5}"/>
                </a:ext>
              </a:extLst>
            </p:cNvPr>
            <p:cNvSpPr txBox="1">
              <a:spLocks noChangeArrowheads="1"/>
            </p:cNvSpPr>
            <p:nvPr/>
          </p:nvSpPr>
          <p:spPr bwMode="auto">
            <a:xfrm>
              <a:off x="1200" y="1248"/>
              <a:ext cx="5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验证</a:t>
              </a:r>
            </a:p>
          </p:txBody>
        </p:sp>
      </p:grpSp>
      <p:sp>
        <p:nvSpPr>
          <p:cNvPr id="25612" name="Text Box 19">
            <a:extLst>
              <a:ext uri="{FF2B5EF4-FFF2-40B4-BE49-F238E27FC236}">
                <a16:creationId xmlns:a16="http://schemas.microsoft.com/office/drawing/2014/main" id="{7F972A8C-1B03-4B56-9E61-BE5477B2E61B}"/>
              </a:ext>
            </a:extLst>
          </p:cNvPr>
          <p:cNvSpPr txBox="1">
            <a:spLocks noChangeArrowheads="1"/>
          </p:cNvSpPr>
          <p:nvPr/>
        </p:nvSpPr>
        <p:spPr bwMode="auto">
          <a:xfrm>
            <a:off x="5638800" y="161448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3300"/>
                </a:solidFill>
                <a:latin typeface="隶书" panose="02010509060101010101" pitchFamily="49" charset="-122"/>
                <a:ea typeface="隶书" panose="02010509060101010101" pitchFamily="49" charset="-122"/>
              </a:rPr>
              <a:t>(</a:t>
            </a:r>
            <a:r>
              <a:rPr kumimoji="1" lang="zh-CN" altLang="en-US" sz="2800">
                <a:solidFill>
                  <a:srgbClr val="FF3300"/>
                </a:solidFill>
                <a:latin typeface="隶书" panose="02010509060101010101" pitchFamily="49" charset="-122"/>
                <a:ea typeface="隶书" panose="02010509060101010101" pitchFamily="49" charset="-122"/>
              </a:rPr>
              <a:t>归纳</a:t>
            </a:r>
            <a:r>
              <a:rPr kumimoji="1" lang="en-US" altLang="zh-CN" sz="2800">
                <a:solidFill>
                  <a:srgbClr val="FF3300"/>
                </a:solidFill>
                <a:latin typeface="隶书" panose="02010509060101010101" pitchFamily="49" charset="-122"/>
                <a:ea typeface="隶书" panose="02010509060101010101" pitchFamily="49" charset="-122"/>
              </a:rPr>
              <a:t>)</a:t>
            </a:r>
          </a:p>
        </p:txBody>
      </p:sp>
      <p:sp>
        <p:nvSpPr>
          <p:cNvPr id="25613" name="Text Box 20">
            <a:extLst>
              <a:ext uri="{FF2B5EF4-FFF2-40B4-BE49-F238E27FC236}">
                <a16:creationId xmlns:a16="http://schemas.microsoft.com/office/drawing/2014/main" id="{AAFA9E8F-CFE3-4D71-9A08-6D4B02EA603E}"/>
              </a:ext>
            </a:extLst>
          </p:cNvPr>
          <p:cNvSpPr txBox="1">
            <a:spLocks noChangeArrowheads="1"/>
          </p:cNvSpPr>
          <p:nvPr/>
        </p:nvSpPr>
        <p:spPr bwMode="auto">
          <a:xfrm>
            <a:off x="8153400" y="2043113"/>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3300"/>
                </a:solidFill>
                <a:latin typeface="隶书" panose="02010509060101010101" pitchFamily="49" charset="-122"/>
                <a:ea typeface="隶书" panose="02010509060101010101" pitchFamily="49" charset="-122"/>
              </a:rPr>
              <a:t>(</a:t>
            </a:r>
            <a:r>
              <a:rPr kumimoji="1" lang="zh-CN" altLang="en-US" sz="2800">
                <a:solidFill>
                  <a:srgbClr val="FF3300"/>
                </a:solidFill>
                <a:latin typeface="隶书" panose="02010509060101010101" pitchFamily="49" charset="-122"/>
                <a:ea typeface="隶书" panose="02010509060101010101" pitchFamily="49" charset="-122"/>
              </a:rPr>
              <a:t>演绎</a:t>
            </a:r>
            <a:r>
              <a:rPr kumimoji="1" lang="en-US" altLang="zh-CN" sz="2800">
                <a:solidFill>
                  <a:srgbClr val="FF3300"/>
                </a:solidFill>
                <a:latin typeface="隶书" panose="02010509060101010101" pitchFamily="49" charset="-122"/>
                <a:ea typeface="隶书" panose="02010509060101010101" pitchFamily="49" charset="-122"/>
              </a:rPr>
              <a:t>)</a:t>
            </a:r>
          </a:p>
        </p:txBody>
      </p:sp>
      <p:sp>
        <p:nvSpPr>
          <p:cNvPr id="25614" name="Text Box 21">
            <a:extLst>
              <a:ext uri="{FF2B5EF4-FFF2-40B4-BE49-F238E27FC236}">
                <a16:creationId xmlns:a16="http://schemas.microsoft.com/office/drawing/2014/main" id="{482F47C6-BB6B-464F-86A4-130809F323B5}"/>
              </a:ext>
            </a:extLst>
          </p:cNvPr>
          <p:cNvSpPr txBox="1">
            <a:spLocks noChangeArrowheads="1"/>
          </p:cNvSpPr>
          <p:nvPr/>
        </p:nvSpPr>
        <p:spPr bwMode="auto">
          <a:xfrm>
            <a:off x="1828800" y="373380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表述</a:t>
            </a:r>
          </a:p>
        </p:txBody>
      </p:sp>
      <p:sp>
        <p:nvSpPr>
          <p:cNvPr id="25615" name="Text Box 22">
            <a:extLst>
              <a:ext uri="{FF2B5EF4-FFF2-40B4-BE49-F238E27FC236}">
                <a16:creationId xmlns:a16="http://schemas.microsoft.com/office/drawing/2014/main" id="{C5B1CD05-F9A3-455C-80F6-42654A153630}"/>
              </a:ext>
            </a:extLst>
          </p:cNvPr>
          <p:cNvSpPr txBox="1">
            <a:spLocks noChangeArrowheads="1"/>
          </p:cNvSpPr>
          <p:nvPr/>
        </p:nvSpPr>
        <p:spPr bwMode="auto">
          <a:xfrm>
            <a:off x="1828800" y="426720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求解</a:t>
            </a:r>
          </a:p>
        </p:txBody>
      </p:sp>
      <p:sp>
        <p:nvSpPr>
          <p:cNvPr id="25616" name="Text Box 23">
            <a:extLst>
              <a:ext uri="{FF2B5EF4-FFF2-40B4-BE49-F238E27FC236}">
                <a16:creationId xmlns:a16="http://schemas.microsoft.com/office/drawing/2014/main" id="{1224C71D-6EC9-4E50-B4EE-EBC07658851A}"/>
              </a:ext>
            </a:extLst>
          </p:cNvPr>
          <p:cNvSpPr txBox="1">
            <a:spLocks noChangeArrowheads="1"/>
          </p:cNvSpPr>
          <p:nvPr/>
        </p:nvSpPr>
        <p:spPr bwMode="auto">
          <a:xfrm>
            <a:off x="1828800" y="48148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解释</a:t>
            </a:r>
          </a:p>
        </p:txBody>
      </p:sp>
      <p:sp>
        <p:nvSpPr>
          <p:cNvPr id="25617" name="Text Box 24">
            <a:extLst>
              <a:ext uri="{FF2B5EF4-FFF2-40B4-BE49-F238E27FC236}">
                <a16:creationId xmlns:a16="http://schemas.microsoft.com/office/drawing/2014/main" id="{C18EB365-7776-45A2-9A55-844E04400E65}"/>
              </a:ext>
            </a:extLst>
          </p:cNvPr>
          <p:cNvSpPr txBox="1">
            <a:spLocks noChangeArrowheads="1"/>
          </p:cNvSpPr>
          <p:nvPr/>
        </p:nvSpPr>
        <p:spPr bwMode="auto">
          <a:xfrm>
            <a:off x="1828800" y="541020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验证</a:t>
            </a:r>
          </a:p>
        </p:txBody>
      </p:sp>
      <p:sp>
        <p:nvSpPr>
          <p:cNvPr id="25618" name="Text Box 25">
            <a:extLst>
              <a:ext uri="{FF2B5EF4-FFF2-40B4-BE49-F238E27FC236}">
                <a16:creationId xmlns:a16="http://schemas.microsoft.com/office/drawing/2014/main" id="{85D58E7C-2CA5-43DA-A606-1159E8E68AA6}"/>
              </a:ext>
            </a:extLst>
          </p:cNvPr>
          <p:cNvSpPr txBox="1">
            <a:spLocks noChangeArrowheads="1"/>
          </p:cNvSpPr>
          <p:nvPr/>
        </p:nvSpPr>
        <p:spPr bwMode="auto">
          <a:xfrm>
            <a:off x="2971799" y="3733801"/>
            <a:ext cx="7753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rPr>
              <a:t>根据建模目的和信息将实际问题“翻译”成数学问题</a:t>
            </a:r>
          </a:p>
        </p:txBody>
      </p:sp>
      <p:sp>
        <p:nvSpPr>
          <p:cNvPr id="25619" name="Text Box 26">
            <a:extLst>
              <a:ext uri="{FF2B5EF4-FFF2-40B4-BE49-F238E27FC236}">
                <a16:creationId xmlns:a16="http://schemas.microsoft.com/office/drawing/2014/main" id="{E4EFB34F-D476-445E-8891-C54ABBF103C1}"/>
              </a:ext>
            </a:extLst>
          </p:cNvPr>
          <p:cNvSpPr txBox="1">
            <a:spLocks noChangeArrowheads="1"/>
          </p:cNvSpPr>
          <p:nvPr/>
        </p:nvSpPr>
        <p:spPr bwMode="auto">
          <a:xfrm>
            <a:off x="3048000" y="4267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选择适当的数学方法求得数学模型的解答</a:t>
            </a:r>
          </a:p>
        </p:txBody>
      </p:sp>
      <p:sp>
        <p:nvSpPr>
          <p:cNvPr id="25620" name="Text Box 27">
            <a:extLst>
              <a:ext uri="{FF2B5EF4-FFF2-40B4-BE49-F238E27FC236}">
                <a16:creationId xmlns:a16="http://schemas.microsoft.com/office/drawing/2014/main" id="{69F9F92B-870F-445C-BF27-F7247A5FAD22}"/>
              </a:ext>
            </a:extLst>
          </p:cNvPr>
          <p:cNvSpPr txBox="1">
            <a:spLocks noChangeArrowheads="1"/>
          </p:cNvSpPr>
          <p:nvPr/>
        </p:nvSpPr>
        <p:spPr bwMode="auto">
          <a:xfrm>
            <a:off x="3071813" y="4797425"/>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将数学语言表述的解答“翻译”回实际对象</a:t>
            </a:r>
          </a:p>
        </p:txBody>
      </p:sp>
      <p:sp>
        <p:nvSpPr>
          <p:cNvPr id="25621" name="Text Box 28">
            <a:extLst>
              <a:ext uri="{FF2B5EF4-FFF2-40B4-BE49-F238E27FC236}">
                <a16:creationId xmlns:a16="http://schemas.microsoft.com/office/drawing/2014/main" id="{FB360711-E7E7-4839-96D3-7D31C86BF6F1}"/>
              </a:ext>
            </a:extLst>
          </p:cNvPr>
          <p:cNvSpPr txBox="1">
            <a:spLocks noChangeArrowheads="1"/>
          </p:cNvSpPr>
          <p:nvPr/>
        </p:nvSpPr>
        <p:spPr bwMode="auto">
          <a:xfrm>
            <a:off x="3048000" y="54102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用现实对象的信息检验得到的解答</a:t>
            </a:r>
          </a:p>
        </p:txBody>
      </p:sp>
      <p:sp>
        <p:nvSpPr>
          <p:cNvPr id="25622" name="Text Box 29">
            <a:extLst>
              <a:ext uri="{FF2B5EF4-FFF2-40B4-BE49-F238E27FC236}">
                <a16:creationId xmlns:a16="http://schemas.microsoft.com/office/drawing/2014/main" id="{956CA751-EC1B-4C8F-A57D-04FD4B701B81}"/>
              </a:ext>
            </a:extLst>
          </p:cNvPr>
          <p:cNvSpPr txBox="1">
            <a:spLocks noChangeArrowheads="1"/>
          </p:cNvSpPr>
          <p:nvPr/>
        </p:nvSpPr>
        <p:spPr bwMode="auto">
          <a:xfrm>
            <a:off x="3810000" y="594360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ea typeface="隶书" panose="02010509060101010101" pitchFamily="49" charset="-122"/>
              </a:rPr>
              <a:t>实践</a:t>
            </a:r>
          </a:p>
        </p:txBody>
      </p:sp>
      <p:sp>
        <p:nvSpPr>
          <p:cNvPr id="25623" name="Text Box 30">
            <a:extLst>
              <a:ext uri="{FF2B5EF4-FFF2-40B4-BE49-F238E27FC236}">
                <a16:creationId xmlns:a16="http://schemas.microsoft.com/office/drawing/2014/main" id="{8BD06ECF-6256-4622-B130-B1ABE71AD1EE}"/>
              </a:ext>
            </a:extLst>
          </p:cNvPr>
          <p:cNvSpPr txBox="1">
            <a:spLocks noChangeArrowheads="1"/>
          </p:cNvSpPr>
          <p:nvPr/>
        </p:nvSpPr>
        <p:spPr bwMode="auto">
          <a:xfrm>
            <a:off x="2133600" y="1371600"/>
            <a:ext cx="5334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现实世界</a:t>
            </a:r>
          </a:p>
        </p:txBody>
      </p:sp>
      <p:sp>
        <p:nvSpPr>
          <p:cNvPr id="25624" name="Text Box 31">
            <a:extLst>
              <a:ext uri="{FF2B5EF4-FFF2-40B4-BE49-F238E27FC236}">
                <a16:creationId xmlns:a16="http://schemas.microsoft.com/office/drawing/2014/main" id="{8C82E46D-FCDD-432F-9AD5-73B41F3CB55F}"/>
              </a:ext>
            </a:extLst>
          </p:cNvPr>
          <p:cNvSpPr txBox="1">
            <a:spLocks noChangeArrowheads="1"/>
          </p:cNvSpPr>
          <p:nvPr/>
        </p:nvSpPr>
        <p:spPr bwMode="auto">
          <a:xfrm>
            <a:off x="9753600" y="1371600"/>
            <a:ext cx="6096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楷体_GB2312" pitchFamily="49" charset="-122"/>
              </a:rPr>
              <a:t>数学世界</a:t>
            </a:r>
          </a:p>
        </p:txBody>
      </p:sp>
      <p:grpSp>
        <p:nvGrpSpPr>
          <p:cNvPr id="25625" name="Group 32">
            <a:extLst>
              <a:ext uri="{FF2B5EF4-FFF2-40B4-BE49-F238E27FC236}">
                <a16:creationId xmlns:a16="http://schemas.microsoft.com/office/drawing/2014/main" id="{F5D1BFEB-6033-44AC-B0C8-0B7F0BE1DFA8}"/>
              </a:ext>
            </a:extLst>
          </p:cNvPr>
          <p:cNvGrpSpPr>
            <a:grpSpLocks/>
          </p:cNvGrpSpPr>
          <p:nvPr/>
        </p:nvGrpSpPr>
        <p:grpSpPr bwMode="auto">
          <a:xfrm>
            <a:off x="4876800" y="5943601"/>
            <a:ext cx="1295400" cy="519113"/>
            <a:chOff x="1536" y="3936"/>
            <a:chExt cx="816" cy="327"/>
          </a:xfrm>
        </p:grpSpPr>
        <p:sp>
          <p:nvSpPr>
            <p:cNvPr id="25629" name="Text Box 33">
              <a:extLst>
                <a:ext uri="{FF2B5EF4-FFF2-40B4-BE49-F238E27FC236}">
                  <a16:creationId xmlns:a16="http://schemas.microsoft.com/office/drawing/2014/main" id="{86A4AAF5-E9DC-4644-ACDC-2BE147EA7562}"/>
                </a:ext>
              </a:extLst>
            </p:cNvPr>
            <p:cNvSpPr txBox="1">
              <a:spLocks noChangeArrowheads="1"/>
            </p:cNvSpPr>
            <p:nvPr/>
          </p:nvSpPr>
          <p:spPr bwMode="auto">
            <a:xfrm>
              <a:off x="1776" y="39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ea typeface="隶书" panose="02010509060101010101" pitchFamily="49" charset="-122"/>
                </a:rPr>
                <a:t>理论</a:t>
              </a:r>
            </a:p>
          </p:txBody>
        </p:sp>
        <p:sp>
          <p:nvSpPr>
            <p:cNvPr id="25630" name="AutoShape 34">
              <a:extLst>
                <a:ext uri="{FF2B5EF4-FFF2-40B4-BE49-F238E27FC236}">
                  <a16:creationId xmlns:a16="http://schemas.microsoft.com/office/drawing/2014/main" id="{6AD63419-0CCA-4883-B8F0-13F43A0F2D2F}"/>
                </a:ext>
              </a:extLst>
            </p:cNvPr>
            <p:cNvSpPr>
              <a:spLocks noChangeArrowheads="1"/>
            </p:cNvSpPr>
            <p:nvPr/>
          </p:nvSpPr>
          <p:spPr bwMode="auto">
            <a:xfrm>
              <a:off x="1536" y="4032"/>
              <a:ext cx="192" cy="144"/>
            </a:xfrm>
            <a:prstGeom prst="rightArrow">
              <a:avLst>
                <a:gd name="adj1" fmla="val 50000"/>
                <a:gd name="adj2"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a:solidFill>
                  <a:schemeClr val="accent1"/>
                </a:solidFill>
              </a:endParaRPr>
            </a:p>
          </p:txBody>
        </p:sp>
      </p:grpSp>
      <p:grpSp>
        <p:nvGrpSpPr>
          <p:cNvPr id="25626" name="Group 35">
            <a:extLst>
              <a:ext uri="{FF2B5EF4-FFF2-40B4-BE49-F238E27FC236}">
                <a16:creationId xmlns:a16="http://schemas.microsoft.com/office/drawing/2014/main" id="{4C8B785D-ECEB-4D48-91A3-F9FA9CF3393B}"/>
              </a:ext>
            </a:extLst>
          </p:cNvPr>
          <p:cNvGrpSpPr>
            <a:grpSpLocks/>
          </p:cNvGrpSpPr>
          <p:nvPr/>
        </p:nvGrpSpPr>
        <p:grpSpPr bwMode="auto">
          <a:xfrm>
            <a:off x="6248400" y="5943601"/>
            <a:ext cx="1447800" cy="519113"/>
            <a:chOff x="2400" y="3936"/>
            <a:chExt cx="912" cy="327"/>
          </a:xfrm>
        </p:grpSpPr>
        <p:sp>
          <p:nvSpPr>
            <p:cNvPr id="25627" name="Text Box 36">
              <a:extLst>
                <a:ext uri="{FF2B5EF4-FFF2-40B4-BE49-F238E27FC236}">
                  <a16:creationId xmlns:a16="http://schemas.microsoft.com/office/drawing/2014/main" id="{879AEC36-18BB-4AD9-99BE-BB5ED3F8F3A4}"/>
                </a:ext>
              </a:extLst>
            </p:cNvPr>
            <p:cNvSpPr txBox="1">
              <a:spLocks noChangeArrowheads="1"/>
            </p:cNvSpPr>
            <p:nvPr/>
          </p:nvSpPr>
          <p:spPr bwMode="auto">
            <a:xfrm>
              <a:off x="2736" y="39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ea typeface="隶书" panose="02010509060101010101" pitchFamily="49" charset="-122"/>
                </a:rPr>
                <a:t>实践</a:t>
              </a:r>
            </a:p>
          </p:txBody>
        </p:sp>
        <p:sp>
          <p:nvSpPr>
            <p:cNvPr id="25628" name="AutoShape 37">
              <a:extLst>
                <a:ext uri="{FF2B5EF4-FFF2-40B4-BE49-F238E27FC236}">
                  <a16:creationId xmlns:a16="http://schemas.microsoft.com/office/drawing/2014/main" id="{C9DCCAEF-31C4-44F8-AE0D-41FD90664E4E}"/>
                </a:ext>
              </a:extLst>
            </p:cNvPr>
            <p:cNvSpPr>
              <a:spLocks noChangeArrowheads="1"/>
            </p:cNvSpPr>
            <p:nvPr/>
          </p:nvSpPr>
          <p:spPr bwMode="auto">
            <a:xfrm>
              <a:off x="2400" y="4032"/>
              <a:ext cx="192" cy="144"/>
            </a:xfrm>
            <a:prstGeom prst="rightArrow">
              <a:avLst>
                <a:gd name="adj1" fmla="val 50000"/>
                <a:gd name="adj2"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a:solidFill>
                  <a:schemeClr val="accent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B281BD2A-7730-49FC-B8C5-E3BFB843C281}"/>
              </a:ext>
            </a:extLst>
          </p:cNvPr>
          <p:cNvSpPr>
            <a:spLocks noGrp="1" noChangeArrowheads="1"/>
          </p:cNvSpPr>
          <p:nvPr>
            <p:ph type="body" idx="1"/>
          </p:nvPr>
        </p:nvSpPr>
        <p:spPr/>
        <p:txBody>
          <a:bodyPr/>
          <a:lstStyle/>
          <a:p>
            <a:pPr marL="990600" lvl="1" indent="-533400">
              <a:buFont typeface="Wingdings" panose="05000000000000000000" pitchFamily="2" charset="2"/>
              <a:buAutoNum type="arabicPeriod"/>
            </a:pPr>
            <a:r>
              <a:rPr lang="zh-CN" altLang="en-US" sz="3300"/>
              <a:t>最优化的基本概念</a:t>
            </a:r>
          </a:p>
          <a:p>
            <a:pPr marL="990600" lvl="1" indent="-533400">
              <a:buFont typeface="Wingdings" panose="05000000000000000000" pitchFamily="2" charset="2"/>
              <a:buAutoNum type="arabicPeriod"/>
            </a:pPr>
            <a:r>
              <a:rPr lang="zh-CN" altLang="en-US" sz="3300"/>
              <a:t>最优化技术分类</a:t>
            </a:r>
          </a:p>
          <a:p>
            <a:pPr marL="990600" lvl="1" indent="-533400">
              <a:buFont typeface="Wingdings" panose="05000000000000000000" pitchFamily="2" charset="2"/>
              <a:buAutoNum type="arabicPeriod"/>
            </a:pPr>
            <a:r>
              <a:rPr lang="zh-CN" altLang="en-US" sz="3300"/>
              <a:t>最优化建模与求解示例</a:t>
            </a:r>
          </a:p>
          <a:p>
            <a:pPr marL="609600" indent="-609600"/>
            <a:endParaRPr lang="en-US" altLang="zh-CN"/>
          </a:p>
        </p:txBody>
      </p:sp>
      <p:sp>
        <p:nvSpPr>
          <p:cNvPr id="333826" name="Rectangle 2">
            <a:extLst>
              <a:ext uri="{FF2B5EF4-FFF2-40B4-BE49-F238E27FC236}">
                <a16:creationId xmlns:a16="http://schemas.microsoft.com/office/drawing/2014/main" id="{1BE9059B-DC01-49F0-A4AA-9930F558AF38}"/>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dirty="0">
                <a:effectLst>
                  <a:outerShdw blurRad="38100" dist="38100" dir="2700000" algn="tl">
                    <a:srgbClr val="C0C0C0"/>
                  </a:outerShdw>
                </a:effectLst>
              </a:rPr>
              <a:t>最优化的基本概念与分类</a:t>
            </a:r>
          </a:p>
        </p:txBody>
      </p:sp>
      <p:sp>
        <p:nvSpPr>
          <p:cNvPr id="26628" name="灯片编号占位符 3">
            <a:extLst>
              <a:ext uri="{FF2B5EF4-FFF2-40B4-BE49-F238E27FC236}">
                <a16:creationId xmlns:a16="http://schemas.microsoft.com/office/drawing/2014/main" id="{1114F989-92EB-48FF-B815-264143037F9C}"/>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E1BC604-98EB-4E83-B4CA-8BD9B14ECC9F}" type="slidenum">
              <a:rPr lang="en-US" altLang="zh-CN" sz="1600">
                <a:latin typeface="Garamond" panose="02020404030301010803" pitchFamily="18" charset="0"/>
              </a:rPr>
              <a:pPr algn="r" eaLnBrk="1" hangingPunct="1">
                <a:spcBef>
                  <a:spcPct val="0"/>
                </a:spcBef>
                <a:buFontTx/>
                <a:buNone/>
              </a:pPr>
              <a:t>24</a:t>
            </a:fld>
            <a:endParaRPr lang="en-US" altLang="zh-CN" sz="160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8F5554-147A-4B82-84C8-7FE97F708FE9}"/>
              </a:ext>
            </a:extLst>
          </p:cNvPr>
          <p:cNvSpPr>
            <a:spLocks noGrp="1" noChangeArrowheads="1"/>
          </p:cNvSpPr>
          <p:nvPr>
            <p:ph type="title"/>
          </p:nvPr>
        </p:nvSpPr>
        <p:spPr/>
        <p:txBody>
          <a:bodyPr/>
          <a:lstStyle/>
          <a:p>
            <a:pPr eaLnBrk="1" hangingPunct="1"/>
            <a:r>
              <a:rPr lang="en-US" altLang="zh-CN"/>
              <a:t> </a:t>
            </a:r>
            <a:r>
              <a:rPr lang="zh-CN" altLang="en-US">
                <a:solidFill>
                  <a:schemeClr val="tx1"/>
                </a:solidFill>
              </a:rPr>
              <a:t>最优化的基本概念</a:t>
            </a:r>
          </a:p>
        </p:txBody>
      </p:sp>
      <p:sp>
        <p:nvSpPr>
          <p:cNvPr id="27651" name="Rectangle 3">
            <a:extLst>
              <a:ext uri="{FF2B5EF4-FFF2-40B4-BE49-F238E27FC236}">
                <a16:creationId xmlns:a16="http://schemas.microsoft.com/office/drawing/2014/main" id="{03467DE4-A252-4760-B862-799B40D58D85}"/>
              </a:ext>
            </a:extLst>
          </p:cNvPr>
          <p:cNvSpPr>
            <a:spLocks noGrp="1" noChangeArrowheads="1"/>
          </p:cNvSpPr>
          <p:nvPr>
            <p:ph type="body" idx="1"/>
          </p:nvPr>
        </p:nvSpPr>
        <p:spPr/>
        <p:txBody>
          <a:bodyPr/>
          <a:lstStyle/>
          <a:p>
            <a:pPr marL="609600" indent="-609600"/>
            <a:r>
              <a:rPr lang="zh-CN" altLang="en-US" sz="2400"/>
              <a:t>最优化技术是一门较新的学科分支。它是在本世纪五十年代初在电子计算机广泛应用的推动下才得到迅速发展，并成为一门直到目前仍然十分活跃的新兴学科。最优化所研究的问题是在众多的可行方案中怎样选择最合理的一种以达到最优目标。</a:t>
            </a:r>
          </a:p>
          <a:p>
            <a:pPr marL="609600" indent="-609600"/>
            <a:r>
              <a:rPr lang="zh-CN" altLang="en-US" sz="2400"/>
              <a:t>将达到最优目标的方案称为最优方案或最优决策，搜寻最优方案的方法称为最优化方法，关于最优化方法的数学理论称为最优化论。</a:t>
            </a:r>
          </a:p>
          <a:p>
            <a:pPr marL="609600" indent="-609600"/>
            <a:r>
              <a:rPr lang="zh-CN" altLang="en-US" sz="2400"/>
              <a:t>最优化问题至少有两要素：一是可能的方案；二是要追求的目标。后者是前者的函数。如果第一要素与时间无关就称为静态最优化问题，否则称为动态最优化问题。</a:t>
            </a:r>
          </a:p>
        </p:txBody>
      </p:sp>
      <p:sp>
        <p:nvSpPr>
          <p:cNvPr id="27652" name="灯片编号占位符 3">
            <a:extLst>
              <a:ext uri="{FF2B5EF4-FFF2-40B4-BE49-F238E27FC236}">
                <a16:creationId xmlns:a16="http://schemas.microsoft.com/office/drawing/2014/main" id="{93951918-AAF3-41C6-9B34-8F181ADBD991}"/>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17BA762-42F1-4EA2-B85F-67DEE58B59D1}" type="slidenum">
              <a:rPr lang="en-US" altLang="zh-CN" sz="1600">
                <a:latin typeface="Garamond" panose="02020404030301010803" pitchFamily="18" charset="0"/>
              </a:rPr>
              <a:pPr algn="r" eaLnBrk="1" hangingPunct="1">
                <a:spcBef>
                  <a:spcPct val="0"/>
                </a:spcBef>
                <a:buFontTx/>
                <a:buNone/>
              </a:pPr>
              <a:t>25</a:t>
            </a:fld>
            <a:endParaRPr lang="en-US" altLang="zh-CN" sz="1600">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F4CBD31-C140-47D9-816D-CFF05F50D115}"/>
              </a:ext>
            </a:extLst>
          </p:cNvPr>
          <p:cNvSpPr>
            <a:spLocks noGrp="1" noChangeArrowheads="1"/>
          </p:cNvSpPr>
          <p:nvPr>
            <p:ph type="title"/>
          </p:nvPr>
        </p:nvSpPr>
        <p:spPr/>
        <p:txBody>
          <a:bodyPr/>
          <a:lstStyle/>
          <a:p>
            <a:pPr eaLnBrk="1" hangingPunct="1"/>
            <a:r>
              <a:rPr lang="en-US" altLang="zh-CN"/>
              <a:t> </a:t>
            </a:r>
            <a:r>
              <a:rPr lang="zh-CN" altLang="en-US">
                <a:solidFill>
                  <a:schemeClr val="tx1"/>
                </a:solidFill>
              </a:rPr>
              <a:t>最优化的基本概念</a:t>
            </a:r>
          </a:p>
        </p:txBody>
      </p:sp>
      <p:sp>
        <p:nvSpPr>
          <p:cNvPr id="28675" name="Rectangle 3">
            <a:extLst>
              <a:ext uri="{FF2B5EF4-FFF2-40B4-BE49-F238E27FC236}">
                <a16:creationId xmlns:a16="http://schemas.microsoft.com/office/drawing/2014/main" id="{2A777CA5-944E-4CED-9678-D283F80CB8B3}"/>
              </a:ext>
            </a:extLst>
          </p:cNvPr>
          <p:cNvSpPr>
            <a:spLocks noGrp="1" noChangeArrowheads="1"/>
          </p:cNvSpPr>
          <p:nvPr>
            <p:ph type="body" idx="1"/>
          </p:nvPr>
        </p:nvSpPr>
        <p:spPr/>
        <p:txBody>
          <a:bodyPr/>
          <a:lstStyle/>
          <a:p>
            <a:pPr marL="609600" indent="-609600">
              <a:spcBef>
                <a:spcPct val="0"/>
              </a:spcBef>
              <a:buFontTx/>
              <a:buAutoNum type="arabicPeriod"/>
            </a:pPr>
            <a:r>
              <a:rPr lang="zh-CN" altLang="en-US"/>
              <a:t>最优化技术工作被分成两个方面，一是由实际生产或科技问题形成最优化的数学模型，二是对所形成的数学问题进行数学加工和求解。</a:t>
            </a:r>
          </a:p>
          <a:p>
            <a:pPr marL="609600" indent="-609600">
              <a:spcBef>
                <a:spcPct val="0"/>
              </a:spcBef>
              <a:buFontTx/>
              <a:buAutoNum type="arabicPeriod"/>
            </a:pPr>
            <a:r>
              <a:rPr lang="zh-CN" altLang="en-US"/>
              <a:t>对于第二方面的工作，目前已有一些较系统成熟的资料，但对于第一方面工作即如何由实际问题抽象出数学模型，目前很少有系统的资料，而这一工作在应用最优化技术解决实际问题时是十分关键的基础，没有这一工作，最优化技术将成为无水之源，难以健康发展。</a:t>
            </a:r>
          </a:p>
          <a:p>
            <a:pPr marL="609600" indent="-609600"/>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082402C-06C4-45B9-9235-7DFDD6A67A9B}"/>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FCF6A0D-FE11-4FB1-9AF6-902E41BCA6BA}" type="slidenum">
              <a:rPr lang="en-US" altLang="zh-CN" sz="1600">
                <a:latin typeface="Garamond" panose="02020404030301010803" pitchFamily="18" charset="0"/>
              </a:rPr>
              <a:pPr algn="r" eaLnBrk="1" hangingPunct="1">
                <a:spcBef>
                  <a:spcPct val="0"/>
                </a:spcBef>
                <a:buFontTx/>
                <a:buNone/>
              </a:pPr>
              <a:t>27</a:t>
            </a:fld>
            <a:endParaRPr lang="en-US" altLang="zh-CN" sz="1600">
              <a:latin typeface="Garamond" panose="02020404030301010803" pitchFamily="18" charset="0"/>
            </a:endParaRPr>
          </a:p>
        </p:txBody>
      </p:sp>
      <p:sp>
        <p:nvSpPr>
          <p:cNvPr id="29699" name="Text Box 2">
            <a:extLst>
              <a:ext uri="{FF2B5EF4-FFF2-40B4-BE49-F238E27FC236}">
                <a16:creationId xmlns:a16="http://schemas.microsoft.com/office/drawing/2014/main" id="{7618F85E-8E9A-44E2-AF1C-05DBDC7DADF3}"/>
              </a:ext>
            </a:extLst>
          </p:cNvPr>
          <p:cNvSpPr txBox="1">
            <a:spLocks noChangeArrowheads="1"/>
          </p:cNvSpPr>
          <p:nvPr/>
        </p:nvSpPr>
        <p:spPr bwMode="auto">
          <a:xfrm>
            <a:off x="4495800" y="228600"/>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latin typeface="Times New Roman" panose="02020603050405020304" pitchFamily="18" charset="0"/>
              </a:rPr>
              <a:t>  </a:t>
            </a:r>
            <a:r>
              <a:rPr kumimoji="1" lang="zh-CN" altLang="en-US">
                <a:latin typeface="Times New Roman" panose="02020603050405020304" pitchFamily="18" charset="0"/>
              </a:rPr>
              <a:t>最优化问题举例</a:t>
            </a:r>
          </a:p>
        </p:txBody>
      </p:sp>
      <p:sp>
        <p:nvSpPr>
          <p:cNvPr id="29700" name="Text Box 3">
            <a:extLst>
              <a:ext uri="{FF2B5EF4-FFF2-40B4-BE49-F238E27FC236}">
                <a16:creationId xmlns:a16="http://schemas.microsoft.com/office/drawing/2014/main" id="{3A68DF5D-10D3-44B4-B97E-E2462094D487}"/>
              </a:ext>
            </a:extLst>
          </p:cNvPr>
          <p:cNvSpPr txBox="1">
            <a:spLocks noChangeArrowheads="1"/>
          </p:cNvSpPr>
          <p:nvPr/>
        </p:nvSpPr>
        <p:spPr bwMode="auto">
          <a:xfrm>
            <a:off x="1752600" y="1225550"/>
            <a:ext cx="86106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最优化在物质运输、自动控制、机械设计、采矿冶金、经济管理等科学技术各领域中有广泛应用。下面举几个专业性不强的实例。</a:t>
            </a:r>
          </a:p>
          <a:p>
            <a:pPr eaLnBrk="1" hangingPunct="1">
              <a:spcBef>
                <a:spcPct val="50000"/>
              </a:spcBef>
              <a:buFontTx/>
              <a:buNone/>
            </a:pPr>
            <a:r>
              <a:rPr kumimoji="1" lang="zh-CN" altLang="en-US" sz="2400">
                <a:latin typeface="Times New Roman" panose="02020603050405020304" pitchFamily="18" charset="0"/>
              </a:rPr>
              <a:t> 例</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把半径为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的实心金属球熔化后，铸成一个实心圆柱体，问圆柱体取什么尺寸才能使它的表面积最小？</a:t>
            </a:r>
          </a:p>
          <a:p>
            <a:pPr eaLnBrk="1" hangingPunct="1">
              <a:spcBef>
                <a:spcPct val="50000"/>
              </a:spcBef>
              <a:buFontTx/>
              <a:buNone/>
            </a:pPr>
            <a:r>
              <a:rPr kumimoji="1" lang="zh-CN" altLang="en-US" sz="2400">
                <a:latin typeface="Times New Roman" panose="02020603050405020304" pitchFamily="18" charset="0"/>
              </a:rPr>
              <a:t> 解：决定圆柱体表面积大小有两个决策变量：圆柱体底面半径</a:t>
            </a:r>
            <a:r>
              <a:rPr kumimoji="1" lang="en-US" altLang="zh-CN" sz="2400">
                <a:latin typeface="Times New Roman" panose="02020603050405020304" pitchFamily="18" charset="0"/>
              </a:rPr>
              <a:t>r</a:t>
            </a:r>
            <a:r>
              <a:rPr kumimoji="1" lang="zh-CN" altLang="en-US" sz="2400">
                <a:latin typeface="Times New Roman" panose="02020603050405020304" pitchFamily="18" charset="0"/>
              </a:rPr>
              <a:t>、高</a:t>
            </a:r>
            <a:r>
              <a:rPr kumimoji="1" lang="en-US" altLang="zh-CN" sz="2400">
                <a:latin typeface="Times New Roman" panose="02020603050405020304" pitchFamily="18" charset="0"/>
              </a:rPr>
              <a:t>h</a:t>
            </a:r>
            <a:r>
              <a:rPr kumimoji="1" lang="zh-CN" altLang="en-US" sz="2400">
                <a:latin typeface="Times New Roman" panose="02020603050405020304" pitchFamily="18" charset="0"/>
              </a:rPr>
              <a:t>。</a:t>
            </a:r>
          </a:p>
          <a:p>
            <a:pPr eaLnBrk="1" hangingPunct="1">
              <a:spcBef>
                <a:spcPct val="50000"/>
              </a:spcBef>
              <a:buFontTx/>
              <a:buNone/>
            </a:pPr>
            <a:r>
              <a:rPr kumimoji="1" lang="zh-CN" altLang="en-US" sz="2400">
                <a:latin typeface="Times New Roman" panose="02020603050405020304" pitchFamily="18" charset="0"/>
              </a:rPr>
              <a:t>    问题的约束条件是所铸圆柱体重量与球重相等。即                             </a:t>
            </a:r>
          </a:p>
        </p:txBody>
      </p:sp>
      <p:graphicFrame>
        <p:nvGraphicFramePr>
          <p:cNvPr id="29701" name="Object 4">
            <a:extLst>
              <a:ext uri="{FF2B5EF4-FFF2-40B4-BE49-F238E27FC236}">
                <a16:creationId xmlns:a16="http://schemas.microsoft.com/office/drawing/2014/main" id="{F12012CE-7CC8-4EB2-AFE6-6B99C00B5E72}"/>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3074" name="公式" r:id="rId4" imgW="114151" imgH="215619" progId="Equation.3">
                  <p:embed/>
                </p:oleObj>
              </mc:Choice>
              <mc:Fallback>
                <p:oleObj name="公式" r:id="rId4" imgW="114151" imgH="215619" progId="Equation.3">
                  <p:embed/>
                  <p:pic>
                    <p:nvPicPr>
                      <p:cNvPr id="29701" name="Object 4">
                        <a:extLst>
                          <a:ext uri="{FF2B5EF4-FFF2-40B4-BE49-F238E27FC236}">
                            <a16:creationId xmlns:a16="http://schemas.microsoft.com/office/drawing/2014/main" id="{F12012CE-7CC8-4EB2-AFE6-6B99C00B5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9702" name="Object 5">
                <a:extLst>
                  <a:ext uri="{FF2B5EF4-FFF2-40B4-BE49-F238E27FC236}">
                    <a16:creationId xmlns:a16="http://schemas.microsoft.com/office/drawing/2014/main" id="{0159ADD8-2B01-458C-94B7-8FA751E92954}"/>
                  </a:ext>
                </a:extLst>
              </p:cNvPr>
              <p:cNvSpPr txBox="1"/>
              <p:nvPr/>
            </p:nvSpPr>
            <p:spPr bwMode="auto">
              <a:xfrm>
                <a:off x="2279650" y="5229225"/>
                <a:ext cx="3436938" cy="9302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800" i="1" smtClean="0">
                          <a:solidFill>
                            <a:srgbClr val="000000"/>
                          </a:solidFill>
                          <a:latin typeface="Cambria Math" panose="02040503050406030204" pitchFamily="18" charset="0"/>
                        </a:rPr>
                        <m:t>𝜋</m:t>
                      </m:r>
                      <m:sSup>
                        <m:sSupPr>
                          <m:ctrlPr>
                            <a:rPr lang="en-US" altLang="zh-CN" sz="2800" b="0" i="1" smtClean="0">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𝑟</m:t>
                          </m:r>
                        </m:e>
                        <m:sup>
                          <m:r>
                            <a:rPr lang="en-US" altLang="zh-CN" sz="2800" b="0" i="1" smtClean="0">
                              <a:solidFill>
                                <a:srgbClr val="000000"/>
                              </a:solidFill>
                              <a:latin typeface="Cambria Math" panose="02040503050406030204" pitchFamily="18" charset="0"/>
                            </a:rPr>
                            <m:t>2</m:t>
                          </m:r>
                        </m:sup>
                      </m:sSup>
                      <m:r>
                        <a:rPr lang="en-US" altLang="zh-CN" sz="2800" b="0" i="1" smtClean="0">
                          <a:solidFill>
                            <a:srgbClr val="000000"/>
                          </a:solidFill>
                          <a:latin typeface="Cambria Math" panose="02040503050406030204" pitchFamily="18" charset="0"/>
                        </a:rPr>
                        <m:t>h</m:t>
                      </m:r>
                      <m:r>
                        <a:rPr lang="zh-CN" altLang="en-US" sz="2800" i="1">
                          <a:solidFill>
                            <a:srgbClr val="000000"/>
                          </a:solidFill>
                          <a:latin typeface="Cambria Math" panose="02040503050406030204" pitchFamily="18" charset="0"/>
                        </a:rPr>
                        <m:t>𝜌</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4</m:t>
                          </m:r>
                        </m:num>
                        <m:den>
                          <m:r>
                            <a:rPr lang="zh-CN" altLang="en-US" sz="2800" i="1">
                              <a:solidFill>
                                <a:srgbClr val="000000"/>
                              </a:solidFill>
                              <a:latin typeface="Cambria Math" panose="02040503050406030204" pitchFamily="18" charset="0"/>
                            </a:rPr>
                            <m:t>3</m:t>
                          </m:r>
                        </m:den>
                      </m:f>
                      <m:r>
                        <a:rPr lang="zh-CN" altLang="en-US" sz="2800" i="1">
                          <a:solidFill>
                            <a:srgbClr val="000000"/>
                          </a:solidFill>
                          <a:latin typeface="Cambria Math" panose="02040503050406030204" pitchFamily="18" charset="0"/>
                        </a:rPr>
                        <m:t>𝜋</m:t>
                      </m:r>
                      <m:sSup>
                        <m:sSupPr>
                          <m:ctrlPr>
                            <a:rPr lang="en-US" altLang="zh-CN" sz="2800" b="0" i="1" smtClean="0">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𝑅</m:t>
                          </m:r>
                        </m:e>
                        <m:sup>
                          <m:r>
                            <a:rPr lang="en-US" altLang="zh-CN" sz="2800" b="0" i="1" smtClean="0">
                              <a:solidFill>
                                <a:srgbClr val="000000"/>
                              </a:solidFill>
                              <a:latin typeface="Cambria Math" panose="02040503050406030204" pitchFamily="18" charset="0"/>
                            </a:rPr>
                            <m:t>3</m:t>
                          </m:r>
                        </m:sup>
                      </m:sSup>
                      <m:r>
                        <a:rPr lang="en-US" altLang="zh-CN" sz="2800" b="0" i="1" smtClean="0">
                          <a:solidFill>
                            <a:srgbClr val="000000"/>
                          </a:solidFill>
                          <a:latin typeface="Cambria Math" panose="02040503050406030204" pitchFamily="18" charset="0"/>
                        </a:rPr>
                        <m:t>𝜌</m:t>
                      </m:r>
                    </m:oMath>
                  </m:oMathPara>
                </a14:m>
                <a:endParaRPr lang="zh-CN" altLang="en-US" sz="2800" dirty="0"/>
              </a:p>
            </p:txBody>
          </p:sp>
        </mc:Choice>
        <mc:Fallback xmlns="">
          <p:sp>
            <p:nvSpPr>
              <p:cNvPr id="29702" name="Object 5">
                <a:extLst>
                  <a:ext uri="{FF2B5EF4-FFF2-40B4-BE49-F238E27FC236}">
                    <a16:creationId xmlns:a16="http://schemas.microsoft.com/office/drawing/2014/main" id="{0159ADD8-2B01-458C-94B7-8FA751E92954}"/>
                  </a:ext>
                </a:extLst>
              </p:cNvPr>
              <p:cNvSpPr txBox="1">
                <a:spLocks noRot="1" noChangeAspect="1" noMove="1" noResize="1" noEditPoints="1" noAdjustHandles="1" noChangeArrowheads="1" noChangeShapeType="1" noTextEdit="1"/>
              </p:cNvSpPr>
              <p:nvPr/>
            </p:nvSpPr>
            <p:spPr bwMode="auto">
              <a:xfrm>
                <a:off x="2279650" y="5229225"/>
                <a:ext cx="3436938" cy="930275"/>
              </a:xfrm>
              <a:prstGeom prst="rect">
                <a:avLst/>
              </a:prstGeom>
              <a:blipFill>
                <a:blip r:embed="rId6"/>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703" name="Object 6">
                <a:extLst>
                  <a:ext uri="{FF2B5EF4-FFF2-40B4-BE49-F238E27FC236}">
                    <a16:creationId xmlns:a16="http://schemas.microsoft.com/office/drawing/2014/main" id="{0D32A73E-9593-41BA-8075-7669723E25D6}"/>
                  </a:ext>
                </a:extLst>
              </p:cNvPr>
              <p:cNvSpPr txBox="1"/>
              <p:nvPr/>
            </p:nvSpPr>
            <p:spPr bwMode="auto">
              <a:xfrm>
                <a:off x="6324600" y="5410200"/>
                <a:ext cx="3732213" cy="500063"/>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𝜌</m:t>
                      </m:r>
                      <m:r>
                        <a:rPr lang="zh-CN" altLang="en-US" sz="2800" i="1">
                          <a:solidFill>
                            <a:srgbClr val="000000"/>
                          </a:solidFill>
                          <a:latin typeface="Cambria Math" panose="02040503050406030204" pitchFamily="18" charset="0"/>
                        </a:rPr>
                        <m:t>为金属比重</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𝜌</m:t>
                      </m:r>
                      <m:r>
                        <a:rPr lang="zh-CN" altLang="en-US" sz="2800" i="1">
                          <a:solidFill>
                            <a:srgbClr val="000000"/>
                          </a:solidFill>
                          <a:latin typeface="Cambria Math" panose="02040503050406030204" pitchFamily="18" charset="0"/>
                        </a:rPr>
                        <m:t>≠0.</m:t>
                      </m:r>
                      <m:r>
                        <a:rPr lang="zh-CN" altLang="en-US" sz="2800" i="1">
                          <a:solidFill>
                            <a:srgbClr val="000000"/>
                          </a:solidFill>
                          <a:latin typeface="Cambria Math" panose="02040503050406030204" pitchFamily="18" charset="0"/>
                        </a:rPr>
                        <m:t>𝑅</m:t>
                      </m:r>
                      <m:r>
                        <a:rPr lang="zh-CN" altLang="en-US" sz="2800" i="1">
                          <a:solidFill>
                            <a:srgbClr val="000000"/>
                          </a:solidFill>
                          <a:latin typeface="Cambria Math" panose="02040503050406030204" pitchFamily="18" charset="0"/>
                        </a:rPr>
                        <m:t>=1</m:t>
                      </m:r>
                    </m:oMath>
                  </m:oMathPara>
                </a14:m>
                <a:endParaRPr lang="zh-CN" altLang="en-US" sz="2800"/>
              </a:p>
            </p:txBody>
          </p:sp>
        </mc:Choice>
        <mc:Fallback xmlns="">
          <p:sp>
            <p:nvSpPr>
              <p:cNvPr id="29703" name="Object 6">
                <a:extLst>
                  <a:ext uri="{FF2B5EF4-FFF2-40B4-BE49-F238E27FC236}">
                    <a16:creationId xmlns:a16="http://schemas.microsoft.com/office/drawing/2014/main" id="{0D32A73E-9593-41BA-8075-7669723E25D6}"/>
                  </a:ext>
                </a:extLst>
              </p:cNvPr>
              <p:cNvSpPr txBox="1">
                <a:spLocks noRot="1" noChangeAspect="1" noMove="1" noResize="1" noEditPoints="1" noAdjustHandles="1" noChangeArrowheads="1" noChangeShapeType="1" noTextEdit="1"/>
              </p:cNvSpPr>
              <p:nvPr/>
            </p:nvSpPr>
            <p:spPr bwMode="auto">
              <a:xfrm>
                <a:off x="6324600" y="5410200"/>
                <a:ext cx="3732213" cy="500063"/>
              </a:xfrm>
              <a:prstGeom prst="rect">
                <a:avLst/>
              </a:prstGeom>
              <a:blipFill>
                <a:blip r:embed="rId7"/>
                <a:stretch>
                  <a:fillRect b="-2439"/>
                </a:stretch>
              </a:blipFill>
              <a:ln>
                <a:noFill/>
              </a:ln>
              <a:effectLst/>
              <a:extLst/>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599ADA08-98A9-4FB1-B741-1C0AF93CD980}"/>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1FA1C64-A5D4-46CA-9154-547EF1EFD2CF}" type="slidenum">
              <a:rPr lang="en-US" altLang="zh-CN" sz="1600">
                <a:latin typeface="Garamond" panose="02020404030301010803" pitchFamily="18" charset="0"/>
              </a:rPr>
              <a:pPr algn="r" eaLnBrk="1" hangingPunct="1">
                <a:spcBef>
                  <a:spcPct val="0"/>
                </a:spcBef>
                <a:buFontTx/>
                <a:buNone/>
              </a:pPr>
              <a:t>28</a:t>
            </a:fld>
            <a:endParaRPr lang="en-US" altLang="zh-CN" sz="1600">
              <a:latin typeface="Garamond" panose="02020404030301010803" pitchFamily="18" charset="0"/>
            </a:endParaRPr>
          </a:p>
        </p:txBody>
      </p:sp>
      <p:sp>
        <p:nvSpPr>
          <p:cNvPr id="31747" name="Text Box 2">
            <a:extLst>
              <a:ext uri="{FF2B5EF4-FFF2-40B4-BE49-F238E27FC236}">
                <a16:creationId xmlns:a16="http://schemas.microsoft.com/office/drawing/2014/main" id="{9B48D6D0-B175-4C23-BBBD-7545CDC9808A}"/>
              </a:ext>
            </a:extLst>
          </p:cNvPr>
          <p:cNvSpPr txBox="1">
            <a:spLocks noChangeArrowheads="1"/>
          </p:cNvSpPr>
          <p:nvPr/>
        </p:nvSpPr>
        <p:spPr bwMode="auto">
          <a:xfrm>
            <a:off x="2208214" y="1484313"/>
            <a:ext cx="84597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即                                                          即 </a:t>
            </a:r>
          </a:p>
          <a:p>
            <a:pPr eaLnBrk="1" hangingPunct="1">
              <a:spcBef>
                <a:spcPct val="50000"/>
              </a:spcBef>
              <a:buFontTx/>
              <a:buNone/>
            </a:pPr>
            <a:r>
              <a:rPr kumimoji="1" lang="zh-CN" altLang="en-US" sz="2400">
                <a:latin typeface="Times New Roman" panose="02020603050405020304" pitchFamily="18" charset="0"/>
              </a:rPr>
              <a:t>问题追求的目标是圆柱体表面积最小。即</a:t>
            </a:r>
          </a:p>
          <a:p>
            <a:pPr eaLnBrk="1" hangingPunct="1">
              <a:spcBef>
                <a:spcPct val="50000"/>
              </a:spcBef>
              <a:buFontTx/>
              <a:buNone/>
            </a:pPr>
            <a:r>
              <a:rPr kumimoji="1" lang="zh-CN" altLang="en-US" sz="2400">
                <a:latin typeface="Times New Roman" panose="02020603050405020304" pitchFamily="18" charset="0"/>
              </a:rPr>
              <a:t>     </a:t>
            </a:r>
            <a:r>
              <a:rPr kumimoji="1" lang="zh-CN" altLang="en-US" sz="2400">
                <a:solidFill>
                  <a:srgbClr val="00FF00"/>
                </a:solidFill>
                <a:latin typeface="Times New Roman" panose="02020603050405020304" pitchFamily="18" charset="0"/>
              </a:rPr>
              <a:t> </a:t>
            </a:r>
            <a:r>
              <a:rPr kumimoji="1" lang="en-US" altLang="zh-CN" sz="2400">
                <a:latin typeface="Times New Roman" panose="02020603050405020304" pitchFamily="18" charset="0"/>
              </a:rPr>
              <a:t>min                               </a:t>
            </a:r>
          </a:p>
          <a:p>
            <a:pPr eaLnBrk="1" hangingPunct="1">
              <a:spcBef>
                <a:spcPct val="50000"/>
              </a:spcBef>
              <a:buFontTx/>
              <a:buNone/>
            </a:pPr>
            <a:r>
              <a:rPr kumimoji="1" lang="zh-CN" altLang="en-US" sz="2400">
                <a:latin typeface="Times New Roman" panose="02020603050405020304" pitchFamily="18" charset="0"/>
              </a:rPr>
              <a:t>则得原问题的数学模型：</a:t>
            </a:r>
          </a:p>
          <a:p>
            <a:pPr eaLnBrk="1" hangingPunct="1">
              <a:spcBef>
                <a:spcPct val="50000"/>
              </a:spcBef>
              <a:buFontTx/>
              <a:buNone/>
            </a:pPr>
            <a:endParaRPr kumimoji="1" lang="zh-CN" altLang="en-US" sz="2400">
              <a:latin typeface="Times New Roman" panose="02020603050405020304" pitchFamily="18" charset="0"/>
            </a:endParaRPr>
          </a:p>
          <a:p>
            <a:pPr eaLnBrk="1" hangingPunct="1">
              <a:spcBef>
                <a:spcPct val="50000"/>
              </a:spcBef>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s.t.       Subject   to.</a:t>
            </a:r>
            <a:r>
              <a:rPr kumimoji="1" lang="zh-CN" altLang="en-US" sz="2400">
                <a:latin typeface="Times New Roman" panose="02020603050405020304" pitchFamily="18" charset="0"/>
              </a:rPr>
              <a:t>固定</a:t>
            </a:r>
            <a:r>
              <a:rPr kumimoji="1" lang="en-US" altLang="zh-CN" sz="2400">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31748" name="Object 3">
                <a:extLst>
                  <a:ext uri="{FF2B5EF4-FFF2-40B4-BE49-F238E27FC236}">
                    <a16:creationId xmlns:a16="http://schemas.microsoft.com/office/drawing/2014/main" id="{65C7172D-B8AB-4F4C-B444-59CE109C1A8E}"/>
                  </a:ext>
                </a:extLst>
              </p:cNvPr>
              <p:cNvSpPr txBox="1"/>
              <p:nvPr/>
            </p:nvSpPr>
            <p:spPr bwMode="auto">
              <a:xfrm>
                <a:off x="2855913" y="1196975"/>
                <a:ext cx="2112962" cy="9318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𝜋</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𝑟</m:t>
                          </m:r>
                        </m:e>
                        <m:sup>
                          <m:r>
                            <a:rPr lang="en-US" altLang="zh-CN" sz="2400" b="0" i="1" smtClean="0">
                              <a:solidFill>
                                <a:srgbClr val="000000"/>
                              </a:solidFill>
                              <a:latin typeface="Cambria Math" panose="02040503050406030204" pitchFamily="18" charset="0"/>
                            </a:rPr>
                            <m:t>2</m:t>
                          </m:r>
                        </m:sup>
                      </m:sSup>
                      <m:r>
                        <a:rPr lang="en-US" altLang="zh-CN" sz="2400" b="0" i="1" smtClean="0">
                          <a:solidFill>
                            <a:srgbClr val="000000"/>
                          </a:solidFill>
                          <a:latin typeface="Cambria Math" panose="02040503050406030204" pitchFamily="18" charset="0"/>
                        </a:rPr>
                        <m:t>h</m:t>
                      </m:r>
                      <m:r>
                        <a:rPr lang="en-US" altLang="zh-CN" sz="2400" b="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𝜋</m:t>
                      </m:r>
                      <m:f>
                        <m:fPr>
                          <m:ctrlPr>
                            <a:rPr lang="en-US" altLang="zh-CN" sz="2400" b="0" i="1" smtClean="0">
                              <a:solidFill>
                                <a:srgbClr val="000000"/>
                              </a:solidFill>
                              <a:latin typeface="Cambria Math" panose="02040503050406030204" pitchFamily="18" charset="0"/>
                            </a:rPr>
                          </m:ctrlPr>
                        </m:fPr>
                        <m:num>
                          <m:r>
                            <a:rPr lang="en-US" altLang="zh-CN" sz="2400" b="0" i="1" smtClean="0">
                              <a:solidFill>
                                <a:srgbClr val="000000"/>
                              </a:solidFill>
                              <a:latin typeface="Cambria Math" panose="02040503050406030204" pitchFamily="18" charset="0"/>
                            </a:rPr>
                            <m:t>4</m:t>
                          </m:r>
                        </m:num>
                        <m:den>
                          <m:r>
                            <a:rPr lang="en-US" altLang="zh-CN" sz="2400" b="0" i="1" smtClean="0">
                              <a:solidFill>
                                <a:srgbClr val="000000"/>
                              </a:solidFill>
                              <a:latin typeface="Cambria Math" panose="02040503050406030204" pitchFamily="18" charset="0"/>
                            </a:rPr>
                            <m:t>3</m:t>
                          </m:r>
                        </m:den>
                      </m:f>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𝑅</m:t>
                          </m:r>
                        </m:e>
                        <m:sup>
                          <m:r>
                            <a:rPr lang="en-US" altLang="zh-CN" sz="2400" b="0" i="1" smtClean="0">
                              <a:solidFill>
                                <a:srgbClr val="000000"/>
                              </a:solidFill>
                              <a:latin typeface="Cambria Math" panose="02040503050406030204" pitchFamily="18" charset="0"/>
                            </a:rPr>
                            <m:t>3</m:t>
                          </m:r>
                        </m:sup>
                      </m:sSup>
                    </m:oMath>
                  </m:oMathPara>
                </a14:m>
                <a:endParaRPr lang="zh-CN" altLang="en-US" sz="2400" dirty="0"/>
              </a:p>
            </p:txBody>
          </p:sp>
        </mc:Choice>
        <mc:Fallback xmlns="">
          <p:sp>
            <p:nvSpPr>
              <p:cNvPr id="31748" name="Object 3">
                <a:extLst>
                  <a:ext uri="{FF2B5EF4-FFF2-40B4-BE49-F238E27FC236}">
                    <a16:creationId xmlns:a16="http://schemas.microsoft.com/office/drawing/2014/main" id="{65C7172D-B8AB-4F4C-B444-59CE109C1A8E}"/>
                  </a:ext>
                </a:extLst>
              </p:cNvPr>
              <p:cNvSpPr txBox="1">
                <a:spLocks noRot="1" noChangeAspect="1" noMove="1" noResize="1" noEditPoints="1" noAdjustHandles="1" noChangeArrowheads="1" noChangeShapeType="1" noTextEdit="1"/>
              </p:cNvSpPr>
              <p:nvPr/>
            </p:nvSpPr>
            <p:spPr bwMode="auto">
              <a:xfrm>
                <a:off x="2855913" y="1196975"/>
                <a:ext cx="2112962" cy="931863"/>
              </a:xfrm>
              <a:prstGeom prst="rect">
                <a:avLst/>
              </a:prstGeom>
              <a:blipFill>
                <a:blip r:embed="rId3"/>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49" name="Object 4">
                <a:extLst>
                  <a:ext uri="{FF2B5EF4-FFF2-40B4-BE49-F238E27FC236}">
                    <a16:creationId xmlns:a16="http://schemas.microsoft.com/office/drawing/2014/main" id="{06B7400F-F782-46FE-AC4A-C85405FBDB16}"/>
                  </a:ext>
                </a:extLst>
              </p:cNvPr>
              <p:cNvSpPr txBox="1"/>
              <p:nvPr/>
            </p:nvSpPr>
            <p:spPr bwMode="auto">
              <a:xfrm>
                <a:off x="7608888" y="1196975"/>
                <a:ext cx="3059113" cy="93186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𝑟</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h</m:t>
                      </m:r>
                      <m:r>
                        <a:rPr lang="zh-CN" altLang="en-US" sz="2400"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4</m:t>
                          </m:r>
                        </m:num>
                        <m:den>
                          <m:r>
                            <a:rPr lang="zh-CN" altLang="en-US" sz="2400" i="1">
                              <a:solidFill>
                                <a:srgbClr val="000000"/>
                              </a:solidFill>
                              <a:latin typeface="Cambria Math" panose="02040503050406030204" pitchFamily="18" charset="0"/>
                            </a:rPr>
                            <m:t>3</m:t>
                          </m:r>
                        </m:den>
                      </m:f>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31749" name="Object 4">
                <a:extLst>
                  <a:ext uri="{FF2B5EF4-FFF2-40B4-BE49-F238E27FC236}">
                    <a16:creationId xmlns:a16="http://schemas.microsoft.com/office/drawing/2014/main" id="{06B7400F-F782-46FE-AC4A-C85405FBDB16}"/>
                  </a:ext>
                </a:extLst>
              </p:cNvPr>
              <p:cNvSpPr txBox="1">
                <a:spLocks noRot="1" noChangeAspect="1" noMove="1" noResize="1" noEditPoints="1" noAdjustHandles="1" noChangeArrowheads="1" noChangeShapeType="1" noTextEdit="1"/>
              </p:cNvSpPr>
              <p:nvPr/>
            </p:nvSpPr>
            <p:spPr bwMode="auto">
              <a:xfrm>
                <a:off x="7608888" y="1196975"/>
                <a:ext cx="3059113" cy="931863"/>
              </a:xfrm>
              <a:prstGeom prst="rect">
                <a:avLst/>
              </a:prstGeom>
              <a:blipFill>
                <a:blip r:embed="rId4"/>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0" name="Object 6">
                <a:extLst>
                  <a:ext uri="{FF2B5EF4-FFF2-40B4-BE49-F238E27FC236}">
                    <a16:creationId xmlns:a16="http://schemas.microsoft.com/office/drawing/2014/main" id="{87F3B1BC-C7B1-4EEF-A2BF-E4DEB0F30023}"/>
                  </a:ext>
                </a:extLst>
              </p:cNvPr>
              <p:cNvSpPr txBox="1"/>
              <p:nvPr/>
            </p:nvSpPr>
            <p:spPr bwMode="auto">
              <a:xfrm>
                <a:off x="2998788" y="2604148"/>
                <a:ext cx="2736850" cy="4413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𝜋</m:t>
                          </m:r>
                          <m:r>
                            <a:rPr lang="zh-CN" altLang="en-US" sz="2000" i="1">
                              <a:solidFill>
                                <a:srgbClr val="000000"/>
                              </a:solidFill>
                              <a:latin typeface="Cambria Math" panose="02040503050406030204" pitchFamily="18" charset="0"/>
                            </a:rPr>
                            <m:t>𝑟h</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𝜋</m:t>
                          </m:r>
                          <m:m>
                            <m:mPr>
                              <m:plcHide m:val="on"/>
                              <m:mcs>
                                <m:mc>
                                  <m:mcPr>
                                    <m:count m:val="2"/>
                                    <m:mcJc m:val="center"/>
                                  </m:mcPr>
                                </m:mc>
                              </m:mcs>
                              <m:ctrlPr>
                                <a:rPr lang="zh-CN" altLang="en-US" sz="2000" i="1">
                                  <a:solidFill>
                                    <a:srgbClr val="000000"/>
                                  </a:solidFill>
                                  <a:latin typeface="Cambria Math" panose="02040503050406030204" pitchFamily="18" charset="0"/>
                                </a:rPr>
                              </m:ctrlPr>
                            </m:mPr>
                            <m:m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2</m:t>
                                    </m:r>
                                  </m:sup>
                                </m:sSup>
                              </m:e>
                              <m:e/>
                            </m:mr>
                          </m:m>
                        </m:e>
                      </m:d>
                    </m:oMath>
                  </m:oMathPara>
                </a14:m>
                <a:endParaRPr lang="zh-CN" altLang="en-US" sz="1600" dirty="0"/>
              </a:p>
            </p:txBody>
          </p:sp>
        </mc:Choice>
        <mc:Fallback xmlns="">
          <p:sp>
            <p:nvSpPr>
              <p:cNvPr id="31750" name="Object 6">
                <a:extLst>
                  <a:ext uri="{FF2B5EF4-FFF2-40B4-BE49-F238E27FC236}">
                    <a16:creationId xmlns:a16="http://schemas.microsoft.com/office/drawing/2014/main" id="{87F3B1BC-C7B1-4EEF-A2BF-E4DEB0F30023}"/>
                  </a:ext>
                </a:extLst>
              </p:cNvPr>
              <p:cNvSpPr txBox="1">
                <a:spLocks noRot="1" noChangeAspect="1" noMove="1" noResize="1" noEditPoints="1" noAdjustHandles="1" noChangeArrowheads="1" noChangeShapeType="1" noTextEdit="1"/>
              </p:cNvSpPr>
              <p:nvPr/>
            </p:nvSpPr>
            <p:spPr bwMode="auto">
              <a:xfrm>
                <a:off x="2998788" y="2604148"/>
                <a:ext cx="2736850" cy="441325"/>
              </a:xfrm>
              <a:prstGeom prst="rect">
                <a:avLst/>
              </a:prstGeom>
              <a:blipFill>
                <a:blip r:embed="rId5"/>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1" name="Object 7">
                <a:extLst>
                  <a:ext uri="{FF2B5EF4-FFF2-40B4-BE49-F238E27FC236}">
                    <a16:creationId xmlns:a16="http://schemas.microsoft.com/office/drawing/2014/main" id="{23B5BEC2-1D90-4447-B115-4B1D9770CB78}"/>
                  </a:ext>
                </a:extLst>
              </p:cNvPr>
              <p:cNvSpPr txBox="1"/>
              <p:nvPr/>
            </p:nvSpPr>
            <p:spPr bwMode="auto">
              <a:xfrm>
                <a:off x="6456363" y="2852738"/>
                <a:ext cx="3397250" cy="15113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solidFill>
                                <a:srgbClr val="000000"/>
                              </a:solidFill>
                              <a:latin typeface="Cambria Math" panose="02040503050406030204" pitchFamily="18" charset="0"/>
                            </a:rPr>
                          </m:ctrlPr>
                        </m:dPr>
                        <m:e>
                          <m:m>
                            <m:mPr>
                              <m:plcHide m:val="on"/>
                              <m:mcs>
                                <m:mc>
                                  <m:mcPr>
                                    <m:count m:val="1"/>
                                    <m:mcJc m:val="center"/>
                                  </m:mcPr>
                                </m:mc>
                              </m:mcs>
                              <m:ctrlPr>
                                <a:rPr lang="zh-CN" altLang="en-US" sz="2400" i="1">
                                  <a:solidFill>
                                    <a:srgbClr val="000000"/>
                                  </a:solidFill>
                                  <a:latin typeface="Cambria Math" panose="02040503050406030204" pitchFamily="18" charset="0"/>
                                </a:rPr>
                              </m:ctrlPr>
                            </m:mPr>
                            <m:m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min</m:t>
                                    </m:r>
                                  </m:fName>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m>
                                          <m:mPr>
                                            <m:plcHide m:val="on"/>
                                            <m:mcs>
                                              <m:mc>
                                                <m:mcPr>
                                                  <m:count m:val="2"/>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𝑟h</m:t>
                                              </m:r>
                                            </m:e>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m>
                                                <m:mPr>
                                                  <m:plcHide m:val="on"/>
                                                  <m:mcs>
                                                    <m:mc>
                                                      <m:mcPr>
                                                        <m:count m:val="2"/>
                                                        <m:mcJc m:val="center"/>
                                                      </m:mcPr>
                                                    </m:mc>
                                                  </m:mcs>
                                                  <m:ctrlPr>
                                                    <a:rPr lang="zh-CN" altLang="en-US" sz="2400" i="1">
                                                      <a:solidFill>
                                                        <a:srgbClr val="000000"/>
                                                      </a:solidFill>
                                                      <a:latin typeface="Cambria Math" panose="02040503050406030204" pitchFamily="18" charset="0"/>
                                                    </a:rPr>
                                                  </m:ctrlPr>
                                                </m:mPr>
                                                <m:m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𝑟</m:t>
                                                        </m:r>
                                                      </m:e>
                                                      <m:sup>
                                                        <m:r>
                                                          <a:rPr lang="zh-CN" altLang="en-US" sz="2400" i="1">
                                                            <a:solidFill>
                                                              <a:srgbClr val="000000"/>
                                                            </a:solidFill>
                                                            <a:latin typeface="Cambria Math" panose="02040503050406030204" pitchFamily="18" charset="0"/>
                                                          </a:rPr>
                                                          <m:t>2</m:t>
                                                        </m:r>
                                                      </m:sup>
                                                    </m:sSup>
                                                  </m:e>
                                                  <m:e/>
                                                </m:mr>
                                              </m:m>
                                            </m:e>
                                          </m:mr>
                                        </m:m>
                                      </m:e>
                                    </m:d>
                                  </m:e>
                                </m:func>
                              </m:e>
                            </m:mr>
                            <m:mr>
                              <m:e>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m>
                                  <m:mPr>
                                    <m:plcHide m:val="on"/>
                                    <m:mcs>
                                      <m:mc>
                                        <m:mcPr>
                                          <m:count m:val="2"/>
                                          <m:mcJc m:val="center"/>
                                        </m:mcPr>
                                      </m:mc>
                                    </m:mcs>
                                    <m:ctrlPr>
                                      <a:rPr lang="zh-CN" altLang="en-US" sz="2400" i="1">
                                        <a:solidFill>
                                          <a:srgbClr val="000000"/>
                                        </a:solidFill>
                                        <a:latin typeface="Cambria Math" panose="02040503050406030204" pitchFamily="18" charset="0"/>
                                      </a:rPr>
                                    </m:ctrlPr>
                                  </m:mPr>
                                  <m:mr>
                                    <m:e/>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𝑟</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4</m:t>
                                          </m:r>
                                        </m:num>
                                        <m:den>
                                          <m:r>
                                            <a:rPr lang="zh-CN" altLang="en-US" sz="2400" i="1">
                                              <a:solidFill>
                                                <a:srgbClr val="000000"/>
                                              </a:solidFill>
                                              <a:latin typeface="Cambria Math" panose="02040503050406030204" pitchFamily="18" charset="0"/>
                                            </a:rPr>
                                            <m:t>3</m:t>
                                          </m:r>
                                        </m:den>
                                      </m:f>
                                      <m:r>
                                        <a:rPr lang="zh-CN" altLang="en-US" sz="2400" i="1">
                                          <a:solidFill>
                                            <a:srgbClr val="000000"/>
                                          </a:solidFill>
                                          <a:latin typeface="Cambria Math" panose="02040503050406030204" pitchFamily="18" charset="0"/>
                                        </a:rPr>
                                        <m:t>=0</m:t>
                                      </m:r>
                                    </m:e>
                                  </m:mr>
                                </m:m>
                              </m:e>
                            </m:mr>
                          </m:m>
                        </m:e>
                      </m:d>
                    </m:oMath>
                  </m:oMathPara>
                </a14:m>
                <a:endParaRPr lang="zh-CN" altLang="en-US" sz="2400"/>
              </a:p>
            </p:txBody>
          </p:sp>
        </mc:Choice>
        <mc:Fallback xmlns="">
          <p:sp>
            <p:nvSpPr>
              <p:cNvPr id="31751" name="Object 7">
                <a:extLst>
                  <a:ext uri="{FF2B5EF4-FFF2-40B4-BE49-F238E27FC236}">
                    <a16:creationId xmlns:a16="http://schemas.microsoft.com/office/drawing/2014/main" id="{23B5BEC2-1D90-4447-B115-4B1D9770CB78}"/>
                  </a:ext>
                </a:extLst>
              </p:cNvPr>
              <p:cNvSpPr txBox="1">
                <a:spLocks noRot="1" noChangeAspect="1" noMove="1" noResize="1" noEditPoints="1" noAdjustHandles="1" noChangeArrowheads="1" noChangeShapeType="1" noTextEdit="1"/>
              </p:cNvSpPr>
              <p:nvPr/>
            </p:nvSpPr>
            <p:spPr bwMode="auto">
              <a:xfrm>
                <a:off x="6456363" y="2852738"/>
                <a:ext cx="3397250" cy="1511300"/>
              </a:xfrm>
              <a:prstGeom prst="rect">
                <a:avLst/>
              </a:prstGeom>
              <a:blipFill>
                <a:blip r:embed="rId6"/>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2" name="Object 8">
                <a:extLst>
                  <a:ext uri="{FF2B5EF4-FFF2-40B4-BE49-F238E27FC236}">
                    <a16:creationId xmlns:a16="http://schemas.microsoft.com/office/drawing/2014/main" id="{D5417689-85EC-4B61-825E-C7B14E2C4FA3}"/>
                  </a:ext>
                </a:extLst>
              </p:cNvPr>
              <p:cNvSpPr txBox="1"/>
              <p:nvPr/>
            </p:nvSpPr>
            <p:spPr bwMode="auto">
              <a:xfrm>
                <a:off x="3719513" y="4292600"/>
                <a:ext cx="508000" cy="401638"/>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31752" name="Object 8">
                <a:extLst>
                  <a:ext uri="{FF2B5EF4-FFF2-40B4-BE49-F238E27FC236}">
                    <a16:creationId xmlns:a16="http://schemas.microsoft.com/office/drawing/2014/main" id="{D5417689-85EC-4B61-825E-C7B14E2C4FA3}"/>
                  </a:ext>
                </a:extLst>
              </p:cNvPr>
              <p:cNvSpPr txBox="1">
                <a:spLocks noRot="1" noChangeAspect="1" noMove="1" noResize="1" noEditPoints="1" noAdjustHandles="1" noChangeArrowheads="1" noChangeShapeType="1" noTextEdit="1"/>
              </p:cNvSpPr>
              <p:nvPr/>
            </p:nvSpPr>
            <p:spPr bwMode="auto">
              <a:xfrm>
                <a:off x="3719513" y="4292600"/>
                <a:ext cx="508000" cy="401638"/>
              </a:xfrm>
              <a:prstGeom prst="rect">
                <a:avLst/>
              </a:prstGeom>
              <a:blipFill>
                <a:blip r:embed="rId7"/>
                <a:stretch>
                  <a:fillRect/>
                </a:stretch>
              </a:blipFill>
              <a:ln>
                <a:noFill/>
              </a:ln>
              <a:effectLst/>
              <a:extLst/>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4DB0359B-1502-469A-89FA-0627F29D25C6}"/>
              </a:ext>
            </a:extLst>
          </p:cNvPr>
          <p:cNvSpPr txBox="1">
            <a:spLocks noGrp="1" noChangeArrowheads="1"/>
          </p:cNvSpPr>
          <p:nvPr/>
        </p:nvSpPr>
        <p:spPr bwMode="auto">
          <a:xfrm>
            <a:off x="9191626" y="6243638"/>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DAD997F-A0AC-47E2-99DF-A61DC29083E9}" type="slidenum">
              <a:rPr lang="en-US" altLang="zh-CN" sz="1600">
                <a:latin typeface="Garamond" panose="02020404030301010803" pitchFamily="18" charset="0"/>
              </a:rPr>
              <a:pPr algn="r" eaLnBrk="1" hangingPunct="1">
                <a:spcBef>
                  <a:spcPct val="0"/>
                </a:spcBef>
                <a:buFontTx/>
                <a:buNone/>
              </a:pPr>
              <a:t>29</a:t>
            </a:fld>
            <a:endParaRPr lang="en-US" altLang="zh-CN" sz="1600">
              <a:latin typeface="Garamond" panose="02020404030301010803" pitchFamily="18" charset="0"/>
            </a:endParaRPr>
          </a:p>
        </p:txBody>
      </p:sp>
      <p:sp>
        <p:nvSpPr>
          <p:cNvPr id="33795" name="Text Box 2">
            <a:extLst>
              <a:ext uri="{FF2B5EF4-FFF2-40B4-BE49-F238E27FC236}">
                <a16:creationId xmlns:a16="http://schemas.microsoft.com/office/drawing/2014/main" id="{EC22562F-309A-4731-A05B-80D4B59BD51E}"/>
              </a:ext>
            </a:extLst>
          </p:cNvPr>
          <p:cNvSpPr txBox="1">
            <a:spLocks noChangeArrowheads="1"/>
          </p:cNvSpPr>
          <p:nvPr/>
        </p:nvSpPr>
        <p:spPr bwMode="auto">
          <a:xfrm>
            <a:off x="2208213" y="1412875"/>
            <a:ext cx="81724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利用在高等数学中所学的</a:t>
            </a:r>
            <a:r>
              <a:rPr kumimoji="1" lang="en-US" altLang="zh-CN" sz="2400">
                <a:latin typeface="Times New Roman" panose="02020603050405020304" pitchFamily="18" charset="0"/>
              </a:rPr>
              <a:t>Lagrange</a:t>
            </a:r>
            <a:r>
              <a:rPr kumimoji="1" lang="zh-CN" altLang="en-US" sz="2400">
                <a:latin typeface="Times New Roman" panose="02020603050405020304" pitchFamily="18" charset="0"/>
              </a:rPr>
              <a:t>乘子法可求解本问题</a:t>
            </a:r>
          </a:p>
          <a:p>
            <a:pPr eaLnBrk="1" hangingPunct="1">
              <a:spcBef>
                <a:spcPct val="50000"/>
              </a:spcBef>
              <a:buFontTx/>
              <a:buNone/>
            </a:pPr>
            <a:endParaRPr kumimoji="1" lang="zh-CN" altLang="en-US" sz="2400">
              <a:latin typeface="Times New Roman" panose="02020603050405020304" pitchFamily="18" charset="0"/>
            </a:endParaRPr>
          </a:p>
          <a:p>
            <a:pPr eaLnBrk="1" hangingPunct="1">
              <a:spcBef>
                <a:spcPct val="50000"/>
              </a:spcBef>
              <a:buFontTx/>
              <a:buNone/>
            </a:pPr>
            <a:r>
              <a:rPr kumimoji="1" lang="zh-CN" altLang="en-US" sz="2400">
                <a:latin typeface="Times New Roman" panose="02020603050405020304" pitchFamily="18" charset="0"/>
              </a:rPr>
              <a:t>  </a:t>
            </a:r>
          </a:p>
          <a:p>
            <a:pPr eaLnBrk="1" hangingPunct="1">
              <a:spcBef>
                <a:spcPct val="50000"/>
              </a:spcBef>
              <a:buFontTx/>
              <a:buNone/>
            </a:pPr>
            <a:r>
              <a:rPr kumimoji="1" lang="zh-CN" altLang="en-US" sz="2400">
                <a:latin typeface="Times New Roman" panose="02020603050405020304" pitchFamily="18" charset="0"/>
              </a:rPr>
              <a:t>分别对</a:t>
            </a:r>
            <a:r>
              <a:rPr kumimoji="1" lang="en-US" altLang="zh-CN" sz="2400">
                <a:latin typeface="Times New Roman" panose="02020603050405020304" pitchFamily="18" charset="0"/>
              </a:rPr>
              <a:t>r.h.λ</a:t>
            </a:r>
            <a:r>
              <a:rPr kumimoji="1" lang="zh-CN" altLang="en-US" sz="2400">
                <a:latin typeface="Times New Roman" panose="02020603050405020304" pitchFamily="18" charset="0"/>
              </a:rPr>
              <a:t>求偏导数</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并令其等于零</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有</a:t>
            </a:r>
            <a:r>
              <a:rPr kumimoji="1" lang="en-US" altLang="zh-CN" sz="2400">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33796" name="Object 8">
                <a:extLst>
                  <a:ext uri="{FF2B5EF4-FFF2-40B4-BE49-F238E27FC236}">
                    <a16:creationId xmlns:a16="http://schemas.microsoft.com/office/drawing/2014/main" id="{8D053506-6BA8-4AE4-9D88-0623D8632B89}"/>
                  </a:ext>
                </a:extLst>
              </p:cNvPr>
              <p:cNvSpPr txBox="1"/>
              <p:nvPr/>
            </p:nvSpPr>
            <p:spPr bwMode="auto">
              <a:xfrm>
                <a:off x="3000375" y="1916113"/>
                <a:ext cx="5902325" cy="100488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𝐿</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𝜆</m:t>
                          </m:r>
                        </m:e>
                      </m:d>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m>
                        <m:mPr>
                          <m:plcHide m:val="on"/>
                          <m:mcs>
                            <m:mc>
                              <m:mcPr>
                                <m:count m:val="2"/>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𝑟h</m:t>
                            </m:r>
                          </m:e>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m>
                              <m:mPr>
                                <m:plcHide m:val="on"/>
                                <m:mcs>
                                  <m:mc>
                                    <m:mcPr>
                                      <m:count m:val="2"/>
                                      <m:mcJc m:val="center"/>
                                    </m:mcPr>
                                  </m:mc>
                                </m:mcs>
                                <m:ctrlPr>
                                  <a:rPr lang="zh-CN" altLang="en-US" sz="2400" i="1">
                                    <a:solidFill>
                                      <a:srgbClr val="000000"/>
                                    </a:solidFill>
                                    <a:latin typeface="Cambria Math" panose="02040503050406030204" pitchFamily="18" charset="0"/>
                                  </a:rPr>
                                </m:ctrlPr>
                              </m:mPr>
                              <m:m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𝑟</m:t>
                                      </m:r>
                                    </m:e>
                                    <m:sup>
                                      <m:r>
                                        <a:rPr lang="zh-CN" altLang="en-US" sz="2400" i="1">
                                          <a:solidFill>
                                            <a:srgbClr val="000000"/>
                                          </a:solidFill>
                                          <a:latin typeface="Cambria Math" panose="02040503050406030204" pitchFamily="18" charset="0"/>
                                        </a:rPr>
                                        <m:t>2</m:t>
                                      </m:r>
                                    </m:sup>
                                  </m:sSup>
                                </m:e>
                                <m:e>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𝜆</m:t>
                                  </m:r>
                                  <m:d>
                                    <m:dPr>
                                      <m:ctrlPr>
                                        <a:rPr lang="zh-CN" altLang="en-US" sz="2400" i="1">
                                          <a:solidFill>
                                            <a:srgbClr val="000000"/>
                                          </a:solidFill>
                                          <a:latin typeface="Cambria Math" panose="02040503050406030204" pitchFamily="18" charset="0"/>
                                        </a:rPr>
                                      </m:ctrlPr>
                                    </m:d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𝑟</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4</m:t>
                                          </m:r>
                                        </m:num>
                                        <m:den>
                                          <m:r>
                                            <a:rPr lang="zh-CN" altLang="en-US" sz="2400" i="1">
                                              <a:solidFill>
                                                <a:srgbClr val="000000"/>
                                              </a:solidFill>
                                              <a:latin typeface="Cambria Math" panose="02040503050406030204" pitchFamily="18" charset="0"/>
                                            </a:rPr>
                                            <m:t>3</m:t>
                                          </m:r>
                                        </m:den>
                                      </m:f>
                                    </m:e>
                                  </m:d>
                                </m:e>
                              </m:mr>
                            </m:m>
                          </m:e>
                        </m:mr>
                      </m:m>
                    </m:oMath>
                  </m:oMathPara>
                </a14:m>
                <a:endParaRPr lang="zh-CN" altLang="en-US" sz="2400"/>
              </a:p>
            </p:txBody>
          </p:sp>
        </mc:Choice>
        <mc:Fallback xmlns="">
          <p:sp>
            <p:nvSpPr>
              <p:cNvPr id="33796" name="Object 8">
                <a:extLst>
                  <a:ext uri="{FF2B5EF4-FFF2-40B4-BE49-F238E27FC236}">
                    <a16:creationId xmlns:a16="http://schemas.microsoft.com/office/drawing/2014/main" id="{8D053506-6BA8-4AE4-9D88-0623D8632B89}"/>
                  </a:ext>
                </a:extLst>
              </p:cNvPr>
              <p:cNvSpPr txBox="1">
                <a:spLocks noRot="1" noChangeAspect="1" noMove="1" noResize="1" noEditPoints="1" noAdjustHandles="1" noChangeArrowheads="1" noChangeShapeType="1" noTextEdit="1"/>
              </p:cNvSpPr>
              <p:nvPr/>
            </p:nvSpPr>
            <p:spPr bwMode="auto">
              <a:xfrm>
                <a:off x="3000375" y="1916113"/>
                <a:ext cx="5902325" cy="1004887"/>
              </a:xfrm>
              <a:prstGeom prst="rect">
                <a:avLst/>
              </a:prstGeom>
              <a:blipFill>
                <a:blip r:embed="rId3"/>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7" name="Object 9">
                <a:extLst>
                  <a:ext uri="{FF2B5EF4-FFF2-40B4-BE49-F238E27FC236}">
                    <a16:creationId xmlns:a16="http://schemas.microsoft.com/office/drawing/2014/main" id="{F265930A-B670-49B4-B90F-7AD75D18BFC2}"/>
                  </a:ext>
                </a:extLst>
              </p:cNvPr>
              <p:cNvSpPr txBox="1"/>
              <p:nvPr/>
            </p:nvSpPr>
            <p:spPr bwMode="auto">
              <a:xfrm>
                <a:off x="2208213" y="3429000"/>
                <a:ext cx="5343525" cy="218598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000" i="1">
                              <a:solidFill>
                                <a:srgbClr val="000000"/>
                              </a:solidFill>
                              <a:latin typeface="Cambria Math" panose="02040503050406030204" pitchFamily="18" charset="0"/>
                            </a:rPr>
                          </m:ctrlPr>
                        </m:dPr>
                        <m:e>
                          <m:m>
                            <m:mPr>
                              <m:plcHide m:val="on"/>
                              <m:mcs>
                                <m:mc>
                                  <m:mcPr>
                                    <m:count m:val="1"/>
                                    <m:mcJc m:val="center"/>
                                  </m:mcPr>
                                </m:mc>
                              </m:mcs>
                              <m:ctrlPr>
                                <a:rPr lang="zh-CN" altLang="en-US" sz="2000" i="1">
                                  <a:solidFill>
                                    <a:srgbClr val="000000"/>
                                  </a:solidFill>
                                  <a:latin typeface="Cambria Math" panose="02040503050406030204" pitchFamily="18" charset="0"/>
                                </a:rPr>
                              </m:ctrlPr>
                            </m:mPr>
                            <m:mr>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𝐿</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𝑟</m:t>
                                    </m:r>
                                  </m:den>
                                </m:f>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𝜋</m:t>
                                </m:r>
                                <m:m>
                                  <m:mPr>
                                    <m:plcHide m:val="on"/>
                                    <m:mcs>
                                      <m:mc>
                                        <m:mcPr>
                                          <m:count m:val="2"/>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h</m:t>
                                      </m:r>
                                    </m:e>
                                    <m:e>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𝜋</m:t>
                                      </m:r>
                                      <m:m>
                                        <m:mPr>
                                          <m:plcHide m:val="on"/>
                                          <m:mcs>
                                            <m:mc>
                                              <m:mcPr>
                                                <m:count m:val="2"/>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𝑟</m:t>
                                            </m:r>
                                          </m:e>
                                          <m:e>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𝑟h</m:t>
                                            </m:r>
                                            <m:r>
                                              <a:rPr lang="zh-CN" altLang="en-US" sz="2000" i="1">
                                                <a:solidFill>
                                                  <a:srgbClr val="000000"/>
                                                </a:solidFill>
                                                <a:latin typeface="Cambria Math" panose="02040503050406030204" pitchFamily="18" charset="0"/>
                                              </a:rPr>
                                              <m:t>𝜆</m:t>
                                            </m:r>
                                            <m:r>
                                              <a:rPr lang="zh-CN" altLang="en-US" sz="2000" i="1">
                                                <a:solidFill>
                                                  <a:srgbClr val="000000"/>
                                                </a:solidFill>
                                                <a:latin typeface="Cambria Math" panose="02040503050406030204" pitchFamily="18" charset="0"/>
                                              </a:rPr>
                                              <m:t>=0</m:t>
                                            </m:r>
                                          </m:e>
                                        </m:mr>
                                      </m:m>
                                    </m:e>
                                  </m:mr>
                                </m:m>
                              </m:e>
                            </m:mr>
                            <m:mr>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𝐿</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h</m:t>
                                    </m:r>
                                  </m:den>
                                </m:f>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𝜋</m:t>
                                </m:r>
                                <m:m>
                                  <m:mPr>
                                    <m:plcHide m:val="on"/>
                                    <m:mcs>
                                      <m:mc>
                                        <m:mcPr>
                                          <m:count m:val="2"/>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𝑟</m:t>
                                      </m:r>
                                    </m:e>
                                    <m:e>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𝜆</m:t>
                                      </m:r>
                                      <m:m>
                                        <m:mPr>
                                          <m:plcHide m:val="on"/>
                                          <m:mcs>
                                            <m:mc>
                                              <m:mcPr>
                                                <m:count m:val="2"/>
                                                <m:mcJc m:val="center"/>
                                              </m:mcPr>
                                            </m:mc>
                                          </m:mcs>
                                          <m:ctrlPr>
                                            <a:rPr lang="zh-CN" altLang="en-US" sz="2000" i="1">
                                              <a:solidFill>
                                                <a:srgbClr val="000000"/>
                                              </a:solidFill>
                                              <a:latin typeface="Cambria Math" panose="02040503050406030204" pitchFamily="18" charset="0"/>
                                            </a:rPr>
                                          </m:ctrlPr>
                                        </m:mPr>
                                        <m:m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2</m:t>
                                                </m:r>
                                              </m:sup>
                                            </m:sSup>
                                          </m:e>
                                          <m:e>
                                            <m:r>
                                              <a:rPr lang="zh-CN" altLang="en-US" sz="2000" i="1">
                                                <a:solidFill>
                                                  <a:srgbClr val="000000"/>
                                                </a:solidFill>
                                                <a:latin typeface="Cambria Math" panose="02040503050406030204" pitchFamily="18" charset="0"/>
                                              </a:rPr>
                                              <m:t>=0</m:t>
                                            </m:r>
                                          </m:e>
                                        </m:mr>
                                      </m:m>
                                    </m:e>
                                  </m:mr>
                                </m:m>
                              </m:e>
                            </m:mr>
                            <m:mr>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𝐿</m:t>
                                    </m:r>
                                  </m:num>
                                  <m:den>
                                    <m:r>
                                      <a:rPr lang="zh-CN" altLang="en-US" sz="2000" i="1">
                                        <a:solidFill>
                                          <a:srgbClr val="000000"/>
                                        </a:solidFill>
                                        <a:latin typeface="Cambria Math" panose="02040503050406030204" pitchFamily="18" charset="0"/>
                                      </a:rPr>
                                      <m:t>𝜕𝜆</m:t>
                                    </m:r>
                                  </m:den>
                                </m:f>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4</m:t>
                                    </m:r>
                                  </m:num>
                                  <m:den>
                                    <m:r>
                                      <a:rPr lang="zh-CN" altLang="en-US" sz="2000" i="1">
                                        <a:solidFill>
                                          <a:srgbClr val="000000"/>
                                        </a:solidFill>
                                        <a:latin typeface="Cambria Math" panose="02040503050406030204" pitchFamily="18" charset="0"/>
                                      </a:rPr>
                                      <m:t>3</m:t>
                                    </m:r>
                                  </m:den>
                                </m:f>
                                <m:r>
                                  <a:rPr lang="zh-CN" altLang="en-US" sz="2000" i="1">
                                    <a:solidFill>
                                      <a:srgbClr val="000000"/>
                                    </a:solidFill>
                                    <a:latin typeface="Cambria Math" panose="02040503050406030204" pitchFamily="18" charset="0"/>
                                  </a:rPr>
                                  <m:t>=0</m:t>
                                </m:r>
                              </m:e>
                            </m:mr>
                          </m:m>
                          <m:d>
                            <m:dPr>
                              <m:begChr m:val=""/>
                              <m:endChr m:val="}"/>
                              <m:ctrlPr>
                                <a:rPr lang="zh-CN" altLang="en-US" sz="2000" i="1">
                                  <a:solidFill>
                                    <a:srgbClr val="000000"/>
                                  </a:solidFill>
                                  <a:latin typeface="Cambria Math" panose="02040503050406030204" pitchFamily="18" charset="0"/>
                                </a:rPr>
                              </m:ctrlPr>
                            </m:dPr>
                            <m:e>
                              <m:m>
                                <m:mPr>
                                  <m:plcHide m:val="on"/>
                                  <m:mcs>
                                    <m:mc>
                                      <m:mcPr>
                                        <m:count m:val="1"/>
                                        <m:mcJc m:val="center"/>
                                      </m:mcPr>
                                    </m:mc>
                                  </m:mcs>
                                  <m:ctrlPr>
                                    <a:rPr lang="zh-CN" altLang="en-US" sz="2000" i="1">
                                      <a:solidFill>
                                        <a:srgbClr val="000000"/>
                                      </a:solidFill>
                                      <a:latin typeface="Cambria Math" panose="02040503050406030204" pitchFamily="18" charset="0"/>
                                    </a:rPr>
                                  </m:ctrlPr>
                                </m:mPr>
                                <m:mr>
                                  <m:e/>
                                </m:mr>
                                <m:mr>
                                  <m:e/>
                                </m:mr>
                                <m:mr>
                                  <m:e/>
                                </m:mr>
                              </m:m>
                            </m:e>
                          </m:d>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𝑟</m:t>
                      </m:r>
                    </m:oMath>
                  </m:oMathPara>
                </a14:m>
                <a:endParaRPr lang="zh-CN" altLang="en-US" sz="2000"/>
              </a:p>
            </p:txBody>
          </p:sp>
        </mc:Choice>
        <mc:Fallback xmlns="">
          <p:sp>
            <p:nvSpPr>
              <p:cNvPr id="33797" name="Object 9">
                <a:extLst>
                  <a:ext uri="{FF2B5EF4-FFF2-40B4-BE49-F238E27FC236}">
                    <a16:creationId xmlns:a16="http://schemas.microsoft.com/office/drawing/2014/main" id="{F265930A-B670-49B4-B90F-7AD75D18BFC2}"/>
                  </a:ext>
                </a:extLst>
              </p:cNvPr>
              <p:cNvSpPr txBox="1">
                <a:spLocks noRot="1" noChangeAspect="1" noMove="1" noResize="1" noEditPoints="1" noAdjustHandles="1" noChangeArrowheads="1" noChangeShapeType="1" noTextEdit="1"/>
              </p:cNvSpPr>
              <p:nvPr/>
            </p:nvSpPr>
            <p:spPr bwMode="auto">
              <a:xfrm>
                <a:off x="2208213" y="3429000"/>
                <a:ext cx="5343525" cy="2185988"/>
              </a:xfrm>
              <a:prstGeom prst="rect">
                <a:avLst/>
              </a:prstGeom>
              <a:blipFill>
                <a:blip r:embed="rId4"/>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8" name="Object 10">
                <a:extLst>
                  <a:ext uri="{FF2B5EF4-FFF2-40B4-BE49-F238E27FC236}">
                    <a16:creationId xmlns:a16="http://schemas.microsoft.com/office/drawing/2014/main" id="{E31B85B1-191E-4A5D-A11B-BEA23A602710}"/>
                  </a:ext>
                </a:extLst>
              </p:cNvPr>
              <p:cNvSpPr txBox="1"/>
              <p:nvPr/>
            </p:nvSpPr>
            <p:spPr bwMode="auto">
              <a:xfrm>
                <a:off x="4906963" y="5076825"/>
                <a:ext cx="1690687" cy="109061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rad>
                        <m:radPr>
                          <m:ctrlPr>
                            <a:rPr lang="zh-CN" altLang="en-US" sz="2000" i="1">
                              <a:solidFill>
                                <a:srgbClr val="000000"/>
                              </a:solidFill>
                              <a:latin typeface="Cambria Math" panose="02040503050406030204" pitchFamily="18" charset="0"/>
                            </a:rPr>
                          </m:ctrlPr>
                        </m:radPr>
                        <m:deg>
                          <m:r>
                            <a:rPr lang="zh-CN" altLang="en-US" sz="2000" i="1">
                              <a:solidFill>
                                <a:srgbClr val="000000"/>
                              </a:solidFill>
                              <a:latin typeface="Cambria Math" panose="02040503050406030204" pitchFamily="18" charset="0"/>
                            </a:rPr>
                            <m:t>3</m:t>
                          </m:r>
                        </m:deg>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num>
                            <m:den>
                              <m:r>
                                <a:rPr lang="zh-CN" altLang="en-US" sz="2000" i="1">
                                  <a:solidFill>
                                    <a:srgbClr val="000000"/>
                                  </a:solidFill>
                                  <a:latin typeface="Cambria Math" panose="02040503050406030204" pitchFamily="18" charset="0"/>
                                </a:rPr>
                                <m:t>3</m:t>
                              </m:r>
                            </m:den>
                          </m:f>
                        </m:e>
                      </m:rad>
                      <m:r>
                        <a:rPr lang="zh-CN" altLang="en-US" sz="2000" i="1">
                          <a:solidFill>
                            <a:srgbClr val="000000"/>
                          </a:solidFill>
                          <a:latin typeface="Cambria Math" panose="02040503050406030204" pitchFamily="18" charset="0"/>
                        </a:rPr>
                        <m:t>.</m:t>
                      </m:r>
                    </m:oMath>
                  </m:oMathPara>
                </a14:m>
                <a:endParaRPr lang="zh-CN" altLang="en-US" dirty="0"/>
              </a:p>
            </p:txBody>
          </p:sp>
        </mc:Choice>
        <mc:Fallback xmlns="">
          <p:sp>
            <p:nvSpPr>
              <p:cNvPr id="33798" name="Object 10">
                <a:extLst>
                  <a:ext uri="{FF2B5EF4-FFF2-40B4-BE49-F238E27FC236}">
                    <a16:creationId xmlns:a16="http://schemas.microsoft.com/office/drawing/2014/main" id="{E31B85B1-191E-4A5D-A11B-BEA23A602710}"/>
                  </a:ext>
                </a:extLst>
              </p:cNvPr>
              <p:cNvSpPr txBox="1">
                <a:spLocks noRot="1" noChangeAspect="1" noMove="1" noResize="1" noEditPoints="1" noAdjustHandles="1" noChangeArrowheads="1" noChangeShapeType="1" noTextEdit="1"/>
              </p:cNvSpPr>
              <p:nvPr/>
            </p:nvSpPr>
            <p:spPr bwMode="auto">
              <a:xfrm>
                <a:off x="4906963" y="5076825"/>
                <a:ext cx="1690687" cy="1090613"/>
              </a:xfrm>
              <a:prstGeom prst="rect">
                <a:avLst/>
              </a:prstGeom>
              <a:blipFill>
                <a:blip r:embed="rId5"/>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9" name="Object 11">
                <a:extLst>
                  <a:ext uri="{FF2B5EF4-FFF2-40B4-BE49-F238E27FC236}">
                    <a16:creationId xmlns:a16="http://schemas.microsoft.com/office/drawing/2014/main" id="{A5B2373D-E1B9-4ECC-9B8C-6156B395B100}"/>
                  </a:ext>
                </a:extLst>
              </p:cNvPr>
              <p:cNvSpPr txBox="1"/>
              <p:nvPr/>
            </p:nvSpPr>
            <p:spPr bwMode="auto">
              <a:xfrm>
                <a:off x="6888163" y="5076825"/>
                <a:ext cx="1411287" cy="109378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=2</m:t>
                      </m:r>
                      <m:rad>
                        <m:radPr>
                          <m:ctrlPr>
                            <a:rPr lang="zh-CN" altLang="en-US" sz="2000" i="1">
                              <a:solidFill>
                                <a:srgbClr val="000000"/>
                              </a:solidFill>
                              <a:latin typeface="Cambria Math" panose="02040503050406030204" pitchFamily="18" charset="0"/>
                            </a:rPr>
                          </m:ctrlPr>
                        </m:radPr>
                        <m:deg>
                          <m:r>
                            <a:rPr lang="zh-CN" altLang="en-US" sz="2000" i="1">
                              <a:solidFill>
                                <a:srgbClr val="000000"/>
                              </a:solidFill>
                              <a:latin typeface="Cambria Math" panose="02040503050406030204" pitchFamily="18" charset="0"/>
                            </a:rPr>
                            <m:t>3</m:t>
                          </m:r>
                        </m:deg>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num>
                            <m:den>
                              <m:r>
                                <a:rPr lang="zh-CN" altLang="en-US" sz="2000" i="1">
                                  <a:solidFill>
                                    <a:srgbClr val="000000"/>
                                  </a:solidFill>
                                  <a:latin typeface="Cambria Math" panose="02040503050406030204" pitchFamily="18" charset="0"/>
                                </a:rPr>
                                <m:t>3</m:t>
                              </m:r>
                            </m:den>
                          </m:f>
                        </m:e>
                      </m:rad>
                    </m:oMath>
                  </m:oMathPara>
                </a14:m>
                <a:endParaRPr lang="zh-CN" altLang="en-US" sz="2000"/>
              </a:p>
            </p:txBody>
          </p:sp>
        </mc:Choice>
        <mc:Fallback xmlns="">
          <p:sp>
            <p:nvSpPr>
              <p:cNvPr id="33799" name="Object 11">
                <a:extLst>
                  <a:ext uri="{FF2B5EF4-FFF2-40B4-BE49-F238E27FC236}">
                    <a16:creationId xmlns:a16="http://schemas.microsoft.com/office/drawing/2014/main" id="{A5B2373D-E1B9-4ECC-9B8C-6156B395B100}"/>
                  </a:ext>
                </a:extLst>
              </p:cNvPr>
              <p:cNvSpPr txBox="1">
                <a:spLocks noRot="1" noChangeAspect="1" noMove="1" noResize="1" noEditPoints="1" noAdjustHandles="1" noChangeArrowheads="1" noChangeShapeType="1" noTextEdit="1"/>
              </p:cNvSpPr>
              <p:nvPr/>
            </p:nvSpPr>
            <p:spPr bwMode="auto">
              <a:xfrm>
                <a:off x="6888163" y="5076825"/>
                <a:ext cx="1411287" cy="1093788"/>
              </a:xfrm>
              <a:prstGeom prst="rect">
                <a:avLst/>
              </a:prstGeom>
              <a:blipFill>
                <a:blip r:embed="rId6"/>
                <a:stretch>
                  <a:fillRect/>
                </a:stretch>
              </a:blipFill>
              <a:ln>
                <a:noFill/>
              </a:ln>
              <a:effectLst/>
              <a:extLst/>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9DE1-38E9-47D6-AEA1-F57514E4CAF2}"/>
              </a:ext>
            </a:extLst>
          </p:cNvPr>
          <p:cNvSpPr>
            <a:spLocks noGrp="1"/>
          </p:cNvSpPr>
          <p:nvPr>
            <p:ph type="title"/>
          </p:nvPr>
        </p:nvSpPr>
        <p:spPr/>
        <p:txBody>
          <a:bodyPr/>
          <a:lstStyle/>
          <a:p>
            <a:r>
              <a:rPr lang="zh-CN" altLang="en-US" dirty="0"/>
              <a:t>授课要点</a:t>
            </a:r>
          </a:p>
        </p:txBody>
      </p:sp>
      <p:sp>
        <p:nvSpPr>
          <p:cNvPr id="3" name="内容占位符 2">
            <a:extLst>
              <a:ext uri="{FF2B5EF4-FFF2-40B4-BE49-F238E27FC236}">
                <a16:creationId xmlns:a16="http://schemas.microsoft.com/office/drawing/2014/main" id="{30111639-D507-401A-8821-887BD64ECE17}"/>
              </a:ext>
            </a:extLst>
          </p:cNvPr>
          <p:cNvSpPr>
            <a:spLocks noGrp="1"/>
          </p:cNvSpPr>
          <p:nvPr>
            <p:ph idx="1"/>
          </p:nvPr>
        </p:nvSpPr>
        <p:spPr/>
        <p:txBody>
          <a:bodyPr>
            <a:normAutofit fontScale="92500"/>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学时，</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学分</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讲授：乐学平台下载课件学习。</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答疑：课后一天之内，同学们可以通过微信群进行答疑。</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测验：根据学习内容每</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周在乐学平台上进行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次测验，占总成绩</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大作业实验与习题：围绕大作业进行</a:t>
            </a:r>
            <a:r>
              <a:rPr lang="en-US" altLang="zh-CN" dirty="0">
                <a:latin typeface="微软雅黑" panose="020B0503020204020204" pitchFamily="34" charset="-122"/>
                <a:ea typeface="微软雅黑" panose="020B0503020204020204" pitchFamily="34" charset="-122"/>
              </a:rPr>
              <a:t>12-16</a:t>
            </a:r>
            <a:r>
              <a:rPr lang="zh-CN" altLang="en-US" dirty="0">
                <a:latin typeface="微软雅黑" panose="020B0503020204020204" pitchFamily="34" charset="-122"/>
                <a:ea typeface="微软雅黑" panose="020B0503020204020204" pitchFamily="34" charset="-122"/>
              </a:rPr>
              <a:t>学时实验（含习题课），对代码及报告要求进行专门讲授与辅导。讲授内容在乐学平台发布，实验在线交流在课程微信群进行。大作业中的代码占总成绩</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，报告占</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大作业将在第</a:t>
            </a:r>
            <a:r>
              <a:rPr lang="en-US" altLang="zh-CN" dirty="0">
                <a:latin typeface="微软雅黑" panose="020B0503020204020204" pitchFamily="34" charset="-122"/>
                <a:ea typeface="微软雅黑" panose="020B0503020204020204" pitchFamily="34" charset="-122"/>
              </a:rPr>
              <a:t>4/5</a:t>
            </a:r>
            <a:r>
              <a:rPr lang="zh-CN" altLang="en-US" dirty="0">
                <a:latin typeface="微软雅黑" panose="020B0503020204020204" pitchFamily="34" charset="-122"/>
                <a:ea typeface="微软雅黑" panose="020B0503020204020204" pitchFamily="34" charset="-122"/>
              </a:rPr>
              <a:t>周发布。</a:t>
            </a:r>
            <a:endParaRPr lang="en-US" altLang="zh-CN" dirty="0">
              <a:latin typeface="微软雅黑" panose="020B0503020204020204" pitchFamily="34" charset="-122"/>
              <a:ea typeface="微软雅黑" panose="020B0503020204020204" pitchFamily="34" charset="-122"/>
            </a:endParaRPr>
          </a:p>
          <a:p>
            <a:pPr lvl="1"/>
            <a:endParaRPr lang="en-US" altLang="zh-CN" dirty="0"/>
          </a:p>
          <a:p>
            <a:pPr lvl="1"/>
            <a:endParaRPr lang="zh-CN" altLang="en-US" dirty="0"/>
          </a:p>
        </p:txBody>
      </p:sp>
    </p:spTree>
    <p:extLst>
      <p:ext uri="{BB962C8B-B14F-4D97-AF65-F5344CB8AC3E}">
        <p14:creationId xmlns:p14="http://schemas.microsoft.com/office/powerpoint/2010/main" val="525480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0DE3054-B362-4D33-A191-6B9399E0D7FF}"/>
              </a:ext>
            </a:extLst>
          </p:cNvPr>
          <p:cNvSpPr>
            <a:spLocks noGrp="1" noChangeArrowheads="1"/>
          </p:cNvSpPr>
          <p:nvPr>
            <p:ph type="title"/>
          </p:nvPr>
        </p:nvSpPr>
        <p:spPr/>
        <p:txBody>
          <a:bodyPr/>
          <a:lstStyle/>
          <a:p>
            <a:pPr eaLnBrk="1" hangingPunct="1"/>
            <a:r>
              <a:rPr lang="zh-CN" altLang="en-US">
                <a:solidFill>
                  <a:srgbClr val="660066"/>
                </a:solidFill>
              </a:rPr>
              <a:t>优化问题的一般形式</a:t>
            </a:r>
          </a:p>
        </p:txBody>
      </p:sp>
      <p:sp>
        <p:nvSpPr>
          <p:cNvPr id="37891" name="Text Box 4">
            <a:extLst>
              <a:ext uri="{FF2B5EF4-FFF2-40B4-BE49-F238E27FC236}">
                <a16:creationId xmlns:a16="http://schemas.microsoft.com/office/drawing/2014/main" id="{3EC54551-39AA-428E-8DAD-96E810AAB3A9}"/>
              </a:ext>
            </a:extLst>
          </p:cNvPr>
          <p:cNvSpPr txBox="1">
            <a:spLocks noChangeArrowheads="1"/>
          </p:cNvSpPr>
          <p:nvPr/>
        </p:nvSpPr>
        <p:spPr bwMode="auto">
          <a:xfrm>
            <a:off x="2286000" y="5595939"/>
            <a:ext cx="7913688" cy="955675"/>
          </a:xfrm>
          <a:prstGeom prst="rect">
            <a:avLst/>
          </a:prstGeom>
          <a:noFill/>
          <a:ln w="9525">
            <a:solidFill>
              <a:srgbClr val="660066"/>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隶书" panose="02010509060101010101" pitchFamily="49" charset="-122"/>
              </a:rPr>
              <a:t>   </a:t>
            </a:r>
            <a:r>
              <a:rPr lang="zh-CN" altLang="en-US" sz="2800">
                <a:ea typeface="隶书" panose="02010509060101010101" pitchFamily="49" charset="-122"/>
              </a:rPr>
              <a:t>可行解（</a:t>
            </a:r>
            <a:r>
              <a:rPr lang="zh-CN" altLang="en-US" sz="2800">
                <a:solidFill>
                  <a:srgbClr val="660066"/>
                </a:solidFill>
                <a:ea typeface="隶书" panose="02010509060101010101" pitchFamily="49" charset="-122"/>
              </a:rPr>
              <a:t>满足约束</a:t>
            </a:r>
            <a:r>
              <a:rPr lang="zh-CN" altLang="en-US" sz="2800">
                <a:ea typeface="隶书" panose="02010509060101010101" pitchFamily="49" charset="-122"/>
              </a:rPr>
              <a:t>）与可行域（</a:t>
            </a:r>
            <a:r>
              <a:rPr lang="zh-CN" altLang="en-US" sz="2800">
                <a:solidFill>
                  <a:srgbClr val="660066"/>
                </a:solidFill>
                <a:ea typeface="隶书" panose="02010509060101010101" pitchFamily="49" charset="-122"/>
              </a:rPr>
              <a:t>可行解的集合</a:t>
            </a:r>
            <a:r>
              <a:rPr lang="zh-CN" altLang="en-US" sz="2800">
                <a:ea typeface="隶书" panose="02010509060101010101" pitchFamily="49" charset="-122"/>
              </a:rPr>
              <a:t>）</a:t>
            </a:r>
          </a:p>
          <a:p>
            <a:pPr eaLnBrk="1" hangingPunct="1"/>
            <a:r>
              <a:rPr lang="zh-CN" altLang="en-US" sz="2800">
                <a:ea typeface="隶书" panose="02010509060101010101" pitchFamily="49" charset="-122"/>
              </a:rPr>
              <a:t>   最优解（</a:t>
            </a:r>
            <a:r>
              <a:rPr lang="zh-CN" altLang="en-US" sz="2800">
                <a:solidFill>
                  <a:srgbClr val="660066"/>
                </a:solidFill>
                <a:ea typeface="隶书" panose="02010509060101010101" pitchFamily="49" charset="-122"/>
              </a:rPr>
              <a:t>取到最小或最大值的可行解</a:t>
            </a:r>
            <a:r>
              <a:rPr lang="zh-CN" altLang="en-US" sz="2800">
                <a:ea typeface="隶书" panose="02010509060101010101" pitchFamily="49" charset="-122"/>
              </a:rPr>
              <a:t>）</a:t>
            </a:r>
          </a:p>
        </p:txBody>
      </p:sp>
      <p:sp>
        <p:nvSpPr>
          <p:cNvPr id="37892" name="AutoShape 5">
            <a:extLst>
              <a:ext uri="{FF2B5EF4-FFF2-40B4-BE49-F238E27FC236}">
                <a16:creationId xmlns:a16="http://schemas.microsoft.com/office/drawing/2014/main" id="{043BFE5B-2FBF-4499-91EF-A1C1B9C700AD}"/>
              </a:ext>
            </a:extLst>
          </p:cNvPr>
          <p:cNvSpPr>
            <a:spLocks noChangeArrowheads="1"/>
          </p:cNvSpPr>
          <p:nvPr/>
        </p:nvSpPr>
        <p:spPr bwMode="auto">
          <a:xfrm>
            <a:off x="8686800" y="3233738"/>
            <a:ext cx="914400" cy="1447800"/>
          </a:xfrm>
          <a:prstGeom prst="leftArrowCallout">
            <a:avLst>
              <a:gd name="adj1" fmla="val 39583"/>
              <a:gd name="adj2" fmla="val 39583"/>
              <a:gd name="adj3" fmla="val 16667"/>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ea typeface="楷体_GB2312" pitchFamily="49" charset="-122"/>
              </a:rPr>
              <a:t>约</a:t>
            </a:r>
          </a:p>
          <a:p>
            <a:pPr algn="ctr" eaLnBrk="1" hangingPunct="1"/>
            <a:r>
              <a:rPr lang="zh-CN" altLang="en-US" sz="2400">
                <a:ea typeface="楷体_GB2312" pitchFamily="49" charset="-122"/>
              </a:rPr>
              <a:t>束</a:t>
            </a:r>
          </a:p>
          <a:p>
            <a:pPr algn="ctr" eaLnBrk="1" hangingPunct="1"/>
            <a:r>
              <a:rPr lang="zh-CN" altLang="en-US" sz="2400">
                <a:ea typeface="楷体_GB2312" pitchFamily="49" charset="-122"/>
              </a:rPr>
              <a:t>条</a:t>
            </a:r>
          </a:p>
          <a:p>
            <a:pPr algn="ctr" eaLnBrk="1" hangingPunct="1"/>
            <a:r>
              <a:rPr lang="zh-CN" altLang="en-US" sz="2400">
                <a:ea typeface="楷体_GB2312" pitchFamily="49" charset="-122"/>
              </a:rPr>
              <a:t>件</a:t>
            </a:r>
          </a:p>
        </p:txBody>
      </p:sp>
      <p:graphicFrame>
        <p:nvGraphicFramePr>
          <p:cNvPr id="37893" name="Object 6">
            <a:extLst>
              <a:ext uri="{FF2B5EF4-FFF2-40B4-BE49-F238E27FC236}">
                <a16:creationId xmlns:a16="http://schemas.microsoft.com/office/drawing/2014/main" id="{A55DC748-B67B-46A3-97A2-45DEB62DE2CF}"/>
              </a:ext>
            </a:extLst>
          </p:cNvPr>
          <p:cNvGraphicFramePr>
            <a:graphicFrameLocks noChangeAspect="1"/>
          </p:cNvGraphicFramePr>
          <p:nvPr/>
        </p:nvGraphicFramePr>
        <p:xfrm>
          <a:off x="3733800" y="2624139"/>
          <a:ext cx="4267200" cy="2719387"/>
        </p:xfrm>
        <a:graphic>
          <a:graphicData uri="http://schemas.openxmlformats.org/presentationml/2006/ole">
            <mc:AlternateContent xmlns:mc="http://schemas.openxmlformats.org/markup-compatibility/2006">
              <mc:Choice xmlns:v="urn:schemas-microsoft-com:vml" Requires="v">
                <p:oleObj spid="_x0000_s4098" name="Equation" r:id="rId3" imgW="1574800" imgH="1003300" progId="Equation.DSMT4">
                  <p:embed/>
                </p:oleObj>
              </mc:Choice>
              <mc:Fallback>
                <p:oleObj name="Equation" r:id="rId3" imgW="1574800" imgH="1003300" progId="Equation.DSMT4">
                  <p:embed/>
                  <p:pic>
                    <p:nvPicPr>
                      <p:cNvPr id="37893" name="Object 6">
                        <a:extLst>
                          <a:ext uri="{FF2B5EF4-FFF2-40B4-BE49-F238E27FC236}">
                            <a16:creationId xmlns:a16="http://schemas.microsoft.com/office/drawing/2014/main" id="{A55DC748-B67B-46A3-97A2-45DEB62DE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24139"/>
                        <a:ext cx="4267200" cy="271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AutoShape 7">
            <a:extLst>
              <a:ext uri="{FF2B5EF4-FFF2-40B4-BE49-F238E27FC236}">
                <a16:creationId xmlns:a16="http://schemas.microsoft.com/office/drawing/2014/main" id="{6A48688E-7011-42B5-9086-EFE5238AE9D1}"/>
              </a:ext>
            </a:extLst>
          </p:cNvPr>
          <p:cNvSpPr>
            <a:spLocks noChangeArrowheads="1"/>
          </p:cNvSpPr>
          <p:nvPr/>
        </p:nvSpPr>
        <p:spPr bwMode="auto">
          <a:xfrm>
            <a:off x="6400800" y="2319338"/>
            <a:ext cx="2133600" cy="609600"/>
          </a:xfrm>
          <a:prstGeom prst="wedgeEllipseCallout">
            <a:avLst>
              <a:gd name="adj1" fmla="val -63394"/>
              <a:gd name="adj2" fmla="val 513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ea typeface="楷体_GB2312" pitchFamily="49" charset="-122"/>
              </a:rPr>
              <a:t>目标函数</a:t>
            </a:r>
          </a:p>
        </p:txBody>
      </p:sp>
      <p:sp>
        <p:nvSpPr>
          <p:cNvPr id="37895" name="AutoShape 8">
            <a:extLst>
              <a:ext uri="{FF2B5EF4-FFF2-40B4-BE49-F238E27FC236}">
                <a16:creationId xmlns:a16="http://schemas.microsoft.com/office/drawing/2014/main" id="{2E38C1E3-139C-4229-A685-3772D933E3BF}"/>
              </a:ext>
            </a:extLst>
          </p:cNvPr>
          <p:cNvSpPr>
            <a:spLocks noChangeArrowheads="1"/>
          </p:cNvSpPr>
          <p:nvPr/>
        </p:nvSpPr>
        <p:spPr bwMode="auto">
          <a:xfrm>
            <a:off x="2209800" y="3995738"/>
            <a:ext cx="2057400" cy="609600"/>
          </a:xfrm>
          <a:prstGeom prst="wedgeEllipseCallout">
            <a:avLst>
              <a:gd name="adj1" fmla="val 49690"/>
              <a:gd name="adj2" fmla="val 53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ea typeface="楷体_GB2312" pitchFamily="49" charset="-122"/>
              </a:rPr>
              <a:t>决策变量</a:t>
            </a:r>
          </a:p>
        </p:txBody>
      </p:sp>
      <p:sp>
        <p:nvSpPr>
          <p:cNvPr id="37896" name="Rectangle 9">
            <a:extLst>
              <a:ext uri="{FF2B5EF4-FFF2-40B4-BE49-F238E27FC236}">
                <a16:creationId xmlns:a16="http://schemas.microsoft.com/office/drawing/2014/main" id="{6AF07405-47E3-443C-8B29-0146C22C684B}"/>
              </a:ext>
            </a:extLst>
          </p:cNvPr>
          <p:cNvSpPr>
            <a:spLocks noChangeArrowheads="1"/>
          </p:cNvSpPr>
          <p:nvPr/>
        </p:nvSpPr>
        <p:spPr bwMode="auto">
          <a:xfrm>
            <a:off x="2057400" y="155733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006600"/>
                </a:solidFill>
                <a:ea typeface="楷体_GB2312" pitchFamily="49" charset="-122"/>
              </a:rPr>
              <a:t>优化问题</a:t>
            </a:r>
            <a:r>
              <a:rPr lang="zh-CN" altLang="en-US" sz="2800" dirty="0">
                <a:ea typeface="楷体_GB2312" pitchFamily="49" charset="-122"/>
              </a:rPr>
              <a:t>三要素</a:t>
            </a:r>
            <a:r>
              <a:rPr lang="zh-CN" altLang="en-US" sz="2800" dirty="0">
                <a:solidFill>
                  <a:srgbClr val="006600"/>
                </a:solidFill>
                <a:ea typeface="楷体_GB2312" pitchFamily="49" charset="-122"/>
              </a:rPr>
              <a:t>：决策变量；目标函数；约束条件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064CCC38-AAC2-47C4-9F00-04A6B94CC3BF}"/>
              </a:ext>
            </a:extLst>
          </p:cNvPr>
          <p:cNvSpPr>
            <a:spLocks noGrp="1" noChangeArrowheads="1"/>
          </p:cNvSpPr>
          <p:nvPr>
            <p:ph type="title"/>
          </p:nvPr>
        </p:nvSpPr>
        <p:spPr>
          <a:noFill/>
        </p:spPr>
        <p:txBody>
          <a:bodyPr/>
          <a:lstStyle/>
          <a:p>
            <a:pPr algn="l" eaLnBrk="1" hangingPunct="1"/>
            <a:r>
              <a:rPr lang="zh-CN" altLang="en-US" sz="4000" b="1"/>
              <a:t>线性规划</a:t>
            </a:r>
            <a:br>
              <a:rPr lang="zh-CN" altLang="en-US" sz="4000" b="1"/>
            </a:br>
            <a:r>
              <a:rPr lang="zh-CN" altLang="en-US" sz="4000"/>
              <a:t>目标函数和约束条件都是线性函数</a:t>
            </a:r>
          </a:p>
        </p:txBody>
      </p:sp>
      <p:graphicFrame>
        <p:nvGraphicFramePr>
          <p:cNvPr id="38915" name="Object 5">
            <a:extLst>
              <a:ext uri="{FF2B5EF4-FFF2-40B4-BE49-F238E27FC236}">
                <a16:creationId xmlns:a16="http://schemas.microsoft.com/office/drawing/2014/main" id="{EF3D8D29-6776-414D-BBFC-1979000DD53D}"/>
              </a:ext>
            </a:extLst>
          </p:cNvPr>
          <p:cNvGraphicFramePr>
            <a:graphicFrameLocks noChangeAspect="1"/>
          </p:cNvGraphicFramePr>
          <p:nvPr/>
        </p:nvGraphicFramePr>
        <p:xfrm>
          <a:off x="3948113" y="2293938"/>
          <a:ext cx="2063750" cy="1371600"/>
        </p:xfrm>
        <a:graphic>
          <a:graphicData uri="http://schemas.openxmlformats.org/presentationml/2006/ole">
            <mc:AlternateContent xmlns:mc="http://schemas.openxmlformats.org/markup-compatibility/2006">
              <mc:Choice xmlns:v="urn:schemas-microsoft-com:vml" Requires="v">
                <p:oleObj spid="_x0000_s5122" name="Equation" r:id="rId3" imgW="723586" imgH="431613" progId="Equation.DSMT4">
                  <p:embed/>
                </p:oleObj>
              </mc:Choice>
              <mc:Fallback>
                <p:oleObj name="Equation" r:id="rId3" imgW="723586" imgH="431613" progId="Equation.DSMT4">
                  <p:embed/>
                  <p:pic>
                    <p:nvPicPr>
                      <p:cNvPr id="38915" name="Object 5">
                        <a:extLst>
                          <a:ext uri="{FF2B5EF4-FFF2-40B4-BE49-F238E27FC236}">
                            <a16:creationId xmlns:a16="http://schemas.microsoft.com/office/drawing/2014/main" id="{EF3D8D29-6776-414D-BBFC-1979000DD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13" y="2293938"/>
                        <a:ext cx="2063750" cy="137160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6">
            <a:extLst>
              <a:ext uri="{FF2B5EF4-FFF2-40B4-BE49-F238E27FC236}">
                <a16:creationId xmlns:a16="http://schemas.microsoft.com/office/drawing/2014/main" id="{169549E1-4555-464F-AA70-E5C8AC230222}"/>
              </a:ext>
            </a:extLst>
          </p:cNvPr>
          <p:cNvGraphicFramePr>
            <a:graphicFrameLocks noChangeAspect="1"/>
          </p:cNvGraphicFramePr>
          <p:nvPr/>
        </p:nvGraphicFramePr>
        <p:xfrm>
          <a:off x="2881313" y="3741739"/>
          <a:ext cx="7391400" cy="636587"/>
        </p:xfrm>
        <a:graphic>
          <a:graphicData uri="http://schemas.openxmlformats.org/presentationml/2006/ole">
            <mc:AlternateContent xmlns:mc="http://schemas.openxmlformats.org/markup-compatibility/2006">
              <mc:Choice xmlns:v="urn:schemas-microsoft-com:vml" Requires="v">
                <p:oleObj spid="_x0000_s5123" name="Equation" r:id="rId5" imgW="4216400" imgH="254000" progId="Equation.DSMT4">
                  <p:embed/>
                </p:oleObj>
              </mc:Choice>
              <mc:Fallback>
                <p:oleObj name="Equation" r:id="rId5" imgW="4216400" imgH="254000" progId="Equation.DSMT4">
                  <p:embed/>
                  <p:pic>
                    <p:nvPicPr>
                      <p:cNvPr id="38916" name="Object 6">
                        <a:extLst>
                          <a:ext uri="{FF2B5EF4-FFF2-40B4-BE49-F238E27FC236}">
                            <a16:creationId xmlns:a16="http://schemas.microsoft.com/office/drawing/2014/main" id="{169549E1-4555-464F-AA70-E5C8AC230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313" y="3741739"/>
                        <a:ext cx="73914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7" name="Rectangle 7">
            <a:extLst>
              <a:ext uri="{FF2B5EF4-FFF2-40B4-BE49-F238E27FC236}">
                <a16:creationId xmlns:a16="http://schemas.microsoft.com/office/drawing/2014/main" id="{31B59C56-E07F-4BE5-905B-AAB01AB8679C}"/>
              </a:ext>
            </a:extLst>
          </p:cNvPr>
          <p:cNvSpPr>
            <a:spLocks noChangeArrowheads="1"/>
          </p:cNvSpPr>
          <p:nvPr/>
        </p:nvSpPr>
        <p:spPr bwMode="auto">
          <a:xfrm>
            <a:off x="2271713" y="4503739"/>
            <a:ext cx="7848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线性规划的其他形式可通过</a:t>
            </a: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形式变换</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添加松弛变量</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而化为标准型</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常用求解方法</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单纯形法</a:t>
            </a:r>
            <a:endParaRPr lang="zh-CN" altLang="en-US" sz="2800" dirty="0">
              <a:solidFill>
                <a:schemeClr val="accent1"/>
              </a:solidFill>
              <a:ea typeface="黑体" panose="02010609060101010101" pitchFamily="49" charset="-122"/>
              <a:cs typeface="Times New Roman" panose="02020603050405020304" pitchFamily="18" charset="0"/>
            </a:endParaRPr>
          </a:p>
        </p:txBody>
      </p:sp>
      <p:sp>
        <p:nvSpPr>
          <p:cNvPr id="38918" name="Rectangle 8">
            <a:extLst>
              <a:ext uri="{FF2B5EF4-FFF2-40B4-BE49-F238E27FC236}">
                <a16:creationId xmlns:a16="http://schemas.microsoft.com/office/drawing/2014/main" id="{B3F8B6C4-8012-4514-9D0E-11E82B2A5BBE}"/>
              </a:ext>
            </a:extLst>
          </p:cNvPr>
          <p:cNvSpPr>
            <a:spLocks noChangeArrowheads="1"/>
          </p:cNvSpPr>
          <p:nvPr/>
        </p:nvSpPr>
        <p:spPr bwMode="auto">
          <a:xfrm>
            <a:off x="2347913" y="1608138"/>
            <a:ext cx="612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黑体" panose="02010609060101010101" pitchFamily="49" charset="-122"/>
                <a:ea typeface="黑体" panose="02010609060101010101" pitchFamily="49" charset="-122"/>
              </a:rPr>
              <a:t>线性规划模型的</a:t>
            </a:r>
            <a:r>
              <a:rPr lang="zh-CN" altLang="en-US" sz="2800" dirty="0">
                <a:solidFill>
                  <a:schemeClr val="accent1"/>
                </a:solidFill>
                <a:latin typeface="黑体" panose="02010609060101010101" pitchFamily="49" charset="-122"/>
                <a:ea typeface="黑体" panose="02010609060101010101" pitchFamily="49" charset="-122"/>
              </a:rPr>
              <a:t>标准型</a:t>
            </a:r>
            <a:r>
              <a:rPr lang="en-US" altLang="zh-CN" sz="2800" dirty="0">
                <a:latin typeface="黑体" panose="02010609060101010101" pitchFamily="49" charset="-122"/>
                <a:ea typeface="黑体" panose="02010609060101010101" pitchFamily="49" charset="-122"/>
              </a:rPr>
              <a:t>:</a:t>
            </a:r>
          </a:p>
        </p:txBody>
      </p:sp>
      <p:sp>
        <p:nvSpPr>
          <p:cNvPr id="38919" name="Rectangle 9">
            <a:extLst>
              <a:ext uri="{FF2B5EF4-FFF2-40B4-BE49-F238E27FC236}">
                <a16:creationId xmlns:a16="http://schemas.microsoft.com/office/drawing/2014/main" id="{930AB700-163A-4230-B485-F92DD2594C60}"/>
              </a:ext>
            </a:extLst>
          </p:cNvPr>
          <p:cNvSpPr>
            <a:spLocks noChangeArrowheads="1"/>
          </p:cNvSpPr>
          <p:nvPr/>
        </p:nvSpPr>
        <p:spPr bwMode="auto">
          <a:xfrm>
            <a:off x="2119313" y="381793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其中</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1CB16875-BE92-4575-B9C6-D29240370EDE}"/>
              </a:ext>
            </a:extLst>
          </p:cNvPr>
          <p:cNvSpPr txBox="1">
            <a:spLocks noChangeArrowheads="1"/>
          </p:cNvSpPr>
          <p:nvPr/>
        </p:nvSpPr>
        <p:spPr bwMode="auto">
          <a:xfrm>
            <a:off x="2514600" y="838201"/>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4000" b="1" dirty="0">
                <a:effectLst>
                  <a:outerShdw blurRad="38100" dist="38100" dir="2700000" algn="tl">
                    <a:srgbClr val="C0C0C0"/>
                  </a:outerShdw>
                </a:effectLst>
                <a:latin typeface="Times New Roman" panose="02020603050405020304" pitchFamily="18" charset="0"/>
                <a:ea typeface="黑体" panose="02010609060101010101" pitchFamily="49" charset="-122"/>
              </a:rPr>
              <a:t>线    性    规    划（例</a:t>
            </a:r>
            <a:r>
              <a:rPr kumimoji="1" lang="en-US" altLang="zh-CN" sz="4000" b="1" dirty="0">
                <a:effectLst>
                  <a:outerShdw blurRad="38100" dist="38100" dir="2700000" algn="tl">
                    <a:srgbClr val="C0C0C0"/>
                  </a:outerShdw>
                </a:effectLst>
                <a:latin typeface="Times New Roman" panose="02020603050405020304" pitchFamily="18" charset="0"/>
                <a:ea typeface="黑体" panose="02010609060101010101" pitchFamily="49" charset="-122"/>
              </a:rPr>
              <a:t>1</a:t>
            </a:r>
            <a:r>
              <a:rPr kumimoji="1" lang="zh-CN" altLang="en-US" sz="4000" b="1" dirty="0">
                <a:effectLst>
                  <a:outerShdw blurRad="38100" dist="38100" dir="2700000" algn="tl">
                    <a:srgbClr val="C0C0C0"/>
                  </a:outerShdw>
                </a:effectLst>
                <a:latin typeface="Times New Roman" panose="02020603050405020304" pitchFamily="18" charset="0"/>
                <a:ea typeface="黑体" panose="02010609060101010101" pitchFamily="49" charset="-122"/>
              </a:rPr>
              <a:t>）</a:t>
            </a:r>
          </a:p>
        </p:txBody>
      </p:sp>
      <p:sp>
        <p:nvSpPr>
          <p:cNvPr id="44035" name="Text Box 3">
            <a:extLst>
              <a:ext uri="{FF2B5EF4-FFF2-40B4-BE49-F238E27FC236}">
                <a16:creationId xmlns:a16="http://schemas.microsoft.com/office/drawing/2014/main" id="{0B92AA93-49D8-4C34-BD17-00CBE53E3375}"/>
              </a:ext>
            </a:extLst>
          </p:cNvPr>
          <p:cNvSpPr txBox="1">
            <a:spLocks noChangeArrowheads="1"/>
          </p:cNvSpPr>
          <p:nvPr/>
        </p:nvSpPr>
        <p:spPr bwMode="auto">
          <a:xfrm>
            <a:off x="2279650" y="1700213"/>
            <a:ext cx="76962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黑体" panose="02010609060101010101" pitchFamily="49" charset="-122"/>
                <a:ea typeface="黑体" panose="02010609060101010101" pitchFamily="49" charset="-122"/>
              </a:rPr>
              <a:t>某</a:t>
            </a:r>
            <a:r>
              <a:rPr kumimoji="1" lang="zh-CN" altLang="zh-CN" sz="2800">
                <a:latin typeface="黑体" panose="02010609060101010101" pitchFamily="49" charset="-122"/>
                <a:ea typeface="黑体" panose="02010609060101010101" pitchFamily="49" charset="-122"/>
              </a:rPr>
              <a:t>豆腐店用黄豆制作两种不同口感的豆腐出售。制作口感较鲜嫩的豆腐每千克需要</a:t>
            </a:r>
            <a:r>
              <a:rPr kumimoji="1" lang="en-US" altLang="zh-CN" sz="2800">
                <a:latin typeface="黑体" panose="02010609060101010101" pitchFamily="49" charset="-122"/>
                <a:ea typeface="黑体" panose="02010609060101010101" pitchFamily="49" charset="-122"/>
              </a:rPr>
              <a:t>0.3</a:t>
            </a:r>
            <a:r>
              <a:rPr kumimoji="1" lang="zh-CN" altLang="en-US" sz="2800">
                <a:latin typeface="黑体" panose="02010609060101010101" pitchFamily="49" charset="-122"/>
                <a:ea typeface="黑体" panose="02010609060101010101" pitchFamily="49" charset="-122"/>
              </a:rPr>
              <a:t>千克一级黄豆及</a:t>
            </a:r>
            <a:r>
              <a:rPr kumimoji="1" lang="en-US" altLang="zh-CN" sz="2800">
                <a:latin typeface="黑体" panose="02010609060101010101" pitchFamily="49" charset="-122"/>
                <a:ea typeface="黑体" panose="02010609060101010101" pitchFamily="49" charset="-122"/>
              </a:rPr>
              <a:t>0.5</a:t>
            </a:r>
            <a:r>
              <a:rPr kumimoji="1" lang="zh-CN" altLang="en-US" sz="2800">
                <a:latin typeface="黑体" panose="02010609060101010101" pitchFamily="49" charset="-122"/>
                <a:ea typeface="黑体" panose="02010609060101010101" pitchFamily="49" charset="-122"/>
              </a:rPr>
              <a:t>千克二级黄豆，售价</a:t>
            </a:r>
            <a:r>
              <a:rPr kumimoji="1" lang="en-US" altLang="zh-CN" sz="2800">
                <a:latin typeface="黑体" panose="02010609060101010101" pitchFamily="49" charset="-122"/>
                <a:ea typeface="黑体" panose="02010609060101010101" pitchFamily="49" charset="-122"/>
              </a:rPr>
              <a:t>10</a:t>
            </a:r>
            <a:r>
              <a:rPr kumimoji="1" lang="zh-CN" altLang="en-US" sz="2800">
                <a:latin typeface="黑体" panose="02010609060101010101" pitchFamily="49" charset="-122"/>
                <a:ea typeface="黑体" panose="02010609060101010101" pitchFamily="49" charset="-122"/>
              </a:rPr>
              <a:t>元；制作口感较厚实的豆腐每千克需要</a:t>
            </a:r>
            <a:r>
              <a:rPr kumimoji="1" lang="en-US" altLang="zh-CN" sz="2800">
                <a:latin typeface="黑体" panose="02010609060101010101" pitchFamily="49" charset="-122"/>
                <a:ea typeface="黑体" panose="02010609060101010101" pitchFamily="49" charset="-122"/>
              </a:rPr>
              <a:t>0.4</a:t>
            </a:r>
            <a:r>
              <a:rPr kumimoji="1" lang="zh-CN" altLang="en-US" sz="2800">
                <a:latin typeface="黑体" panose="02010609060101010101" pitchFamily="49" charset="-122"/>
                <a:ea typeface="黑体" panose="02010609060101010101" pitchFamily="49" charset="-122"/>
              </a:rPr>
              <a:t>千克一级黄豆及</a:t>
            </a:r>
            <a:r>
              <a:rPr kumimoji="1" lang="en-US" altLang="zh-CN" sz="2800">
                <a:latin typeface="黑体" panose="02010609060101010101" pitchFamily="49" charset="-122"/>
                <a:ea typeface="黑体" panose="02010609060101010101" pitchFamily="49" charset="-122"/>
              </a:rPr>
              <a:t>0.2</a:t>
            </a:r>
            <a:r>
              <a:rPr kumimoji="1" lang="zh-CN" altLang="en-US" sz="2800">
                <a:latin typeface="黑体" panose="02010609060101010101" pitchFamily="49" charset="-122"/>
                <a:ea typeface="黑体" panose="02010609060101010101" pitchFamily="49" charset="-122"/>
              </a:rPr>
              <a:t>千克二级黄豆，售价</a:t>
            </a:r>
            <a:r>
              <a:rPr kumimoji="1" lang="en-US" altLang="zh-CN" sz="2800">
                <a:latin typeface="黑体" panose="02010609060101010101" pitchFamily="49" charset="-122"/>
                <a:ea typeface="黑体" panose="02010609060101010101" pitchFamily="49" charset="-122"/>
              </a:rPr>
              <a:t>5</a:t>
            </a:r>
            <a:r>
              <a:rPr kumimoji="1" lang="zh-CN" altLang="en-US" sz="2800">
                <a:latin typeface="黑体" panose="02010609060101010101" pitchFamily="49" charset="-122"/>
                <a:ea typeface="黑体" panose="02010609060101010101" pitchFamily="49" charset="-122"/>
              </a:rPr>
              <a:t>元。现小店购入</a:t>
            </a:r>
            <a:r>
              <a:rPr kumimoji="1" lang="en-US" altLang="zh-CN" sz="2800">
                <a:latin typeface="黑体" panose="02010609060101010101" pitchFamily="49" charset="-122"/>
                <a:ea typeface="黑体" panose="02010609060101010101" pitchFamily="49" charset="-122"/>
              </a:rPr>
              <a:t>9</a:t>
            </a:r>
            <a:r>
              <a:rPr kumimoji="1" lang="zh-CN" altLang="en-US" sz="2800">
                <a:latin typeface="黑体" panose="02010609060101010101" pitchFamily="49" charset="-122"/>
                <a:ea typeface="黑体" panose="02010609060101010101" pitchFamily="49" charset="-122"/>
              </a:rPr>
              <a:t>千克一级黄豆和</a:t>
            </a:r>
            <a:r>
              <a:rPr kumimoji="1" lang="en-US" altLang="zh-CN" sz="2800">
                <a:latin typeface="黑体" panose="02010609060101010101" pitchFamily="49" charset="-122"/>
                <a:ea typeface="黑体" panose="02010609060101010101" pitchFamily="49" charset="-122"/>
              </a:rPr>
              <a:t>8</a:t>
            </a:r>
            <a:r>
              <a:rPr kumimoji="1" lang="zh-CN" altLang="en-US" sz="2800">
                <a:latin typeface="黑体" panose="02010609060101010101" pitchFamily="49" charset="-122"/>
                <a:ea typeface="黑体" panose="02010609060101010101" pitchFamily="49" charset="-122"/>
              </a:rPr>
              <a:t>千克二级黄豆。</a:t>
            </a:r>
          </a:p>
          <a:p>
            <a:pPr eaLnBrk="1" hangingPunct="1">
              <a:spcBef>
                <a:spcPct val="50000"/>
              </a:spcBef>
            </a:pPr>
            <a:r>
              <a:rPr kumimoji="1" lang="zh-CN" altLang="en-US" sz="2800">
                <a:latin typeface="黑体" panose="02010609060101010101" pitchFamily="49" charset="-122"/>
                <a:ea typeface="黑体" panose="02010609060101010101" pitchFamily="49" charset="-122"/>
              </a:rPr>
              <a:t>问：应如何安排制作计划才能获得最大收益。</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A0F99D89-326B-4581-99F1-EEF5BE764714}"/>
              </a:ext>
            </a:extLst>
          </p:cNvPr>
          <p:cNvSpPr txBox="1">
            <a:spLocks noChangeArrowheads="1"/>
          </p:cNvSpPr>
          <p:nvPr/>
        </p:nvSpPr>
        <p:spPr bwMode="auto">
          <a:xfrm>
            <a:off x="2351088" y="1052514"/>
            <a:ext cx="7696200"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1066800" indent="-609600">
              <a:defRPr>
                <a:solidFill>
                  <a:schemeClr val="tx1"/>
                </a:solidFill>
                <a:latin typeface="Arial" panose="020B0604020202020204" pitchFamily="34" charset="0"/>
                <a:ea typeface="宋体" panose="02010600030101010101" pitchFamily="2" charset="-122"/>
              </a:defRPr>
            </a:lvl2pPr>
            <a:lvl3pPr marL="1524000" indent="-609600">
              <a:defRPr>
                <a:solidFill>
                  <a:schemeClr val="tx1"/>
                </a:solidFill>
                <a:latin typeface="Arial" panose="020B0604020202020204" pitchFamily="34" charset="0"/>
                <a:ea typeface="宋体" panose="02010600030101010101" pitchFamily="2" charset="-122"/>
              </a:defRPr>
            </a:lvl3pPr>
            <a:lvl4pPr marL="1981200" indent="-609600">
              <a:defRPr>
                <a:solidFill>
                  <a:schemeClr val="tx1"/>
                </a:solidFill>
                <a:latin typeface="Arial" panose="020B0604020202020204" pitchFamily="34" charset="0"/>
                <a:ea typeface="宋体" panose="02010600030101010101" pitchFamily="2" charset="-122"/>
              </a:defRPr>
            </a:lvl4pPr>
            <a:lvl5pPr marL="2438400" indent="-609600">
              <a:defRPr>
                <a:solidFill>
                  <a:schemeClr val="tx1"/>
                </a:solidFill>
                <a:latin typeface="Arial" panose="020B0604020202020204" pitchFamily="34" charset="0"/>
                <a:ea typeface="宋体" panose="02010600030101010101" pitchFamily="2" charset="-122"/>
              </a:defRPr>
            </a:lvl5pPr>
            <a:lvl6pPr marL="2895600" indent="-609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52800" indent="-609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10000" indent="-609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67200" indent="-609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800" b="1">
                <a:latin typeface="Times New Roman" panose="02020603050405020304" pitchFamily="18" charset="0"/>
              </a:rPr>
              <a:t>一、问题前期分析</a:t>
            </a:r>
          </a:p>
          <a:p>
            <a:pPr eaLnBrk="1" hangingPunct="1">
              <a:spcBef>
                <a:spcPct val="50000"/>
              </a:spcBef>
            </a:pPr>
            <a:r>
              <a:rPr kumimoji="1" lang="zh-CN" altLang="zh-CN" sz="2800" b="1">
                <a:latin typeface="Times New Roman" panose="02020603050405020304" pitchFamily="18" charset="0"/>
              </a:rPr>
              <a:t>该问题是在不超出制作</a:t>
            </a:r>
            <a:r>
              <a:rPr kumimoji="1" lang="zh-CN" altLang="en-US" sz="2800" b="1">
                <a:latin typeface="Times New Roman" panose="02020603050405020304" pitchFamily="18" charset="0"/>
              </a:rPr>
              <a:t>两</a:t>
            </a:r>
            <a:r>
              <a:rPr kumimoji="1" lang="zh-CN" altLang="zh-CN" sz="2800" b="1">
                <a:latin typeface="Times New Roman" panose="02020603050405020304" pitchFamily="18" charset="0"/>
              </a:rPr>
              <a:t>种</a:t>
            </a:r>
            <a:r>
              <a:rPr kumimoji="1" lang="zh-CN" altLang="en-US" sz="2800" b="1">
                <a:latin typeface="Times New Roman" panose="02020603050405020304" pitchFamily="18" charset="0"/>
              </a:rPr>
              <a:t>不同</a:t>
            </a:r>
            <a:r>
              <a:rPr kumimoji="1" lang="zh-CN" altLang="zh-CN" sz="2800" b="1">
                <a:latin typeface="Times New Roman" panose="02020603050405020304" pitchFamily="18" charset="0"/>
              </a:rPr>
              <a:t>口感豆腐所需黄豆总量条件下合理安排制作计划，使得售出各种豆腐能获得最大收益。</a:t>
            </a:r>
          </a:p>
          <a:p>
            <a:pPr eaLnBrk="1" hangingPunct="1">
              <a:spcBef>
                <a:spcPct val="50000"/>
              </a:spcBef>
            </a:pPr>
            <a:r>
              <a:rPr kumimoji="1" lang="zh-CN" altLang="en-US" sz="2800" b="1">
                <a:latin typeface="Times New Roman" panose="02020603050405020304" pitchFamily="18" charset="0"/>
              </a:rPr>
              <a:t>二、</a:t>
            </a:r>
            <a:r>
              <a:rPr kumimoji="1" lang="zh-CN" altLang="zh-CN" sz="2800" b="1">
                <a:latin typeface="Times New Roman" panose="02020603050405020304" pitchFamily="18" charset="0"/>
              </a:rPr>
              <a:t>模型假设</a:t>
            </a:r>
            <a:endParaRPr kumimoji="1" lang="zh-CN" altLang="en-US" sz="2800" b="1">
              <a:latin typeface="Times New Roman" panose="02020603050405020304" pitchFamily="18" charset="0"/>
            </a:endParaRPr>
          </a:p>
          <a:p>
            <a:pPr eaLnBrk="1" hangingPunct="1">
              <a:spcBef>
                <a:spcPct val="50000"/>
              </a:spcBef>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．假设制作的豆腐能全部售出。</a:t>
            </a:r>
          </a:p>
          <a:p>
            <a:pPr eaLnBrk="1" hangingPunct="1">
              <a:spcBef>
                <a:spcPct val="50000"/>
              </a:spcBef>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．假设豆腐售价无波动。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752617C8-7E0A-4FC9-941F-9F7103167DAA}"/>
              </a:ext>
            </a:extLst>
          </p:cNvPr>
          <p:cNvSpPr txBox="1">
            <a:spLocks noChangeArrowheads="1"/>
          </p:cNvSpPr>
          <p:nvPr/>
        </p:nvSpPr>
        <p:spPr bwMode="auto">
          <a:xfrm>
            <a:off x="2135188" y="476250"/>
            <a:ext cx="76962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800" b="1">
                <a:latin typeface="Times New Roman" panose="02020603050405020304" pitchFamily="18" charset="0"/>
              </a:rPr>
              <a:t>变量假设：</a:t>
            </a:r>
            <a:endParaRPr kumimoji="1" lang="zh-CN" altLang="en-US" sz="2800" b="1">
              <a:latin typeface="Times New Roman" panose="02020603050405020304" pitchFamily="18" charset="0"/>
            </a:endParaRPr>
          </a:p>
          <a:p>
            <a:pPr eaLnBrk="1" hangingPunct="1">
              <a:spcBef>
                <a:spcPct val="50000"/>
              </a:spcBef>
            </a:pPr>
            <a:r>
              <a:rPr kumimoji="1" lang="zh-CN" altLang="en-US" sz="2800" b="1">
                <a:latin typeface="Times New Roman" panose="02020603050405020304" pitchFamily="18" charset="0"/>
              </a:rPr>
              <a:t>        设计划制作口感鲜嫩和厚实的豆腐各</a:t>
            </a:r>
            <a:r>
              <a:rPr kumimoji="1" lang="en-US" altLang="zh-CN" sz="2800" b="1">
                <a:latin typeface="Times New Roman" panose="02020603050405020304" pitchFamily="18" charset="0"/>
              </a:rPr>
              <a:t>x1</a:t>
            </a:r>
            <a:r>
              <a:rPr kumimoji="1" lang="zh-CN" altLang="en-US" sz="2800" b="1">
                <a:latin typeface="Times New Roman" panose="02020603050405020304" pitchFamily="18" charset="0"/>
              </a:rPr>
              <a:t>千克和 </a:t>
            </a:r>
            <a:r>
              <a:rPr kumimoji="1" lang="en-US" altLang="zh-CN" sz="2800" b="1">
                <a:latin typeface="Times New Roman" panose="02020603050405020304" pitchFamily="18" charset="0"/>
              </a:rPr>
              <a:t>x2</a:t>
            </a:r>
            <a:r>
              <a:rPr kumimoji="1" lang="zh-CN" altLang="en-US" sz="2800" b="1">
                <a:latin typeface="Times New Roman" panose="02020603050405020304" pitchFamily="18" charset="0"/>
              </a:rPr>
              <a:t>千克，可获得收益</a:t>
            </a:r>
            <a:r>
              <a:rPr kumimoji="1" lang="en-US" altLang="zh-CN" sz="2800" b="1">
                <a:latin typeface="Times New Roman" panose="02020603050405020304" pitchFamily="18" charset="0"/>
              </a:rPr>
              <a:t>R</a:t>
            </a:r>
            <a:r>
              <a:rPr kumimoji="1" lang="zh-CN" altLang="en-US" sz="2800" b="1">
                <a:latin typeface="Times New Roman" panose="02020603050405020304" pitchFamily="18" charset="0"/>
              </a:rPr>
              <a:t>元。</a:t>
            </a:r>
          </a:p>
        </p:txBody>
      </p:sp>
      <p:sp>
        <p:nvSpPr>
          <p:cNvPr id="46083" name="Rectangle 3">
            <a:extLst>
              <a:ext uri="{FF2B5EF4-FFF2-40B4-BE49-F238E27FC236}">
                <a16:creationId xmlns:a16="http://schemas.microsoft.com/office/drawing/2014/main" id="{1379AAF8-9C53-4AA1-A05A-F2238E7B851C}"/>
              </a:ext>
            </a:extLst>
          </p:cNvPr>
          <p:cNvSpPr>
            <a:spLocks noChangeArrowheads="1"/>
          </p:cNvSpPr>
          <p:nvPr/>
        </p:nvSpPr>
        <p:spPr bwMode="auto">
          <a:xfrm>
            <a:off x="2135189" y="2406651"/>
            <a:ext cx="5273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rPr>
              <a:t>目标函数：获得的总收益最大。 </a:t>
            </a:r>
          </a:p>
        </p:txBody>
      </p:sp>
      <p:sp>
        <p:nvSpPr>
          <p:cNvPr id="46084" name="Rectangle 4">
            <a:extLst>
              <a:ext uri="{FF2B5EF4-FFF2-40B4-BE49-F238E27FC236}">
                <a16:creationId xmlns:a16="http://schemas.microsoft.com/office/drawing/2014/main" id="{5A8ED147-0BCE-4BE8-97B6-994DCC60913C}"/>
              </a:ext>
            </a:extLst>
          </p:cNvPr>
          <p:cNvSpPr>
            <a:spLocks noChangeArrowheads="1"/>
          </p:cNvSpPr>
          <p:nvPr/>
        </p:nvSpPr>
        <p:spPr bwMode="auto">
          <a:xfrm>
            <a:off x="2101850" y="3184526"/>
            <a:ext cx="313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rPr>
              <a:t>总收益可表示为： </a:t>
            </a:r>
          </a:p>
        </p:txBody>
      </p:sp>
      <p:graphicFrame>
        <p:nvGraphicFramePr>
          <p:cNvPr id="46085" name="Object 5">
            <a:extLst>
              <a:ext uri="{FF2B5EF4-FFF2-40B4-BE49-F238E27FC236}">
                <a16:creationId xmlns:a16="http://schemas.microsoft.com/office/drawing/2014/main" id="{BA1DA7A5-3D76-4DA7-B913-169B62C65CB2}"/>
              </a:ext>
            </a:extLst>
          </p:cNvPr>
          <p:cNvGraphicFramePr>
            <a:graphicFrameLocks noChangeAspect="1"/>
          </p:cNvGraphicFramePr>
          <p:nvPr/>
        </p:nvGraphicFramePr>
        <p:xfrm>
          <a:off x="4964114" y="3268664"/>
          <a:ext cx="1779587" cy="434975"/>
        </p:xfrm>
        <a:graphic>
          <a:graphicData uri="http://schemas.openxmlformats.org/presentationml/2006/ole">
            <mc:AlternateContent xmlns:mc="http://schemas.openxmlformats.org/markup-compatibility/2006">
              <mc:Choice xmlns:v="urn:schemas-microsoft-com:vml" Requires="v">
                <p:oleObj spid="_x0000_s6146" name="公式" r:id="rId3" imgW="886054" imgH="209387" progId="Equation.3">
                  <p:embed/>
                </p:oleObj>
              </mc:Choice>
              <mc:Fallback>
                <p:oleObj name="公式" r:id="rId3" imgW="886054" imgH="209387" progId="Equation.3">
                  <p:embed/>
                  <p:pic>
                    <p:nvPicPr>
                      <p:cNvPr id="46085" name="Object 5">
                        <a:extLst>
                          <a:ext uri="{FF2B5EF4-FFF2-40B4-BE49-F238E27FC236}">
                            <a16:creationId xmlns:a16="http://schemas.microsoft.com/office/drawing/2014/main" id="{BA1DA7A5-3D76-4DA7-B913-169B62C65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114" y="3268664"/>
                        <a:ext cx="17795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6">
            <a:extLst>
              <a:ext uri="{FF2B5EF4-FFF2-40B4-BE49-F238E27FC236}">
                <a16:creationId xmlns:a16="http://schemas.microsoft.com/office/drawing/2014/main" id="{E2AA3F06-E7C5-4B47-B9D0-351F8752C4FD}"/>
              </a:ext>
            </a:extLst>
          </p:cNvPr>
          <p:cNvSpPr>
            <a:spLocks noChangeArrowheads="1"/>
          </p:cNvSpPr>
          <p:nvPr/>
        </p:nvSpPr>
        <p:spPr bwMode="auto">
          <a:xfrm>
            <a:off x="2063751" y="3989388"/>
            <a:ext cx="3844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rPr>
              <a:t>受一级黄豆数量限制： </a:t>
            </a:r>
          </a:p>
        </p:txBody>
      </p:sp>
      <p:sp>
        <p:nvSpPr>
          <p:cNvPr id="46087" name="Rectangle 7">
            <a:extLst>
              <a:ext uri="{FF2B5EF4-FFF2-40B4-BE49-F238E27FC236}">
                <a16:creationId xmlns:a16="http://schemas.microsoft.com/office/drawing/2014/main" id="{25E7E07E-0D06-4C75-ACD0-A448DB40A44B}"/>
              </a:ext>
            </a:extLst>
          </p:cNvPr>
          <p:cNvSpPr>
            <a:spLocks noChangeArrowheads="1"/>
          </p:cNvSpPr>
          <p:nvPr/>
        </p:nvSpPr>
        <p:spPr bwMode="auto">
          <a:xfrm>
            <a:off x="2135189" y="4854576"/>
            <a:ext cx="3844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rPr>
              <a:t>受二级黄豆数量限制： </a:t>
            </a:r>
          </a:p>
        </p:txBody>
      </p:sp>
      <p:graphicFrame>
        <p:nvGraphicFramePr>
          <p:cNvPr id="46088" name="Object 8">
            <a:extLst>
              <a:ext uri="{FF2B5EF4-FFF2-40B4-BE49-F238E27FC236}">
                <a16:creationId xmlns:a16="http://schemas.microsoft.com/office/drawing/2014/main" id="{D66A9AF7-B4C1-488C-8D64-4F11B8B25255}"/>
              </a:ext>
            </a:extLst>
          </p:cNvPr>
          <p:cNvGraphicFramePr>
            <a:graphicFrameLocks noChangeAspect="1"/>
          </p:cNvGraphicFramePr>
          <p:nvPr/>
        </p:nvGraphicFramePr>
        <p:xfrm>
          <a:off x="5511800" y="4060826"/>
          <a:ext cx="2084388" cy="434975"/>
        </p:xfrm>
        <a:graphic>
          <a:graphicData uri="http://schemas.openxmlformats.org/presentationml/2006/ole">
            <mc:AlternateContent xmlns:mc="http://schemas.openxmlformats.org/markup-compatibility/2006">
              <mc:Choice xmlns:v="urn:schemas-microsoft-com:vml" Requires="v">
                <p:oleObj spid="_x0000_s6147" name="公式" r:id="rId5" imgW="1038407" imgH="209387" progId="Equation.3">
                  <p:embed/>
                </p:oleObj>
              </mc:Choice>
              <mc:Fallback>
                <p:oleObj name="公式" r:id="rId5" imgW="1038407" imgH="209387" progId="Equation.3">
                  <p:embed/>
                  <p:pic>
                    <p:nvPicPr>
                      <p:cNvPr id="46088" name="Object 8">
                        <a:extLst>
                          <a:ext uri="{FF2B5EF4-FFF2-40B4-BE49-F238E27FC236}">
                            <a16:creationId xmlns:a16="http://schemas.microsoft.com/office/drawing/2014/main" id="{D66A9AF7-B4C1-488C-8D64-4F11B8B252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1800" y="4060826"/>
                        <a:ext cx="20843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9">
            <a:extLst>
              <a:ext uri="{FF2B5EF4-FFF2-40B4-BE49-F238E27FC236}">
                <a16:creationId xmlns:a16="http://schemas.microsoft.com/office/drawing/2014/main" id="{7EBAA8E0-1DBB-44D4-AE6A-D4971D157BD6}"/>
              </a:ext>
            </a:extLst>
          </p:cNvPr>
          <p:cNvGraphicFramePr>
            <a:graphicFrameLocks noChangeAspect="1"/>
          </p:cNvGraphicFramePr>
          <p:nvPr/>
        </p:nvGraphicFramePr>
        <p:xfrm>
          <a:off x="5583239" y="4927601"/>
          <a:ext cx="2084387" cy="434975"/>
        </p:xfrm>
        <a:graphic>
          <a:graphicData uri="http://schemas.openxmlformats.org/presentationml/2006/ole">
            <mc:AlternateContent xmlns:mc="http://schemas.openxmlformats.org/markup-compatibility/2006">
              <mc:Choice xmlns:v="urn:schemas-microsoft-com:vml" Requires="v">
                <p:oleObj spid="_x0000_s6148" name="公式" r:id="rId7" imgW="1038407" imgH="209387" progId="Equation.3">
                  <p:embed/>
                </p:oleObj>
              </mc:Choice>
              <mc:Fallback>
                <p:oleObj name="公式" r:id="rId7" imgW="1038407" imgH="209387" progId="Equation.3">
                  <p:embed/>
                  <p:pic>
                    <p:nvPicPr>
                      <p:cNvPr id="46089" name="Object 9">
                        <a:extLst>
                          <a:ext uri="{FF2B5EF4-FFF2-40B4-BE49-F238E27FC236}">
                            <a16:creationId xmlns:a16="http://schemas.microsoft.com/office/drawing/2014/main" id="{7EBAA8E0-1DBB-44D4-AE6A-D4971D157B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3239" y="4927601"/>
                        <a:ext cx="20843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A92F801-A3B5-4718-BEFB-4C1E217791BD}"/>
              </a:ext>
            </a:extLst>
          </p:cNvPr>
          <p:cNvSpPr txBox="1">
            <a:spLocks noChangeArrowheads="1"/>
          </p:cNvSpPr>
          <p:nvPr/>
        </p:nvSpPr>
        <p:spPr bwMode="auto">
          <a:xfrm>
            <a:off x="2135188" y="476251"/>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综上分析，得到该问题的线性规划模型 </a:t>
            </a:r>
          </a:p>
        </p:txBody>
      </p:sp>
      <p:graphicFrame>
        <p:nvGraphicFramePr>
          <p:cNvPr id="47107" name="Object 3">
            <a:extLst>
              <a:ext uri="{FF2B5EF4-FFF2-40B4-BE49-F238E27FC236}">
                <a16:creationId xmlns:a16="http://schemas.microsoft.com/office/drawing/2014/main" id="{F7E8453F-7DC4-4953-9211-9BC702D5019F}"/>
              </a:ext>
            </a:extLst>
          </p:cNvPr>
          <p:cNvGraphicFramePr>
            <a:graphicFrameLocks noChangeAspect="1"/>
          </p:cNvGraphicFramePr>
          <p:nvPr/>
        </p:nvGraphicFramePr>
        <p:xfrm>
          <a:off x="4019550" y="1484314"/>
          <a:ext cx="2363788" cy="434975"/>
        </p:xfrm>
        <a:graphic>
          <a:graphicData uri="http://schemas.openxmlformats.org/presentationml/2006/ole">
            <mc:AlternateContent xmlns:mc="http://schemas.openxmlformats.org/markup-compatibility/2006">
              <mc:Choice xmlns:v="urn:schemas-microsoft-com:vml" Requires="v">
                <p:oleObj spid="_x0000_s7170" name="公式" r:id="rId3" imgW="1176226" imgH="209387" progId="Equation.3">
                  <p:embed/>
                </p:oleObj>
              </mc:Choice>
              <mc:Fallback>
                <p:oleObj name="公式" r:id="rId3" imgW="1176226" imgH="209387" progId="Equation.3">
                  <p:embed/>
                  <p:pic>
                    <p:nvPicPr>
                      <p:cNvPr id="47107" name="Object 3">
                        <a:extLst>
                          <a:ext uri="{FF2B5EF4-FFF2-40B4-BE49-F238E27FC236}">
                            <a16:creationId xmlns:a16="http://schemas.microsoft.com/office/drawing/2014/main" id="{F7E8453F-7DC4-4953-9211-9BC702D50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1484314"/>
                        <a:ext cx="2363788" cy="434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8" name="Object 4">
            <a:extLst>
              <a:ext uri="{FF2B5EF4-FFF2-40B4-BE49-F238E27FC236}">
                <a16:creationId xmlns:a16="http://schemas.microsoft.com/office/drawing/2014/main" id="{39D55683-E6FB-44A8-B6A8-DD9AB239FB6C}"/>
              </a:ext>
            </a:extLst>
          </p:cNvPr>
          <p:cNvGraphicFramePr>
            <a:graphicFrameLocks noChangeAspect="1"/>
          </p:cNvGraphicFramePr>
          <p:nvPr/>
        </p:nvGraphicFramePr>
        <p:xfrm>
          <a:off x="4224339" y="2420939"/>
          <a:ext cx="2084387" cy="434975"/>
        </p:xfrm>
        <a:graphic>
          <a:graphicData uri="http://schemas.openxmlformats.org/presentationml/2006/ole">
            <mc:AlternateContent xmlns:mc="http://schemas.openxmlformats.org/markup-compatibility/2006">
              <mc:Choice xmlns:v="urn:schemas-microsoft-com:vml" Requires="v">
                <p:oleObj spid="_x0000_s7171" name="公式" r:id="rId5" imgW="1038407" imgH="209387" progId="Equation.3">
                  <p:embed/>
                </p:oleObj>
              </mc:Choice>
              <mc:Fallback>
                <p:oleObj name="公式" r:id="rId5" imgW="1038407" imgH="209387" progId="Equation.3">
                  <p:embed/>
                  <p:pic>
                    <p:nvPicPr>
                      <p:cNvPr id="47108" name="Object 4">
                        <a:extLst>
                          <a:ext uri="{FF2B5EF4-FFF2-40B4-BE49-F238E27FC236}">
                            <a16:creationId xmlns:a16="http://schemas.microsoft.com/office/drawing/2014/main" id="{39D55683-E6FB-44A8-B6A8-DD9AB239F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339" y="2420939"/>
                        <a:ext cx="20843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Object 5">
            <a:extLst>
              <a:ext uri="{FF2B5EF4-FFF2-40B4-BE49-F238E27FC236}">
                <a16:creationId xmlns:a16="http://schemas.microsoft.com/office/drawing/2014/main" id="{7FDDC479-9052-423C-9D50-49B1B32C2C2C}"/>
              </a:ext>
            </a:extLst>
          </p:cNvPr>
          <p:cNvGraphicFramePr>
            <a:graphicFrameLocks noChangeAspect="1"/>
          </p:cNvGraphicFramePr>
          <p:nvPr/>
        </p:nvGraphicFramePr>
        <p:xfrm>
          <a:off x="4227514" y="3141664"/>
          <a:ext cx="2084387" cy="434975"/>
        </p:xfrm>
        <a:graphic>
          <a:graphicData uri="http://schemas.openxmlformats.org/presentationml/2006/ole">
            <mc:AlternateContent xmlns:mc="http://schemas.openxmlformats.org/markup-compatibility/2006">
              <mc:Choice xmlns:v="urn:schemas-microsoft-com:vml" Requires="v">
                <p:oleObj spid="_x0000_s7172" name="公式" r:id="rId7" imgW="1038407" imgH="209387" progId="Equation.3">
                  <p:embed/>
                </p:oleObj>
              </mc:Choice>
              <mc:Fallback>
                <p:oleObj name="公式" r:id="rId7" imgW="1038407" imgH="209387" progId="Equation.3">
                  <p:embed/>
                  <p:pic>
                    <p:nvPicPr>
                      <p:cNvPr id="47109" name="Object 5">
                        <a:extLst>
                          <a:ext uri="{FF2B5EF4-FFF2-40B4-BE49-F238E27FC236}">
                            <a16:creationId xmlns:a16="http://schemas.microsoft.com/office/drawing/2014/main" id="{7FDDC479-9052-423C-9D50-49B1B32C2C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7514" y="3141664"/>
                        <a:ext cx="20843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6">
            <a:extLst>
              <a:ext uri="{FF2B5EF4-FFF2-40B4-BE49-F238E27FC236}">
                <a16:creationId xmlns:a16="http://schemas.microsoft.com/office/drawing/2014/main" id="{8CE153D3-A92E-4C04-802B-34C9014D3C4F}"/>
              </a:ext>
            </a:extLst>
          </p:cNvPr>
          <p:cNvGraphicFramePr>
            <a:graphicFrameLocks noChangeAspect="1"/>
          </p:cNvGraphicFramePr>
          <p:nvPr/>
        </p:nvGraphicFramePr>
        <p:xfrm>
          <a:off x="4295775" y="3860801"/>
          <a:ext cx="1169988" cy="434975"/>
        </p:xfrm>
        <a:graphic>
          <a:graphicData uri="http://schemas.openxmlformats.org/presentationml/2006/ole">
            <mc:AlternateContent xmlns:mc="http://schemas.openxmlformats.org/markup-compatibility/2006">
              <mc:Choice xmlns:v="urn:schemas-microsoft-com:vml" Requires="v">
                <p:oleObj spid="_x0000_s7173" name="公式" r:id="rId9" imgW="580846" imgH="209387" progId="Equation.3">
                  <p:embed/>
                </p:oleObj>
              </mc:Choice>
              <mc:Fallback>
                <p:oleObj name="公式" r:id="rId9" imgW="580846" imgH="209387" progId="Equation.3">
                  <p:embed/>
                  <p:pic>
                    <p:nvPicPr>
                      <p:cNvPr id="47110" name="Object 6">
                        <a:extLst>
                          <a:ext uri="{FF2B5EF4-FFF2-40B4-BE49-F238E27FC236}">
                            <a16:creationId xmlns:a16="http://schemas.microsoft.com/office/drawing/2014/main" id="{8CE153D3-A92E-4C04-802B-34C9014D3C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5775" y="3860801"/>
                        <a:ext cx="11699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AutoShape 7">
            <a:extLst>
              <a:ext uri="{FF2B5EF4-FFF2-40B4-BE49-F238E27FC236}">
                <a16:creationId xmlns:a16="http://schemas.microsoft.com/office/drawing/2014/main" id="{59AED8ED-9BC8-4215-B023-75400175D96F}"/>
              </a:ext>
            </a:extLst>
          </p:cNvPr>
          <p:cNvSpPr>
            <a:spLocks/>
          </p:cNvSpPr>
          <p:nvPr/>
        </p:nvSpPr>
        <p:spPr bwMode="auto">
          <a:xfrm>
            <a:off x="3719513" y="3142535"/>
            <a:ext cx="518818" cy="430054"/>
          </a:xfrm>
          <a:prstGeom prst="leftBrace">
            <a:avLst>
              <a:gd name="adj1" fmla="val 261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Rectangle 8">
            <a:extLst>
              <a:ext uri="{FF2B5EF4-FFF2-40B4-BE49-F238E27FC236}">
                <a16:creationId xmlns:a16="http://schemas.microsoft.com/office/drawing/2014/main" id="{907AAAE3-74B9-4C45-B895-F11EA8278563}"/>
              </a:ext>
            </a:extLst>
          </p:cNvPr>
          <p:cNvSpPr>
            <a:spLocks noChangeArrowheads="1"/>
          </p:cNvSpPr>
          <p:nvPr/>
        </p:nvSpPr>
        <p:spPr bwMode="auto">
          <a:xfrm>
            <a:off x="2743201" y="3090863"/>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latin typeface="Times New Roman" panose="02020603050405020304" pitchFamily="18" charset="0"/>
              </a:rPr>
              <a:t>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01353BD3-2F33-47FC-8478-32C81124E013}"/>
              </a:ext>
            </a:extLst>
          </p:cNvPr>
          <p:cNvSpPr txBox="1">
            <a:spLocks noChangeArrowheads="1"/>
          </p:cNvSpPr>
          <p:nvPr/>
        </p:nvSpPr>
        <p:spPr bwMode="auto">
          <a:xfrm>
            <a:off x="1992313" y="260351"/>
            <a:ext cx="7696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用</a:t>
            </a:r>
            <a:r>
              <a:rPr kumimoji="1" lang="en-US" altLang="zh-CN" sz="2800" b="1">
                <a:latin typeface="Times New Roman" panose="02020603050405020304" pitchFamily="18" charset="0"/>
              </a:rPr>
              <a:t>Matlab</a:t>
            </a:r>
            <a:r>
              <a:rPr kumimoji="1" lang="zh-CN" altLang="en-US" sz="2800" b="1">
                <a:latin typeface="Times New Roman" panose="02020603050405020304" pitchFamily="18" charset="0"/>
              </a:rPr>
              <a:t>编程求解程序如下：</a:t>
            </a:r>
          </a:p>
          <a:p>
            <a:pPr eaLnBrk="1" hangingPunct="1">
              <a:spcBef>
                <a:spcPct val="50000"/>
              </a:spcBef>
            </a:pPr>
            <a:r>
              <a:rPr kumimoji="1" lang="en-US" altLang="zh-CN" sz="2400">
                <a:solidFill>
                  <a:schemeClr val="hlink"/>
                </a:solidFill>
                <a:latin typeface="Times New Roman" panose="02020603050405020304" pitchFamily="18" charset="0"/>
              </a:rPr>
              <a:t>[X,FVAL,EXITFLAG,OUTPUT] = LINPROG(f,A,b)</a:t>
            </a:r>
            <a:r>
              <a:rPr kumimoji="1" lang="en-US" altLang="zh-CN" sz="2400" b="1">
                <a:latin typeface="Times New Roman" panose="02020603050405020304" pitchFamily="18" charset="0"/>
              </a:rPr>
              <a:t> </a:t>
            </a:r>
          </a:p>
          <a:p>
            <a:pPr eaLnBrk="1" hangingPunct="1">
              <a:spcBef>
                <a:spcPct val="50000"/>
              </a:spcBef>
            </a:pPr>
            <a:r>
              <a:rPr kumimoji="1" lang="en-US" altLang="zh-CN" sz="2400" b="1">
                <a:latin typeface="Times New Roman" panose="02020603050405020304" pitchFamily="18" charset="0"/>
              </a:rPr>
              <a:t>f = -[10  5];</a:t>
            </a:r>
          </a:p>
          <a:p>
            <a:pPr eaLnBrk="1" hangingPunct="1">
              <a:spcBef>
                <a:spcPct val="50000"/>
              </a:spcBef>
            </a:pPr>
            <a:r>
              <a:rPr kumimoji="1" lang="en-US" altLang="zh-CN" sz="2400" b="1">
                <a:latin typeface="Times New Roman" panose="02020603050405020304" pitchFamily="18" charset="0"/>
              </a:rPr>
              <a:t>A = [0.3  0.4;0.5  0.2];</a:t>
            </a:r>
          </a:p>
          <a:p>
            <a:pPr eaLnBrk="1" hangingPunct="1">
              <a:spcBef>
                <a:spcPct val="50000"/>
              </a:spcBef>
            </a:pPr>
            <a:r>
              <a:rPr kumimoji="1" lang="en-US" altLang="zh-CN" sz="2400" b="1">
                <a:latin typeface="Times New Roman" panose="02020603050405020304" pitchFamily="18" charset="0"/>
              </a:rPr>
              <a:t>B = [9;8];</a:t>
            </a:r>
          </a:p>
          <a:p>
            <a:pPr eaLnBrk="1" hangingPunct="1">
              <a:spcBef>
                <a:spcPct val="50000"/>
              </a:spcBef>
            </a:pPr>
            <a:r>
              <a:rPr kumimoji="1" lang="en-US" altLang="zh-CN" sz="2400">
                <a:solidFill>
                  <a:srgbClr val="FF0000"/>
                </a:solidFill>
                <a:latin typeface="Times New Roman" panose="02020603050405020304" pitchFamily="18" charset="0"/>
              </a:rPr>
              <a:t>[X,FVAL,EXITFLAG,OUTPUT] = LINPROG(f,A,b)</a:t>
            </a:r>
          </a:p>
        </p:txBody>
      </p:sp>
      <p:sp>
        <p:nvSpPr>
          <p:cNvPr id="48131" name="Rectangle 3">
            <a:extLst>
              <a:ext uri="{FF2B5EF4-FFF2-40B4-BE49-F238E27FC236}">
                <a16:creationId xmlns:a16="http://schemas.microsoft.com/office/drawing/2014/main" id="{99F6413D-3DBC-4238-ACC3-10F9F32DE67D}"/>
              </a:ext>
            </a:extLst>
          </p:cNvPr>
          <p:cNvSpPr>
            <a:spLocks noChangeArrowheads="1"/>
          </p:cNvSpPr>
          <p:nvPr/>
        </p:nvSpPr>
        <p:spPr bwMode="auto">
          <a:xfrm>
            <a:off x="2135188" y="3573463"/>
            <a:ext cx="45720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fr-FR" altLang="zh-CN" sz="2800">
                <a:solidFill>
                  <a:schemeClr val="hlink"/>
                </a:solidFill>
                <a:latin typeface="Times New Roman" panose="02020603050405020304" pitchFamily="18" charset="0"/>
              </a:rPr>
              <a:t>X =</a:t>
            </a:r>
          </a:p>
          <a:p>
            <a:pPr eaLnBrk="1" hangingPunct="1">
              <a:spcBef>
                <a:spcPct val="50000"/>
              </a:spcBef>
            </a:pPr>
            <a:r>
              <a:rPr kumimoji="1" lang="fr-FR" altLang="zh-CN" sz="2800">
                <a:solidFill>
                  <a:schemeClr val="hlink"/>
                </a:solidFill>
                <a:latin typeface="Times New Roman" panose="02020603050405020304" pitchFamily="18" charset="0"/>
              </a:rPr>
              <a:t>      10.0000</a:t>
            </a:r>
          </a:p>
          <a:p>
            <a:pPr eaLnBrk="1" hangingPunct="1">
              <a:spcBef>
                <a:spcPct val="50000"/>
              </a:spcBef>
            </a:pPr>
            <a:r>
              <a:rPr kumimoji="1" lang="fr-FR" altLang="zh-CN" sz="2800">
                <a:solidFill>
                  <a:schemeClr val="hlink"/>
                </a:solidFill>
                <a:latin typeface="Times New Roman" panose="02020603050405020304" pitchFamily="18" charset="0"/>
              </a:rPr>
              <a:t>      15.0000</a:t>
            </a:r>
          </a:p>
          <a:p>
            <a:pPr eaLnBrk="1" hangingPunct="1">
              <a:spcBef>
                <a:spcPct val="50000"/>
              </a:spcBef>
            </a:pPr>
            <a:r>
              <a:rPr kumimoji="1" lang="fr-FR" altLang="zh-CN" sz="2800">
                <a:solidFill>
                  <a:schemeClr val="hlink"/>
                </a:solidFill>
                <a:latin typeface="Times New Roman" panose="02020603050405020304" pitchFamily="18" charset="0"/>
              </a:rPr>
              <a:t>FVAL =</a:t>
            </a:r>
          </a:p>
          <a:p>
            <a:pPr eaLnBrk="1" hangingPunct="1">
              <a:spcBef>
                <a:spcPct val="50000"/>
              </a:spcBef>
            </a:pPr>
            <a:r>
              <a:rPr kumimoji="1" lang="fr-FR" altLang="zh-CN" sz="2800">
                <a:solidFill>
                  <a:schemeClr val="hlink"/>
                </a:solidFill>
                <a:latin typeface="Times New Roman" panose="02020603050405020304" pitchFamily="18" charset="0"/>
              </a:rPr>
              <a:t>     -175.0000</a:t>
            </a:r>
            <a:endParaRPr kumimoji="1" lang="en-US" altLang="zh-CN" sz="2800">
              <a:solidFill>
                <a:schemeClr val="hlink"/>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1A5D44B6-17BD-41E9-B106-C29651A61F2A}"/>
              </a:ext>
            </a:extLst>
          </p:cNvPr>
          <p:cNvSpPr txBox="1">
            <a:spLocks noChangeArrowheads="1"/>
          </p:cNvSpPr>
          <p:nvPr/>
        </p:nvSpPr>
        <p:spPr bwMode="auto">
          <a:xfrm>
            <a:off x="2135188" y="115888"/>
            <a:ext cx="7696200" cy="693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用</a:t>
            </a:r>
            <a:r>
              <a:rPr kumimoji="1" lang="en-US" altLang="zh-CN" sz="2800" b="1">
                <a:latin typeface="Times New Roman" panose="02020603050405020304" pitchFamily="18" charset="0"/>
              </a:rPr>
              <a:t>YALMIP</a:t>
            </a:r>
            <a:r>
              <a:rPr kumimoji="1" lang="zh-CN" altLang="en-US" sz="2800" b="1">
                <a:latin typeface="Times New Roman" panose="02020603050405020304" pitchFamily="18" charset="0"/>
              </a:rPr>
              <a:t>编程求解程序如下：</a:t>
            </a:r>
          </a:p>
          <a:p>
            <a:pPr eaLnBrk="1" hangingPunct="1">
              <a:spcBef>
                <a:spcPct val="50000"/>
              </a:spcBef>
            </a:pPr>
            <a:r>
              <a:rPr kumimoji="1" lang="en-US" altLang="zh-CN" sz="2800">
                <a:solidFill>
                  <a:schemeClr val="hlink"/>
                </a:solidFill>
                <a:latin typeface="Times New Roman" panose="02020603050405020304" pitchFamily="18" charset="0"/>
              </a:rPr>
              <a:t>x=sdpvar(1,2);</a:t>
            </a:r>
          </a:p>
          <a:p>
            <a:pPr eaLnBrk="1" hangingPunct="1">
              <a:spcBef>
                <a:spcPct val="50000"/>
              </a:spcBef>
            </a:pPr>
            <a:r>
              <a:rPr kumimoji="1" lang="en-US" altLang="zh-CN" sz="2800">
                <a:solidFill>
                  <a:schemeClr val="hlink"/>
                </a:solidFill>
                <a:latin typeface="Times New Roman" panose="02020603050405020304" pitchFamily="18" charset="0"/>
              </a:rPr>
              <a:t>C=[10 5];</a:t>
            </a:r>
          </a:p>
          <a:p>
            <a:pPr eaLnBrk="1" hangingPunct="1">
              <a:spcBef>
                <a:spcPct val="50000"/>
              </a:spcBef>
            </a:pPr>
            <a:r>
              <a:rPr kumimoji="1" lang="en-US" altLang="zh-CN" sz="2800">
                <a:solidFill>
                  <a:schemeClr val="hlink"/>
                </a:solidFill>
                <a:latin typeface="Times New Roman" panose="02020603050405020304" pitchFamily="18" charset="0"/>
              </a:rPr>
              <a:t>a=[0.3 0.4;0.5 0.2];b=[9 8];</a:t>
            </a:r>
          </a:p>
          <a:p>
            <a:pPr eaLnBrk="1" hangingPunct="1">
              <a:spcBef>
                <a:spcPct val="50000"/>
              </a:spcBef>
            </a:pPr>
            <a:r>
              <a:rPr kumimoji="1" lang="en-US" altLang="zh-CN" sz="2800">
                <a:solidFill>
                  <a:schemeClr val="hlink"/>
                </a:solidFill>
                <a:latin typeface="Times New Roman" panose="02020603050405020304" pitchFamily="18" charset="0"/>
              </a:rPr>
              <a:t>f=C*x';</a:t>
            </a:r>
          </a:p>
          <a:p>
            <a:pPr eaLnBrk="1" hangingPunct="1">
              <a:spcBef>
                <a:spcPct val="50000"/>
              </a:spcBef>
            </a:pPr>
            <a:r>
              <a:rPr kumimoji="1" lang="en-US" altLang="zh-CN" sz="2800">
                <a:solidFill>
                  <a:schemeClr val="hlink"/>
                </a:solidFill>
                <a:latin typeface="Times New Roman" panose="02020603050405020304" pitchFamily="18" charset="0"/>
              </a:rPr>
              <a:t>F=set(0&lt;=x&lt;=inf); </a:t>
            </a:r>
          </a:p>
          <a:p>
            <a:pPr eaLnBrk="1" hangingPunct="1">
              <a:spcBef>
                <a:spcPct val="50000"/>
              </a:spcBef>
            </a:pPr>
            <a:r>
              <a:rPr kumimoji="1" lang="en-US" altLang="zh-CN" sz="2800">
                <a:solidFill>
                  <a:schemeClr val="hlink"/>
                </a:solidFill>
                <a:latin typeface="Times New Roman" panose="02020603050405020304" pitchFamily="18" charset="0"/>
              </a:rPr>
              <a:t>F=F+set(a*x'&lt;=b');</a:t>
            </a:r>
          </a:p>
          <a:p>
            <a:pPr eaLnBrk="1" hangingPunct="1">
              <a:spcBef>
                <a:spcPct val="50000"/>
              </a:spcBef>
            </a:pPr>
            <a:r>
              <a:rPr kumimoji="1" lang="en-US" altLang="zh-CN" sz="2800">
                <a:solidFill>
                  <a:schemeClr val="hlink"/>
                </a:solidFill>
                <a:latin typeface="Times New Roman" panose="02020603050405020304" pitchFamily="18" charset="0"/>
              </a:rPr>
              <a:t>solvesdp(F,-f)</a:t>
            </a:r>
          </a:p>
          <a:p>
            <a:pPr eaLnBrk="1" hangingPunct="1">
              <a:spcBef>
                <a:spcPct val="50000"/>
              </a:spcBef>
            </a:pPr>
            <a:r>
              <a:rPr kumimoji="1" lang="en-US" altLang="zh-CN" sz="2800">
                <a:solidFill>
                  <a:schemeClr val="hlink"/>
                </a:solidFill>
                <a:latin typeface="Times New Roman" panose="02020603050405020304" pitchFamily="18" charset="0"/>
              </a:rPr>
              <a:t>double(f)</a:t>
            </a:r>
          </a:p>
          <a:p>
            <a:pPr eaLnBrk="1" hangingPunct="1">
              <a:spcBef>
                <a:spcPct val="50000"/>
              </a:spcBef>
            </a:pPr>
            <a:r>
              <a:rPr kumimoji="1" lang="en-US" altLang="zh-CN" sz="2800">
                <a:solidFill>
                  <a:schemeClr val="hlink"/>
                </a:solidFill>
                <a:latin typeface="Times New Roman" panose="02020603050405020304" pitchFamily="18" charset="0"/>
              </a:rPr>
              <a:t>double(x)</a:t>
            </a:r>
          </a:p>
          <a:p>
            <a:pPr eaLnBrk="1" hangingPunct="1">
              <a:spcBef>
                <a:spcPct val="50000"/>
              </a:spcBef>
            </a:pPr>
            <a:r>
              <a:rPr kumimoji="1" lang="en-US" altLang="zh-CN" sz="2800" b="1">
                <a:latin typeface="Times New Roman" panose="02020603050405020304" pitchFamily="18" charset="0"/>
              </a:rPr>
              <a:t> </a:t>
            </a:r>
          </a:p>
        </p:txBody>
      </p:sp>
      <p:sp>
        <p:nvSpPr>
          <p:cNvPr id="49155" name="Rectangle 3">
            <a:extLst>
              <a:ext uri="{FF2B5EF4-FFF2-40B4-BE49-F238E27FC236}">
                <a16:creationId xmlns:a16="http://schemas.microsoft.com/office/drawing/2014/main" id="{8D828B69-8E9D-454E-B0E1-E0C07FC2969F}"/>
              </a:ext>
            </a:extLst>
          </p:cNvPr>
          <p:cNvSpPr>
            <a:spLocks noChangeArrowheads="1"/>
          </p:cNvSpPr>
          <p:nvPr/>
        </p:nvSpPr>
        <p:spPr bwMode="auto">
          <a:xfrm>
            <a:off x="5916613" y="4076701"/>
            <a:ext cx="4572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fr-FR" altLang="zh-CN" sz="2800">
                <a:solidFill>
                  <a:schemeClr val="hlink"/>
                </a:solidFill>
                <a:latin typeface="Times New Roman" panose="02020603050405020304" pitchFamily="18" charset="0"/>
              </a:rPr>
              <a:t>ans =</a:t>
            </a:r>
          </a:p>
          <a:p>
            <a:pPr algn="ctr" eaLnBrk="1" hangingPunct="1">
              <a:spcBef>
                <a:spcPct val="50000"/>
              </a:spcBef>
            </a:pPr>
            <a:r>
              <a:rPr kumimoji="1" lang="fr-FR" altLang="zh-CN" sz="2800">
                <a:solidFill>
                  <a:schemeClr val="hlink"/>
                </a:solidFill>
                <a:latin typeface="Times New Roman" panose="02020603050405020304" pitchFamily="18" charset="0"/>
              </a:rPr>
              <a:t>   175</a:t>
            </a:r>
          </a:p>
          <a:p>
            <a:pPr algn="ctr" eaLnBrk="1" hangingPunct="1">
              <a:spcBef>
                <a:spcPct val="50000"/>
              </a:spcBef>
            </a:pPr>
            <a:r>
              <a:rPr kumimoji="1" lang="fr-FR" altLang="zh-CN" sz="2800">
                <a:solidFill>
                  <a:schemeClr val="hlink"/>
                </a:solidFill>
                <a:latin typeface="Times New Roman" panose="02020603050405020304" pitchFamily="18" charset="0"/>
              </a:rPr>
              <a:t>ans =</a:t>
            </a:r>
          </a:p>
          <a:p>
            <a:pPr algn="ctr" eaLnBrk="1" hangingPunct="1">
              <a:spcBef>
                <a:spcPct val="50000"/>
              </a:spcBef>
            </a:pPr>
            <a:r>
              <a:rPr kumimoji="1" lang="fr-FR" altLang="zh-CN" sz="2800">
                <a:solidFill>
                  <a:schemeClr val="hlink"/>
                </a:solidFill>
                <a:latin typeface="Times New Roman" panose="02020603050405020304" pitchFamily="18" charset="0"/>
              </a:rPr>
              <a:t>    10    15</a:t>
            </a:r>
            <a:endParaRPr kumimoji="1" lang="en-US" altLang="zh-CN" sz="2800">
              <a:solidFill>
                <a:schemeClr val="hlink"/>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43D9FA4-39DA-4BD7-AFE9-80449A4FECE8}"/>
              </a:ext>
            </a:extLst>
          </p:cNvPr>
          <p:cNvSpPr>
            <a:spLocks noGrp="1" noChangeArrowheads="1"/>
          </p:cNvSpPr>
          <p:nvPr>
            <p:ph type="title"/>
          </p:nvPr>
        </p:nvSpPr>
        <p:spPr/>
        <p:txBody>
          <a:bodyPr/>
          <a:lstStyle/>
          <a:p>
            <a:pPr eaLnBrk="1" hangingPunct="1">
              <a:defRPr/>
            </a:pPr>
            <a:r>
              <a:rPr kumimoji="1" lang="zh-CN" altLang="en-US" b="1" dirty="0">
                <a:solidFill>
                  <a:schemeClr val="tx1"/>
                </a:solidFill>
                <a:effectLst>
                  <a:outerShdw blurRad="38100" dist="38100" dir="2700000" algn="tl">
                    <a:srgbClr val="C0C0C0"/>
                  </a:outerShdw>
                </a:effectLst>
              </a:rPr>
              <a:t>线    性    规    划（例</a:t>
            </a:r>
            <a:r>
              <a:rPr kumimoji="1" lang="en-US" altLang="zh-CN" b="1" dirty="0">
                <a:solidFill>
                  <a:schemeClr val="tx1"/>
                </a:solidFill>
                <a:effectLst>
                  <a:outerShdw blurRad="38100" dist="38100" dir="2700000" algn="tl">
                    <a:srgbClr val="C0C0C0"/>
                  </a:outerShdw>
                </a:effectLst>
              </a:rPr>
              <a:t>2</a:t>
            </a:r>
            <a:r>
              <a:rPr kumimoji="1" lang="zh-CN" altLang="en-US" b="1" dirty="0">
                <a:solidFill>
                  <a:schemeClr val="tx1"/>
                </a:solidFill>
                <a:effectLst>
                  <a:outerShdw blurRad="38100" dist="38100" dir="2700000" algn="tl">
                    <a:srgbClr val="C0C0C0"/>
                  </a:outerShdw>
                </a:effectLst>
              </a:rPr>
              <a:t>）</a:t>
            </a:r>
          </a:p>
        </p:txBody>
      </p:sp>
      <p:sp>
        <p:nvSpPr>
          <p:cNvPr id="39939" name="Rectangle 3">
            <a:extLst>
              <a:ext uri="{FF2B5EF4-FFF2-40B4-BE49-F238E27FC236}">
                <a16:creationId xmlns:a16="http://schemas.microsoft.com/office/drawing/2014/main" id="{C1E86D3A-909F-4115-A238-1B357E462B5D}"/>
              </a:ext>
            </a:extLst>
          </p:cNvPr>
          <p:cNvSpPr>
            <a:spLocks noGrp="1" noChangeArrowheads="1"/>
          </p:cNvSpPr>
          <p:nvPr>
            <p:ph type="body" idx="1"/>
          </p:nvPr>
        </p:nvSpPr>
        <p:spPr/>
        <p:txBody>
          <a:bodyPr/>
          <a:lstStyle/>
          <a:p>
            <a:pPr eaLnBrk="1" hangingPunct="1"/>
            <a:r>
              <a:rPr kumimoji="1" lang="en-US" altLang="zh-CN"/>
              <a:t> </a:t>
            </a:r>
            <a:r>
              <a:rPr kumimoji="1" lang="zh-CN" altLang="en-US" b="1"/>
              <a:t>设某工厂有甲、乙、丙、丁四个车间，生产</a:t>
            </a:r>
            <a:r>
              <a:rPr kumimoji="1" lang="en-US" altLang="zh-CN" b="1"/>
              <a:t>A</a:t>
            </a:r>
            <a:r>
              <a:rPr kumimoji="1" lang="zh-CN" altLang="en-US" b="1"/>
              <a:t>、</a:t>
            </a:r>
            <a:r>
              <a:rPr kumimoji="1" lang="en-US" altLang="zh-CN" b="1"/>
              <a:t>B</a:t>
            </a:r>
            <a:r>
              <a:rPr kumimoji="1" lang="zh-CN" altLang="en-US" b="1"/>
              <a:t>、</a:t>
            </a:r>
            <a:r>
              <a:rPr kumimoji="1" lang="en-US" altLang="zh-CN" b="1"/>
              <a:t>C</a:t>
            </a:r>
            <a:r>
              <a:rPr kumimoji="1" lang="zh-CN" altLang="en-US" b="1"/>
              <a:t>、</a:t>
            </a:r>
            <a:r>
              <a:rPr kumimoji="1" lang="en-US" altLang="zh-CN" b="1"/>
              <a:t>D</a:t>
            </a:r>
            <a:r>
              <a:rPr kumimoji="1" lang="zh-CN" altLang="en-US" b="1"/>
              <a:t>、</a:t>
            </a:r>
            <a:r>
              <a:rPr kumimoji="1" lang="en-US" altLang="zh-CN" b="1"/>
              <a:t>E</a:t>
            </a:r>
            <a:r>
              <a:rPr kumimoji="1" lang="zh-CN" altLang="en-US" b="1"/>
              <a:t>、</a:t>
            </a:r>
            <a:r>
              <a:rPr kumimoji="1" lang="en-US" altLang="zh-CN" b="1"/>
              <a:t>F</a:t>
            </a:r>
            <a:r>
              <a:rPr kumimoji="1" lang="zh-CN" altLang="en-US" b="1"/>
              <a:t>六种产品。根据机床性能和以前的生产情况，得知每单位产品所需车间的工作小时数、每个车间在一个季度工作小时的上限以及单位产品的利润，如下表所示</a:t>
            </a:r>
            <a:r>
              <a:rPr kumimoji="1" lang="en-US" altLang="zh-CN" b="1"/>
              <a:t>(</a:t>
            </a:r>
            <a:r>
              <a:rPr kumimoji="1" lang="zh-CN" altLang="en-US" b="1"/>
              <a:t>例如，生产一个单位的</a:t>
            </a:r>
            <a:r>
              <a:rPr kumimoji="1" lang="en-US" altLang="zh-CN" b="1"/>
              <a:t>A</a:t>
            </a:r>
            <a:r>
              <a:rPr kumimoji="1" lang="zh-CN" altLang="en-US" b="1"/>
              <a:t>产品，需要甲、乙、丙三个车间分别工作</a:t>
            </a:r>
            <a:r>
              <a:rPr kumimoji="1" lang="en-US" altLang="zh-CN" b="1"/>
              <a:t>1</a:t>
            </a:r>
            <a:r>
              <a:rPr kumimoji="1" lang="zh-CN" altLang="en-US" b="1"/>
              <a:t>小时、</a:t>
            </a:r>
            <a:r>
              <a:rPr kumimoji="1" lang="en-US" altLang="zh-CN" b="1"/>
              <a:t>2</a:t>
            </a:r>
            <a:r>
              <a:rPr kumimoji="1" lang="zh-CN" altLang="en-US" b="1"/>
              <a:t>小时和</a:t>
            </a:r>
            <a:r>
              <a:rPr kumimoji="1" lang="en-US" altLang="zh-CN" b="1"/>
              <a:t>4</a:t>
            </a:r>
            <a:r>
              <a:rPr kumimoji="1" lang="zh-CN" altLang="en-US" b="1"/>
              <a:t>小时</a:t>
            </a:r>
            <a:r>
              <a:rPr kumimoji="1" lang="en-US" altLang="zh-CN" b="1"/>
              <a:t>)</a:t>
            </a:r>
          </a:p>
          <a:p>
            <a:pPr eaLnBrk="1" hangingPunct="1"/>
            <a:r>
              <a:rPr kumimoji="1" lang="zh-CN" altLang="en-US" b="1"/>
              <a:t>问：每种产品各应该每季度生产多少，才能使这个工厂每季度生产利润达到最大。</a:t>
            </a:r>
            <a:r>
              <a:rPr kumimoji="1" lang="zh-CN" alt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9">
            <a:extLst>
              <a:ext uri="{FF2B5EF4-FFF2-40B4-BE49-F238E27FC236}">
                <a16:creationId xmlns:a16="http://schemas.microsoft.com/office/drawing/2014/main" id="{D8CB9688-0553-4BB3-8DEC-045773A3C31D}"/>
              </a:ext>
            </a:extLst>
          </p:cNvPr>
          <p:cNvSpPr>
            <a:spLocks noGrp="1" noChangeArrowheads="1"/>
          </p:cNvSpPr>
          <p:nvPr>
            <p:ph type="title"/>
          </p:nvPr>
        </p:nvSpPr>
        <p:spPr/>
        <p:txBody>
          <a:bodyPr/>
          <a:lstStyle/>
          <a:p>
            <a:pPr eaLnBrk="1" hangingPunct="1"/>
            <a:endParaRPr lang="zh-CN" altLang="zh-CN"/>
          </a:p>
        </p:txBody>
      </p:sp>
      <p:graphicFrame>
        <p:nvGraphicFramePr>
          <p:cNvPr id="43012" name="Group 4">
            <a:extLst>
              <a:ext uri="{FF2B5EF4-FFF2-40B4-BE49-F238E27FC236}">
                <a16:creationId xmlns:a16="http://schemas.microsoft.com/office/drawing/2014/main" id="{DD86178E-B215-45C7-8F7B-850A5AB9348C}"/>
              </a:ext>
            </a:extLst>
          </p:cNvPr>
          <p:cNvGraphicFramePr>
            <a:graphicFrameLocks noGrp="1"/>
          </p:cNvGraphicFramePr>
          <p:nvPr>
            <p:ph idx="1"/>
          </p:nvPr>
        </p:nvGraphicFramePr>
        <p:xfrm>
          <a:off x="1981200" y="1600200"/>
          <a:ext cx="8229600" cy="4525964"/>
        </p:xfrm>
        <a:graphic>
          <a:graphicData uri="http://schemas.openxmlformats.org/drawingml/2006/table">
            <a:tbl>
              <a:tblPr/>
              <a:tblGrid>
                <a:gridCol w="1371600">
                  <a:extLst>
                    <a:ext uri="{9D8B030D-6E8A-4147-A177-3AD203B41FA5}">
                      <a16:colId xmlns:a16="http://schemas.microsoft.com/office/drawing/2014/main" val="735543652"/>
                    </a:ext>
                  </a:extLst>
                </a:gridCol>
                <a:gridCol w="806450">
                  <a:extLst>
                    <a:ext uri="{9D8B030D-6E8A-4147-A177-3AD203B41FA5}">
                      <a16:colId xmlns:a16="http://schemas.microsoft.com/office/drawing/2014/main" val="150837255"/>
                    </a:ext>
                  </a:extLst>
                </a:gridCol>
                <a:gridCol w="806450">
                  <a:extLst>
                    <a:ext uri="{9D8B030D-6E8A-4147-A177-3AD203B41FA5}">
                      <a16:colId xmlns:a16="http://schemas.microsoft.com/office/drawing/2014/main" val="3591062763"/>
                    </a:ext>
                  </a:extLst>
                </a:gridCol>
                <a:gridCol w="889000">
                  <a:extLst>
                    <a:ext uri="{9D8B030D-6E8A-4147-A177-3AD203B41FA5}">
                      <a16:colId xmlns:a16="http://schemas.microsoft.com/office/drawing/2014/main" val="1434519706"/>
                    </a:ext>
                  </a:extLst>
                </a:gridCol>
                <a:gridCol w="887413">
                  <a:extLst>
                    <a:ext uri="{9D8B030D-6E8A-4147-A177-3AD203B41FA5}">
                      <a16:colId xmlns:a16="http://schemas.microsoft.com/office/drawing/2014/main" val="374460791"/>
                    </a:ext>
                  </a:extLst>
                </a:gridCol>
                <a:gridCol w="966787">
                  <a:extLst>
                    <a:ext uri="{9D8B030D-6E8A-4147-A177-3AD203B41FA5}">
                      <a16:colId xmlns:a16="http://schemas.microsoft.com/office/drawing/2014/main" val="2572868450"/>
                    </a:ext>
                  </a:extLst>
                </a:gridCol>
                <a:gridCol w="968375">
                  <a:extLst>
                    <a:ext uri="{9D8B030D-6E8A-4147-A177-3AD203B41FA5}">
                      <a16:colId xmlns:a16="http://schemas.microsoft.com/office/drawing/2014/main" val="1465201392"/>
                    </a:ext>
                  </a:extLst>
                </a:gridCol>
                <a:gridCol w="1533525">
                  <a:extLst>
                    <a:ext uri="{9D8B030D-6E8A-4147-A177-3AD203B41FA5}">
                      <a16:colId xmlns:a16="http://schemas.microsoft.com/office/drawing/2014/main" val="1982236223"/>
                    </a:ext>
                  </a:extLst>
                </a:gridCol>
              </a:tblGrid>
              <a:tr h="1577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生产单位产品所需车间的工作小时数 </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B</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D</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E</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F</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每个车间一个季度工作小时的上限</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38069"/>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甲</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2047058"/>
                  </a:ext>
                </a:extLst>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乙</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8828193"/>
                  </a:ext>
                </a:extLst>
              </a:tr>
              <a:tr h="5476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丙</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0514654"/>
                  </a:ext>
                </a:extLst>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丁</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3978520"/>
                  </a:ext>
                </a:extLst>
              </a:tr>
              <a:tr h="846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利润</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百元</a:t>
                      </a: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2.4</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8.5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56604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A37A8A5-BFA3-4AA8-AB17-603E911402D6}"/>
              </a:ext>
            </a:extLst>
          </p:cNvPr>
          <p:cNvSpPr>
            <a:spLocks noGrp="1" noChangeArrowheads="1"/>
          </p:cNvSpPr>
          <p:nvPr>
            <p:ph type="title"/>
          </p:nvPr>
        </p:nvSpPr>
        <p:spPr/>
        <p:txBody>
          <a:bodyPr/>
          <a:lstStyle/>
          <a:p>
            <a:r>
              <a:rPr lang="zh-CN" altLang="en-US" dirty="0"/>
              <a:t>参考书 </a:t>
            </a:r>
            <a:r>
              <a:rPr lang="en-US" altLang="zh-CN" dirty="0"/>
              <a:t>Reference Books</a:t>
            </a:r>
          </a:p>
        </p:txBody>
      </p:sp>
      <p:sp>
        <p:nvSpPr>
          <p:cNvPr id="4099" name="Rectangle 3">
            <a:extLst>
              <a:ext uri="{FF2B5EF4-FFF2-40B4-BE49-F238E27FC236}">
                <a16:creationId xmlns:a16="http://schemas.microsoft.com/office/drawing/2014/main" id="{23466B76-6C96-4599-9CB3-E3B8E66D9289}"/>
              </a:ext>
            </a:extLst>
          </p:cNvPr>
          <p:cNvSpPr>
            <a:spLocks noGrp="1" noChangeArrowheads="1"/>
          </p:cNvSpPr>
          <p:nvPr>
            <p:ph type="body" idx="1"/>
          </p:nvPr>
        </p:nvSpPr>
        <p:spPr>
          <a:xfrm>
            <a:off x="1981200" y="1532960"/>
            <a:ext cx="8229600" cy="5184775"/>
          </a:xfrm>
        </p:spPr>
        <p:txBody>
          <a:bodyPr/>
          <a:lstStyle/>
          <a:p>
            <a:pPr>
              <a:lnSpc>
                <a:spcPct val="80000"/>
              </a:lnSpc>
            </a:pPr>
            <a:r>
              <a:rPr lang="en-US" altLang="zh-CN" sz="1800" dirty="0" err="1"/>
              <a:t>Nemhauser</a:t>
            </a:r>
            <a:r>
              <a:rPr lang="en-US" altLang="zh-CN" sz="1800" dirty="0"/>
              <a:t>, G. L.; </a:t>
            </a:r>
            <a:r>
              <a:rPr lang="en-US" altLang="zh-CN" sz="1800" dirty="0" err="1"/>
              <a:t>Rinnooy</a:t>
            </a:r>
            <a:r>
              <a:rPr lang="en-US" altLang="zh-CN" sz="1800" dirty="0"/>
              <a:t> Kan, A. H. G.; , eds. (1989). Optimization. Handbooks in Operations Research and Management Science. 1. Amsterdam: North-Holland Publishing Co.</a:t>
            </a:r>
          </a:p>
          <a:p>
            <a:pPr>
              <a:lnSpc>
                <a:spcPct val="80000"/>
              </a:lnSpc>
            </a:pPr>
            <a:r>
              <a:rPr lang="en-US" altLang="zh-CN" sz="1800" dirty="0"/>
              <a:t>William J. Cook, William H. Cunningham, William R. </a:t>
            </a:r>
            <a:r>
              <a:rPr lang="en-US" altLang="zh-CN" sz="1800" dirty="0" err="1"/>
              <a:t>Pulleyblank</a:t>
            </a:r>
            <a:r>
              <a:rPr lang="en-US" altLang="zh-CN" sz="1800" dirty="0"/>
              <a:t>, Alexander Schrijver; </a:t>
            </a:r>
            <a:r>
              <a:rPr lang="en-US" altLang="zh-CN" sz="1800" i="1" dirty="0"/>
              <a:t>Combinatorial Optimization</a:t>
            </a:r>
            <a:r>
              <a:rPr lang="en-US" altLang="zh-CN" sz="1800" dirty="0"/>
              <a:t>; John Wiley &amp; Sons; 1 edition (November 12, 1997)</a:t>
            </a:r>
          </a:p>
          <a:p>
            <a:pPr>
              <a:lnSpc>
                <a:spcPct val="80000"/>
              </a:lnSpc>
            </a:pPr>
            <a:r>
              <a:rPr lang="en-US" altLang="zh-CN" sz="1800" dirty="0"/>
              <a:t>Jon Lee; </a:t>
            </a:r>
            <a:r>
              <a:rPr lang="en-US" altLang="zh-CN" sz="1800" i="1" dirty="0"/>
              <a:t>A First Course in Combinatorial Optimization</a:t>
            </a:r>
            <a:r>
              <a:rPr lang="en-US" altLang="zh-CN" sz="1800" dirty="0"/>
              <a:t>; Cambridge University Press; 2004.</a:t>
            </a:r>
          </a:p>
          <a:p>
            <a:pPr>
              <a:lnSpc>
                <a:spcPct val="80000"/>
              </a:lnSpc>
            </a:pPr>
            <a:r>
              <a:rPr lang="en-US" altLang="zh-CN" sz="1800" dirty="0"/>
              <a:t>Christos H. Papadimitriou and Kenneth </a:t>
            </a:r>
            <a:r>
              <a:rPr lang="en-US" altLang="zh-CN" sz="1800" dirty="0" err="1"/>
              <a:t>Steiglitz</a:t>
            </a:r>
            <a:r>
              <a:rPr lang="en-US" altLang="zh-CN" sz="1800" dirty="0"/>
              <a:t> </a:t>
            </a:r>
            <a:r>
              <a:rPr lang="en-US" altLang="zh-CN" sz="1800" i="1" dirty="0"/>
              <a:t>Combinatorial Optimization : Algorithms and Complexity</a:t>
            </a:r>
            <a:r>
              <a:rPr lang="en-US" altLang="zh-CN" sz="1800" dirty="0"/>
              <a:t>; Dover </a:t>
            </a:r>
            <a:r>
              <a:rPr lang="en-US" altLang="zh-CN" sz="1800" dirty="0" err="1"/>
              <a:t>Pubns</a:t>
            </a:r>
            <a:r>
              <a:rPr lang="en-US" altLang="zh-CN" sz="1800" dirty="0"/>
              <a:t>; (paperback, Unabridged edition, July 1998) </a:t>
            </a:r>
          </a:p>
          <a:p>
            <a:pPr>
              <a:lnSpc>
                <a:spcPct val="80000"/>
              </a:lnSpc>
            </a:pPr>
            <a:r>
              <a:rPr lang="zh-CN" altLang="en-US" sz="1800" dirty="0"/>
              <a:t>最优化方法（第二版），施光燕，钱伟懿，庞丽萍，高等教育出版社，</a:t>
            </a:r>
            <a:r>
              <a:rPr lang="en-US" altLang="zh-CN" sz="1800" dirty="0"/>
              <a:t>2007</a:t>
            </a:r>
            <a:r>
              <a:rPr lang="zh-CN" altLang="en-US" sz="1800" dirty="0"/>
              <a:t>年</a:t>
            </a:r>
          </a:p>
          <a:p>
            <a:pPr>
              <a:lnSpc>
                <a:spcPct val="80000"/>
              </a:lnSpc>
            </a:pPr>
            <a:r>
              <a:rPr lang="zh-CN" altLang="en-US" sz="1800" dirty="0"/>
              <a:t>最优化方法，何坚勇，清华大学出版社，</a:t>
            </a:r>
            <a:r>
              <a:rPr lang="en-US" altLang="zh-CN" sz="1800" dirty="0"/>
              <a:t>2007</a:t>
            </a:r>
            <a:r>
              <a:rPr lang="zh-CN" altLang="en-US" sz="1800" dirty="0"/>
              <a:t>年</a:t>
            </a:r>
          </a:p>
          <a:p>
            <a:pPr>
              <a:lnSpc>
                <a:spcPct val="80000"/>
              </a:lnSpc>
            </a:pPr>
            <a:r>
              <a:rPr lang="zh-CN" altLang="en-US" sz="1800" dirty="0"/>
              <a:t>最优化方法及其应用，郭科，陈聆，魏友华，高等教育出版社，</a:t>
            </a:r>
            <a:r>
              <a:rPr lang="en-US" altLang="zh-CN" sz="1800" dirty="0"/>
              <a:t>2007</a:t>
            </a:r>
            <a:r>
              <a:rPr lang="zh-CN" altLang="en-US" sz="1800" dirty="0"/>
              <a:t>年</a:t>
            </a:r>
          </a:p>
          <a:p>
            <a:pPr>
              <a:lnSpc>
                <a:spcPct val="80000"/>
              </a:lnSpc>
            </a:pPr>
            <a:r>
              <a:rPr lang="zh-CN" altLang="en-US" sz="1800" dirty="0"/>
              <a:t>最优化理论与算法，陈宝林，清华大学出版社</a:t>
            </a:r>
          </a:p>
          <a:p>
            <a:pPr>
              <a:lnSpc>
                <a:spcPct val="80000"/>
              </a:lnSpc>
            </a:pPr>
            <a:r>
              <a:rPr lang="zh-CN" altLang="en-US" sz="1800" dirty="0"/>
              <a:t>最优化理论与方法，袁亚湘，科学出版社</a:t>
            </a:r>
          </a:p>
          <a:p>
            <a:pPr>
              <a:lnSpc>
                <a:spcPct val="80000"/>
              </a:lnSpc>
            </a:pPr>
            <a:r>
              <a:rPr lang="zh-CN" altLang="en-US" sz="1800" dirty="0"/>
              <a:t>近代优化方法，徐成贤，科学出版社</a:t>
            </a:r>
          </a:p>
        </p:txBody>
      </p:sp>
      <p:sp>
        <p:nvSpPr>
          <p:cNvPr id="14" name="灯片编号占位符 3">
            <a:extLst>
              <a:ext uri="{FF2B5EF4-FFF2-40B4-BE49-F238E27FC236}">
                <a16:creationId xmlns:a16="http://schemas.microsoft.com/office/drawing/2014/main" id="{BDBA73B0-8B8F-4AFD-BC23-D2BB2697A95A}"/>
              </a:ext>
            </a:extLst>
          </p:cNvPr>
          <p:cNvSpPr txBox="1">
            <a:spLocks noGrp="1"/>
          </p:cNvSpPr>
          <p:nvPr/>
        </p:nvSpPr>
        <p:spPr bwMode="auto">
          <a:xfrm>
            <a:off x="9191626" y="623728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E377B7CA-384C-439D-BA96-896DF7B12164}" type="slidenum">
              <a:rPr lang="en-US" altLang="zh-CN" sz="1600">
                <a:latin typeface="Garamond" panose="02020404030301010803" pitchFamily="18" charset="0"/>
              </a:rPr>
              <a:pPr algn="r"/>
              <a:t>4</a:t>
            </a:fld>
            <a:endParaRPr lang="en-US" altLang="zh-CN" sz="1600">
              <a:latin typeface="Garamond" panose="020204040303010108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9">
            <a:extLst>
              <a:ext uri="{FF2B5EF4-FFF2-40B4-BE49-F238E27FC236}">
                <a16:creationId xmlns:a16="http://schemas.microsoft.com/office/drawing/2014/main" id="{D8CB9688-0553-4BB3-8DEC-045773A3C31D}"/>
              </a:ext>
            </a:extLst>
          </p:cNvPr>
          <p:cNvSpPr>
            <a:spLocks noGrp="1" noChangeArrowheads="1"/>
          </p:cNvSpPr>
          <p:nvPr>
            <p:ph type="title"/>
          </p:nvPr>
        </p:nvSpPr>
        <p:spPr/>
        <p:txBody>
          <a:bodyPr/>
          <a:lstStyle/>
          <a:p>
            <a:pPr eaLnBrk="1" hangingPunct="1"/>
            <a:endParaRPr lang="zh-CN" altLang="zh-CN"/>
          </a:p>
        </p:txBody>
      </p:sp>
      <p:graphicFrame>
        <p:nvGraphicFramePr>
          <p:cNvPr id="43012" name="Group 4">
            <a:extLst>
              <a:ext uri="{FF2B5EF4-FFF2-40B4-BE49-F238E27FC236}">
                <a16:creationId xmlns:a16="http://schemas.microsoft.com/office/drawing/2014/main" id="{DD86178E-B215-45C7-8F7B-850A5AB9348C}"/>
              </a:ext>
            </a:extLst>
          </p:cNvPr>
          <p:cNvGraphicFramePr>
            <a:graphicFrameLocks noGrp="1"/>
          </p:cNvGraphicFramePr>
          <p:nvPr>
            <p:ph idx="1"/>
          </p:nvPr>
        </p:nvGraphicFramePr>
        <p:xfrm>
          <a:off x="1981200" y="1600200"/>
          <a:ext cx="8229600" cy="4525964"/>
        </p:xfrm>
        <a:graphic>
          <a:graphicData uri="http://schemas.openxmlformats.org/drawingml/2006/table">
            <a:tbl>
              <a:tblPr/>
              <a:tblGrid>
                <a:gridCol w="1371600">
                  <a:extLst>
                    <a:ext uri="{9D8B030D-6E8A-4147-A177-3AD203B41FA5}">
                      <a16:colId xmlns:a16="http://schemas.microsoft.com/office/drawing/2014/main" val="735543652"/>
                    </a:ext>
                  </a:extLst>
                </a:gridCol>
                <a:gridCol w="806450">
                  <a:extLst>
                    <a:ext uri="{9D8B030D-6E8A-4147-A177-3AD203B41FA5}">
                      <a16:colId xmlns:a16="http://schemas.microsoft.com/office/drawing/2014/main" val="150837255"/>
                    </a:ext>
                  </a:extLst>
                </a:gridCol>
                <a:gridCol w="806450">
                  <a:extLst>
                    <a:ext uri="{9D8B030D-6E8A-4147-A177-3AD203B41FA5}">
                      <a16:colId xmlns:a16="http://schemas.microsoft.com/office/drawing/2014/main" val="3591062763"/>
                    </a:ext>
                  </a:extLst>
                </a:gridCol>
                <a:gridCol w="889000">
                  <a:extLst>
                    <a:ext uri="{9D8B030D-6E8A-4147-A177-3AD203B41FA5}">
                      <a16:colId xmlns:a16="http://schemas.microsoft.com/office/drawing/2014/main" val="1434519706"/>
                    </a:ext>
                  </a:extLst>
                </a:gridCol>
                <a:gridCol w="887413">
                  <a:extLst>
                    <a:ext uri="{9D8B030D-6E8A-4147-A177-3AD203B41FA5}">
                      <a16:colId xmlns:a16="http://schemas.microsoft.com/office/drawing/2014/main" val="374460791"/>
                    </a:ext>
                  </a:extLst>
                </a:gridCol>
                <a:gridCol w="966787">
                  <a:extLst>
                    <a:ext uri="{9D8B030D-6E8A-4147-A177-3AD203B41FA5}">
                      <a16:colId xmlns:a16="http://schemas.microsoft.com/office/drawing/2014/main" val="2572868450"/>
                    </a:ext>
                  </a:extLst>
                </a:gridCol>
                <a:gridCol w="968375">
                  <a:extLst>
                    <a:ext uri="{9D8B030D-6E8A-4147-A177-3AD203B41FA5}">
                      <a16:colId xmlns:a16="http://schemas.microsoft.com/office/drawing/2014/main" val="1465201392"/>
                    </a:ext>
                  </a:extLst>
                </a:gridCol>
                <a:gridCol w="1533525">
                  <a:extLst>
                    <a:ext uri="{9D8B030D-6E8A-4147-A177-3AD203B41FA5}">
                      <a16:colId xmlns:a16="http://schemas.microsoft.com/office/drawing/2014/main" val="1982236223"/>
                    </a:ext>
                  </a:extLst>
                </a:gridCol>
              </a:tblGrid>
              <a:tr h="1577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生产单位产品所需车间的工作小时数 </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B</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D</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E</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F</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每个车间一个季度工作小时的上限</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38069"/>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甲</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2047058"/>
                  </a:ext>
                </a:extLst>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乙</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8828193"/>
                  </a:ext>
                </a:extLst>
              </a:tr>
              <a:tr h="5476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丙</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0514654"/>
                  </a:ext>
                </a:extLst>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丁</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500</a:t>
                      </a: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3978520"/>
                  </a:ext>
                </a:extLst>
              </a:tr>
              <a:tr h="846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利润</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百元</a:t>
                      </a: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2.4</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5.0</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8.5</a:t>
                      </a: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56604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06141FCB-E607-4DCE-AD39-B67C220649B9}"/>
              </a:ext>
            </a:extLst>
          </p:cNvPr>
          <p:cNvSpPr txBox="1">
            <a:spLocks noChangeArrowheads="1"/>
          </p:cNvSpPr>
          <p:nvPr/>
        </p:nvSpPr>
        <p:spPr bwMode="auto">
          <a:xfrm>
            <a:off x="2286000" y="836614"/>
            <a:ext cx="77724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这是一个典型的最优化问题，属线性规划。</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假设：产品合格且能及时销售出去；工作无等待情况等 </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变量说明：</a:t>
            </a:r>
          </a:p>
          <a:p>
            <a:pPr lvl="1"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x</a:t>
            </a:r>
            <a:r>
              <a:rPr kumimoji="1" lang="en-US" altLang="zh-CN" sz="2400" b="1" baseline="-25000">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种产品的生产量（</a:t>
            </a:r>
            <a:r>
              <a:rPr kumimoji="1" lang="en-US" altLang="zh-CN" sz="2400" b="1">
                <a:latin typeface="Times New Roman" panose="02020603050405020304" pitchFamily="18" charset="0"/>
                <a:ea typeface="黑体" panose="02010609060101010101" pitchFamily="49" charset="-122"/>
              </a:rPr>
              <a:t>j=1,2,……,6</a:t>
            </a:r>
            <a:r>
              <a:rPr kumimoji="1" lang="zh-CN" altLang="en-US" sz="2400" b="1">
                <a:latin typeface="Times New Roman" panose="02020603050405020304" pitchFamily="18" charset="0"/>
                <a:ea typeface="黑体" panose="02010609060101010101" pitchFamily="49" charset="-122"/>
              </a:rPr>
              <a:t>） </a:t>
            </a:r>
          </a:p>
          <a:p>
            <a:pPr lvl="1"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a</a:t>
            </a:r>
            <a:r>
              <a:rPr kumimoji="1" lang="en-US" altLang="zh-CN" sz="2400" b="1" baseline="-25000">
                <a:latin typeface="Times New Roman" panose="02020603050405020304" pitchFamily="18" charset="0"/>
                <a:ea typeface="黑体" panose="02010609060101010101" pitchFamily="49" charset="-122"/>
              </a:rPr>
              <a:t>ij</a:t>
            </a:r>
            <a:r>
              <a:rPr kumimoji="1" lang="zh-CN" altLang="en-US" sz="2400" b="1">
                <a:latin typeface="Times New Roman" panose="02020603050405020304" pitchFamily="18" charset="0"/>
                <a:ea typeface="黑体" panose="02010609060101010101" pitchFamily="49" charset="-122"/>
              </a:rPr>
              <a:t>：第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车间生产单位第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种产品所需工作小时数</a:t>
            </a:r>
          </a:p>
          <a:p>
            <a:pPr lvl="1"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i=1,2,3,4;j=1,2,……,6</a:t>
            </a:r>
            <a:r>
              <a:rPr kumimoji="1" lang="zh-CN" altLang="en-US" sz="2400" b="1">
                <a:latin typeface="Times New Roman" panose="02020603050405020304" pitchFamily="18" charset="0"/>
                <a:ea typeface="黑体" panose="02010609060101010101" pitchFamily="49" charset="-122"/>
              </a:rPr>
              <a:t>） </a:t>
            </a:r>
          </a:p>
          <a:p>
            <a:pPr lvl="1"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b</a:t>
            </a:r>
            <a:r>
              <a:rPr kumimoji="1" lang="en-US" altLang="zh-CN" sz="2400" b="1" baseline="-25000">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车间的最大工作上限</a:t>
            </a:r>
          </a:p>
          <a:p>
            <a:pPr lvl="1"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c</a:t>
            </a:r>
            <a:r>
              <a:rPr kumimoji="1" lang="en-US" altLang="zh-CN" sz="2400" b="1" baseline="-25000">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种产品的单位利润 </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则：      </a:t>
            </a:r>
            <a:r>
              <a:rPr kumimoji="1" lang="en-US" altLang="zh-CN" sz="2400" b="1">
                <a:latin typeface="Times New Roman" panose="02020603050405020304" pitchFamily="18" charset="0"/>
                <a:ea typeface="黑体" panose="02010609060101010101" pitchFamily="49" charset="-122"/>
              </a:rPr>
              <a:t>c</a:t>
            </a:r>
            <a:r>
              <a:rPr kumimoji="1" lang="en-US" altLang="zh-CN" sz="2400" b="1" baseline="-25000">
                <a:latin typeface="Times New Roman" panose="02020603050405020304" pitchFamily="18" charset="0"/>
                <a:ea typeface="黑体" panose="02010609060101010101" pitchFamily="49" charset="-122"/>
              </a:rPr>
              <a:t>j</a:t>
            </a:r>
            <a:r>
              <a:rPr kumimoji="1" lang="en-US" altLang="zh-CN" sz="2400" b="1">
                <a:latin typeface="Times New Roman" panose="02020603050405020304" pitchFamily="18" charset="0"/>
                <a:ea typeface="黑体" panose="02010609060101010101" pitchFamily="49" charset="-122"/>
              </a:rPr>
              <a:t>x</a:t>
            </a:r>
            <a:r>
              <a:rPr kumimoji="1" lang="en-US" altLang="zh-CN" sz="2400" b="1" baseline="-25000">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为第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种产品的利润总额；</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Times New Roman" panose="02020603050405020304" pitchFamily="18" charset="0"/>
                <a:ea typeface="黑体" panose="02010609060101010101" pitchFamily="49" charset="-122"/>
              </a:rPr>
              <a:t>a</a:t>
            </a:r>
            <a:r>
              <a:rPr kumimoji="1" lang="en-US" altLang="zh-CN" sz="2400" b="1" baseline="-25000">
                <a:latin typeface="Times New Roman" panose="02020603050405020304" pitchFamily="18" charset="0"/>
                <a:ea typeface="黑体" panose="02010609060101010101" pitchFamily="49" charset="-122"/>
              </a:rPr>
              <a:t>ij</a:t>
            </a:r>
            <a:r>
              <a:rPr kumimoji="1" lang="en-US" altLang="zh-CN" sz="2400" b="1">
                <a:latin typeface="Times New Roman" panose="02020603050405020304" pitchFamily="18" charset="0"/>
                <a:ea typeface="黑体" panose="02010609060101010101" pitchFamily="49" charset="-122"/>
              </a:rPr>
              <a:t>x</a:t>
            </a:r>
            <a:r>
              <a:rPr kumimoji="1" lang="en-US" altLang="zh-CN" sz="2400" b="1" baseline="-25000">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表示第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车间生产第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种产品所花时间总数；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CB8B3A45-1432-4EB6-9FE3-DEC2C3F911B3}"/>
              </a:ext>
            </a:extLst>
          </p:cNvPr>
          <p:cNvSpPr txBox="1">
            <a:spLocks noChangeArrowheads="1"/>
          </p:cNvSpPr>
          <p:nvPr/>
        </p:nvSpPr>
        <p:spPr bwMode="auto">
          <a:xfrm>
            <a:off x="2514600" y="7620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于是，我们可建立如下数学模型：</a:t>
            </a:r>
          </a:p>
        </p:txBody>
      </p:sp>
      <p:graphicFrame>
        <p:nvGraphicFramePr>
          <p:cNvPr id="43011" name="Object 3">
            <a:extLst>
              <a:ext uri="{FF2B5EF4-FFF2-40B4-BE49-F238E27FC236}">
                <a16:creationId xmlns:a16="http://schemas.microsoft.com/office/drawing/2014/main" id="{F9B88B78-0F27-4132-9AA4-FCB59153960C}"/>
              </a:ext>
            </a:extLst>
          </p:cNvPr>
          <p:cNvGraphicFramePr>
            <a:graphicFrameLocks noChangeAspect="1"/>
          </p:cNvGraphicFramePr>
          <p:nvPr/>
        </p:nvGraphicFramePr>
        <p:xfrm>
          <a:off x="3200400" y="1371600"/>
          <a:ext cx="2286000" cy="887413"/>
        </p:xfrm>
        <a:graphic>
          <a:graphicData uri="http://schemas.openxmlformats.org/presentationml/2006/ole">
            <mc:AlternateContent xmlns:mc="http://schemas.openxmlformats.org/markup-compatibility/2006">
              <mc:Choice xmlns:v="urn:schemas-microsoft-com:vml" Requires="v">
                <p:oleObj spid="_x0000_s8194" r:id="rId3" imgW="1152672" imgH="438357" progId="Equation.3">
                  <p:embed/>
                </p:oleObj>
              </mc:Choice>
              <mc:Fallback>
                <p:oleObj r:id="rId3" imgW="1152672" imgH="438357" progId="Equation.3">
                  <p:embed/>
                  <p:pic>
                    <p:nvPicPr>
                      <p:cNvPr id="43011" name="Object 3">
                        <a:extLst>
                          <a:ext uri="{FF2B5EF4-FFF2-40B4-BE49-F238E27FC236}">
                            <a16:creationId xmlns:a16="http://schemas.microsoft.com/office/drawing/2014/main" id="{F9B88B78-0F27-4132-9AA4-FCB591539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371600"/>
                        <a:ext cx="22860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2" name="Object 4">
            <a:extLst>
              <a:ext uri="{FF2B5EF4-FFF2-40B4-BE49-F238E27FC236}">
                <a16:creationId xmlns:a16="http://schemas.microsoft.com/office/drawing/2014/main" id="{E968DF41-C0F0-4DD0-9980-F1EFC7F4583A}"/>
              </a:ext>
            </a:extLst>
          </p:cNvPr>
          <p:cNvGraphicFramePr>
            <a:graphicFrameLocks noChangeAspect="1"/>
          </p:cNvGraphicFramePr>
          <p:nvPr/>
        </p:nvGraphicFramePr>
        <p:xfrm>
          <a:off x="3251200" y="2413000"/>
          <a:ext cx="5670550" cy="1822450"/>
        </p:xfrm>
        <a:graphic>
          <a:graphicData uri="http://schemas.openxmlformats.org/presentationml/2006/ole">
            <mc:AlternateContent xmlns:mc="http://schemas.openxmlformats.org/markup-compatibility/2006">
              <mc:Choice xmlns:v="urn:schemas-microsoft-com:vml" Requires="v">
                <p:oleObj spid="_x0000_s8195" name="公式" r:id="rId5" imgW="2829057" imgH="909854" progId="Equation.3">
                  <p:embed/>
                </p:oleObj>
              </mc:Choice>
              <mc:Fallback>
                <p:oleObj name="公式" r:id="rId5" imgW="2829057" imgH="909854" progId="Equation.3">
                  <p:embed/>
                  <p:pic>
                    <p:nvPicPr>
                      <p:cNvPr id="43012" name="Object 4">
                        <a:extLst>
                          <a:ext uri="{FF2B5EF4-FFF2-40B4-BE49-F238E27FC236}">
                            <a16:creationId xmlns:a16="http://schemas.microsoft.com/office/drawing/2014/main" id="{E968DF41-C0F0-4DD0-9980-F1EFC7F45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1200" y="2413000"/>
                        <a:ext cx="567055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a:extLst>
              <a:ext uri="{FF2B5EF4-FFF2-40B4-BE49-F238E27FC236}">
                <a16:creationId xmlns:a16="http://schemas.microsoft.com/office/drawing/2014/main" id="{1E166707-7E38-46D8-8EAB-315D0F6A0D10}"/>
              </a:ext>
            </a:extLst>
          </p:cNvPr>
          <p:cNvSpPr txBox="1">
            <a:spLocks noChangeArrowheads="1"/>
          </p:cNvSpPr>
          <p:nvPr/>
        </p:nvSpPr>
        <p:spPr bwMode="auto">
          <a:xfrm>
            <a:off x="2514600" y="2971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err="1">
                <a:latin typeface="Times New Roman" panose="02020603050405020304" pitchFamily="18" charset="0"/>
                <a:ea typeface="黑体" panose="02010609060101010101" pitchFamily="49" charset="-122"/>
              </a:rPr>
              <a:t>s.t.</a:t>
            </a:r>
            <a:endParaRPr kumimoji="1" lang="en-US" altLang="zh-CN" sz="2400" b="1" dirty="0">
              <a:latin typeface="Times New Roman" panose="02020603050405020304" pitchFamily="18" charset="0"/>
              <a:ea typeface="黑体" panose="02010609060101010101" pitchFamily="49" charset="-122"/>
            </a:endParaRPr>
          </a:p>
        </p:txBody>
      </p:sp>
      <p:sp>
        <p:nvSpPr>
          <p:cNvPr id="43014" name="Text Box 6">
            <a:extLst>
              <a:ext uri="{FF2B5EF4-FFF2-40B4-BE49-F238E27FC236}">
                <a16:creationId xmlns:a16="http://schemas.microsoft.com/office/drawing/2014/main" id="{36328A0C-D2FD-4C0B-A7D3-B7228AB91B8D}"/>
              </a:ext>
            </a:extLst>
          </p:cNvPr>
          <p:cNvSpPr txBox="1">
            <a:spLocks noChangeArrowheads="1"/>
          </p:cNvSpPr>
          <p:nvPr/>
        </p:nvSpPr>
        <p:spPr bwMode="auto">
          <a:xfrm>
            <a:off x="2514600" y="4343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计算结果：</a:t>
            </a:r>
          </a:p>
        </p:txBody>
      </p:sp>
      <p:graphicFrame>
        <p:nvGraphicFramePr>
          <p:cNvPr id="46087" name="Group 7">
            <a:extLst>
              <a:ext uri="{FF2B5EF4-FFF2-40B4-BE49-F238E27FC236}">
                <a16:creationId xmlns:a16="http://schemas.microsoft.com/office/drawing/2014/main" id="{64C89778-8AC1-412A-A867-FF15C2CA914D}"/>
              </a:ext>
            </a:extLst>
          </p:cNvPr>
          <p:cNvGraphicFramePr>
            <a:graphicFrameLocks noGrp="1"/>
          </p:cNvGraphicFramePr>
          <p:nvPr/>
        </p:nvGraphicFramePr>
        <p:xfrm>
          <a:off x="2514600" y="4953000"/>
          <a:ext cx="7543800" cy="1117600"/>
        </p:xfrm>
        <a:graphic>
          <a:graphicData uri="http://schemas.openxmlformats.org/drawingml/2006/table">
            <a:tbl>
              <a:tblPr/>
              <a:tblGrid>
                <a:gridCol w="1328738">
                  <a:extLst>
                    <a:ext uri="{9D8B030D-6E8A-4147-A177-3AD203B41FA5}">
                      <a16:colId xmlns:a16="http://schemas.microsoft.com/office/drawing/2014/main" val="3627334676"/>
                    </a:ext>
                  </a:extLst>
                </a:gridCol>
                <a:gridCol w="1036637">
                  <a:extLst>
                    <a:ext uri="{9D8B030D-6E8A-4147-A177-3AD203B41FA5}">
                      <a16:colId xmlns:a16="http://schemas.microsoft.com/office/drawing/2014/main" val="4089269375"/>
                    </a:ext>
                  </a:extLst>
                </a:gridCol>
                <a:gridCol w="1035050">
                  <a:extLst>
                    <a:ext uri="{9D8B030D-6E8A-4147-A177-3AD203B41FA5}">
                      <a16:colId xmlns:a16="http://schemas.microsoft.com/office/drawing/2014/main" val="2823514512"/>
                    </a:ext>
                  </a:extLst>
                </a:gridCol>
                <a:gridCol w="1035050">
                  <a:extLst>
                    <a:ext uri="{9D8B030D-6E8A-4147-A177-3AD203B41FA5}">
                      <a16:colId xmlns:a16="http://schemas.microsoft.com/office/drawing/2014/main" val="3144421835"/>
                    </a:ext>
                  </a:extLst>
                </a:gridCol>
                <a:gridCol w="1036638">
                  <a:extLst>
                    <a:ext uri="{9D8B030D-6E8A-4147-A177-3AD203B41FA5}">
                      <a16:colId xmlns:a16="http://schemas.microsoft.com/office/drawing/2014/main" val="2197237194"/>
                    </a:ext>
                  </a:extLst>
                </a:gridCol>
                <a:gridCol w="1035050">
                  <a:extLst>
                    <a:ext uri="{9D8B030D-6E8A-4147-A177-3AD203B41FA5}">
                      <a16:colId xmlns:a16="http://schemas.microsoft.com/office/drawing/2014/main" val="432370884"/>
                    </a:ext>
                  </a:extLst>
                </a:gridCol>
                <a:gridCol w="1036637">
                  <a:extLst>
                    <a:ext uri="{9D8B030D-6E8A-4147-A177-3AD203B41FA5}">
                      <a16:colId xmlns:a16="http://schemas.microsoft.com/office/drawing/2014/main" val="368194433"/>
                    </a:ext>
                  </a:extLst>
                </a:gridCol>
              </a:tblGrid>
              <a:tr h="558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Z(</a:t>
                      </a: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百元</a:t>
                      </a: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x</a:t>
                      </a:r>
                      <a:r>
                        <a:rPr kumimoji="0" lang="en-US" altLang="zh-CN" sz="2400" b="1" i="0" u="none" strike="noStrike" cap="none" normalizeH="0" baseline="-25000">
                          <a:ln>
                            <a:noFill/>
                          </a:ln>
                          <a:solidFill>
                            <a:schemeClr val="tx1"/>
                          </a:solidFill>
                          <a:effectLst/>
                          <a:latin typeface="Arial" panose="020B0604020202020204" pitchFamily="34" charset="0"/>
                          <a:ea typeface="黑体" panose="02010609060101010101" pitchFamily="49" charset="-122"/>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1903340"/>
                  </a:ext>
                </a:extLst>
              </a:tr>
              <a:tr h="558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1320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574301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5F28BD45-D9A0-4B26-AA6B-32E7D9A28294}"/>
              </a:ext>
            </a:extLst>
          </p:cNvPr>
          <p:cNvSpPr txBox="1">
            <a:spLocks noChangeArrowheads="1"/>
          </p:cNvSpPr>
          <p:nvPr/>
        </p:nvSpPr>
        <p:spPr bwMode="auto">
          <a:xfrm>
            <a:off x="2514600" y="838201"/>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4000" b="1">
                <a:effectLst>
                  <a:outerShdw blurRad="38100" dist="38100" dir="2700000" algn="tl">
                    <a:srgbClr val="C0C0C0"/>
                  </a:outerShdw>
                </a:effectLst>
                <a:latin typeface="Times New Roman" panose="02020603050405020304" pitchFamily="18" charset="0"/>
                <a:ea typeface="黑体" panose="02010609060101010101" pitchFamily="49" charset="-122"/>
              </a:rPr>
              <a:t>运    输    问    题</a:t>
            </a:r>
          </a:p>
        </p:txBody>
      </p:sp>
      <p:sp>
        <p:nvSpPr>
          <p:cNvPr id="50179" name="Text Box 3">
            <a:extLst>
              <a:ext uri="{FF2B5EF4-FFF2-40B4-BE49-F238E27FC236}">
                <a16:creationId xmlns:a16="http://schemas.microsoft.com/office/drawing/2014/main" id="{6DF57D82-423F-4836-AE31-0008B9FF8E49}"/>
              </a:ext>
            </a:extLst>
          </p:cNvPr>
          <p:cNvSpPr txBox="1">
            <a:spLocks noChangeArrowheads="1"/>
          </p:cNvSpPr>
          <p:nvPr/>
        </p:nvSpPr>
        <p:spPr bwMode="auto">
          <a:xfrm>
            <a:off x="2514600" y="1600201"/>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ea typeface="黑体" panose="02010609060101010101" pitchFamily="49" charset="-122"/>
              </a:rPr>
              <a:t>         </a:t>
            </a:r>
            <a:r>
              <a:rPr kumimoji="1" lang="zh-CN" altLang="en-US" sz="2400" b="1" dirty="0">
                <a:latin typeface="Times New Roman" panose="02020603050405020304" pitchFamily="18" charset="0"/>
                <a:ea typeface="黑体" panose="02010609060101010101" pitchFamily="49" charset="-122"/>
              </a:rPr>
              <a:t>要从甲城调出蔬菜</a:t>
            </a:r>
            <a:r>
              <a:rPr kumimoji="1" lang="en-US" altLang="zh-CN" sz="2400" b="1" dirty="0">
                <a:latin typeface="Times New Roman" panose="02020603050405020304" pitchFamily="18" charset="0"/>
                <a:ea typeface="黑体" panose="02010609060101010101" pitchFamily="49" charset="-122"/>
              </a:rPr>
              <a:t>2000</a:t>
            </a:r>
            <a:r>
              <a:rPr kumimoji="1" lang="zh-CN" altLang="en-US" sz="2400" b="1" dirty="0">
                <a:latin typeface="Times New Roman" panose="02020603050405020304" pitchFamily="18" charset="0"/>
                <a:ea typeface="黑体" panose="02010609060101010101" pitchFamily="49" charset="-122"/>
              </a:rPr>
              <a:t>吨，从乙城调出蔬菜</a:t>
            </a:r>
            <a:r>
              <a:rPr kumimoji="1" lang="en-US" altLang="zh-CN" sz="2400" b="1" dirty="0">
                <a:latin typeface="Times New Roman" panose="02020603050405020304" pitchFamily="18" charset="0"/>
                <a:ea typeface="黑体" panose="02010609060101010101" pitchFamily="49" charset="-122"/>
              </a:rPr>
              <a:t>2500</a:t>
            </a:r>
            <a:r>
              <a:rPr kumimoji="1" lang="zh-CN" altLang="en-US" sz="2400" b="1" dirty="0">
                <a:latin typeface="Times New Roman" panose="02020603050405020304" pitchFamily="18" charset="0"/>
                <a:ea typeface="黑体" panose="02010609060101010101" pitchFamily="49" charset="-122"/>
              </a:rPr>
              <a:t>吨，从丙城调出</a:t>
            </a:r>
            <a:r>
              <a:rPr kumimoji="1" lang="en-US" altLang="zh-CN" sz="2400" b="1" dirty="0">
                <a:latin typeface="Times New Roman" panose="02020603050405020304" pitchFamily="18" charset="0"/>
                <a:ea typeface="黑体" panose="02010609060101010101" pitchFamily="49" charset="-122"/>
              </a:rPr>
              <a:t>3000</a:t>
            </a:r>
            <a:r>
              <a:rPr kumimoji="1" lang="zh-CN" altLang="en-US" sz="2400" b="1" dirty="0">
                <a:latin typeface="Times New Roman" panose="02020603050405020304" pitchFamily="18" charset="0"/>
                <a:ea typeface="黑体" panose="02010609060101010101" pitchFamily="49" charset="-122"/>
              </a:rPr>
              <a:t>吨，分别供应</a:t>
            </a:r>
            <a:r>
              <a:rPr kumimoji="1" lang="en-US" altLang="zh-CN" sz="2400" b="1" dirty="0">
                <a:latin typeface="Times New Roman" panose="02020603050405020304" pitchFamily="18" charset="0"/>
                <a:ea typeface="黑体" panose="02010609060101010101" pitchFamily="49" charset="-122"/>
              </a:rPr>
              <a:t>A</a:t>
            </a:r>
            <a:r>
              <a:rPr kumimoji="1" lang="zh-CN" altLang="en-US" sz="2400" b="1" dirty="0">
                <a:latin typeface="Times New Roman" panose="02020603050405020304" pitchFamily="18" charset="0"/>
                <a:ea typeface="黑体" panose="02010609060101010101" pitchFamily="49" charset="-122"/>
              </a:rPr>
              <a:t>地</a:t>
            </a:r>
            <a:r>
              <a:rPr kumimoji="1" lang="en-US" altLang="zh-CN" sz="2400" b="1" dirty="0">
                <a:latin typeface="Times New Roman" panose="02020603050405020304" pitchFamily="18" charset="0"/>
                <a:ea typeface="黑体" panose="02010609060101010101" pitchFamily="49" charset="-122"/>
              </a:rPr>
              <a:t>2000</a:t>
            </a:r>
            <a:r>
              <a:rPr kumimoji="1" lang="zh-CN" altLang="en-US" sz="2400" b="1" dirty="0">
                <a:latin typeface="Times New Roman" panose="02020603050405020304" pitchFamily="18" charset="0"/>
                <a:ea typeface="黑体" panose="02010609060101010101" pitchFamily="49" charset="-122"/>
              </a:rPr>
              <a:t>吨，</a:t>
            </a:r>
            <a:r>
              <a:rPr kumimoji="1" lang="en-US" altLang="zh-CN" sz="2400" b="1" dirty="0">
                <a:latin typeface="Times New Roman" panose="02020603050405020304" pitchFamily="18" charset="0"/>
                <a:ea typeface="黑体" panose="02010609060101010101" pitchFamily="49" charset="-122"/>
              </a:rPr>
              <a:t>B</a:t>
            </a:r>
            <a:r>
              <a:rPr kumimoji="1" lang="zh-CN" altLang="en-US" sz="2400" b="1" dirty="0">
                <a:latin typeface="Times New Roman" panose="02020603050405020304" pitchFamily="18" charset="0"/>
                <a:ea typeface="黑体" panose="02010609060101010101" pitchFamily="49" charset="-122"/>
              </a:rPr>
              <a:t>地</a:t>
            </a:r>
            <a:r>
              <a:rPr kumimoji="1" lang="en-US" altLang="zh-CN" sz="2400" b="1" dirty="0">
                <a:latin typeface="Times New Roman" panose="02020603050405020304" pitchFamily="18" charset="0"/>
                <a:ea typeface="黑体" panose="02010609060101010101" pitchFamily="49" charset="-122"/>
              </a:rPr>
              <a:t>2300</a:t>
            </a:r>
            <a:r>
              <a:rPr kumimoji="1" lang="zh-CN" altLang="en-US" sz="2400" b="1" dirty="0">
                <a:latin typeface="Times New Roman" panose="02020603050405020304" pitchFamily="18" charset="0"/>
                <a:ea typeface="黑体" panose="02010609060101010101" pitchFamily="49" charset="-122"/>
              </a:rPr>
              <a:t>吨、</a:t>
            </a:r>
            <a:r>
              <a:rPr kumimoji="1" lang="en-US" altLang="zh-CN" sz="2400" b="1" dirty="0">
                <a:latin typeface="Times New Roman" panose="02020603050405020304" pitchFamily="18" charset="0"/>
                <a:ea typeface="黑体" panose="02010609060101010101" pitchFamily="49" charset="-122"/>
              </a:rPr>
              <a:t>C</a:t>
            </a:r>
            <a:r>
              <a:rPr kumimoji="1" lang="zh-CN" altLang="en-US" sz="2400" b="1" dirty="0">
                <a:latin typeface="Times New Roman" panose="02020603050405020304" pitchFamily="18" charset="0"/>
                <a:ea typeface="黑体" panose="02010609060101010101" pitchFamily="49" charset="-122"/>
              </a:rPr>
              <a:t>地</a:t>
            </a:r>
            <a:r>
              <a:rPr kumimoji="1" lang="en-US" altLang="zh-CN" sz="2400" b="1" dirty="0">
                <a:latin typeface="Times New Roman" panose="02020603050405020304" pitchFamily="18" charset="0"/>
                <a:ea typeface="黑体" panose="02010609060101010101" pitchFamily="49" charset="-122"/>
              </a:rPr>
              <a:t>1800</a:t>
            </a:r>
            <a:r>
              <a:rPr kumimoji="1" lang="zh-CN" altLang="en-US" sz="2400" b="1" dirty="0">
                <a:latin typeface="Times New Roman" panose="02020603050405020304" pitchFamily="18" charset="0"/>
                <a:ea typeface="黑体" panose="02010609060101010101" pitchFamily="49" charset="-122"/>
              </a:rPr>
              <a:t>吨、</a:t>
            </a:r>
            <a:r>
              <a:rPr kumimoji="1" lang="en-US" altLang="zh-CN" sz="2400" b="1" dirty="0">
                <a:latin typeface="Times New Roman" panose="02020603050405020304" pitchFamily="18" charset="0"/>
                <a:ea typeface="黑体" panose="02010609060101010101" pitchFamily="49" charset="-122"/>
              </a:rPr>
              <a:t>D</a:t>
            </a:r>
            <a:r>
              <a:rPr kumimoji="1" lang="zh-CN" altLang="en-US" sz="2400" b="1" dirty="0">
                <a:latin typeface="Times New Roman" panose="02020603050405020304" pitchFamily="18" charset="0"/>
                <a:ea typeface="黑体" panose="02010609060101010101" pitchFamily="49" charset="-122"/>
              </a:rPr>
              <a:t>地</a:t>
            </a:r>
            <a:r>
              <a:rPr kumimoji="1" lang="en-US" altLang="zh-CN" sz="2400" b="1" dirty="0">
                <a:latin typeface="Times New Roman" panose="02020603050405020304" pitchFamily="18" charset="0"/>
                <a:ea typeface="黑体" panose="02010609060101010101" pitchFamily="49" charset="-122"/>
              </a:rPr>
              <a:t>1400</a:t>
            </a:r>
            <a:r>
              <a:rPr kumimoji="1" lang="zh-CN" altLang="en-US" sz="2400" b="1" dirty="0">
                <a:latin typeface="Times New Roman" panose="02020603050405020304" pitchFamily="18" charset="0"/>
                <a:ea typeface="黑体" panose="02010609060101010101" pitchFamily="49" charset="-122"/>
              </a:rPr>
              <a:t>吨，已知每吨运费如下表： </a:t>
            </a:r>
          </a:p>
        </p:txBody>
      </p:sp>
      <p:graphicFrame>
        <p:nvGraphicFramePr>
          <p:cNvPr id="74756" name="Group 4">
            <a:extLst>
              <a:ext uri="{FF2B5EF4-FFF2-40B4-BE49-F238E27FC236}">
                <a16:creationId xmlns:a16="http://schemas.microsoft.com/office/drawing/2014/main" id="{56A62E48-58A4-4246-94EA-9B8F3AE082BC}"/>
              </a:ext>
            </a:extLst>
          </p:cNvPr>
          <p:cNvGraphicFramePr>
            <a:graphicFrameLocks noGrp="1"/>
          </p:cNvGraphicFramePr>
          <p:nvPr/>
        </p:nvGraphicFramePr>
        <p:xfrm>
          <a:off x="2667000" y="2971800"/>
          <a:ext cx="7391400" cy="2387600"/>
        </p:xfrm>
        <a:graphic>
          <a:graphicData uri="http://schemas.openxmlformats.org/drawingml/2006/table">
            <a:tbl>
              <a:tblPr/>
              <a:tblGrid>
                <a:gridCol w="2590800">
                  <a:extLst>
                    <a:ext uri="{9D8B030D-6E8A-4147-A177-3AD203B41FA5}">
                      <a16:colId xmlns:a16="http://schemas.microsoft.com/office/drawing/2014/main" val="2288519124"/>
                    </a:ext>
                  </a:extLst>
                </a:gridCol>
                <a:gridCol w="1143000">
                  <a:extLst>
                    <a:ext uri="{9D8B030D-6E8A-4147-A177-3AD203B41FA5}">
                      <a16:colId xmlns:a16="http://schemas.microsoft.com/office/drawing/2014/main" val="1098493998"/>
                    </a:ext>
                  </a:extLst>
                </a:gridCol>
                <a:gridCol w="1219200">
                  <a:extLst>
                    <a:ext uri="{9D8B030D-6E8A-4147-A177-3AD203B41FA5}">
                      <a16:colId xmlns:a16="http://schemas.microsoft.com/office/drawing/2014/main" val="3026119767"/>
                    </a:ext>
                  </a:extLst>
                </a:gridCol>
                <a:gridCol w="1219200">
                  <a:extLst>
                    <a:ext uri="{9D8B030D-6E8A-4147-A177-3AD203B41FA5}">
                      <a16:colId xmlns:a16="http://schemas.microsoft.com/office/drawing/2014/main" val="1686010900"/>
                    </a:ext>
                  </a:extLst>
                </a:gridCol>
                <a:gridCol w="1219200">
                  <a:extLst>
                    <a:ext uri="{9D8B030D-6E8A-4147-A177-3AD203B41FA5}">
                      <a16:colId xmlns:a16="http://schemas.microsoft.com/office/drawing/2014/main" val="874212495"/>
                    </a:ext>
                  </a:extLst>
                </a:gridCol>
              </a:tblGrid>
              <a:tr h="1016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供应单位</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调出单位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933789"/>
                  </a:ext>
                </a:extLst>
              </a:tr>
              <a:tr h="279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甲</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3488502"/>
                  </a:ext>
                </a:extLst>
              </a:tr>
              <a:tr h="4333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乙</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7178665"/>
                  </a:ext>
                </a:extLst>
              </a:tr>
              <a:tr h="357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丙</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38268"/>
                  </a:ext>
                </a:extLst>
              </a:tr>
            </a:tbl>
          </a:graphicData>
        </a:graphic>
      </p:graphicFrame>
      <p:sp>
        <p:nvSpPr>
          <p:cNvPr id="50213" name="Text Box 37">
            <a:extLst>
              <a:ext uri="{FF2B5EF4-FFF2-40B4-BE49-F238E27FC236}">
                <a16:creationId xmlns:a16="http://schemas.microsoft.com/office/drawing/2014/main" id="{5A05EA0F-8960-45C4-866F-007B9286BB71}"/>
              </a:ext>
            </a:extLst>
          </p:cNvPr>
          <p:cNvSpPr txBox="1">
            <a:spLocks noChangeArrowheads="1"/>
          </p:cNvSpPr>
          <p:nvPr/>
        </p:nvSpPr>
        <p:spPr bwMode="auto">
          <a:xfrm>
            <a:off x="2667000" y="5562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问：如何调拨才能使运费最省？ </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7A6E7894-C97F-4F43-88CE-C808AA52A400}"/>
              </a:ext>
            </a:extLst>
          </p:cNvPr>
          <p:cNvSpPr txBox="1">
            <a:spLocks noChangeArrowheads="1"/>
          </p:cNvSpPr>
          <p:nvPr/>
        </p:nvSpPr>
        <p:spPr bwMode="auto">
          <a:xfrm>
            <a:off x="2438400" y="838201"/>
            <a:ext cx="7696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假设：</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①假设题目中所给运费已考虑各地间公里数；</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②只考虑运量和运费，不考虑车辆调拨等其它相关因素</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③不考虑车辆返空的费用（或：所给运费已包含车辆返空的费用）</a:t>
            </a:r>
          </a:p>
          <a:p>
            <a:pPr eaLnBrk="1" hangingPunct="1">
              <a:spcBef>
                <a:spcPct val="50000"/>
              </a:spcBef>
            </a:pPr>
            <a:r>
              <a:rPr kumimoji="1" lang="zh-CN" altLang="en-US" sz="2400" b="1">
                <a:latin typeface="Times New Roman" panose="02020603050405020304" pitchFamily="18" charset="0"/>
                <a:ea typeface="黑体" panose="02010609060101010101" pitchFamily="49" charset="-122"/>
              </a:rPr>
              <a:t>变量说明：</a:t>
            </a:r>
          </a:p>
          <a:p>
            <a:pPr lvl="1" eaLnBrk="1" hangingPunct="1">
              <a:spcBef>
                <a:spcPct val="50000"/>
              </a:spcBef>
            </a:pPr>
            <a:r>
              <a:rPr kumimoji="1" lang="en-US" altLang="zh-CN" sz="2400" b="1">
                <a:latin typeface="Times New Roman" panose="02020603050405020304" pitchFamily="18" charset="0"/>
                <a:ea typeface="黑体" panose="02010609060101010101" pitchFamily="49" charset="-122"/>
              </a:rPr>
              <a:t>x</a:t>
            </a:r>
            <a:r>
              <a:rPr kumimoji="1" lang="en-US" altLang="zh-CN" sz="2400" b="1" baseline="-25000">
                <a:latin typeface="Times New Roman" panose="02020603050405020304" pitchFamily="18" charset="0"/>
                <a:ea typeface="黑体" panose="02010609060101010101" pitchFamily="49" charset="-122"/>
              </a:rPr>
              <a:t>ij</a:t>
            </a:r>
            <a:r>
              <a:rPr kumimoji="1" lang="en-US" altLang="zh-CN" sz="2400" b="1">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从第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城运往第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地的蔬菜数量（</a:t>
            </a:r>
            <a:r>
              <a:rPr kumimoji="1" lang="en-US" altLang="zh-CN" sz="2400" b="1">
                <a:latin typeface="Times New Roman" panose="02020603050405020304" pitchFamily="18" charset="0"/>
                <a:ea typeface="黑体" panose="02010609060101010101" pitchFamily="49" charset="-122"/>
              </a:rPr>
              <a:t>i=1,2,3;j=1,2,3,4</a:t>
            </a:r>
            <a:r>
              <a:rPr kumimoji="1" lang="zh-CN" altLang="en-US" sz="2400" b="1">
                <a:latin typeface="Times New Roman" panose="02020603050405020304" pitchFamily="18" charset="0"/>
                <a:ea typeface="黑体" panose="02010609060101010101" pitchFamily="49" charset="-122"/>
              </a:rPr>
              <a:t>）</a:t>
            </a:r>
          </a:p>
          <a:p>
            <a:pPr lvl="1" eaLnBrk="1" hangingPunct="1">
              <a:spcBef>
                <a:spcPct val="50000"/>
              </a:spcBef>
            </a:pPr>
            <a:r>
              <a:rPr kumimoji="1" lang="en-US" altLang="zh-CN" sz="2400" b="1">
                <a:latin typeface="Times New Roman" panose="02020603050405020304" pitchFamily="18" charset="0"/>
                <a:ea typeface="黑体" panose="02010609060101010101" pitchFamily="49" charset="-122"/>
              </a:rPr>
              <a:t>a</a:t>
            </a:r>
            <a:r>
              <a:rPr kumimoji="1" lang="en-US" altLang="zh-CN" sz="2400" b="1" baseline="-25000">
                <a:latin typeface="Times New Roman" panose="02020603050405020304" pitchFamily="18" charset="0"/>
                <a:ea typeface="黑体" panose="02010609060101010101" pitchFamily="49" charset="-122"/>
              </a:rPr>
              <a:t>ij</a:t>
            </a:r>
            <a:r>
              <a:rPr kumimoji="1" lang="en-US" altLang="zh-CN" sz="2400" b="1">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从第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城运往第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地的单位运费（ </a:t>
            </a:r>
            <a:r>
              <a:rPr kumimoji="1" lang="en-US" altLang="zh-CN" sz="2400" b="1">
                <a:latin typeface="Times New Roman" panose="02020603050405020304" pitchFamily="18" charset="0"/>
                <a:ea typeface="黑体" panose="02010609060101010101" pitchFamily="49" charset="-122"/>
              </a:rPr>
              <a:t>i=1,2,3;j=1,2,3,4 </a:t>
            </a:r>
            <a:r>
              <a:rPr kumimoji="1" lang="zh-CN" altLang="en-US" sz="2400" b="1">
                <a:latin typeface="Times New Roman" panose="02020603050405020304" pitchFamily="18" charset="0"/>
                <a:ea typeface="黑体" panose="02010609060101010101" pitchFamily="49" charset="-122"/>
              </a:rPr>
              <a:t>）</a:t>
            </a:r>
          </a:p>
          <a:p>
            <a:pPr lvl="1" eaLnBrk="1" hangingPunct="1">
              <a:spcBef>
                <a:spcPct val="50000"/>
              </a:spcBef>
            </a:pPr>
            <a:r>
              <a:rPr kumimoji="1" lang="en-US" altLang="zh-CN" sz="2400" b="1">
                <a:latin typeface="Times New Roman" panose="02020603050405020304" pitchFamily="18" charset="0"/>
                <a:ea typeface="黑体" panose="02010609060101010101" pitchFamily="49" charset="-122"/>
              </a:rPr>
              <a:t>b</a:t>
            </a:r>
            <a:r>
              <a:rPr kumimoji="1" lang="en-US" altLang="zh-CN" sz="2400" b="1" baseline="-25000">
                <a:latin typeface="Times New Roman" panose="02020603050405020304" pitchFamily="18" charset="0"/>
                <a:ea typeface="黑体" panose="02010609060101010101" pitchFamily="49" charset="-122"/>
              </a:rPr>
              <a:t>i</a:t>
            </a:r>
            <a:r>
              <a:rPr kumimoji="1" lang="en-US" altLang="zh-CN" sz="2400" b="1">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从第</a:t>
            </a:r>
            <a:r>
              <a:rPr kumimoji="1" lang="en-US" altLang="zh-CN" sz="2400" b="1">
                <a:latin typeface="Times New Roman" panose="02020603050405020304" pitchFamily="18" charset="0"/>
                <a:ea typeface="黑体" panose="02010609060101010101" pitchFamily="49" charset="-122"/>
              </a:rPr>
              <a:t>i</a:t>
            </a:r>
            <a:r>
              <a:rPr kumimoji="1" lang="zh-CN" altLang="en-US" sz="2400" b="1">
                <a:latin typeface="Times New Roman" panose="02020603050405020304" pitchFamily="18" charset="0"/>
                <a:ea typeface="黑体" panose="02010609060101010101" pitchFamily="49" charset="-122"/>
              </a:rPr>
              <a:t>城调出的蔬菜总量 </a:t>
            </a:r>
          </a:p>
          <a:p>
            <a:pPr lvl="1" eaLnBrk="1" hangingPunct="1">
              <a:spcBef>
                <a:spcPct val="50000"/>
              </a:spcBef>
            </a:pPr>
            <a:r>
              <a:rPr kumimoji="1" lang="en-US" altLang="zh-CN" sz="2400" b="1">
                <a:latin typeface="Times New Roman" panose="02020603050405020304" pitchFamily="18" charset="0"/>
                <a:ea typeface="黑体" panose="02010609060101010101" pitchFamily="49" charset="-122"/>
              </a:rPr>
              <a:t>c</a:t>
            </a:r>
            <a:r>
              <a:rPr kumimoji="1" lang="en-US" altLang="zh-CN" sz="2400" b="1" baseline="-25000">
                <a:latin typeface="Times New Roman" panose="02020603050405020304" pitchFamily="18" charset="0"/>
                <a:ea typeface="黑体" panose="02010609060101010101" pitchFamily="49" charset="-122"/>
              </a:rPr>
              <a:t>j</a:t>
            </a:r>
            <a:r>
              <a:rPr kumimoji="1" lang="en-US" altLang="zh-CN" sz="2400" b="1">
                <a:latin typeface="Times New Roman" panose="02020603050405020304" pitchFamily="18" charset="0"/>
                <a:ea typeface="黑体" panose="02010609060101010101" pitchFamily="49" charset="-122"/>
              </a:rPr>
              <a:t>:</a:t>
            </a:r>
            <a:r>
              <a:rPr kumimoji="1" lang="zh-CN" altLang="en-US" sz="2400" b="1">
                <a:latin typeface="Times New Roman" panose="02020603050405020304" pitchFamily="18" charset="0"/>
                <a:ea typeface="黑体" panose="02010609060101010101" pitchFamily="49" charset="-122"/>
              </a:rPr>
              <a:t>第</a:t>
            </a:r>
            <a:r>
              <a:rPr kumimoji="1" lang="en-US" altLang="zh-CN" sz="2400" b="1">
                <a:latin typeface="Times New Roman" panose="02020603050405020304" pitchFamily="18" charset="0"/>
                <a:ea typeface="黑体" panose="02010609060101010101" pitchFamily="49" charset="-122"/>
              </a:rPr>
              <a:t>j</a:t>
            </a:r>
            <a:r>
              <a:rPr kumimoji="1" lang="zh-CN" altLang="en-US" sz="2400" b="1">
                <a:latin typeface="Times New Roman" panose="02020603050405020304" pitchFamily="18" charset="0"/>
                <a:ea typeface="黑体" panose="02010609060101010101" pitchFamily="49" charset="-122"/>
              </a:rPr>
              <a:t>地所需蔬菜总量 </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267771BF-B721-4BD6-84AE-345541DD1686}"/>
              </a:ext>
            </a:extLst>
          </p:cNvPr>
          <p:cNvSpPr txBox="1">
            <a:spLocks noChangeArrowheads="1"/>
          </p:cNvSpPr>
          <p:nvPr/>
        </p:nvSpPr>
        <p:spPr bwMode="auto">
          <a:xfrm>
            <a:off x="2438400" y="838201"/>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黑体" panose="02010609060101010101" pitchFamily="49" charset="-122"/>
              </a:rPr>
              <a:t>可以建立如下模型：</a:t>
            </a:r>
          </a:p>
        </p:txBody>
      </p:sp>
      <p:graphicFrame>
        <p:nvGraphicFramePr>
          <p:cNvPr id="52227" name="Object 3">
            <a:extLst>
              <a:ext uri="{FF2B5EF4-FFF2-40B4-BE49-F238E27FC236}">
                <a16:creationId xmlns:a16="http://schemas.microsoft.com/office/drawing/2014/main" id="{F1BED813-EF5F-428A-8D06-F31F4B26F368}"/>
              </a:ext>
            </a:extLst>
          </p:cNvPr>
          <p:cNvGraphicFramePr>
            <a:graphicFrameLocks noChangeAspect="1"/>
          </p:cNvGraphicFramePr>
          <p:nvPr/>
        </p:nvGraphicFramePr>
        <p:xfrm>
          <a:off x="4191001" y="1524000"/>
          <a:ext cx="2670175" cy="896938"/>
        </p:xfrm>
        <a:graphic>
          <a:graphicData uri="http://schemas.openxmlformats.org/presentationml/2006/ole">
            <mc:AlternateContent xmlns:mc="http://schemas.openxmlformats.org/markup-compatibility/2006">
              <mc:Choice xmlns:v="urn:schemas-microsoft-com:vml" Requires="v">
                <p:oleObj spid="_x0000_s9218" name="Equation" r:id="rId3" imgW="1328579" imgH="438357" progId="Equation.3">
                  <p:embed/>
                </p:oleObj>
              </mc:Choice>
              <mc:Fallback>
                <p:oleObj name="Equation" r:id="rId3" imgW="1328579" imgH="438357" progId="Equation.3">
                  <p:embed/>
                  <p:pic>
                    <p:nvPicPr>
                      <p:cNvPr id="52227" name="Object 3">
                        <a:extLst>
                          <a:ext uri="{FF2B5EF4-FFF2-40B4-BE49-F238E27FC236}">
                            <a16:creationId xmlns:a16="http://schemas.microsoft.com/office/drawing/2014/main" id="{F1BED813-EF5F-428A-8D06-F31F4B26F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1524000"/>
                        <a:ext cx="26701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8" name="Object 4">
            <a:extLst>
              <a:ext uri="{FF2B5EF4-FFF2-40B4-BE49-F238E27FC236}">
                <a16:creationId xmlns:a16="http://schemas.microsoft.com/office/drawing/2014/main" id="{A738BC28-8FE5-45E9-9E6D-87C480373CFF}"/>
              </a:ext>
            </a:extLst>
          </p:cNvPr>
          <p:cNvGraphicFramePr>
            <a:graphicFrameLocks noChangeAspect="1"/>
          </p:cNvGraphicFramePr>
          <p:nvPr/>
        </p:nvGraphicFramePr>
        <p:xfrm>
          <a:off x="3657600" y="2895600"/>
          <a:ext cx="5011738" cy="2889250"/>
        </p:xfrm>
        <a:graphic>
          <a:graphicData uri="http://schemas.openxmlformats.org/presentationml/2006/ole">
            <mc:AlternateContent xmlns:mc="http://schemas.openxmlformats.org/markup-compatibility/2006">
              <mc:Choice xmlns:v="urn:schemas-microsoft-com:vml" Requires="v">
                <p:oleObj spid="_x0000_s9219" name="Equation" r:id="rId5" imgW="2495784" imgH="1443113" progId="Equation.DSMT4">
                  <p:embed/>
                </p:oleObj>
              </mc:Choice>
              <mc:Fallback>
                <p:oleObj name="Equation" r:id="rId5" imgW="2495784" imgH="1443113" progId="Equation.DSMT4">
                  <p:embed/>
                  <p:pic>
                    <p:nvPicPr>
                      <p:cNvPr id="52228" name="Object 4">
                        <a:extLst>
                          <a:ext uri="{FF2B5EF4-FFF2-40B4-BE49-F238E27FC236}">
                            <a16:creationId xmlns:a16="http://schemas.microsoft.com/office/drawing/2014/main" id="{A738BC28-8FE5-45E9-9E6D-87C480373C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895600"/>
                        <a:ext cx="5011738"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9" name="Text Box 5">
            <a:extLst>
              <a:ext uri="{FF2B5EF4-FFF2-40B4-BE49-F238E27FC236}">
                <a16:creationId xmlns:a16="http://schemas.microsoft.com/office/drawing/2014/main" id="{506FB843-951C-40B9-9CB7-086432363051}"/>
              </a:ext>
            </a:extLst>
          </p:cNvPr>
          <p:cNvSpPr txBox="1">
            <a:spLocks noChangeArrowheads="1"/>
          </p:cNvSpPr>
          <p:nvPr/>
        </p:nvSpPr>
        <p:spPr bwMode="auto">
          <a:xfrm>
            <a:off x="3048000" y="4114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1"/>
          </p:nvPr>
        </p:nvSpPr>
        <p:spPr/>
        <p:txBody>
          <a:bodyPr/>
          <a:lstStyle/>
          <a:p>
            <a:fld id="{1BDB38BF-436A-49FD-A781-03D083A6224F}" type="slidenum">
              <a:rPr lang="en-US" altLang="zh-CN"/>
              <a:pPr/>
              <a:t>46</a:t>
            </a:fld>
            <a:endParaRPr lang="en-US" altLang="zh-CN"/>
          </a:p>
        </p:txBody>
      </p:sp>
      <p:sp>
        <p:nvSpPr>
          <p:cNvPr id="189442" name="Rectangle 2"/>
          <p:cNvSpPr>
            <a:spLocks noGrp="1" noChangeArrowheads="1"/>
          </p:cNvSpPr>
          <p:nvPr>
            <p:ph type="title"/>
          </p:nvPr>
        </p:nvSpPr>
        <p:spPr>
          <a:xfrm>
            <a:off x="1847528" y="125760"/>
            <a:ext cx="8229600" cy="1143000"/>
          </a:xfrm>
        </p:spPr>
        <p:txBody>
          <a:bodyPr/>
          <a:lstStyle/>
          <a:p>
            <a:r>
              <a:rPr lang="zh-CN" altLang="en-US" b="0" dirty="0"/>
              <a:t>最优化问题的基本表达形式</a:t>
            </a:r>
            <a:endParaRPr lang="zh-CN" altLang="en-US" dirty="0"/>
          </a:p>
        </p:txBody>
      </p:sp>
      <p:pic>
        <p:nvPicPr>
          <p:cNvPr id="4" name="图片 3"/>
          <p:cNvPicPr>
            <a:picLocks noChangeAspect="1"/>
          </p:cNvPicPr>
          <p:nvPr/>
        </p:nvPicPr>
        <p:blipFill>
          <a:blip r:embed="rId2"/>
          <a:stretch>
            <a:fillRect/>
          </a:stretch>
        </p:blipFill>
        <p:spPr>
          <a:xfrm>
            <a:off x="1924192" y="1124744"/>
            <a:ext cx="8275496" cy="3384376"/>
          </a:xfrm>
          <a:prstGeom prst="rect">
            <a:avLst/>
          </a:prstGeom>
        </p:spPr>
      </p:pic>
      <p:sp>
        <p:nvSpPr>
          <p:cNvPr id="5" name="矩形 4"/>
          <p:cNvSpPr/>
          <p:nvPr/>
        </p:nvSpPr>
        <p:spPr>
          <a:xfrm>
            <a:off x="1924192" y="4815607"/>
            <a:ext cx="8275496" cy="954107"/>
          </a:xfrm>
          <a:prstGeom prst="rect">
            <a:avLst/>
          </a:prstGeom>
        </p:spPr>
        <p:txBody>
          <a:bodyPr wrap="square">
            <a:spAutoFit/>
          </a:bodyPr>
          <a:lstStyle/>
          <a:p>
            <a:r>
              <a:rPr lang="zh-CN" altLang="en-US" sz="2800" dirty="0">
                <a:latin typeface="+mj-ea"/>
                <a:ea typeface="+mj-ea"/>
              </a:rPr>
              <a:t>在实际应用中</a:t>
            </a:r>
            <a:r>
              <a:rPr lang="en-US" altLang="zh-CN" sz="2800" dirty="0">
                <a:latin typeface="+mj-ea"/>
                <a:ea typeface="+mj-ea"/>
              </a:rPr>
              <a:t>,</a:t>
            </a:r>
            <a:r>
              <a:rPr lang="zh-CN" altLang="en-US" sz="2800" dirty="0">
                <a:latin typeface="+mj-ea"/>
                <a:ea typeface="+mj-ea"/>
              </a:rPr>
              <a:t>可以将求最大值的目标函数取相反数后统一成公式中求最小值的形式。</a:t>
            </a:r>
          </a:p>
        </p:txBody>
      </p:sp>
    </p:spTree>
    <p:extLst>
      <p:ext uri="{BB962C8B-B14F-4D97-AF65-F5344CB8AC3E}">
        <p14:creationId xmlns:p14="http://schemas.microsoft.com/office/powerpoint/2010/main" val="2534675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fld id="{3B24216F-6A43-4152-BB67-ABA9FBB0EE10}" type="slidenum">
              <a:rPr lang="en-US" altLang="zh-CN"/>
              <a:pPr/>
              <a:t>47</a:t>
            </a:fld>
            <a:endParaRPr lang="en-US" altLang="zh-CN"/>
          </a:p>
        </p:txBody>
      </p:sp>
      <p:sp>
        <p:nvSpPr>
          <p:cNvPr id="190466" name="Rectangle 2"/>
          <p:cNvSpPr>
            <a:spLocks noGrp="1" noChangeArrowheads="1"/>
          </p:cNvSpPr>
          <p:nvPr>
            <p:ph type="title"/>
          </p:nvPr>
        </p:nvSpPr>
        <p:spPr/>
        <p:txBody>
          <a:bodyPr/>
          <a:lstStyle/>
          <a:p>
            <a:r>
              <a:rPr lang="zh-CN" altLang="en-US"/>
              <a:t>相关定义</a:t>
            </a:r>
          </a:p>
        </p:txBody>
      </p:sp>
      <p:pic>
        <p:nvPicPr>
          <p:cNvPr id="3" name="图片 2"/>
          <p:cNvPicPr>
            <a:picLocks noChangeAspect="1"/>
          </p:cNvPicPr>
          <p:nvPr/>
        </p:nvPicPr>
        <p:blipFill>
          <a:blip r:embed="rId2"/>
          <a:stretch>
            <a:fillRect/>
          </a:stretch>
        </p:blipFill>
        <p:spPr>
          <a:xfrm>
            <a:off x="1776490" y="1484784"/>
            <a:ext cx="8639021" cy="4104456"/>
          </a:xfrm>
          <a:prstGeom prst="rect">
            <a:avLst/>
          </a:prstGeom>
        </p:spPr>
      </p:pic>
    </p:spTree>
    <p:extLst>
      <p:ext uri="{BB962C8B-B14F-4D97-AF65-F5344CB8AC3E}">
        <p14:creationId xmlns:p14="http://schemas.microsoft.com/office/powerpoint/2010/main" val="4066704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64E2013A-5EEF-4DC5-B86C-2C60C9A6EC4D}" type="slidenum">
              <a:rPr lang="en-US" altLang="zh-CN"/>
              <a:pPr/>
              <a:t>48</a:t>
            </a:fld>
            <a:endParaRPr lang="en-US" altLang="zh-CN"/>
          </a:p>
        </p:txBody>
      </p:sp>
      <p:sp>
        <p:nvSpPr>
          <p:cNvPr id="191490" name="Rectangle 2"/>
          <p:cNvSpPr>
            <a:spLocks noGrp="1" noChangeArrowheads="1"/>
          </p:cNvSpPr>
          <p:nvPr>
            <p:ph type="title"/>
          </p:nvPr>
        </p:nvSpPr>
        <p:spPr/>
        <p:txBody>
          <a:bodyPr/>
          <a:lstStyle/>
          <a:p>
            <a:r>
              <a:rPr lang="zh-CN" altLang="en-US"/>
              <a:t>相关定义</a:t>
            </a:r>
          </a:p>
        </p:txBody>
      </p:sp>
      <p:pic>
        <p:nvPicPr>
          <p:cNvPr id="3" name="图片 2"/>
          <p:cNvPicPr>
            <a:picLocks noChangeAspect="1"/>
          </p:cNvPicPr>
          <p:nvPr/>
        </p:nvPicPr>
        <p:blipFill>
          <a:blip r:embed="rId2"/>
          <a:stretch>
            <a:fillRect/>
          </a:stretch>
        </p:blipFill>
        <p:spPr>
          <a:xfrm>
            <a:off x="1986233" y="1268760"/>
            <a:ext cx="8104446" cy="4680520"/>
          </a:xfrm>
          <a:prstGeom prst="rect">
            <a:avLst/>
          </a:prstGeom>
        </p:spPr>
      </p:pic>
    </p:spTree>
    <p:extLst>
      <p:ext uri="{BB962C8B-B14F-4D97-AF65-F5344CB8AC3E}">
        <p14:creationId xmlns:p14="http://schemas.microsoft.com/office/powerpoint/2010/main" val="3271791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D67D87A1-54B1-4523-803B-D6129ABD72E6}" type="slidenum">
              <a:rPr lang="en-US" altLang="zh-CN"/>
              <a:pPr/>
              <a:t>49</a:t>
            </a:fld>
            <a:endParaRPr lang="en-US" altLang="zh-CN"/>
          </a:p>
        </p:txBody>
      </p:sp>
      <p:sp>
        <p:nvSpPr>
          <p:cNvPr id="192514" name="Rectangle 2"/>
          <p:cNvSpPr>
            <a:spLocks noGrp="1" noChangeArrowheads="1"/>
          </p:cNvSpPr>
          <p:nvPr>
            <p:ph type="title"/>
          </p:nvPr>
        </p:nvSpPr>
        <p:spPr/>
        <p:txBody>
          <a:bodyPr/>
          <a:lstStyle/>
          <a:p>
            <a:r>
              <a:rPr lang="zh-CN" altLang="en-US"/>
              <a:t>相关定义</a:t>
            </a:r>
          </a:p>
        </p:txBody>
      </p:sp>
      <p:pic>
        <p:nvPicPr>
          <p:cNvPr id="3" name="图片 2"/>
          <p:cNvPicPr>
            <a:picLocks noChangeAspect="1"/>
          </p:cNvPicPr>
          <p:nvPr/>
        </p:nvPicPr>
        <p:blipFill>
          <a:blip r:embed="rId2"/>
          <a:stretch>
            <a:fillRect/>
          </a:stretch>
        </p:blipFill>
        <p:spPr>
          <a:xfrm>
            <a:off x="1961785" y="1268760"/>
            <a:ext cx="8383444" cy="4608512"/>
          </a:xfrm>
          <a:prstGeom prst="rect">
            <a:avLst/>
          </a:prstGeom>
        </p:spPr>
      </p:pic>
    </p:spTree>
    <p:extLst>
      <p:ext uri="{BB962C8B-B14F-4D97-AF65-F5344CB8AC3E}">
        <p14:creationId xmlns:p14="http://schemas.microsoft.com/office/powerpoint/2010/main" val="83184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86B905E-BDD7-4B86-8D4A-DC24E8C1F2B4}"/>
              </a:ext>
            </a:extLst>
          </p:cNvPr>
          <p:cNvSpPr>
            <a:spLocks noGrp="1" noChangeArrowheads="1"/>
          </p:cNvSpPr>
          <p:nvPr>
            <p:ph type="title"/>
          </p:nvPr>
        </p:nvSpPr>
        <p:spPr/>
        <p:txBody>
          <a:bodyPr/>
          <a:lstStyle/>
          <a:p>
            <a:r>
              <a:rPr lang="zh-CN" altLang="en-US">
                <a:effectLst>
                  <a:outerShdw blurRad="38100" dist="38100" dir="2700000" algn="tl">
                    <a:srgbClr val="C0C0C0"/>
                  </a:outerShdw>
                </a:effectLst>
              </a:rPr>
              <a:t>数学家名人录</a:t>
            </a:r>
          </a:p>
        </p:txBody>
      </p:sp>
      <p:sp>
        <p:nvSpPr>
          <p:cNvPr id="7171" name="Rectangle 3">
            <a:extLst>
              <a:ext uri="{FF2B5EF4-FFF2-40B4-BE49-F238E27FC236}">
                <a16:creationId xmlns:a16="http://schemas.microsoft.com/office/drawing/2014/main" id="{79365A01-04FA-443D-8118-D384560300B6}"/>
              </a:ext>
            </a:extLst>
          </p:cNvPr>
          <p:cNvSpPr>
            <a:spLocks noGrp="1" noChangeArrowheads="1"/>
          </p:cNvSpPr>
          <p:nvPr>
            <p:ph type="body" idx="1"/>
          </p:nvPr>
        </p:nvSpPr>
        <p:spPr/>
        <p:txBody>
          <a:bodyPr/>
          <a:lstStyle/>
          <a:p>
            <a:endParaRPr lang="zh-CN" altLang="zh-CN"/>
          </a:p>
        </p:txBody>
      </p:sp>
      <p:pic>
        <p:nvPicPr>
          <p:cNvPr id="7172" name="Picture 5" descr="1234">
            <a:extLst>
              <a:ext uri="{FF2B5EF4-FFF2-40B4-BE49-F238E27FC236}">
                <a16:creationId xmlns:a16="http://schemas.microsoft.com/office/drawing/2014/main" id="{94D767C3-66AD-4F10-AC6B-62E41986E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00213"/>
            <a:ext cx="90487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3">
            <a:extLst>
              <a:ext uri="{FF2B5EF4-FFF2-40B4-BE49-F238E27FC236}">
                <a16:creationId xmlns:a16="http://schemas.microsoft.com/office/drawing/2014/main" id="{050AA01F-C9FC-4511-BBF1-B9FE5E5A8458}"/>
              </a:ext>
            </a:extLst>
          </p:cNvPr>
          <p:cNvSpPr txBox="1">
            <a:spLocks noGrp="1"/>
          </p:cNvSpPr>
          <p:nvPr/>
        </p:nvSpPr>
        <p:spPr bwMode="auto">
          <a:xfrm>
            <a:off x="9191626" y="624363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0D29B7B-6F66-438F-B43A-9DAC61BDAD9C}" type="slidenum">
              <a:rPr lang="en-US" altLang="zh-CN" sz="1600">
                <a:latin typeface="Garamond" panose="02020404030301010803" pitchFamily="18" charset="0"/>
              </a:rPr>
              <a:pPr algn="r"/>
              <a:t>5</a:t>
            </a:fld>
            <a:endParaRPr lang="en-US" altLang="zh-CN" sz="1600">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7BDCB1F9-A61A-4F03-A752-7BD7DDFD6756}" type="slidenum">
              <a:rPr lang="en-US" altLang="zh-CN"/>
              <a:pPr/>
              <a:t>50</a:t>
            </a:fld>
            <a:endParaRPr lang="en-US" altLang="zh-CN"/>
          </a:p>
        </p:txBody>
      </p:sp>
      <p:sp>
        <p:nvSpPr>
          <p:cNvPr id="193538" name="Rectangle 2"/>
          <p:cNvSpPr>
            <a:spLocks noGrp="1" noChangeArrowheads="1"/>
          </p:cNvSpPr>
          <p:nvPr>
            <p:ph type="title"/>
          </p:nvPr>
        </p:nvSpPr>
        <p:spPr/>
        <p:txBody>
          <a:bodyPr/>
          <a:lstStyle/>
          <a:p>
            <a:r>
              <a:rPr lang="zh-CN" altLang="en-US"/>
              <a:t>相关定义</a:t>
            </a:r>
          </a:p>
        </p:txBody>
      </p:sp>
      <p:pic>
        <p:nvPicPr>
          <p:cNvPr id="4" name="图片 3"/>
          <p:cNvPicPr>
            <a:picLocks noChangeAspect="1"/>
          </p:cNvPicPr>
          <p:nvPr/>
        </p:nvPicPr>
        <p:blipFill>
          <a:blip r:embed="rId2"/>
          <a:stretch>
            <a:fillRect/>
          </a:stretch>
        </p:blipFill>
        <p:spPr>
          <a:xfrm>
            <a:off x="2006369" y="1628800"/>
            <a:ext cx="8337698" cy="1944216"/>
          </a:xfrm>
          <a:prstGeom prst="rect">
            <a:avLst/>
          </a:prstGeom>
        </p:spPr>
      </p:pic>
    </p:spTree>
    <p:extLst>
      <p:ext uri="{BB962C8B-B14F-4D97-AF65-F5344CB8AC3E}">
        <p14:creationId xmlns:p14="http://schemas.microsoft.com/office/powerpoint/2010/main" val="131576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zh-CN" altLang="en-US" dirty="0"/>
          </a:p>
        </p:txBody>
      </p:sp>
      <p:sp>
        <p:nvSpPr>
          <p:cNvPr id="4" name="标题 1"/>
          <p:cNvSpPr txBox="1">
            <a:spLocks/>
          </p:cNvSpPr>
          <p:nvPr/>
        </p:nvSpPr>
        <p:spPr bwMode="auto">
          <a:xfrm>
            <a:off x="1524000" y="2852936"/>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pitchFamily="34" charset="0"/>
                <a:ea typeface="黑体" pitchFamily="49" charset="-122"/>
              </a:defRPr>
            </a:lvl2pPr>
            <a:lvl3pPr algn="l" rtl="0" fontAlgn="base">
              <a:spcBef>
                <a:spcPct val="0"/>
              </a:spcBef>
              <a:spcAft>
                <a:spcPct val="0"/>
              </a:spcAft>
              <a:defRPr sz="2800" b="1">
                <a:solidFill>
                  <a:schemeClr val="tx1"/>
                </a:solidFill>
                <a:latin typeface="Arial" pitchFamily="34" charset="0"/>
                <a:ea typeface="黑体" pitchFamily="49" charset="-122"/>
              </a:defRPr>
            </a:lvl3pPr>
            <a:lvl4pPr algn="l" rtl="0" fontAlgn="base">
              <a:spcBef>
                <a:spcPct val="0"/>
              </a:spcBef>
              <a:spcAft>
                <a:spcPct val="0"/>
              </a:spcAft>
              <a:defRPr sz="2800" b="1">
                <a:solidFill>
                  <a:schemeClr val="tx1"/>
                </a:solidFill>
                <a:latin typeface="Arial" pitchFamily="34" charset="0"/>
                <a:ea typeface="黑体" pitchFamily="49" charset="-122"/>
              </a:defRPr>
            </a:lvl4pPr>
            <a:lvl5pPr algn="l" rtl="0" fontAlgn="base">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a:lstStyle>
          <a:p>
            <a:pPr algn="ctr"/>
            <a:r>
              <a:rPr lang="zh-CN" altLang="en-US" u="sng" dirty="0"/>
              <a:t>给出一个最优化问题一定能求到最优解吗？</a:t>
            </a:r>
          </a:p>
        </p:txBody>
      </p:sp>
    </p:spTree>
    <p:custDataLst>
      <p:tags r:id="rId1"/>
    </p:custDataLst>
    <p:extLst>
      <p:ext uri="{BB962C8B-B14F-4D97-AF65-F5344CB8AC3E}">
        <p14:creationId xmlns:p14="http://schemas.microsoft.com/office/powerpoint/2010/main" val="13666219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28AEE-A20E-4367-9949-D9809F15E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39FB8A-2028-47C9-A970-9EA9B47CD677}"/>
              </a:ext>
            </a:extLst>
          </p:cNvPr>
          <p:cNvSpPr>
            <a:spLocks noGrp="1"/>
          </p:cNvSpPr>
          <p:nvPr>
            <p:ph idx="1"/>
          </p:nvPr>
        </p:nvSpPr>
        <p:spPr/>
        <p:txBody>
          <a:bodyPr>
            <a:normAutofit/>
          </a:bodyPr>
          <a:lstStyle/>
          <a:p>
            <a:pPr marL="0" indent="0" algn="ctr">
              <a:buNone/>
            </a:pPr>
            <a:r>
              <a:rPr lang="zh-CN" altLang="en-US" sz="4800" b="1" dirty="0">
                <a:solidFill>
                  <a:schemeClr val="accent1"/>
                </a:solidFill>
              </a:rPr>
              <a:t>张益唐  孪生素数猜想</a:t>
            </a:r>
            <a:endParaRPr lang="en-US" altLang="zh-CN" sz="4800" b="1" dirty="0">
              <a:solidFill>
                <a:schemeClr val="accent1"/>
              </a:solidFill>
            </a:endParaRPr>
          </a:p>
        </p:txBody>
      </p:sp>
    </p:spTree>
    <p:extLst>
      <p:ext uri="{BB962C8B-B14F-4D97-AF65-F5344CB8AC3E}">
        <p14:creationId xmlns:p14="http://schemas.microsoft.com/office/powerpoint/2010/main" val="2390722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28AEE-A20E-4367-9949-D9809F15E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39FB8A-2028-47C9-A970-9EA9B47CD677}"/>
              </a:ext>
            </a:extLst>
          </p:cNvPr>
          <p:cNvSpPr>
            <a:spLocks noGrp="1"/>
          </p:cNvSpPr>
          <p:nvPr>
            <p:ph idx="1"/>
          </p:nvPr>
        </p:nvSpPr>
        <p:spPr/>
        <p:txBody>
          <a:bodyPr>
            <a:normAutofit/>
          </a:bodyPr>
          <a:lstStyle/>
          <a:p>
            <a:pPr marL="0" indent="0" algn="ctr">
              <a:buNone/>
            </a:pPr>
            <a:r>
              <a:rPr lang="zh-CN" altLang="en-US" sz="4800" b="1" dirty="0">
                <a:solidFill>
                  <a:schemeClr val="accent1"/>
                </a:solidFill>
              </a:rPr>
              <a:t>望月新一  </a:t>
            </a:r>
            <a:r>
              <a:rPr lang="en-US" altLang="zh-CN" sz="4800" b="1" dirty="0">
                <a:solidFill>
                  <a:schemeClr val="accent1"/>
                </a:solidFill>
              </a:rPr>
              <a:t>ABC</a:t>
            </a:r>
            <a:r>
              <a:rPr lang="zh-CN" altLang="en-US" sz="4800" b="1" dirty="0">
                <a:solidFill>
                  <a:schemeClr val="accent1"/>
                </a:solidFill>
              </a:rPr>
              <a:t>猜想</a:t>
            </a:r>
            <a:endParaRPr lang="en-US" altLang="zh-CN" sz="4800" b="1" dirty="0">
              <a:solidFill>
                <a:schemeClr val="accent1"/>
              </a:solidFill>
            </a:endParaRPr>
          </a:p>
        </p:txBody>
      </p:sp>
    </p:spTree>
    <p:extLst>
      <p:ext uri="{BB962C8B-B14F-4D97-AF65-F5344CB8AC3E}">
        <p14:creationId xmlns:p14="http://schemas.microsoft.com/office/powerpoint/2010/main" val="3762320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28AEE-A20E-4367-9949-D9809F15E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39FB8A-2028-47C9-A970-9EA9B47CD677}"/>
              </a:ext>
            </a:extLst>
          </p:cNvPr>
          <p:cNvSpPr>
            <a:spLocks noGrp="1"/>
          </p:cNvSpPr>
          <p:nvPr>
            <p:ph idx="1"/>
          </p:nvPr>
        </p:nvSpPr>
        <p:spPr/>
        <p:txBody>
          <a:bodyPr>
            <a:normAutofit/>
          </a:bodyPr>
          <a:lstStyle/>
          <a:p>
            <a:pPr marL="0" indent="0" algn="ctr">
              <a:buNone/>
            </a:pPr>
            <a:r>
              <a:rPr lang="zh-CN" altLang="en-US" sz="4800" b="1" dirty="0">
                <a:solidFill>
                  <a:schemeClr val="accent1"/>
                </a:solidFill>
              </a:rPr>
              <a:t>佩雷尔曼  庞加莱猜想</a:t>
            </a:r>
          </a:p>
        </p:txBody>
      </p:sp>
    </p:spTree>
    <p:extLst>
      <p:ext uri="{BB962C8B-B14F-4D97-AF65-F5344CB8AC3E}">
        <p14:creationId xmlns:p14="http://schemas.microsoft.com/office/powerpoint/2010/main" val="3188255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几个概念</a:t>
            </a:r>
          </a:p>
        </p:txBody>
      </p:sp>
      <p:grpSp>
        <p:nvGrpSpPr>
          <p:cNvPr id="19" name="Group 3"/>
          <p:cNvGrpSpPr>
            <a:grpSpLocks/>
          </p:cNvGrpSpPr>
          <p:nvPr/>
        </p:nvGrpSpPr>
        <p:grpSpPr bwMode="auto">
          <a:xfrm>
            <a:off x="5375920" y="-99392"/>
            <a:ext cx="5292080" cy="1080120"/>
            <a:chOff x="0" y="0"/>
            <a:chExt cx="8821" cy="1620"/>
          </a:xfrm>
        </p:grpSpPr>
        <p:grpSp>
          <p:nvGrpSpPr>
            <p:cNvPr id="20"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3"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4" name="矩形 13"/>
          <p:cNvSpPr/>
          <p:nvPr/>
        </p:nvSpPr>
        <p:spPr>
          <a:xfrm>
            <a:off x="2855641" y="1556792"/>
            <a:ext cx="1811201" cy="523220"/>
          </a:xfrm>
          <a:prstGeom prst="rect">
            <a:avLst/>
          </a:prstGeom>
        </p:spPr>
        <p:txBody>
          <a:bodyPr wrap="none">
            <a:spAutoFit/>
          </a:bodyPr>
          <a:lstStyle/>
          <a:p>
            <a:r>
              <a:rPr lang="en-US" altLang="zh-CN" sz="2800" dirty="0"/>
              <a:t>P problem</a:t>
            </a:r>
            <a:endParaRPr lang="zh-CN" altLang="en-US" sz="2800" dirty="0"/>
          </a:p>
        </p:txBody>
      </p:sp>
      <p:sp>
        <p:nvSpPr>
          <p:cNvPr id="15" name="矩形 14"/>
          <p:cNvSpPr/>
          <p:nvPr/>
        </p:nvSpPr>
        <p:spPr>
          <a:xfrm>
            <a:off x="2855640" y="2702405"/>
            <a:ext cx="2070888" cy="523220"/>
          </a:xfrm>
          <a:prstGeom prst="rect">
            <a:avLst/>
          </a:prstGeom>
        </p:spPr>
        <p:txBody>
          <a:bodyPr wrap="none">
            <a:spAutoFit/>
          </a:bodyPr>
          <a:lstStyle/>
          <a:p>
            <a:r>
              <a:rPr lang="en-US" altLang="zh-CN" sz="2800" dirty="0"/>
              <a:t>NP</a:t>
            </a:r>
            <a:r>
              <a:rPr lang="zh-CN" altLang="en-US" sz="2800" dirty="0"/>
              <a:t> </a:t>
            </a:r>
            <a:r>
              <a:rPr lang="en-US" altLang="zh-CN" sz="2800" dirty="0"/>
              <a:t>problem</a:t>
            </a:r>
            <a:endParaRPr lang="zh-CN" altLang="en-US" sz="2800" dirty="0"/>
          </a:p>
        </p:txBody>
      </p:sp>
      <p:sp>
        <p:nvSpPr>
          <p:cNvPr id="16" name="矩形 15"/>
          <p:cNvSpPr/>
          <p:nvPr/>
        </p:nvSpPr>
        <p:spPr>
          <a:xfrm>
            <a:off x="2860686" y="3913892"/>
            <a:ext cx="2935419" cy="523220"/>
          </a:xfrm>
          <a:prstGeom prst="rect">
            <a:avLst/>
          </a:prstGeom>
        </p:spPr>
        <p:txBody>
          <a:bodyPr wrap="none">
            <a:spAutoFit/>
          </a:bodyPr>
          <a:lstStyle/>
          <a:p>
            <a:r>
              <a:rPr lang="en-US" altLang="zh-CN" sz="2800" dirty="0"/>
              <a:t>NP-completeness</a:t>
            </a:r>
            <a:endParaRPr lang="zh-CN" altLang="en-US" sz="2800" dirty="0"/>
          </a:p>
        </p:txBody>
      </p:sp>
      <p:sp>
        <p:nvSpPr>
          <p:cNvPr id="17" name="矩形 16"/>
          <p:cNvSpPr/>
          <p:nvPr/>
        </p:nvSpPr>
        <p:spPr>
          <a:xfrm>
            <a:off x="2867363" y="4994012"/>
            <a:ext cx="1529586" cy="523220"/>
          </a:xfrm>
          <a:prstGeom prst="rect">
            <a:avLst/>
          </a:prstGeom>
        </p:spPr>
        <p:txBody>
          <a:bodyPr wrap="none">
            <a:spAutoFit/>
          </a:bodyPr>
          <a:lstStyle/>
          <a:p>
            <a:r>
              <a:rPr lang="en-US" altLang="zh-CN" sz="2800" dirty="0"/>
              <a:t>NP-hard</a:t>
            </a:r>
            <a:endParaRPr lang="zh-CN" altLang="en-US" sz="2800" dirty="0"/>
          </a:p>
        </p:txBody>
      </p:sp>
    </p:spTree>
    <p:extLst>
      <p:ext uri="{BB962C8B-B14F-4D97-AF65-F5344CB8AC3E}">
        <p14:creationId xmlns:p14="http://schemas.microsoft.com/office/powerpoint/2010/main" val="326500652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NP</a:t>
            </a:r>
            <a:r>
              <a:rPr lang="zh-CN" altLang="en-US" dirty="0"/>
              <a:t>问题</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124745"/>
            <a:ext cx="7732126" cy="526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7497927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学术论文</a:t>
            </a:r>
          </a:p>
        </p:txBody>
      </p:sp>
      <p:grpSp>
        <p:nvGrpSpPr>
          <p:cNvPr id="19" name="Group 3"/>
          <p:cNvGrpSpPr>
            <a:grpSpLocks/>
          </p:cNvGrpSpPr>
          <p:nvPr/>
        </p:nvGrpSpPr>
        <p:grpSpPr bwMode="auto">
          <a:xfrm>
            <a:off x="5375920" y="-99392"/>
            <a:ext cx="5292080" cy="1080120"/>
            <a:chOff x="0" y="0"/>
            <a:chExt cx="8821" cy="1620"/>
          </a:xfrm>
        </p:grpSpPr>
        <p:grpSp>
          <p:nvGrpSpPr>
            <p:cNvPr id="20"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问题研究意义</a:t>
                  </a:r>
                  <a:endParaRPr lang="zh-CN" altLang="zh-CN" b="1" dirty="0">
                    <a:solidFill>
                      <a:srgbClr val="FFFFFF"/>
                    </a:solidFill>
                    <a:latin typeface="微软雅黑" pitchFamily="34" charset="-122"/>
                  </a:endParaRP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200" y="1644031"/>
            <a:ext cx="89644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520" y="3105862"/>
            <a:ext cx="864096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1592" y="4509120"/>
            <a:ext cx="835292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32308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gtEl>
                                        <p:attrNameLst>
                                          <p:attrName>style.visibility</p:attrName>
                                        </p:attrNameLst>
                                      </p:cBhvr>
                                      <p:to>
                                        <p:strVal val="visible"/>
                                      </p:to>
                                    </p:set>
                                    <p:anim calcmode="lin" valueType="num">
                                      <p:cBhvr additive="base">
                                        <p:cTn id="19" dur="500" fill="hold"/>
                                        <p:tgtEl>
                                          <p:spTgt spid="12290"/>
                                        </p:tgtEl>
                                        <p:attrNameLst>
                                          <p:attrName>ppt_x</p:attrName>
                                        </p:attrNameLst>
                                      </p:cBhvr>
                                      <p:tavLst>
                                        <p:tav tm="0">
                                          <p:val>
                                            <p:strVal val="#ppt_x"/>
                                          </p:val>
                                        </p:tav>
                                        <p:tav tm="100000">
                                          <p:val>
                                            <p:strVal val="#ppt_x"/>
                                          </p:val>
                                        </p:tav>
                                      </p:tavLst>
                                    </p:anim>
                                    <p:anim calcmode="lin" valueType="num">
                                      <p:cBhvr additive="base">
                                        <p:cTn id="20"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概念定义</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sp>
        <p:nvSpPr>
          <p:cNvPr id="11" name="Rectangle 2"/>
          <p:cNvSpPr txBox="1">
            <a:spLocks noChangeArrowheads="1"/>
          </p:cNvSpPr>
          <p:nvPr/>
        </p:nvSpPr>
        <p:spPr bwMode="auto">
          <a:xfrm>
            <a:off x="1847528" y="1342120"/>
            <a:ext cx="2736304"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3200" b="1" kern="0" dirty="0">
                <a:solidFill>
                  <a:srgbClr val="FF0000"/>
                </a:solidFill>
                <a:latin typeface="+mj-lt"/>
                <a:ea typeface="+mj-ea"/>
                <a:cs typeface="+mj-cs"/>
              </a:rPr>
              <a:t>P problem</a:t>
            </a:r>
            <a:endParaRPr lang="zh-CN" altLang="zh-CN" sz="3200" b="1" kern="0" dirty="0">
              <a:solidFill>
                <a:srgbClr val="FF0000"/>
              </a:solidFill>
              <a:latin typeface="+mj-lt"/>
              <a:ea typeface="+mj-ea"/>
              <a:cs typeface="+mj-cs"/>
            </a:endParaRPr>
          </a:p>
        </p:txBody>
      </p:sp>
      <p:sp>
        <p:nvSpPr>
          <p:cNvPr id="12" name="Rectangle 2"/>
          <p:cNvSpPr txBox="1">
            <a:spLocks noChangeArrowheads="1"/>
          </p:cNvSpPr>
          <p:nvPr/>
        </p:nvSpPr>
        <p:spPr bwMode="auto">
          <a:xfrm>
            <a:off x="1847528" y="3646268"/>
            <a:ext cx="2835272"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altLang="zh-CN" sz="3200" b="1" kern="0" dirty="0">
                <a:solidFill>
                  <a:srgbClr val="FF0000"/>
                </a:solidFill>
                <a:latin typeface="+mj-lt"/>
                <a:ea typeface="+mj-ea"/>
                <a:cs typeface="+mj-cs"/>
              </a:rPr>
              <a:t>NP problem</a:t>
            </a:r>
            <a:r>
              <a:rPr lang="zh-CN" altLang="en-US" sz="3200" b="1" kern="0" dirty="0">
                <a:solidFill>
                  <a:srgbClr val="FF0000"/>
                </a:solidFill>
                <a:latin typeface="+mj-lt"/>
                <a:ea typeface="+mj-ea"/>
                <a:cs typeface="+mj-cs"/>
              </a:rPr>
              <a:t>？</a:t>
            </a:r>
            <a:endParaRPr lang="zh-CN" altLang="zh-CN" sz="3200" b="1" kern="0" dirty="0">
              <a:solidFill>
                <a:srgbClr val="FF0000"/>
              </a:solidFill>
              <a:latin typeface="+mj-lt"/>
              <a:ea typeface="+mj-ea"/>
              <a:cs typeface="+mj-cs"/>
            </a:endParaRPr>
          </a:p>
        </p:txBody>
      </p:sp>
      <p:sp>
        <p:nvSpPr>
          <p:cNvPr id="15" name="Rectangle 2"/>
          <p:cNvSpPr txBox="1">
            <a:spLocks noChangeArrowheads="1"/>
          </p:cNvSpPr>
          <p:nvPr/>
        </p:nvSpPr>
        <p:spPr bwMode="auto">
          <a:xfrm>
            <a:off x="5087888" y="1342120"/>
            <a:ext cx="5040560" cy="558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2400" dirty="0">
                <a:latin typeface="Times New Roman" pitchFamily="18" charset="0"/>
                <a:cs typeface="Times New Roman" pitchFamily="18" charset="0"/>
              </a:rPr>
              <a:t>Polynomial problem</a:t>
            </a:r>
            <a:endParaRPr lang="zh-CN" altLang="zh-CN" sz="3200" b="1" kern="0" dirty="0">
              <a:latin typeface="+mj-lt"/>
              <a:ea typeface="+mj-ea"/>
              <a:cs typeface="+mj-cs"/>
            </a:endParaRPr>
          </a:p>
        </p:txBody>
      </p:sp>
      <p:sp>
        <p:nvSpPr>
          <p:cNvPr id="16" name="Rectangle 2"/>
          <p:cNvSpPr txBox="1">
            <a:spLocks noChangeArrowheads="1"/>
          </p:cNvSpPr>
          <p:nvPr/>
        </p:nvSpPr>
        <p:spPr bwMode="auto">
          <a:xfrm>
            <a:off x="5087888" y="3779770"/>
            <a:ext cx="5040560" cy="558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2400" dirty="0">
                <a:latin typeface="Times New Roman" pitchFamily="18" charset="0"/>
                <a:cs typeface="Times New Roman" pitchFamily="18" charset="0"/>
              </a:rPr>
              <a:t>Non-deterministic polynomial problem</a:t>
            </a:r>
            <a:endParaRPr lang="zh-CN" altLang="zh-CN" sz="3200" b="1" kern="0" dirty="0">
              <a:latin typeface="+mj-lt"/>
              <a:ea typeface="+mj-ea"/>
              <a:cs typeface="+mj-cs"/>
            </a:endParaRPr>
          </a:p>
        </p:txBody>
      </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 name="矩形 1"/>
          <p:cNvSpPr/>
          <p:nvPr/>
        </p:nvSpPr>
        <p:spPr>
          <a:xfrm>
            <a:off x="2428188" y="2145050"/>
            <a:ext cx="7700261" cy="707886"/>
          </a:xfrm>
          <a:prstGeom prst="rect">
            <a:avLst/>
          </a:prstGeom>
        </p:spPr>
        <p:txBody>
          <a:bodyPr wrap="square">
            <a:spAutoFit/>
          </a:bodyPr>
          <a:lstStyle/>
          <a:p>
            <a:r>
              <a:rPr lang="zh-CN" altLang="en-US" sz="2000" dirty="0"/>
              <a:t>如果一个问题可以找到一个能在多项式的时间里解决它的算法，那么这个问题就属于</a:t>
            </a:r>
            <a:r>
              <a:rPr lang="en-US" altLang="zh-CN" sz="2000" b="1" dirty="0"/>
              <a:t>P</a:t>
            </a:r>
            <a:r>
              <a:rPr lang="zh-CN" altLang="en-US" sz="2000" b="1" dirty="0"/>
              <a:t>问题</a:t>
            </a:r>
            <a:r>
              <a:rPr lang="zh-CN" altLang="en-US" sz="2000" dirty="0"/>
              <a:t>。</a:t>
            </a:r>
          </a:p>
        </p:txBody>
      </p:sp>
      <p:sp>
        <p:nvSpPr>
          <p:cNvPr id="3" name="矩形 2"/>
          <p:cNvSpPr/>
          <p:nvPr/>
        </p:nvSpPr>
        <p:spPr>
          <a:xfrm>
            <a:off x="2495600" y="4653136"/>
            <a:ext cx="7308304" cy="400110"/>
          </a:xfrm>
          <a:prstGeom prst="rect">
            <a:avLst/>
          </a:prstGeom>
        </p:spPr>
        <p:txBody>
          <a:bodyPr wrap="square">
            <a:spAutoFit/>
          </a:bodyPr>
          <a:lstStyle/>
          <a:p>
            <a:r>
              <a:rPr lang="en-US" altLang="zh-CN" sz="2000" b="1" dirty="0"/>
              <a:t>NP</a:t>
            </a:r>
            <a:r>
              <a:rPr lang="zh-CN" altLang="en-US" sz="2000" b="1" dirty="0"/>
              <a:t>问题</a:t>
            </a:r>
            <a:r>
              <a:rPr lang="zh-CN" altLang="en-US" sz="2000" dirty="0"/>
              <a:t>是指</a:t>
            </a:r>
            <a:r>
              <a:rPr lang="zh-CN" altLang="en-US" sz="2000" b="1" dirty="0"/>
              <a:t>可以在多项式的时间里验证一个解的问题</a:t>
            </a:r>
            <a:r>
              <a:rPr lang="zh-CN" altLang="en-US" sz="2000" dirty="0"/>
              <a:t>。</a:t>
            </a:r>
          </a:p>
        </p:txBody>
      </p:sp>
    </p:spTree>
    <p:custDataLst>
      <p:tags r:id="rId1"/>
    </p:custDataLst>
    <p:extLst>
      <p:ext uri="{BB962C8B-B14F-4D97-AF65-F5344CB8AC3E}">
        <p14:creationId xmlns:p14="http://schemas.microsoft.com/office/powerpoint/2010/main" val="3620632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概念定义</a:t>
            </a:r>
          </a:p>
        </p:txBody>
      </p:sp>
      <p:grpSp>
        <p:nvGrpSpPr>
          <p:cNvPr id="6" name="Group 3"/>
          <p:cNvGrpSpPr>
            <a:grpSpLocks/>
          </p:cNvGrpSpPr>
          <p:nvPr/>
        </p:nvGrpSpPr>
        <p:grpSpPr bwMode="auto">
          <a:xfrm>
            <a:off x="5375920" y="-99392"/>
            <a:ext cx="5292080" cy="1080120"/>
            <a:chOff x="0" y="0"/>
            <a:chExt cx="8821" cy="1620"/>
          </a:xfrm>
        </p:grpSpPr>
        <p:grpSp>
          <p:nvGrpSpPr>
            <p:cNvPr id="7" name="Group 4"/>
            <p:cNvGrpSpPr>
              <a:grpSpLocks/>
            </p:cNvGrpSpPr>
            <p:nvPr/>
          </p:nvGrpSpPr>
          <p:grpSpPr bwMode="auto">
            <a:xfrm>
              <a:off x="1087" y="415"/>
              <a:ext cx="7735" cy="1028"/>
              <a:chOff x="0" y="0"/>
              <a:chExt cx="4354" cy="411"/>
            </a:xfrm>
          </p:grpSpPr>
          <p:sp>
            <p:nvSpPr>
              <p:cNvPr id="25"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8" name="Group 6"/>
              <p:cNvGrpSpPr>
                <a:grpSpLocks/>
              </p:cNvGrpSpPr>
              <p:nvPr/>
            </p:nvGrpSpPr>
            <p:grpSpPr bwMode="auto">
              <a:xfrm>
                <a:off x="0" y="0"/>
                <a:ext cx="4354" cy="333"/>
                <a:chOff x="0" y="0"/>
                <a:chExt cx="4354" cy="333"/>
              </a:xfrm>
            </p:grpSpPr>
            <p:sp>
              <p:nvSpPr>
                <p:cNvPr id="31"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zh-CN" altLang="en-US" b="1" dirty="0">
                      <a:solidFill>
                        <a:srgbClr val="FFFFFF"/>
                      </a:solidFill>
                      <a:latin typeface="微软雅黑" pitchFamily="34" charset="-122"/>
                    </a:rPr>
                    <a:t>研究背景</a:t>
                  </a:r>
                </a:p>
              </p:txBody>
            </p:sp>
            <p:sp>
              <p:nvSpPr>
                <p:cNvPr id="3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21"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2"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01</a:t>
              </a:r>
              <a:endParaRPr lang="zh-CN" altLang="en-US" sz="1400" spc="-70" dirty="0">
                <a:ln w="9525">
                  <a:noFill/>
                  <a:round/>
                  <a:headEnd/>
                  <a:tailEnd/>
                </a:ln>
                <a:solidFill>
                  <a:schemeClr val="bg1"/>
                </a:solidFill>
                <a:latin typeface="Arial Black"/>
              </a:endParaRPr>
            </a:p>
          </p:txBody>
        </p:sp>
      </p:grpSp>
      <p:grpSp>
        <p:nvGrpSpPr>
          <p:cNvPr id="17" name="Group 3"/>
          <p:cNvGrpSpPr>
            <a:grpSpLocks/>
          </p:cNvGrpSpPr>
          <p:nvPr/>
        </p:nvGrpSpPr>
        <p:grpSpPr bwMode="auto">
          <a:xfrm>
            <a:off x="5375920" y="-99272"/>
            <a:ext cx="5292000" cy="1080000"/>
            <a:chOff x="0" y="0"/>
            <a:chExt cx="8822" cy="1620"/>
          </a:xfrm>
        </p:grpSpPr>
        <p:grpSp>
          <p:nvGrpSpPr>
            <p:cNvPr id="18" name="Group 4"/>
            <p:cNvGrpSpPr>
              <a:grpSpLocks/>
            </p:cNvGrpSpPr>
            <p:nvPr/>
          </p:nvGrpSpPr>
          <p:grpSpPr bwMode="auto">
            <a:xfrm>
              <a:off x="1087" y="415"/>
              <a:ext cx="7735" cy="1028"/>
              <a:chOff x="0" y="0"/>
              <a:chExt cx="4354" cy="411"/>
            </a:xfrm>
          </p:grpSpPr>
          <p:sp>
            <p:nvSpPr>
              <p:cNvPr id="23" name="AutoShape 5"/>
              <p:cNvSpPr>
                <a:spLocks noChangeArrowheads="1"/>
              </p:cNvSpPr>
              <p:nvPr/>
            </p:nvSpPr>
            <p:spPr bwMode="auto">
              <a:xfrm>
                <a:off x="76" y="328"/>
                <a:ext cx="4269" cy="83"/>
              </a:xfrm>
              <a:custGeom>
                <a:avLst/>
                <a:gdLst>
                  <a:gd name="G0" fmla="+- 263 0 0"/>
                  <a:gd name="G1" fmla="+- 21600 0 263"/>
                  <a:gd name="G2" fmla="*/ 263 1 2"/>
                  <a:gd name="G3" fmla="+- 21600 0 G2"/>
                  <a:gd name="G4" fmla="+/ 263 21600 2"/>
                  <a:gd name="G5" fmla="+/ G1 0 2"/>
                  <a:gd name="G6" fmla="*/ 21600 21600 263"/>
                  <a:gd name="G7" fmla="*/ G6 1 2"/>
                  <a:gd name="G8" fmla="+- 21600 0 G7"/>
                  <a:gd name="G9" fmla="*/ 21600 1 2"/>
                  <a:gd name="G10" fmla="+- 263 0 G9"/>
                  <a:gd name="G11" fmla="?: G10 G8 0"/>
                  <a:gd name="G12" fmla="?: G10 G7 21600"/>
                  <a:gd name="T0" fmla="*/ 21468 w 21600"/>
                  <a:gd name="T1" fmla="*/ 10800 h 21600"/>
                  <a:gd name="T2" fmla="*/ 10800 w 21600"/>
                  <a:gd name="T3" fmla="*/ 21600 h 21600"/>
                  <a:gd name="T4" fmla="*/ 132 w 21600"/>
                  <a:gd name="T5" fmla="*/ 10800 h 21600"/>
                  <a:gd name="T6" fmla="*/ 10800 w 21600"/>
                  <a:gd name="T7" fmla="*/ 0 h 21600"/>
                  <a:gd name="T8" fmla="*/ 1932 w 21600"/>
                  <a:gd name="T9" fmla="*/ 1932 h 21600"/>
                  <a:gd name="T10" fmla="*/ 19668 w 21600"/>
                  <a:gd name="T11" fmla="*/ 19668 h 21600"/>
                </a:gdLst>
                <a:ahLst/>
                <a:cxnLst>
                  <a:cxn ang="0">
                    <a:pos x="T0" y="T1"/>
                  </a:cxn>
                  <a:cxn ang="0">
                    <a:pos x="T2" y="T3"/>
                  </a:cxn>
                  <a:cxn ang="0">
                    <a:pos x="T4" y="T5"/>
                  </a:cxn>
                  <a:cxn ang="0">
                    <a:pos x="T6" y="T7"/>
                  </a:cxn>
                </a:cxnLst>
                <a:rect l="T8" t="T9" r="T10" b="T11"/>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nvGrpSpPr>
              <p:cNvPr id="24" name="Group 6"/>
              <p:cNvGrpSpPr>
                <a:grpSpLocks/>
              </p:cNvGrpSpPr>
              <p:nvPr/>
            </p:nvGrpSpPr>
            <p:grpSpPr bwMode="auto">
              <a:xfrm>
                <a:off x="0" y="0"/>
                <a:ext cx="4354" cy="333"/>
                <a:chOff x="0" y="0"/>
                <a:chExt cx="4354" cy="333"/>
              </a:xfrm>
            </p:grpSpPr>
            <p:sp>
              <p:nvSpPr>
                <p:cNvPr id="26" name="AutoShape 7"/>
                <p:cNvSpPr>
                  <a:spLocks noChangeArrowheads="1"/>
                </p:cNvSpPr>
                <p:nvPr/>
              </p:nvSpPr>
              <p:spPr bwMode="auto">
                <a:xfrm>
                  <a:off x="0" y="0"/>
                  <a:ext cx="4354" cy="333"/>
                </a:xfrm>
                <a:prstGeom prst="roundRect">
                  <a:avLst>
                    <a:gd name="adj" fmla="val 5444"/>
                  </a:avLst>
                </a:prstGeom>
                <a:gradFill rotWithShape="1">
                  <a:gsLst>
                    <a:gs pos="0">
                      <a:schemeClr val="hlink"/>
                    </a:gs>
                    <a:gs pos="100000">
                      <a:schemeClr val="accent1"/>
                    </a:gs>
                  </a:gsLst>
                  <a:lin ang="0" scaled="1"/>
                </a:gradFill>
                <a:ln w="6350" cap="flat" cmpd="sng">
                  <a:solidFill>
                    <a:srgbClr val="333333"/>
                  </a:solidFill>
                  <a:round/>
                  <a:headEnd/>
                  <a:tailEnd/>
                </a:ln>
                <a:effectLst/>
              </p:spPr>
              <p:txBody>
                <a:bodyPr wrap="none" anchor="ctr"/>
                <a:lstStyle/>
                <a:p>
                  <a:pPr marL="1262063" indent="-638175">
                    <a:spcBef>
                      <a:spcPct val="20000"/>
                    </a:spcBef>
                    <a:buClr>
                      <a:srgbClr val="E1B40C"/>
                    </a:buClr>
                  </a:pPr>
                  <a:r>
                    <a:rPr lang="en-US" altLang="zh-CN" b="1" dirty="0">
                      <a:solidFill>
                        <a:srgbClr val="FFFFFF"/>
                      </a:solidFill>
                      <a:latin typeface="微软雅黑" pitchFamily="34" charset="-122"/>
                    </a:rPr>
                    <a:t>NP</a:t>
                  </a:r>
                  <a:r>
                    <a:rPr lang="zh-CN" altLang="en-US" b="1" dirty="0">
                      <a:solidFill>
                        <a:srgbClr val="FFFFFF"/>
                      </a:solidFill>
                      <a:latin typeface="微软雅黑" pitchFamily="34" charset="-122"/>
                    </a:rPr>
                    <a:t>问题基础知识</a:t>
                  </a:r>
                  <a:endParaRPr lang="zh-CN" altLang="zh-CN" b="1" dirty="0">
                    <a:solidFill>
                      <a:srgbClr val="FFFFFF"/>
                    </a:solidFill>
                    <a:latin typeface="微软雅黑" pitchFamily="34" charset="-122"/>
                  </a:endParaRPr>
                </a:p>
              </p:txBody>
            </p:sp>
            <p:sp>
              <p:nvSpPr>
                <p:cNvPr id="27" name="AutoShape 8"/>
                <p:cNvSpPr>
                  <a:spLocks noChangeArrowheads="1"/>
                </p:cNvSpPr>
                <p:nvPr/>
              </p:nvSpPr>
              <p:spPr bwMode="auto">
                <a:xfrm>
                  <a:off x="99" y="18"/>
                  <a:ext cx="4225"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noFill/>
                  <a:round/>
                  <a:headEnd/>
                  <a:tailEnd/>
                </a:ln>
                <a:effectLst/>
              </p:spPr>
              <p:txBody>
                <a:bodyPr wrap="none" anchor="ctr"/>
                <a:lstStyle/>
                <a:p>
                  <a:endParaRPr lang="zh-CN" altLang="en-US"/>
                </a:p>
              </p:txBody>
            </p:sp>
          </p:grpSp>
        </p:grpSp>
        <p:pic>
          <p:nvPicPr>
            <p:cNvPr id="19" name="Picture 9" descr="显示器1"/>
            <p:cNvPicPr>
              <a:picLocks noChangeAspect="1" noChangeArrowheads="1"/>
            </p:cNvPicPr>
            <p:nvPr/>
          </p:nvPicPr>
          <p:blipFill>
            <a:blip r:embed="rId4" cstate="print"/>
            <a:srcRect/>
            <a:stretch>
              <a:fillRect/>
            </a:stretch>
          </p:blipFill>
          <p:spPr bwMode="auto">
            <a:xfrm>
              <a:off x="0" y="0"/>
              <a:ext cx="1620" cy="1620"/>
            </a:xfrm>
            <a:prstGeom prst="rect">
              <a:avLst/>
            </a:prstGeom>
            <a:noFill/>
            <a:ln w="9525">
              <a:noFill/>
              <a:miter lim="800000"/>
              <a:headEnd/>
              <a:tailEnd/>
            </a:ln>
            <a:effectLst/>
          </p:spPr>
        </p:pic>
        <p:sp>
          <p:nvSpPr>
            <p:cNvPr id="20" name="WordArt 10"/>
            <p:cNvSpPr>
              <a:spLocks noChangeArrowheads="1" noChangeShapeType="1"/>
            </p:cNvSpPr>
            <p:nvPr/>
          </p:nvSpPr>
          <p:spPr bwMode="auto">
            <a:xfrm>
              <a:off x="430" y="530"/>
              <a:ext cx="795" cy="400"/>
            </a:xfrm>
            <a:prstGeom prst="rect">
              <a:avLst/>
            </a:prstGeom>
          </p:spPr>
          <p:txBody>
            <a:bodyPr wrap="none" fromWordArt="1">
              <a:prstTxWarp prst="textPlain">
                <a:avLst>
                  <a:gd name="adj" fmla="val 50000"/>
                </a:avLst>
              </a:prstTxWarp>
            </a:bodyPr>
            <a:lstStyle/>
            <a:p>
              <a:pPr algn="ctr"/>
              <a:r>
                <a:rPr lang="en-US" altLang="zh-CN" sz="1400" spc="-70" dirty="0">
                  <a:ln w="9525">
                    <a:noFill/>
                    <a:round/>
                    <a:headEnd/>
                    <a:tailEnd/>
                  </a:ln>
                  <a:solidFill>
                    <a:schemeClr val="bg1"/>
                  </a:solidFill>
                  <a:latin typeface="Arial Black"/>
                </a:rPr>
                <a:t>02</a:t>
              </a:r>
              <a:endParaRPr lang="zh-CN" altLang="en-US" sz="1400" spc="-70" dirty="0">
                <a:ln w="9525">
                  <a:noFill/>
                  <a:round/>
                  <a:headEnd/>
                  <a:tailEnd/>
                </a:ln>
                <a:solidFill>
                  <a:schemeClr val="bg1"/>
                </a:solidFill>
                <a:latin typeface="Arial Black"/>
              </a:endParaRPr>
            </a:p>
          </p:txBody>
        </p:sp>
      </p:grpSp>
      <p:sp>
        <p:nvSpPr>
          <p:cNvPr id="28" name="Rectangle 2"/>
          <p:cNvSpPr txBox="1">
            <a:spLocks noChangeArrowheads="1"/>
          </p:cNvSpPr>
          <p:nvPr/>
        </p:nvSpPr>
        <p:spPr bwMode="auto">
          <a:xfrm>
            <a:off x="1847528" y="1342120"/>
            <a:ext cx="5671866"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200" b="1" kern="0" dirty="0">
                <a:solidFill>
                  <a:srgbClr val="FF0000"/>
                </a:solidFill>
                <a:latin typeface="+mj-lt"/>
                <a:ea typeface="+mj-ea"/>
                <a:cs typeface="+mj-cs"/>
              </a:rPr>
              <a:t>NP-completeness</a:t>
            </a:r>
            <a:endParaRPr lang="zh-CN" altLang="en-US" sz="3200" b="1" kern="0" dirty="0">
              <a:solidFill>
                <a:srgbClr val="FF0000"/>
              </a:solidFill>
              <a:latin typeface="+mj-lt"/>
              <a:ea typeface="+mj-ea"/>
              <a:cs typeface="+mj-cs"/>
            </a:endParaRPr>
          </a:p>
        </p:txBody>
      </p:sp>
      <p:sp>
        <p:nvSpPr>
          <p:cNvPr id="29" name="Rectangle 2"/>
          <p:cNvSpPr txBox="1">
            <a:spLocks noChangeArrowheads="1"/>
          </p:cNvSpPr>
          <p:nvPr/>
        </p:nvSpPr>
        <p:spPr bwMode="auto">
          <a:xfrm>
            <a:off x="1847528" y="3646268"/>
            <a:ext cx="2835272" cy="8256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sz="3200" b="1" kern="0" dirty="0">
                <a:solidFill>
                  <a:srgbClr val="FF0000"/>
                </a:solidFill>
                <a:latin typeface="+mj-lt"/>
                <a:ea typeface="+mj-ea"/>
                <a:cs typeface="+mj-cs"/>
              </a:rPr>
              <a:t>NP-hard</a:t>
            </a:r>
            <a:endParaRPr lang="zh-CN" altLang="en-US" sz="3200" b="1" kern="0" dirty="0">
              <a:solidFill>
                <a:srgbClr val="FF0000"/>
              </a:solidFill>
              <a:latin typeface="+mj-lt"/>
              <a:ea typeface="+mj-ea"/>
              <a:cs typeface="+mj-cs"/>
            </a:endParaRPr>
          </a:p>
        </p:txBody>
      </p:sp>
      <p:sp>
        <p:nvSpPr>
          <p:cNvPr id="30" name="Rectangle 2"/>
          <p:cNvSpPr txBox="1">
            <a:spLocks noChangeArrowheads="1"/>
          </p:cNvSpPr>
          <p:nvPr/>
        </p:nvSpPr>
        <p:spPr bwMode="auto">
          <a:xfrm>
            <a:off x="3401615" y="2060848"/>
            <a:ext cx="3147393"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①该问题是一个</a:t>
            </a:r>
            <a:r>
              <a:rPr lang="en-US" altLang="zh-CN" sz="2000" b="1" kern="0" dirty="0">
                <a:latin typeface="+mj-lt"/>
                <a:ea typeface="+mj-ea"/>
                <a:cs typeface="+mj-cs"/>
              </a:rPr>
              <a:t>NP</a:t>
            </a:r>
            <a:r>
              <a:rPr lang="zh-CN" altLang="en-US" sz="2000" b="1" kern="0" dirty="0">
                <a:latin typeface="+mj-lt"/>
                <a:ea typeface="+mj-ea"/>
                <a:cs typeface="+mj-cs"/>
              </a:rPr>
              <a:t>问题</a:t>
            </a:r>
            <a:endParaRPr lang="zh-CN" altLang="zh-CN" sz="2000" b="1" kern="0" dirty="0">
              <a:latin typeface="+mj-lt"/>
              <a:ea typeface="+mj-ea"/>
              <a:cs typeface="+mj-cs"/>
            </a:endParaRPr>
          </a:p>
        </p:txBody>
      </p:sp>
      <p:sp>
        <p:nvSpPr>
          <p:cNvPr id="32" name="Rectangle 2"/>
          <p:cNvSpPr txBox="1">
            <a:spLocks noChangeArrowheads="1"/>
          </p:cNvSpPr>
          <p:nvPr/>
        </p:nvSpPr>
        <p:spPr bwMode="auto">
          <a:xfrm>
            <a:off x="3397796" y="2564904"/>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②所有的</a:t>
            </a:r>
            <a:r>
              <a:rPr lang="en-US" altLang="zh-CN" sz="2000" b="1" kern="0" dirty="0">
                <a:latin typeface="+mj-lt"/>
                <a:ea typeface="+mj-ea"/>
                <a:cs typeface="+mj-cs"/>
              </a:rPr>
              <a:t>NP</a:t>
            </a:r>
            <a:r>
              <a:rPr lang="zh-CN" altLang="en-US" sz="2000" b="1" kern="0" dirty="0">
                <a:latin typeface="+mj-lt"/>
                <a:ea typeface="+mj-ea"/>
                <a:cs typeface="+mj-cs"/>
              </a:rPr>
              <a:t>问题都可以</a:t>
            </a:r>
            <a:r>
              <a:rPr lang="zh-CN" altLang="en-US" sz="2000" b="1" kern="0" dirty="0">
                <a:solidFill>
                  <a:srgbClr val="FF0000"/>
                </a:solidFill>
                <a:latin typeface="+mj-lt"/>
                <a:ea typeface="+mj-ea"/>
                <a:cs typeface="+mj-cs"/>
              </a:rPr>
              <a:t>归约</a:t>
            </a:r>
            <a:r>
              <a:rPr lang="zh-CN" altLang="en-US" sz="2000" b="1" kern="0" dirty="0">
                <a:latin typeface="+mj-lt"/>
                <a:ea typeface="+mj-ea"/>
                <a:cs typeface="+mj-cs"/>
              </a:rPr>
              <a:t>到该问题</a:t>
            </a:r>
            <a:endParaRPr lang="zh-CN" altLang="zh-CN" sz="2000" b="1" kern="0" dirty="0">
              <a:latin typeface="+mj-lt"/>
              <a:ea typeface="+mj-ea"/>
              <a:cs typeface="+mj-cs"/>
            </a:endParaRPr>
          </a:p>
        </p:txBody>
      </p:sp>
      <p:sp>
        <p:nvSpPr>
          <p:cNvPr id="33" name="Rectangle 2"/>
          <p:cNvSpPr txBox="1">
            <a:spLocks noChangeArrowheads="1"/>
          </p:cNvSpPr>
          <p:nvPr/>
        </p:nvSpPr>
        <p:spPr bwMode="auto">
          <a:xfrm>
            <a:off x="3397796" y="4509120"/>
            <a:ext cx="5362500"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zh-CN" altLang="en-US" sz="2000" b="1" kern="0" dirty="0">
                <a:latin typeface="+mj-lt"/>
                <a:ea typeface="+mj-ea"/>
                <a:cs typeface="+mj-cs"/>
              </a:rPr>
              <a:t>所有的</a:t>
            </a:r>
            <a:r>
              <a:rPr lang="en-US" altLang="zh-CN" sz="2000" b="1" kern="0" dirty="0">
                <a:latin typeface="+mj-lt"/>
                <a:ea typeface="+mj-ea"/>
                <a:cs typeface="+mj-cs"/>
              </a:rPr>
              <a:t>NP</a:t>
            </a:r>
            <a:r>
              <a:rPr lang="zh-CN" altLang="en-US" sz="2000" b="1" kern="0" dirty="0">
                <a:latin typeface="+mj-lt"/>
                <a:ea typeface="+mj-ea"/>
                <a:cs typeface="+mj-cs"/>
              </a:rPr>
              <a:t>问题都可以</a:t>
            </a:r>
            <a:r>
              <a:rPr lang="zh-CN" altLang="en-US" sz="2000" b="1" kern="0" dirty="0">
                <a:solidFill>
                  <a:srgbClr val="FF0000"/>
                </a:solidFill>
                <a:latin typeface="+mj-lt"/>
                <a:ea typeface="+mj-ea"/>
                <a:cs typeface="+mj-cs"/>
              </a:rPr>
              <a:t>归约</a:t>
            </a:r>
            <a:r>
              <a:rPr lang="zh-CN" altLang="en-US" sz="2000" b="1" kern="0" dirty="0">
                <a:latin typeface="+mj-lt"/>
                <a:ea typeface="+mj-ea"/>
                <a:cs typeface="+mj-cs"/>
              </a:rPr>
              <a:t>到该问题</a:t>
            </a:r>
            <a:endParaRPr lang="zh-CN" altLang="zh-CN" sz="2000" b="1" kern="0" dirty="0">
              <a:latin typeface="+mj-lt"/>
              <a:ea typeface="+mj-ea"/>
              <a:cs typeface="+mj-cs"/>
            </a:endParaRPr>
          </a:p>
        </p:txBody>
      </p:sp>
    </p:spTree>
    <p:custDataLst>
      <p:tags r:id="rId1"/>
    </p:custDataLst>
    <p:extLst>
      <p:ext uri="{BB962C8B-B14F-4D97-AF65-F5344CB8AC3E}">
        <p14:creationId xmlns:p14="http://schemas.microsoft.com/office/powerpoint/2010/main" val="1851956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04AD5CE-AD56-4C86-A49F-9E4B38909A9F}"/>
              </a:ext>
            </a:extLst>
          </p:cNvPr>
          <p:cNvSpPr>
            <a:spLocks noGrp="1" noChangeArrowheads="1"/>
          </p:cNvSpPr>
          <p:nvPr>
            <p:ph type="title"/>
          </p:nvPr>
        </p:nvSpPr>
        <p:spPr>
          <a:xfrm>
            <a:off x="1992313" y="260350"/>
            <a:ext cx="8229600" cy="1143000"/>
          </a:xfrm>
        </p:spPr>
        <p:txBody>
          <a:bodyPr/>
          <a:lstStyle/>
          <a:p>
            <a:r>
              <a:rPr lang="en-US" altLang="zh-CN" sz="4200">
                <a:effectLst>
                  <a:outerShdw blurRad="38100" dist="38100" dir="2700000" algn="tl">
                    <a:srgbClr val="C0C0C0"/>
                  </a:outerShdw>
                </a:effectLst>
              </a:rPr>
              <a:t>1 </a:t>
            </a:r>
            <a:r>
              <a:rPr lang="zh-CN" altLang="en-US" sz="4200">
                <a:effectLst>
                  <a:outerShdw blurRad="38100" dist="38100" dir="2700000" algn="tl">
                    <a:srgbClr val="C0C0C0"/>
                  </a:outerShdw>
                </a:effectLst>
              </a:rPr>
              <a:t>引言</a:t>
            </a:r>
            <a:r>
              <a:rPr lang="en-US" altLang="zh-CN" sz="4200">
                <a:effectLst>
                  <a:outerShdw blurRad="38100" dist="38100" dir="2700000" algn="tl">
                    <a:srgbClr val="C0C0C0"/>
                  </a:outerShdw>
                </a:effectLst>
              </a:rPr>
              <a:t>:</a:t>
            </a:r>
            <a:r>
              <a:rPr lang="zh-CN" altLang="en-US" sz="4200">
                <a:effectLst>
                  <a:outerShdw blurRad="38100" dist="38100" dir="2700000" algn="tl">
                    <a:srgbClr val="C0C0C0"/>
                  </a:outerShdw>
                </a:effectLst>
              </a:rPr>
              <a:t>数学建模与最优化的背景</a:t>
            </a:r>
          </a:p>
        </p:txBody>
      </p:sp>
      <p:sp>
        <p:nvSpPr>
          <p:cNvPr id="10243" name="Rectangle 3">
            <a:extLst>
              <a:ext uri="{FF2B5EF4-FFF2-40B4-BE49-F238E27FC236}">
                <a16:creationId xmlns:a16="http://schemas.microsoft.com/office/drawing/2014/main" id="{FE39CA11-CCB4-49F3-8C4E-E7E616524433}"/>
              </a:ext>
            </a:extLst>
          </p:cNvPr>
          <p:cNvSpPr>
            <a:spLocks noGrp="1" noChangeArrowheads="1"/>
          </p:cNvSpPr>
          <p:nvPr>
            <p:ph type="body" idx="1"/>
          </p:nvPr>
        </p:nvSpPr>
        <p:spPr>
          <a:xfrm>
            <a:off x="1981200" y="1600201"/>
            <a:ext cx="8229600" cy="4924425"/>
          </a:xfrm>
        </p:spPr>
        <p:txBody>
          <a:bodyPr/>
          <a:lstStyle/>
          <a:p>
            <a:pPr>
              <a:lnSpc>
                <a:spcPct val="90000"/>
              </a:lnSpc>
            </a:pPr>
            <a:r>
              <a:rPr lang="zh-CN" altLang="en-US" sz="2400"/>
              <a:t>数学建模</a:t>
            </a:r>
          </a:p>
          <a:p>
            <a:pPr lvl="1">
              <a:lnSpc>
                <a:spcPct val="90000"/>
              </a:lnSpc>
            </a:pPr>
            <a:r>
              <a:rPr lang="zh-CN" altLang="en-US" sz="2000"/>
              <a:t>数学建模的历史和数学的历史基本上是一样的；</a:t>
            </a:r>
          </a:p>
          <a:p>
            <a:pPr lvl="1">
              <a:lnSpc>
                <a:spcPct val="90000"/>
              </a:lnSpc>
            </a:pPr>
            <a:r>
              <a:rPr lang="zh-CN" altLang="en-US" sz="2000"/>
              <a:t>古埃及几何学产生于尼罗河泛滥后土地的重新丈量；</a:t>
            </a:r>
          </a:p>
          <a:p>
            <a:pPr lvl="1">
              <a:lnSpc>
                <a:spcPct val="90000"/>
              </a:lnSpc>
            </a:pPr>
            <a:r>
              <a:rPr lang="zh-CN" altLang="en-US" sz="2000"/>
              <a:t>古印度几何学的起源则与宗教密切相关</a:t>
            </a:r>
          </a:p>
          <a:p>
            <a:pPr lvl="1">
              <a:lnSpc>
                <a:spcPct val="90000"/>
              </a:lnSpc>
            </a:pPr>
            <a:r>
              <a:rPr lang="zh-CN" altLang="en-US" sz="2000"/>
              <a:t>中国的</a:t>
            </a:r>
            <a:r>
              <a:rPr lang="en-US" altLang="zh-CN" sz="2000"/>
              <a:t>《</a:t>
            </a:r>
            <a:r>
              <a:rPr lang="zh-CN" altLang="en-US" sz="2000"/>
              <a:t>周批算经</a:t>
            </a:r>
            <a:r>
              <a:rPr lang="en-US" altLang="zh-CN" sz="2000"/>
              <a:t>》</a:t>
            </a:r>
            <a:r>
              <a:rPr lang="zh-CN" altLang="en-US" sz="2000"/>
              <a:t>是讨论天文学测量的巨著；</a:t>
            </a:r>
          </a:p>
          <a:p>
            <a:pPr lvl="1">
              <a:lnSpc>
                <a:spcPct val="90000"/>
              </a:lnSpc>
            </a:pPr>
            <a:r>
              <a:rPr lang="zh-CN" altLang="en-US" sz="2000"/>
              <a:t>大约公元前５世纪，毕达哥拉斯学派重视自然及社会中不变因素的研究，把几何、算术、天文、音乐称为“四艺”，在其中追求宇宙的和谐规律性。</a:t>
            </a:r>
          </a:p>
          <a:p>
            <a:pPr lvl="1">
              <a:lnSpc>
                <a:spcPct val="90000"/>
              </a:lnSpc>
            </a:pPr>
            <a:r>
              <a:rPr lang="en-US" altLang="zh-CN" sz="2000"/>
              <a:t>17</a:t>
            </a:r>
            <a:r>
              <a:rPr lang="zh-CN" altLang="en-US" sz="2000"/>
              <a:t>世纪出现了笛卡尔、牛顿、莱布尼兹等数学家，奠定了微积分的基础，其研究的对象包括行星运动、流体运动、机械运动、植物生长等均属于数学建模的范畴；</a:t>
            </a:r>
          </a:p>
          <a:p>
            <a:pPr lvl="1">
              <a:lnSpc>
                <a:spcPct val="90000"/>
              </a:lnSpc>
            </a:pPr>
            <a:r>
              <a:rPr lang="en-US" altLang="zh-CN" sz="2000"/>
              <a:t>19</a:t>
            </a:r>
            <a:r>
              <a:rPr lang="zh-CN" altLang="en-US" sz="2000"/>
              <a:t>世纪后期，数学成为了研究数与形、运动与变化的学问；</a:t>
            </a:r>
          </a:p>
          <a:p>
            <a:pPr lvl="1">
              <a:lnSpc>
                <a:spcPct val="90000"/>
              </a:lnSpc>
            </a:pPr>
            <a:r>
              <a:rPr lang="zh-CN" altLang="en-US" sz="2000"/>
              <a:t>可以说，数学是模式的科学，其目的是要揭示人们从自然界和数学本身的抽象世界中所观察到的结构和对称性。</a:t>
            </a:r>
          </a:p>
          <a:p>
            <a:pPr>
              <a:lnSpc>
                <a:spcPct val="90000"/>
              </a:lnSpc>
            </a:pPr>
            <a:endParaRPr lang="en-US" altLang="zh-CN" sz="2400"/>
          </a:p>
        </p:txBody>
      </p:sp>
      <p:sp>
        <p:nvSpPr>
          <p:cNvPr id="14" name="灯片编号占位符 3">
            <a:extLst>
              <a:ext uri="{FF2B5EF4-FFF2-40B4-BE49-F238E27FC236}">
                <a16:creationId xmlns:a16="http://schemas.microsoft.com/office/drawing/2014/main" id="{8C2A8551-8D24-45BD-A72C-01FF6404CDE2}"/>
              </a:ext>
            </a:extLst>
          </p:cNvPr>
          <p:cNvSpPr txBox="1">
            <a:spLocks noGrp="1"/>
          </p:cNvSpPr>
          <p:nvPr/>
        </p:nvSpPr>
        <p:spPr bwMode="auto">
          <a:xfrm>
            <a:off x="9191626" y="624363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235EC7D-E8AB-4A20-9943-0EA96CF2FBBD}" type="slidenum">
              <a:rPr lang="en-US" altLang="zh-CN" sz="1600">
                <a:latin typeface="Garamond" panose="02020404030301010803" pitchFamily="18" charset="0"/>
              </a:rPr>
              <a:pPr algn="r"/>
              <a:t>6</a:t>
            </a:fld>
            <a:endParaRPr lang="en-US" altLang="zh-CN" sz="1600">
              <a:latin typeface="Garamond" panose="020204040303010108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引子：优化问题</a:t>
            </a:r>
            <a:endParaRPr lang="zh-CN" dirty="0"/>
          </a:p>
        </p:txBody>
      </p:sp>
      <p:sp>
        <p:nvSpPr>
          <p:cNvPr id="2" name="矩形 1"/>
          <p:cNvSpPr/>
          <p:nvPr/>
        </p:nvSpPr>
        <p:spPr>
          <a:xfrm>
            <a:off x="1962816" y="2348881"/>
            <a:ext cx="8424936" cy="954107"/>
          </a:xfrm>
          <a:prstGeom prst="rect">
            <a:avLst/>
          </a:prstGeom>
        </p:spPr>
        <p:txBody>
          <a:bodyPr wrap="square">
            <a:spAutoFit/>
          </a:bodyPr>
          <a:lstStyle/>
          <a:p>
            <a:r>
              <a:rPr lang="zh-CN" altLang="en-US" sz="2800" b="1" dirty="0">
                <a:latin typeface="+mj-lt"/>
                <a:ea typeface="+mj-ea"/>
                <a:cs typeface="+mj-cs"/>
              </a:rPr>
              <a:t>考虑：</a:t>
            </a:r>
            <a:endParaRPr lang="en-US" altLang="zh-CN" sz="2800" b="1" dirty="0">
              <a:latin typeface="+mj-lt"/>
              <a:ea typeface="+mj-ea"/>
              <a:cs typeface="+mj-cs"/>
            </a:endParaRPr>
          </a:p>
          <a:p>
            <a:endParaRPr lang="en-US" altLang="zh-CN" sz="2800" b="1" dirty="0">
              <a:latin typeface="+mj-lt"/>
              <a:ea typeface="+mj-ea"/>
              <a:cs typeface="+mj-cs"/>
            </a:endParaRPr>
          </a:p>
        </p:txBody>
      </p:sp>
      <p:sp>
        <p:nvSpPr>
          <p:cNvPr id="4" name="矩形 3"/>
          <p:cNvSpPr/>
          <p:nvPr/>
        </p:nvSpPr>
        <p:spPr>
          <a:xfrm>
            <a:off x="1992737" y="1412776"/>
            <a:ext cx="8071890" cy="523220"/>
          </a:xfrm>
          <a:prstGeom prst="rect">
            <a:avLst/>
          </a:prstGeom>
        </p:spPr>
        <p:txBody>
          <a:bodyPr wrap="none">
            <a:spAutoFit/>
          </a:bodyPr>
          <a:lstStyle/>
          <a:p>
            <a:r>
              <a:rPr lang="zh-CN" altLang="en-US" sz="2800" b="1" dirty="0">
                <a:latin typeface="+mj-lt"/>
                <a:ea typeface="+mj-ea"/>
                <a:cs typeface="+mj-cs"/>
              </a:rPr>
              <a:t>问题：求从 </a:t>
            </a:r>
            <a:r>
              <a:rPr lang="en-US" altLang="zh-CN" sz="2800" b="1" dirty="0">
                <a:latin typeface="+mj-lt"/>
                <a:ea typeface="+mj-ea"/>
                <a:cs typeface="+mj-cs"/>
              </a:rPr>
              <a:t>BIT-</a:t>
            </a:r>
            <a:r>
              <a:rPr lang="zh-CN" altLang="en-US" sz="2800" b="1" dirty="0">
                <a:latin typeface="+mj-lt"/>
                <a:ea typeface="+mj-ea"/>
                <a:cs typeface="+mj-cs"/>
              </a:rPr>
              <a:t>良乡 到 </a:t>
            </a:r>
            <a:r>
              <a:rPr lang="en-US" altLang="zh-CN" sz="2800" b="1" dirty="0">
                <a:latin typeface="+mj-lt"/>
                <a:ea typeface="+mj-ea"/>
                <a:cs typeface="+mj-cs"/>
              </a:rPr>
              <a:t>BIT-</a:t>
            </a:r>
            <a:r>
              <a:rPr lang="zh-CN" altLang="en-US" sz="2800" b="1" dirty="0">
                <a:latin typeface="+mj-lt"/>
                <a:ea typeface="+mj-ea"/>
                <a:cs typeface="+mj-cs"/>
              </a:rPr>
              <a:t>魏公村 的最短路径？</a:t>
            </a:r>
          </a:p>
        </p:txBody>
      </p:sp>
      <p:sp>
        <p:nvSpPr>
          <p:cNvPr id="7" name="矩形 6"/>
          <p:cNvSpPr/>
          <p:nvPr/>
        </p:nvSpPr>
        <p:spPr>
          <a:xfrm>
            <a:off x="2639616" y="3429001"/>
            <a:ext cx="7272808" cy="1384995"/>
          </a:xfrm>
          <a:prstGeom prst="rect">
            <a:avLst/>
          </a:prstGeom>
        </p:spPr>
        <p:txBody>
          <a:bodyPr wrap="square">
            <a:spAutoFit/>
          </a:bodyPr>
          <a:lstStyle/>
          <a:p>
            <a:pPr lvl="0"/>
            <a:r>
              <a:rPr lang="zh-CN" altLang="en-US" sz="2800" b="1" dirty="0">
                <a:solidFill>
                  <a:srgbClr val="000000"/>
                </a:solidFill>
                <a:latin typeface="Arial"/>
                <a:ea typeface="黑体"/>
              </a:rPr>
              <a:t>（</a:t>
            </a:r>
            <a:r>
              <a:rPr lang="en-US" altLang="zh-CN" sz="2800" b="1" dirty="0">
                <a:solidFill>
                  <a:srgbClr val="000000"/>
                </a:solidFill>
                <a:latin typeface="Arial"/>
                <a:ea typeface="黑体"/>
              </a:rPr>
              <a:t>1</a:t>
            </a:r>
            <a:r>
              <a:rPr lang="zh-CN" altLang="en-US" sz="2800" b="1" dirty="0">
                <a:solidFill>
                  <a:srgbClr val="000000"/>
                </a:solidFill>
                <a:latin typeface="Arial"/>
                <a:ea typeface="黑体"/>
              </a:rPr>
              <a:t>）有哪些潜在路段可以通行？</a:t>
            </a:r>
            <a:endParaRPr lang="en-US" altLang="zh-CN" sz="2800" b="1" dirty="0">
              <a:solidFill>
                <a:srgbClr val="000000"/>
              </a:solidFill>
              <a:latin typeface="Arial"/>
              <a:ea typeface="黑体"/>
            </a:endParaRPr>
          </a:p>
          <a:p>
            <a:pPr lvl="0"/>
            <a:r>
              <a:rPr lang="zh-CN" altLang="en-US" sz="2800" b="1" dirty="0">
                <a:solidFill>
                  <a:srgbClr val="000000"/>
                </a:solidFill>
                <a:latin typeface="Arial"/>
                <a:ea typeface="黑体"/>
              </a:rPr>
              <a:t>（</a:t>
            </a:r>
            <a:r>
              <a:rPr lang="en-US" altLang="zh-CN" sz="2800" b="1" dirty="0">
                <a:solidFill>
                  <a:srgbClr val="000000"/>
                </a:solidFill>
                <a:latin typeface="Arial"/>
                <a:ea typeface="黑体"/>
              </a:rPr>
              <a:t>2</a:t>
            </a:r>
            <a:r>
              <a:rPr lang="zh-CN" altLang="en-US" sz="2800" b="1" dirty="0">
                <a:solidFill>
                  <a:srgbClr val="000000"/>
                </a:solidFill>
                <a:latin typeface="Arial"/>
                <a:ea typeface="黑体"/>
              </a:rPr>
              <a:t>）每条路段上是否限速？</a:t>
            </a:r>
            <a:endParaRPr lang="en-US" altLang="zh-CN" sz="2800" b="1" dirty="0">
              <a:solidFill>
                <a:srgbClr val="000000"/>
              </a:solidFill>
              <a:latin typeface="Arial"/>
              <a:ea typeface="黑体"/>
            </a:endParaRPr>
          </a:p>
          <a:p>
            <a:pPr lvl="0"/>
            <a:r>
              <a:rPr lang="en-US" altLang="zh-CN" sz="2800" b="1" dirty="0">
                <a:solidFill>
                  <a:srgbClr val="000000"/>
                </a:solidFill>
                <a:latin typeface="Arial"/>
                <a:ea typeface="黑体"/>
              </a:rPr>
              <a:t>……</a:t>
            </a:r>
            <a:endParaRPr lang="zh-CN" altLang="en-US" sz="2800" b="1" dirty="0">
              <a:solidFill>
                <a:srgbClr val="000000"/>
              </a:solidFill>
              <a:latin typeface="Arial"/>
              <a:ea typeface="黑体"/>
            </a:endParaRPr>
          </a:p>
        </p:txBody>
      </p:sp>
    </p:spTree>
    <p:custDataLst>
      <p:tags r:id="rId1"/>
    </p:custDataLst>
    <p:extLst>
      <p:ext uri="{BB962C8B-B14F-4D97-AF65-F5344CB8AC3E}">
        <p14:creationId xmlns:p14="http://schemas.microsoft.com/office/powerpoint/2010/main" val="14203792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AB396AE-7E0B-4A9B-A8E3-CE7F1AF3B70E}"/>
              </a:ext>
            </a:extLst>
          </p:cNvPr>
          <p:cNvSpPr>
            <a:spLocks noGrp="1" noChangeArrowheads="1"/>
          </p:cNvSpPr>
          <p:nvPr>
            <p:ph type="title"/>
          </p:nvPr>
        </p:nvSpPr>
        <p:spPr/>
        <p:txBody>
          <a:bodyPr/>
          <a:lstStyle/>
          <a:p>
            <a:r>
              <a:rPr lang="en-US" altLang="zh-CN" sz="4200">
                <a:effectLst>
                  <a:outerShdw blurRad="38100" dist="38100" dir="2700000" algn="tl">
                    <a:srgbClr val="C0C0C0"/>
                  </a:outerShdw>
                </a:effectLst>
              </a:rPr>
              <a:t>1 </a:t>
            </a:r>
            <a:r>
              <a:rPr lang="zh-CN" altLang="en-US" sz="4200">
                <a:effectLst>
                  <a:outerShdw blurRad="38100" dist="38100" dir="2700000" algn="tl">
                    <a:srgbClr val="C0C0C0"/>
                  </a:outerShdw>
                </a:effectLst>
              </a:rPr>
              <a:t>引言</a:t>
            </a:r>
            <a:r>
              <a:rPr lang="en-US" altLang="zh-CN" sz="4200">
                <a:effectLst>
                  <a:outerShdw blurRad="38100" dist="38100" dir="2700000" algn="tl">
                    <a:srgbClr val="C0C0C0"/>
                  </a:outerShdw>
                </a:effectLst>
              </a:rPr>
              <a:t>:</a:t>
            </a:r>
            <a:r>
              <a:rPr lang="zh-CN" altLang="en-US" sz="4200">
                <a:effectLst>
                  <a:outerShdw blurRad="38100" dist="38100" dir="2700000" algn="tl">
                    <a:srgbClr val="C0C0C0"/>
                  </a:outerShdw>
                </a:effectLst>
              </a:rPr>
              <a:t>数学建模与最优化的背景</a:t>
            </a:r>
          </a:p>
        </p:txBody>
      </p:sp>
      <p:sp>
        <p:nvSpPr>
          <p:cNvPr id="11267" name="Rectangle 3">
            <a:extLst>
              <a:ext uri="{FF2B5EF4-FFF2-40B4-BE49-F238E27FC236}">
                <a16:creationId xmlns:a16="http://schemas.microsoft.com/office/drawing/2014/main" id="{6BA9EED9-5522-4C4C-9917-A5898EC79950}"/>
              </a:ext>
            </a:extLst>
          </p:cNvPr>
          <p:cNvSpPr>
            <a:spLocks noGrp="1" noChangeArrowheads="1"/>
          </p:cNvSpPr>
          <p:nvPr>
            <p:ph type="body" idx="1"/>
          </p:nvPr>
        </p:nvSpPr>
        <p:spPr>
          <a:xfrm>
            <a:off x="1981200" y="1600200"/>
            <a:ext cx="8229600" cy="4852988"/>
          </a:xfrm>
        </p:spPr>
        <p:txBody>
          <a:bodyPr/>
          <a:lstStyle/>
          <a:p>
            <a:pPr>
              <a:lnSpc>
                <a:spcPct val="90000"/>
              </a:lnSpc>
            </a:pPr>
            <a:r>
              <a:rPr lang="zh-CN" altLang="en-US" sz="2400"/>
              <a:t>最优化</a:t>
            </a:r>
          </a:p>
          <a:p>
            <a:pPr lvl="1">
              <a:lnSpc>
                <a:spcPct val="90000"/>
              </a:lnSpc>
            </a:pPr>
            <a:r>
              <a:rPr lang="zh-CN" altLang="en-US" sz="2000"/>
              <a:t>最优化问题有相当长的发展历史，最一早可以追溯到牛顿、拉格朗日时代。由于牛顿等对微积分的重要贡献，才使得差分方程法解决最优化问题成为可能。这其中的先锋者包括贝诺利</a:t>
            </a:r>
            <a:r>
              <a:rPr lang="en-US" altLang="zh-CN" sz="2000"/>
              <a:t>(Bemot)</a:t>
            </a:r>
            <a:r>
              <a:rPr lang="zh-CN" altLang="en-US" sz="2000"/>
              <a:t>，欧拉</a:t>
            </a:r>
            <a:r>
              <a:rPr lang="en-US" altLang="zh-CN" sz="2000"/>
              <a:t>(Eller)</a:t>
            </a:r>
            <a:r>
              <a:rPr lang="zh-CN" altLang="en-US" sz="2000"/>
              <a:t>和拉格郎日等。</a:t>
            </a:r>
          </a:p>
          <a:p>
            <a:pPr lvl="1">
              <a:lnSpc>
                <a:spcPct val="90000"/>
              </a:lnSpc>
            </a:pPr>
            <a:r>
              <a:rPr lang="en-US" altLang="zh-CN" sz="2000"/>
              <a:t>Lagrange</a:t>
            </a:r>
            <a:r>
              <a:rPr lang="zh-CN" altLang="en-US" sz="2000"/>
              <a:t>发明了有名的拉格郎日乘子法。柯西</a:t>
            </a:r>
            <a:r>
              <a:rPr lang="en-US" altLang="zh-CN" sz="2000"/>
              <a:t>(Canchy)</a:t>
            </a:r>
            <a:r>
              <a:rPr lang="zh-CN" altLang="en-US" sz="2000"/>
              <a:t>首先提出了最速下降法</a:t>
            </a:r>
            <a:r>
              <a:rPr lang="en-US" altLang="zh-CN" sz="2000"/>
              <a:t>(</a:t>
            </a:r>
            <a:r>
              <a:rPr lang="zh-CN" altLang="en-US" sz="2000"/>
              <a:t>解决无约束最小化问题</a:t>
            </a:r>
            <a:r>
              <a:rPr lang="en-US" altLang="zh-CN" sz="2000"/>
              <a:t>)</a:t>
            </a:r>
            <a:r>
              <a:rPr lang="zh-CN" altLang="en-US" sz="2000"/>
              <a:t>。尽管有这些早期的成果，最优化的发展相当缓慢，直到</a:t>
            </a:r>
            <a:r>
              <a:rPr lang="en-US" altLang="zh-CN" sz="2000"/>
              <a:t>50</a:t>
            </a:r>
            <a:r>
              <a:rPr lang="zh-CN" altLang="en-US" sz="2000"/>
              <a:t>年代高速计算机的出现。</a:t>
            </a:r>
            <a:r>
              <a:rPr lang="en-US" altLang="zh-CN" sz="2000"/>
              <a:t>50</a:t>
            </a:r>
            <a:r>
              <a:rPr lang="zh-CN" altLang="en-US" sz="2000"/>
              <a:t>年代后，最优化的发展进入旺盛期，出现了大量的新算法。</a:t>
            </a:r>
            <a:r>
              <a:rPr lang="en-US" altLang="zh-CN" sz="2000"/>
              <a:t>Dantzig</a:t>
            </a:r>
            <a:r>
              <a:rPr lang="zh-CN" altLang="en-US" sz="2000"/>
              <a:t>提出了解决线性规划问题的</a:t>
            </a:r>
            <a:r>
              <a:rPr lang="en-US" altLang="zh-CN" sz="2000"/>
              <a:t>simplex</a:t>
            </a:r>
            <a:r>
              <a:rPr lang="zh-CN" altLang="en-US" sz="2000"/>
              <a:t>方法，</a:t>
            </a:r>
            <a:r>
              <a:rPr lang="en-US" altLang="zh-CN" sz="2000"/>
              <a:t>Bellman</a:t>
            </a:r>
            <a:r>
              <a:rPr lang="zh-CN" altLang="en-US" sz="2000"/>
              <a:t>提出了动态规划最优化最优性原理，使得约束最优化成为可能性。</a:t>
            </a:r>
            <a:r>
              <a:rPr lang="en-US" altLang="zh-CN" sz="2000"/>
              <a:t>Kuhn</a:t>
            </a:r>
            <a:r>
              <a:rPr lang="zh-CN" altLang="en-US" sz="2000"/>
              <a:t>和</a:t>
            </a:r>
            <a:r>
              <a:rPr lang="en-US" altLang="zh-CN" sz="2000"/>
              <a:t>Tucher</a:t>
            </a:r>
            <a:r>
              <a:rPr lang="zh-CN" altLang="en-US" sz="2000"/>
              <a:t>提出的最优化规划问题的充分和必要条件开创了非线性规划优化技术的基础。</a:t>
            </a:r>
          </a:p>
          <a:p>
            <a:pPr lvl="1">
              <a:lnSpc>
                <a:spcPct val="90000"/>
              </a:lnSpc>
            </a:pPr>
            <a:r>
              <a:rPr lang="zh-CN" altLang="en-US" sz="2000"/>
              <a:t>几何规划优化由</a:t>
            </a:r>
            <a:r>
              <a:rPr lang="en-US" altLang="zh-CN" sz="2000"/>
              <a:t>Zountijker</a:t>
            </a:r>
            <a:r>
              <a:rPr lang="zh-CN" altLang="en-US" sz="2000"/>
              <a:t>和</a:t>
            </a:r>
            <a:r>
              <a:rPr lang="en-US" altLang="zh-CN" sz="2000"/>
              <a:t>Rosen</a:t>
            </a:r>
            <a:r>
              <a:rPr lang="zh-CN" altLang="en-US" sz="2000"/>
              <a:t>在</a:t>
            </a:r>
            <a:r>
              <a:rPr lang="en-US" altLang="zh-CN" sz="2000"/>
              <a:t>60</a:t>
            </a:r>
            <a:r>
              <a:rPr lang="zh-CN" altLang="en-US" sz="2000"/>
              <a:t>年代提出，</a:t>
            </a:r>
            <a:r>
              <a:rPr lang="en-US" altLang="zh-CN" sz="2000"/>
              <a:t>Gomory</a:t>
            </a:r>
            <a:r>
              <a:rPr lang="zh-CN" altLang="en-US" sz="2000"/>
              <a:t>同</a:t>
            </a:r>
          </a:p>
          <a:p>
            <a:pPr lvl="1">
              <a:lnSpc>
                <a:spcPct val="90000"/>
              </a:lnSpc>
            </a:pPr>
            <a:r>
              <a:rPr lang="zh-CN" altLang="en-US" sz="2000"/>
              <a:t>时提出了积分规划技术。随机</a:t>
            </a:r>
            <a:r>
              <a:rPr lang="en-US" altLang="zh-CN" sz="2000"/>
              <a:t>(</a:t>
            </a:r>
            <a:r>
              <a:rPr lang="zh-CN" altLang="en-US" sz="2000"/>
              <a:t>或统计</a:t>
            </a:r>
            <a:r>
              <a:rPr lang="en-US" altLang="zh-CN" sz="2000"/>
              <a:t>)</a:t>
            </a:r>
            <a:r>
              <a:rPr lang="zh-CN" altLang="en-US" sz="2000"/>
              <a:t>规划技术最早山</a:t>
            </a:r>
            <a:r>
              <a:rPr lang="en-US" altLang="zh-CN" sz="2000"/>
              <a:t>Danzig</a:t>
            </a:r>
            <a:r>
              <a:rPr lang="zh-CN" altLang="en-US" sz="2000"/>
              <a:t>和</a:t>
            </a:r>
            <a:r>
              <a:rPr lang="en-US" altLang="zh-CN" sz="2000"/>
              <a:t>charnes</a:t>
            </a:r>
            <a:r>
              <a:rPr lang="zh-CN" altLang="en-US" sz="2000"/>
              <a:t>提出，</a:t>
            </a:r>
            <a:r>
              <a:rPr lang="en-US" altLang="zh-CN" sz="2000"/>
              <a:t>Cooper</a:t>
            </a:r>
            <a:r>
              <a:rPr lang="zh-CN" altLang="en-US" sz="2000"/>
              <a:t>发展了该技术。</a:t>
            </a:r>
          </a:p>
        </p:txBody>
      </p:sp>
      <p:sp>
        <p:nvSpPr>
          <p:cNvPr id="14" name="灯片编号占位符 3">
            <a:extLst>
              <a:ext uri="{FF2B5EF4-FFF2-40B4-BE49-F238E27FC236}">
                <a16:creationId xmlns:a16="http://schemas.microsoft.com/office/drawing/2014/main" id="{39998CEB-5330-4C78-B419-58D17D64EA51}"/>
              </a:ext>
            </a:extLst>
          </p:cNvPr>
          <p:cNvSpPr txBox="1">
            <a:spLocks noGrp="1"/>
          </p:cNvSpPr>
          <p:nvPr/>
        </p:nvSpPr>
        <p:spPr bwMode="auto">
          <a:xfrm>
            <a:off x="9191626" y="6243638"/>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38E1760A-4960-4AD4-B981-25DCB15B30B6}" type="slidenum">
              <a:rPr lang="en-US" altLang="zh-CN" sz="1600">
                <a:latin typeface="Garamond" panose="02020404030301010803" pitchFamily="18" charset="0"/>
              </a:rPr>
              <a:pPr algn="r"/>
              <a:t>8</a:t>
            </a:fld>
            <a:endParaRPr lang="en-US" altLang="zh-CN" sz="1600">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A217CFA-B0AD-4A77-BE17-95BACB98D9ED}"/>
              </a:ext>
            </a:extLst>
          </p:cNvPr>
          <p:cNvSpPr>
            <a:spLocks noGrp="1" noChangeArrowheads="1"/>
          </p:cNvSpPr>
          <p:nvPr>
            <p:ph type="title"/>
          </p:nvPr>
        </p:nvSpPr>
        <p:spPr/>
        <p:txBody>
          <a:bodyPr/>
          <a:lstStyle/>
          <a:p>
            <a:r>
              <a:rPr lang="en-US" altLang="zh-CN" sz="4200">
                <a:effectLst>
                  <a:outerShdw blurRad="38100" dist="38100" dir="2700000" algn="tl">
                    <a:srgbClr val="C0C0C0"/>
                  </a:outerShdw>
                </a:effectLst>
              </a:rPr>
              <a:t>1 </a:t>
            </a:r>
            <a:r>
              <a:rPr lang="zh-CN" altLang="en-US" sz="4200">
                <a:effectLst>
                  <a:outerShdw blurRad="38100" dist="38100" dir="2700000" algn="tl">
                    <a:srgbClr val="C0C0C0"/>
                  </a:outerShdw>
                </a:effectLst>
              </a:rPr>
              <a:t>引言</a:t>
            </a:r>
            <a:r>
              <a:rPr lang="en-US" altLang="zh-CN" sz="4200">
                <a:effectLst>
                  <a:outerShdw blurRad="38100" dist="38100" dir="2700000" algn="tl">
                    <a:srgbClr val="C0C0C0"/>
                  </a:outerShdw>
                </a:effectLst>
              </a:rPr>
              <a:t>:</a:t>
            </a:r>
            <a:r>
              <a:rPr lang="zh-CN" altLang="en-US" sz="4200">
                <a:effectLst>
                  <a:outerShdw blurRad="38100" dist="38100" dir="2700000" algn="tl">
                    <a:srgbClr val="C0C0C0"/>
                  </a:outerShdw>
                </a:effectLst>
              </a:rPr>
              <a:t>数学建模与最优化的背景</a:t>
            </a:r>
          </a:p>
        </p:txBody>
      </p:sp>
      <p:sp>
        <p:nvSpPr>
          <p:cNvPr id="12291" name="Rectangle 3">
            <a:extLst>
              <a:ext uri="{FF2B5EF4-FFF2-40B4-BE49-F238E27FC236}">
                <a16:creationId xmlns:a16="http://schemas.microsoft.com/office/drawing/2014/main" id="{980B23A9-4CAD-4547-988B-AEA465E25CFA}"/>
              </a:ext>
            </a:extLst>
          </p:cNvPr>
          <p:cNvSpPr>
            <a:spLocks noGrp="1" noChangeArrowheads="1"/>
          </p:cNvSpPr>
          <p:nvPr>
            <p:ph type="body" idx="1"/>
          </p:nvPr>
        </p:nvSpPr>
        <p:spPr/>
        <p:txBody>
          <a:bodyPr/>
          <a:lstStyle/>
          <a:p>
            <a:pPr>
              <a:lnSpc>
                <a:spcPct val="80000"/>
              </a:lnSpc>
            </a:pPr>
            <a:r>
              <a:rPr lang="zh-CN" altLang="en-US" dirty="0"/>
              <a:t>最优化（续）</a:t>
            </a:r>
          </a:p>
          <a:p>
            <a:pPr lvl="1">
              <a:lnSpc>
                <a:spcPct val="80000"/>
              </a:lnSpc>
            </a:pPr>
            <a:r>
              <a:rPr lang="zh-CN" altLang="en-US" dirty="0"/>
              <a:t>构成现代优化理论的相关技术是模拟退火</a:t>
            </a:r>
            <a:r>
              <a:rPr lang="en-US" altLang="zh-CN" dirty="0"/>
              <a:t>SA</a:t>
            </a:r>
            <a:r>
              <a:rPr lang="zh-CN" altLang="en-US" dirty="0"/>
              <a:t>、遗传算法</a:t>
            </a:r>
            <a:r>
              <a:rPr lang="en-US" altLang="zh-CN" dirty="0"/>
              <a:t>GA</a:t>
            </a:r>
            <a:r>
              <a:rPr lang="zh-CN" altLang="en-US" dirty="0"/>
              <a:t>等现代启发式最优化算法，他们均是从</a:t>
            </a:r>
            <a:r>
              <a:rPr lang="en-US" altLang="zh-CN" dirty="0"/>
              <a:t>60</a:t>
            </a:r>
            <a:r>
              <a:rPr lang="zh-CN" altLang="en-US" dirty="0"/>
              <a:t>年代发展起来的。</a:t>
            </a:r>
          </a:p>
          <a:p>
            <a:pPr lvl="1">
              <a:lnSpc>
                <a:spcPct val="80000"/>
              </a:lnSpc>
            </a:pPr>
            <a:r>
              <a:rPr lang="en-US" altLang="zh-CN" dirty="0"/>
              <a:t>SA</a:t>
            </a:r>
            <a:r>
              <a:rPr lang="zh-CN" altLang="en-US" dirty="0"/>
              <a:t>算法是一种组合优化算法，因模拟材料的退火处理</a:t>
            </a:r>
            <a:r>
              <a:rPr lang="en-US" altLang="zh-CN" dirty="0"/>
              <a:t>(Annealing)</a:t>
            </a:r>
            <a:r>
              <a:rPr lang="zh-CN" altLang="en-US" dirty="0"/>
              <a:t>而得名的优化算法。退火是材料加工的一种处理方式，即首先将固体加工到融化状态，再逐渐冷却，直到材料达到结晶状态。在这个过程中，固体内的自由能最终被降低到最小状态。在实践中，冷却过程必须非常小心控制，以防止固体结晶到局部最小能量状态，即局部最优解，从而影响材料的强度等各种性能。模拟退火算法模拟这样的物理过程，将组合最小化能量状态模拟为最终晶体状态，并设计一个类似的处理过程，达到优化的目的。</a:t>
            </a:r>
          </a:p>
        </p:txBody>
      </p:sp>
      <p:sp>
        <p:nvSpPr>
          <p:cNvPr id="14" name="灯片编号占位符 3">
            <a:extLst>
              <a:ext uri="{FF2B5EF4-FFF2-40B4-BE49-F238E27FC236}">
                <a16:creationId xmlns:a16="http://schemas.microsoft.com/office/drawing/2014/main" id="{5296B89C-E30E-4A86-97D9-523BB540FF46}"/>
              </a:ext>
            </a:extLst>
          </p:cNvPr>
          <p:cNvSpPr txBox="1">
            <a:spLocks noGrp="1"/>
          </p:cNvSpPr>
          <p:nvPr/>
        </p:nvSpPr>
        <p:spPr bwMode="auto">
          <a:xfrm>
            <a:off x="9191626" y="6284913"/>
            <a:ext cx="1019175" cy="457200"/>
          </a:xfrm>
          <a:prstGeom prst="rect">
            <a:avLst/>
          </a:prstGeom>
          <a:noFill/>
          <a:ln>
            <a:miter lim="800000"/>
            <a:headEnd/>
            <a:tailEnd/>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8728413-1C8A-4413-BE99-F06A58F08C61}" type="slidenum">
              <a:rPr lang="en-US" altLang="zh-CN" sz="1600">
                <a:latin typeface="Garamond" panose="02020404030301010803" pitchFamily="18" charset="0"/>
              </a:rPr>
              <a:pPr algn="r"/>
              <a:t>9</a:t>
            </a:fld>
            <a:endParaRPr lang="en-US" altLang="zh-CN" sz="1600">
              <a:latin typeface="Garamond" panose="02020404030301010803"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4|0.8|1.6"/>
</p:tagLst>
</file>

<file path=ppt/tags/tag10.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10.3"/>
</p:tagLst>
</file>

<file path=ppt/tags/tag3.xml><?xml version="1.0" encoding="utf-8"?>
<p:tagLst xmlns:a="http://schemas.openxmlformats.org/drawingml/2006/main" xmlns:r="http://schemas.openxmlformats.org/officeDocument/2006/relationships" xmlns:p="http://schemas.openxmlformats.org/presentationml/2006/main">
  <p:tag name="TIMING" val="|10.3"/>
</p:tagLst>
</file>

<file path=ppt/tags/tag4.xml><?xml version="1.0" encoding="utf-8"?>
<p:tagLst xmlns:a="http://schemas.openxmlformats.org/drawingml/2006/main" xmlns:r="http://schemas.openxmlformats.org/officeDocument/2006/relationships" xmlns:p="http://schemas.openxmlformats.org/presentationml/2006/main">
  <p:tag name="TIMING" val="|10.3"/>
</p:tagLst>
</file>

<file path=ppt/tags/tag5.xml><?xml version="1.0" encoding="utf-8"?>
<p:tagLst xmlns:a="http://schemas.openxmlformats.org/drawingml/2006/main" xmlns:r="http://schemas.openxmlformats.org/officeDocument/2006/relationships" xmlns:p="http://schemas.openxmlformats.org/presentationml/2006/main">
  <p:tag name="TIMING" val="|10.3"/>
</p:tagLst>
</file>

<file path=ppt/tags/tag6.xml><?xml version="1.0" encoding="utf-8"?>
<p:tagLst xmlns:a="http://schemas.openxmlformats.org/drawingml/2006/main" xmlns:r="http://schemas.openxmlformats.org/officeDocument/2006/relationships" xmlns:p="http://schemas.openxmlformats.org/presentationml/2006/main">
  <p:tag name="TIMING" val="|10.3"/>
</p:tagLst>
</file>

<file path=ppt/tags/tag7.xml><?xml version="1.0" encoding="utf-8"?>
<p:tagLst xmlns:a="http://schemas.openxmlformats.org/drawingml/2006/main" xmlns:r="http://schemas.openxmlformats.org/officeDocument/2006/relationships" xmlns:p="http://schemas.openxmlformats.org/presentationml/2006/main">
  <p:tag name="TIMING" val="|10.3"/>
</p:tagLst>
</file>

<file path=ppt/tags/tag8.xml><?xml version="1.0" encoding="utf-8"?>
<p:tagLst xmlns:a="http://schemas.openxmlformats.org/drawingml/2006/main" xmlns:r="http://schemas.openxmlformats.org/officeDocument/2006/relationships" xmlns:p="http://schemas.openxmlformats.org/presentationml/2006/main">
  <p:tag name="TIMING" val="|1.8|1.1|1"/>
</p:tagLst>
</file>

<file path=ppt/tags/tag9.xml><?xml version="1.0" encoding="utf-8"?>
<p:tagLst xmlns:a="http://schemas.openxmlformats.org/drawingml/2006/main" xmlns:r="http://schemas.openxmlformats.org/officeDocument/2006/relationships" xmlns:p="http://schemas.openxmlformats.org/presentationml/2006/main">
  <p:tag name="TIMING" val="|0.8|6.4|7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4414</Words>
  <Application>Microsoft Office PowerPoint</Application>
  <PresentationFormat>宽屏</PresentationFormat>
  <Paragraphs>556</Paragraphs>
  <Slides>59</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78" baseType="lpstr">
      <vt:lpstr>-apple-system</vt:lpstr>
      <vt:lpstr>等线</vt:lpstr>
      <vt:lpstr>等线 Light</vt:lpstr>
      <vt:lpstr>黑体</vt:lpstr>
      <vt:lpstr>楷体_GB2312</vt:lpstr>
      <vt:lpstr>隶书</vt:lpstr>
      <vt:lpstr>微软雅黑</vt:lpstr>
      <vt:lpstr>Arial</vt:lpstr>
      <vt:lpstr>Arial Black</vt:lpstr>
      <vt:lpstr>Cambria Math</vt:lpstr>
      <vt:lpstr>Garamond</vt:lpstr>
      <vt:lpstr>Monotype Corsiva</vt:lpstr>
      <vt:lpstr>Times New Roman</vt:lpstr>
      <vt:lpstr>Wingdings</vt:lpstr>
      <vt:lpstr>Office 主题​​</vt:lpstr>
      <vt:lpstr>Clip</vt:lpstr>
      <vt:lpstr>公式</vt:lpstr>
      <vt:lpstr>Equation</vt:lpstr>
      <vt:lpstr>Equation.3</vt:lpstr>
      <vt:lpstr>最优化方法  </vt:lpstr>
      <vt:lpstr>授课要点</vt:lpstr>
      <vt:lpstr>授课要点</vt:lpstr>
      <vt:lpstr>参考书 Reference Books</vt:lpstr>
      <vt:lpstr>数学家名人录</vt:lpstr>
      <vt:lpstr>1 引言:数学建模与最优化的背景</vt:lpstr>
      <vt:lpstr>引子：优化问题</vt:lpstr>
      <vt:lpstr>1 引言:数学建模与最优化的背景</vt:lpstr>
      <vt:lpstr>1 引言:数学建模与最优化的背景</vt:lpstr>
      <vt:lpstr>运筹学</vt:lpstr>
      <vt:lpstr>运筹学有哪些应用</vt:lpstr>
      <vt:lpstr>运筹学有哪些应用</vt:lpstr>
      <vt:lpstr>学科、专业、课程</vt:lpstr>
      <vt:lpstr>数学模型的分类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最优化的基本概念与分类</vt:lpstr>
      <vt:lpstr> 最优化的基本概念</vt:lpstr>
      <vt:lpstr> 最优化的基本概念</vt:lpstr>
      <vt:lpstr>PowerPoint 演示文稿</vt:lpstr>
      <vt:lpstr>PowerPoint 演示文稿</vt:lpstr>
      <vt:lpstr>PowerPoint 演示文稿</vt:lpstr>
      <vt:lpstr>优化问题的一般形式</vt:lpstr>
      <vt:lpstr>线性规划 目标函数和约束条件都是线性函数</vt:lpstr>
      <vt:lpstr>PowerPoint 演示文稿</vt:lpstr>
      <vt:lpstr>PowerPoint 演示文稿</vt:lpstr>
      <vt:lpstr>PowerPoint 演示文稿</vt:lpstr>
      <vt:lpstr>PowerPoint 演示文稿</vt:lpstr>
      <vt:lpstr>PowerPoint 演示文稿</vt:lpstr>
      <vt:lpstr>PowerPoint 演示文稿</vt:lpstr>
      <vt:lpstr>线    性    规    划（例2）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最优化问题的基本表达形式</vt:lpstr>
      <vt:lpstr>相关定义</vt:lpstr>
      <vt:lpstr>相关定义</vt:lpstr>
      <vt:lpstr>相关定义</vt:lpstr>
      <vt:lpstr>相关定义</vt:lpstr>
      <vt:lpstr>PowerPoint 演示文稿</vt:lpstr>
      <vt:lpstr>PowerPoint 演示文稿</vt:lpstr>
      <vt:lpstr>PowerPoint 演示文稿</vt:lpstr>
      <vt:lpstr>PowerPoint 演示文稿</vt:lpstr>
      <vt:lpstr>几个概念</vt:lpstr>
      <vt:lpstr>NP问题</vt:lpstr>
      <vt:lpstr>学术论文</vt:lpstr>
      <vt:lpstr>概念定义</vt:lpstr>
      <vt:lpstr>概念定义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最优化方法  </dc:title>
  <dc:creator>靳 洪博</dc:creator>
  <cp:lastModifiedBy>靳 洪博</cp:lastModifiedBy>
  <cp:revision>1</cp:revision>
  <dcterms:created xsi:type="dcterms:W3CDTF">2022-02-28T07:17:22Z</dcterms:created>
  <dcterms:modified xsi:type="dcterms:W3CDTF">2022-02-28T07:18:40Z</dcterms:modified>
</cp:coreProperties>
</file>