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479" r:id="rId2"/>
    <p:sldId id="439" r:id="rId3"/>
    <p:sldId id="456" r:id="rId4"/>
    <p:sldId id="405" r:id="rId5"/>
    <p:sldId id="476" r:id="rId6"/>
    <p:sldId id="457" r:id="rId7"/>
    <p:sldId id="477" r:id="rId8"/>
    <p:sldId id="478" r:id="rId9"/>
    <p:sldId id="407" r:id="rId10"/>
    <p:sldId id="459" r:id="rId11"/>
    <p:sldId id="408" r:id="rId12"/>
    <p:sldId id="458" r:id="rId13"/>
    <p:sldId id="474" r:id="rId14"/>
    <p:sldId id="480" r:id="rId15"/>
    <p:sldId id="481" r:id="rId16"/>
    <p:sldId id="461" r:id="rId17"/>
    <p:sldId id="473" r:id="rId18"/>
    <p:sldId id="482" r:id="rId19"/>
    <p:sldId id="483" r:id="rId20"/>
    <p:sldId id="484" r:id="rId21"/>
    <p:sldId id="409" r:id="rId22"/>
    <p:sldId id="462" r:id="rId23"/>
    <p:sldId id="471" r:id="rId24"/>
    <p:sldId id="46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6E459-737A-E74B-B609-11084C1AEFF5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BD6CF-7674-FD40-9618-CA32A11F5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31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722007E-C893-4CC0-B137-B3CA87AF82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7A9503-EE14-41A2-B605-B3499D2C9A28}" type="slidenum">
              <a:rPr lang="zh-CN" altLang="en-US" sz="1200"/>
              <a:pPr/>
              <a:t>13</a:t>
            </a:fld>
            <a:endParaRPr lang="en-US" altLang="zh-CN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0636939-C24B-4E18-99E7-F8DB4835C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FB04EB2-9043-4D32-9A4D-9406C32CF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en-US" altLang="zh-CN" sz="800"/>
              <a:t>Random restarts: Probability of failure is 86%. How often need to restart on average, before finding solutions? 1*0.14 + 2 * 0.86*0.14 + 3* 0.86 * 0.86 * 0.14 + ... = 7.14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zh-CN" sz="800"/>
              <a:t>Example: Plot from previous figure. If we start in different places, we’ll eventually find a good solution.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zh-CN" sz="800"/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altLang="zh-CN" sz="800"/>
              <a:t>Benefits of beam search</a:t>
            </a:r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en-US" altLang="zh-CN" sz="800"/>
              <a:t>Don’t spend a long time when start at bad random positions.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altLang="zh-CN" sz="800"/>
              <a:t>Potential problems?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Clustering if all the best states are near by (in which case use stochastic beam search, choosing successors to keep at random proportionally to the value)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	Lots of local maxima (e.g. ridges)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altLang="zh-CN" sz="800"/>
              <a:t>Success of hill climbing searches - depends on shape of state space surface. If there are only a few local maxima, it works well!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Q: When will these methods still fail? A: Lots of local maxima.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137FBEFE-4DA7-4F10-8041-8150094D3A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1A34ED-133E-405A-B5A0-1745C1040484}" type="slidenum">
              <a:rPr lang="zh-CN" altLang="en-US" sz="1200"/>
              <a:pPr/>
              <a:t>17</a:t>
            </a:fld>
            <a:endParaRPr lang="en-US" altLang="zh-CN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D2FC5F1-63B5-4593-8E42-8C8BFDBB96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8F564E3-4D6D-41C6-AF88-F229D7B55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zh-CN"/>
              <a:t>Purpose of SA is to avoid local maxima. (Most frequently encountered difficulty with hill climbing.) Idea... [allows downhill steps occasionally].</a:t>
            </a:r>
          </a:p>
          <a:p>
            <a:pPr>
              <a:buFontTx/>
              <a:buChar char="•"/>
            </a:pPr>
            <a:r>
              <a:rPr lang="en-US" altLang="zh-CN"/>
              <a:t>The undirected steps won't in general reduce the ability of the procedure to find a global maximum (although they might increase the running time).  But they may dislodge the problem solver from a foothill, i.e., a local maximum.</a:t>
            </a:r>
          </a:p>
          <a:p>
            <a:r>
              <a:rPr lang="en-US" altLang="zh-CN"/>
              <a:t>Q: Why large steps at first?</a:t>
            </a:r>
          </a:p>
          <a:p>
            <a:pPr>
              <a:buFontTx/>
              <a:buChar char="•"/>
            </a:pPr>
            <a:r>
              <a:rPr lang="en-US" altLang="zh-CN"/>
              <a:t>A: To avoid local maxima that extend over a wide area of the search space. Like doing a lot of exploring of the whole search space early.  Subsequent undirected steps are smaller because we expect to only have to avoid more restricted local maxima.</a:t>
            </a:r>
          </a:p>
          <a:p>
            <a:pPr>
              <a:buFontTx/>
              <a:buChar char="•"/>
            </a:pPr>
            <a:r>
              <a:rPr lang="en-US" altLang="zh-CN"/>
              <a:t>Name came from an analogy with metal-casting.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137FBEFE-4DA7-4F10-8041-8150094D3A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1A34ED-133E-405A-B5A0-1745C1040484}" type="slidenum">
              <a:rPr lang="zh-CN" altLang="en-US" sz="1200"/>
              <a:pPr/>
              <a:t>19</a:t>
            </a:fld>
            <a:endParaRPr lang="en-US" altLang="zh-CN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D2FC5F1-63B5-4593-8E42-8C8BFDBB96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8F564E3-4D6D-41C6-AF88-F229D7B55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zh-CN"/>
              <a:t>Purpose of SA is to avoid local maxima. (Most frequently encountered difficulty with hill climbing.) Idea... [allows downhill steps occasionally].</a:t>
            </a:r>
          </a:p>
          <a:p>
            <a:pPr>
              <a:buFontTx/>
              <a:buChar char="•"/>
            </a:pPr>
            <a:r>
              <a:rPr lang="en-US" altLang="zh-CN"/>
              <a:t>The undirected steps won't in general reduce the ability of the procedure to find a global maximum (although they might increase the running time).  But they may dislodge the problem solver from a foothill, i.e., a local maximum.</a:t>
            </a:r>
          </a:p>
          <a:p>
            <a:r>
              <a:rPr lang="en-US" altLang="zh-CN"/>
              <a:t>Q: Why large steps at first?</a:t>
            </a:r>
          </a:p>
          <a:p>
            <a:pPr>
              <a:buFontTx/>
              <a:buChar char="•"/>
            </a:pPr>
            <a:r>
              <a:rPr lang="en-US" altLang="zh-CN"/>
              <a:t>A: To avoid local maxima that extend over a wide area of the search space. Like doing a lot of exploring of the whole search space early.  Subsequent undirected steps are smaller because we expect to only have to avoid more restricted local maxima.</a:t>
            </a:r>
          </a:p>
          <a:p>
            <a:pPr>
              <a:buFontTx/>
              <a:buChar char="•"/>
            </a:pPr>
            <a:r>
              <a:rPr lang="en-US" altLang="zh-CN"/>
              <a:t>Name came from an analogy with metal-casting.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0C7BC-78DB-A544-8A8D-D2354F3B7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C72822-17F9-7541-8932-E56499791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3F65A-712E-F243-884E-3D8541BB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F370-185E-7A41-8F89-7E67F806C581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638A9-DEB5-0B44-A967-B7C5E500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F1385-DABF-DF41-AFD5-C1BD5381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46B8-5C58-4A4B-9487-4CB36CBE0C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31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2407C-DD6F-854A-882C-EF9B7061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4D8B5C-EECB-0148-9E44-A603AB5C6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6B9BB-F71D-1E42-B495-AC669093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F370-185E-7A41-8F89-7E67F806C581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823B0-FB06-004C-B5CB-9AA16F27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3A173-4BCF-6843-AABE-D9BB35F6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46B8-5C58-4A4B-9487-4CB36CBE0C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67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8F21DD-2111-704F-9467-5D641693D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5984BE-0ABE-6141-ABEF-458C11A23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94FD0-0679-FE46-AEB0-1B187551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F370-185E-7A41-8F89-7E67F806C581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A4832-33F8-BC46-BB50-4B58D385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2C6A5-C60B-2248-95A8-AEE8305D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46B8-5C58-4A4B-9487-4CB36CBE0C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137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89A9F-7BF9-B445-A139-F98E06F1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9D6BC-5B63-8041-BA09-E42C5981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D6906-9772-9B43-BAD8-EBE693CF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F370-185E-7A41-8F89-7E67F806C581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96009-DC4F-594C-972C-AD6EABE5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85624-C724-B449-AA1D-D0257347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46B8-5C58-4A4B-9487-4CB36CBE0C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99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F0871-6359-E444-AC51-FA6342A7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9AEFD-1AEC-2B43-BC88-33F514A4E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8E1BF-ADCF-6240-B879-D22500B4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F370-185E-7A41-8F89-7E67F806C581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EB8EE-A4A9-9442-9E58-43B215D1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CAB2C-A449-C547-A7D7-24FBE98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46B8-5C58-4A4B-9487-4CB36CBE0C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34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ED8FF-17EE-1F43-8038-9891A8D3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B746B-EBE9-D545-B130-BE4F1FE92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D29985-8BE5-1A46-B2AA-42ECFA4CF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AFC66B-F4F6-3545-ADC6-047F69DD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F370-185E-7A41-8F89-7E67F806C581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D79C34-C41F-AE46-B72C-2E66A207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9C36C1-50F7-D44B-9067-364A1659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46B8-5C58-4A4B-9487-4CB36CBE0C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F6025-9017-3B43-AEEE-75616B50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181C8-6CE1-5F4A-AE99-941953EB7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46FF55-5D75-2B41-9C90-601AAA56A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E6A22F-251B-354F-B915-1A026B5E5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E50475-F8C6-8C4F-B343-439186D33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548C5F-337F-3B4B-9C06-4D3BFD56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F370-185E-7A41-8F89-7E67F806C581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7A1CA4-4595-5A45-9FAE-2495F95B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EC472E-2F78-C142-8FA8-695CB5D8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46B8-5C58-4A4B-9487-4CB36CBE0C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642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5583D-EC24-3441-B68D-85A76A55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D36166-985A-8948-BB57-D20FB51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F370-185E-7A41-8F89-7E67F806C581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F10BF1-EC5A-7745-B167-552A7A8B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A297A9-D1BA-7C4C-AE62-4C3C7BB9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46B8-5C58-4A4B-9487-4CB36CBE0C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602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0D4D88-86CB-DE4B-945D-BD78E006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F370-185E-7A41-8F89-7E67F806C581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1AB94D-62B2-9F40-98BC-94E46E52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220A23-7FB1-504E-834D-FF29C537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46B8-5C58-4A4B-9487-4CB36CBE0C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83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4C841-3249-804D-A964-DA070043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42FA4-4EE8-9D49-BD99-9F695493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68E73C-68DD-8342-8C99-239F0CCA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86C339-12A7-E647-A0EC-16811C0F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F370-185E-7A41-8F89-7E67F806C581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5F850-29DA-C746-8CAD-DE0EB2C1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CA1FF-BA42-CF4F-A50A-2695FAE0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46B8-5C58-4A4B-9487-4CB36CBE0C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61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F0F78-4D3B-2040-AA4C-91CC43C0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C66333-109C-264F-B2C4-31B8413C2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4C4FE9-7D7E-6746-A883-85A993391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D0070-B4D9-4848-B0A9-1299A657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F370-185E-7A41-8F89-7E67F806C581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B2F45C-8386-8445-9D4D-A00E87F8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F8354-442C-EE48-BA6E-FB4846A2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46B8-5C58-4A4B-9487-4CB36CBE0C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1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6AA797-2D50-3A47-BC26-70B4C6DE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F2FB1-5C33-4B44-9A69-12D6DA095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0FB43-0822-DF43-865B-770D48854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5F370-185E-7A41-8F89-7E67F806C581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5D571-2078-4D49-9A9D-045011EDC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20EE6-D0CF-9D45-923A-A1A0DFDA8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546B8-5C58-4A4B-9487-4CB36CBE0C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052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0C4A73D-CEAD-4F97-9E7E-5400C2EE4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609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智能搜索初探</a:t>
            </a:r>
            <a:br>
              <a:rPr lang="zh-CN" altLang="en-US">
                <a:ea typeface="宋体" panose="02010600030101010101" pitchFamily="2" charset="-122"/>
              </a:rPr>
            </a:b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CC0000"/>
                </a:solidFill>
                <a:ea typeface="宋体" panose="02010600030101010101" pitchFamily="2" charset="-122"/>
              </a:rPr>
              <a:t>Introduction to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 Intelligent Searching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A9E08F1-E504-4AAE-A9BD-6931E0227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zh-CN" altLang="en-US" sz="2400" dirty="0">
                <a:ea typeface="宋体" panose="02010600030101010101" pitchFamily="2" charset="-122"/>
              </a:rPr>
              <a:t>智能搜索概述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zh-CN" altLang="en-US" sz="2400" dirty="0">
                <a:ea typeface="宋体" panose="02010600030101010101" pitchFamily="2" charset="-122"/>
              </a:rPr>
              <a:t>局部搜索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局部搜索的基本思想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登山搜索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局部束搜索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模拟退火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FC984D06-B579-4501-B1E8-FB57EC744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8153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智能优化方法（</a:t>
            </a:r>
            <a:r>
              <a:rPr lang="en-US" altLang="zh-CN">
                <a:ea typeface="宋体" panose="02010600030101010101" pitchFamily="2" charset="-122"/>
              </a:rPr>
              <a:t>Intelligent Optimization Approaches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58D76C41-DBBB-4C20-A496-8468ADFCE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752600"/>
            <a:ext cx="4953000" cy="2590800"/>
          </a:xfrm>
          <a:prstGeom prst="rect">
            <a:avLst/>
          </a:prstGeom>
          <a:noFill/>
          <a:ln w="31750" algn="ctr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7702" name="AutoShape 6">
            <a:extLst>
              <a:ext uri="{FF2B5EF4-FFF2-40B4-BE49-F238E27FC236}">
                <a16:creationId xmlns:a16="http://schemas.microsoft.com/office/drawing/2014/main" id="{475DC9B5-F10C-48A0-8C7A-A356BC379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2193758"/>
            <a:ext cx="2590800" cy="3124200"/>
          </a:xfrm>
          <a:prstGeom prst="wedgeRoundRectCallout">
            <a:avLst>
              <a:gd name="adj1" fmla="val -60417"/>
              <a:gd name="adj2" fmla="val -32236"/>
              <a:gd name="adj3" fmla="val 16667"/>
            </a:avLst>
          </a:prstGeom>
          <a:noFill/>
          <a:ln w="15875" algn="ctr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内容：</a:t>
            </a: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</a:rPr>
              <a:t>局部搜索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目标</a:t>
            </a: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通过两个经典算法的学习</a:t>
            </a: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</a:rPr>
              <a:t>掌握局部搜索思想</a:t>
            </a:r>
            <a:endParaRPr lang="en-US" altLang="zh-CN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重点：</a:t>
            </a: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</a:rPr>
              <a:t>如何用各种用局部搜索解决优化问题：以皇后问题为例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102E0138-1D39-4DB3-A137-2D94BA2EB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400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70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E4D201E-58C1-43A6-9395-36D54E59B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登山搜索的问题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240EB5C-2830-449E-BA48-6376580A8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286000"/>
            <a:ext cx="6908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丘陵地带 （</a:t>
            </a:r>
            <a:r>
              <a:rPr lang="en-US" altLang="zh-CN">
                <a:ea typeface="宋体" panose="02010600030101010101" pitchFamily="2" charset="-122"/>
              </a:rPr>
              <a:t>Foothills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ea typeface="宋体" panose="02010600030101010101" pitchFamily="2" charset="-122"/>
              </a:rPr>
              <a:t>/ </a:t>
            </a:r>
            <a:r>
              <a:rPr lang="zh-CN" altLang="en-US">
                <a:ea typeface="宋体" panose="02010600030101010101" pitchFamily="2" charset="-122"/>
              </a:rPr>
              <a:t>局部最优</a:t>
            </a:r>
            <a:r>
              <a:rPr lang="en-US" altLang="zh-CN">
                <a:ea typeface="宋体" panose="02010600030101010101" pitchFamily="2" charset="-122"/>
              </a:rPr>
              <a:t>: </a:t>
            </a:r>
            <a:r>
              <a:rPr lang="zh-CN" altLang="en-US">
                <a:ea typeface="宋体" panose="02010600030101010101" pitchFamily="2" charset="-122"/>
              </a:rPr>
              <a:t>当前不是全局最优，但是领域没有更优的解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迷宫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zh-CN" altLang="en-US">
                <a:ea typeface="宋体" panose="02010600030101010101" pitchFamily="2" charset="-122"/>
              </a:rPr>
              <a:t>不得不暂时</a:t>
            </a:r>
            <a:r>
              <a:rPr lang="zh-CN" altLang="en-US">
                <a:solidFill>
                  <a:srgbClr val="CC0000"/>
                </a:solidFill>
                <a:ea typeface="宋体" panose="02010600030101010101" pitchFamily="2" charset="-122"/>
              </a:rPr>
              <a:t>背离</a:t>
            </a:r>
            <a:r>
              <a:rPr lang="zh-CN" altLang="en-US">
                <a:ea typeface="宋体" panose="02010600030101010101" pitchFamily="2" charset="-122"/>
              </a:rPr>
              <a:t>寻找最优解的目标</a:t>
            </a:r>
            <a:r>
              <a:rPr lang="en-US" altLang="zh-CN">
                <a:ea typeface="宋体" panose="02010600030101010101" pitchFamily="2" charset="-122"/>
              </a:rPr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高原地带（</a:t>
            </a:r>
            <a:r>
              <a:rPr lang="en-US" altLang="zh-CN">
                <a:ea typeface="宋体" panose="02010600030101010101" pitchFamily="2" charset="-122"/>
              </a:rPr>
              <a:t>Plateaus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ea typeface="宋体" panose="02010600030101010101" pitchFamily="2" charset="-122"/>
              </a:rPr>
              <a:t>: </a:t>
            </a:r>
            <a:r>
              <a:rPr lang="zh-CN" altLang="en-US">
                <a:ea typeface="宋体" panose="02010600030101010101" pitchFamily="2" charset="-122"/>
              </a:rPr>
              <a:t>所有的临域看上去都一样</a:t>
            </a:r>
            <a:r>
              <a:rPr lang="en-US" altLang="zh-CN">
                <a:ea typeface="宋体" panose="02010600030101010101" pitchFamily="2" charset="-122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(8</a:t>
            </a:r>
            <a:r>
              <a:rPr lang="zh-CN" altLang="en-US">
                <a:ea typeface="宋体" panose="02010600030101010101" pitchFamily="2" charset="-122"/>
              </a:rPr>
              <a:t>皇后问题：下一步怎么走都不会减少攻击数量</a:t>
            </a:r>
            <a:r>
              <a:rPr lang="en-US" altLang="zh-CN">
                <a:ea typeface="宋体" panose="02010600030101010101" pitchFamily="2" charset="-122"/>
              </a:rPr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山脊（</a:t>
            </a:r>
            <a:r>
              <a:rPr lang="en-US" altLang="zh-CN">
                <a:ea typeface="宋体" panose="02010600030101010101" pitchFamily="2" charset="-122"/>
              </a:rPr>
              <a:t>Ridges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ea typeface="宋体" panose="02010600030101010101" pitchFamily="2" charset="-122"/>
              </a:rPr>
              <a:t>:  </a:t>
            </a:r>
            <a:r>
              <a:rPr lang="zh-CN" altLang="en-US">
                <a:ea typeface="宋体" panose="02010600030101010101" pitchFamily="2" charset="-122"/>
              </a:rPr>
              <a:t>局部最优值次序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忽视最高点：我的搜索结束了么</a:t>
            </a:r>
            <a:r>
              <a:rPr lang="en-US" altLang="zh-CN">
                <a:ea typeface="宋体" panose="02010600030101010101" pitchFamily="2" charset="-122"/>
              </a:rPr>
              <a:t>? </a:t>
            </a:r>
          </a:p>
          <a:p>
            <a:pPr eaLnBrk="1" hangingPunct="1"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041F40A-97A6-4450-9BF4-D74B049A4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随机登山搜索</a:t>
            </a:r>
            <a:r>
              <a:rPr lang="en-US" altLang="zh-CN" sz="2400">
                <a:ea typeface="宋体" panose="02010600030101010101" pitchFamily="2" charset="-122"/>
              </a:rPr>
              <a:t>: 8</a:t>
            </a:r>
            <a:r>
              <a:rPr lang="zh-CN" altLang="en-US" sz="2400">
                <a:ea typeface="宋体" panose="02010600030101010101" pitchFamily="2" charset="-122"/>
              </a:rPr>
              <a:t>皇后问题</a:t>
            </a:r>
          </a:p>
        </p:txBody>
      </p:sp>
      <p:pic>
        <p:nvPicPr>
          <p:cNvPr id="12291" name="Picture 3" descr="8queens-local-minimum">
            <a:extLst>
              <a:ext uri="{FF2B5EF4-FFF2-40B4-BE49-F238E27FC236}">
                <a16:creationId xmlns:a16="http://schemas.microsoft.com/office/drawing/2014/main" id="{37132D8F-19AF-454E-B9F5-22637A594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81200"/>
            <a:ext cx="3733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684" name="Rectangle 4">
            <a:extLst>
              <a:ext uri="{FF2B5EF4-FFF2-40B4-BE49-F238E27FC236}">
                <a16:creationId xmlns:a16="http://schemas.microsoft.com/office/drawing/2014/main" id="{A40FCF8B-17F6-40F4-97BC-384F0FB14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608638"/>
            <a:ext cx="8229600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18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>
                <a:ea typeface="宋体" panose="02010600030101010101" pitchFamily="2" charset="-122"/>
              </a:rPr>
              <a:t>A local minimum with </a:t>
            </a:r>
            <a:r>
              <a:rPr lang="en-US" altLang="zh-CN" i="1">
                <a:ea typeface="宋体" panose="02010600030101010101" pitchFamily="2" charset="-122"/>
              </a:rPr>
              <a:t>h = 1</a:t>
            </a:r>
            <a:r>
              <a:rPr lang="en-US" altLang="zh-CN">
                <a:ea typeface="宋体" panose="02010600030101010101" pitchFamily="2" charset="-122"/>
              </a:rPr>
              <a:t>
</a:t>
            </a:r>
          </a:p>
        </p:txBody>
      </p:sp>
      <p:sp>
        <p:nvSpPr>
          <p:cNvPr id="12293" name="Text Box 6">
            <a:extLst>
              <a:ext uri="{FF2B5EF4-FFF2-40B4-BE49-F238E27FC236}">
                <a16:creationId xmlns:a16="http://schemas.microsoft.com/office/drawing/2014/main" id="{B76719C8-EC8F-43CF-AFC2-18921DBAA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86001"/>
            <a:ext cx="4343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评价函数</a:t>
            </a:r>
            <a:r>
              <a:rPr lang="en-US" altLang="zh-CN" i="1">
                <a:ea typeface="宋体" panose="02010600030101010101" pitchFamily="2" charset="-122"/>
              </a:rPr>
              <a:t>h</a:t>
            </a:r>
            <a:r>
              <a:rPr lang="zh-CN" altLang="en-US">
                <a:ea typeface="宋体" panose="02010600030101010101" pitchFamily="2" charset="-122"/>
              </a:rPr>
              <a:t>的值是多少？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zh-CN" altLang="en-US">
                <a:ea typeface="宋体" panose="02010600030101010101" pitchFamily="2" charset="-122"/>
              </a:rPr>
              <a:t>可以相互攻击的皇后对数</a:t>
            </a:r>
            <a:r>
              <a:rPr lang="en-US" altLang="zh-CN">
                <a:ea typeface="宋体" panose="02010600030101010101" pitchFamily="2" charset="-122"/>
              </a:rPr>
              <a:t>)?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351689" name="Group 9">
            <a:extLst>
              <a:ext uri="{FF2B5EF4-FFF2-40B4-BE49-F238E27FC236}">
                <a16:creationId xmlns:a16="http://schemas.microsoft.com/office/drawing/2014/main" id="{22944E29-2AE6-4B74-A21F-AD6FFE9CF70E}"/>
              </a:ext>
            </a:extLst>
          </p:cNvPr>
          <p:cNvGrpSpPr>
            <a:grpSpLocks/>
          </p:cNvGrpSpPr>
          <p:nvPr/>
        </p:nvGrpSpPr>
        <p:grpSpPr bwMode="auto">
          <a:xfrm>
            <a:off x="1981201" y="2514602"/>
            <a:ext cx="7178675" cy="1238251"/>
            <a:chOff x="288" y="1584"/>
            <a:chExt cx="4522" cy="780"/>
          </a:xfrm>
        </p:grpSpPr>
        <p:sp>
          <p:nvSpPr>
            <p:cNvPr id="12296" name="Line 5">
              <a:extLst>
                <a:ext uri="{FF2B5EF4-FFF2-40B4-BE49-F238E27FC236}">
                  <a16:creationId xmlns:a16="http://schemas.microsoft.com/office/drawing/2014/main" id="{2B90E793-7532-4572-8598-DB9A3D2621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4" y="1584"/>
              <a:ext cx="576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" name="Text Box 7">
              <a:extLst>
                <a:ext uri="{FF2B5EF4-FFF2-40B4-BE49-F238E27FC236}">
                  <a16:creationId xmlns:a16="http://schemas.microsoft.com/office/drawing/2014/main" id="{85B8F25F-78D8-48A8-B6C7-C1EC2E681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112"/>
              <a:ext cx="4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F0066"/>
                  </a:solidFill>
                  <a:ea typeface="宋体" panose="02010600030101010101" pitchFamily="2" charset="-122"/>
                </a:rPr>
                <a:t>h</a:t>
              </a:r>
              <a:r>
                <a:rPr lang="en-US" altLang="zh-CN" b="1">
                  <a:solidFill>
                    <a:srgbClr val="FF0066"/>
                  </a:solidFill>
                  <a:ea typeface="宋体" panose="02010600030101010101" pitchFamily="2" charset="-122"/>
                </a:rPr>
                <a:t> = 1</a:t>
              </a:r>
            </a:p>
          </p:txBody>
        </p:sp>
      </p:grpSp>
      <p:sp>
        <p:nvSpPr>
          <p:cNvPr id="1351690" name="Text Box 10">
            <a:extLst>
              <a:ext uri="{FF2B5EF4-FFF2-40B4-BE49-F238E27FC236}">
                <a16:creationId xmlns:a16="http://schemas.microsoft.com/office/drawing/2014/main" id="{E861795B-8D31-4184-A2FA-98A90118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3962400"/>
            <a:ext cx="38395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找到下一步改善当前状态的质量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684" grpId="0"/>
      <p:bldP spid="13516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1217698-4F0D-4EC1-AFCF-E51E7600A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登山搜索的局限性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5D2E0D9-F3AA-4242-9DF6-FAB25509F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问题</a:t>
            </a:r>
            <a:r>
              <a:rPr lang="en-US" altLang="zh-CN" sz="2400">
                <a:ea typeface="宋体" panose="02010600030101010101" pitchFamily="2" charset="-122"/>
              </a:rPr>
              <a:t>: </a:t>
            </a:r>
            <a:r>
              <a:rPr lang="zh-CN" altLang="en-US" sz="2400">
                <a:ea typeface="宋体" panose="02010600030101010101" pitchFamily="2" charset="-122"/>
              </a:rPr>
              <a:t>依赖于初始状态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zh-CN" altLang="en-US" sz="2400">
                <a:ea typeface="宋体" panose="02010600030101010101" pitchFamily="2" charset="-122"/>
              </a:rPr>
              <a:t>容易陷入局部最优</a:t>
            </a:r>
            <a:r>
              <a:rPr lang="zh-CN" altLang="en-US">
                <a:ea typeface="宋体" panose="02010600030101010101" pitchFamily="2" charset="-122"/>
              </a:rPr>
              <a:t>
</a:t>
            </a:r>
          </a:p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3316" name="Picture 4" descr="hill-climbing">
            <a:extLst>
              <a:ext uri="{FF2B5EF4-FFF2-40B4-BE49-F238E27FC236}">
                <a16:creationId xmlns:a16="http://schemas.microsoft.com/office/drawing/2014/main" id="{4BACDDD7-4001-42A8-BDCE-6F4A45558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67038"/>
            <a:ext cx="6934200" cy="3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8005" name="Text Box 5">
            <a:extLst>
              <a:ext uri="{FF2B5EF4-FFF2-40B4-BE49-F238E27FC236}">
                <a16:creationId xmlns:a16="http://schemas.microsoft.com/office/drawing/2014/main" id="{C40D5D51-B5B0-4DE4-A498-A04A97033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2743201"/>
            <a:ext cx="366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怎样克服局部最优和高原现象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1408006" name="Text Box 6">
            <a:extLst>
              <a:ext uri="{FF2B5EF4-FFF2-40B4-BE49-F238E27FC236}">
                <a16:creationId xmlns:a16="http://schemas.microsoft.com/office/drawing/2014/main" id="{19143E09-5AE5-4365-988A-951978E24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400" y="3706814"/>
            <a:ext cx="2655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随机重启 登山搜索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8005" grpId="0"/>
      <p:bldP spid="14080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0FB2BC2-E161-4ECB-A96A-5A62F2A15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局部束搜索（</a:t>
            </a:r>
            <a:r>
              <a:rPr lang="en-US" altLang="zh-CN" dirty="0">
                <a:ea typeface="宋体" panose="02010600030101010101" pitchFamily="2" charset="-122"/>
              </a:rPr>
              <a:t>Local Beam Search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428483" name="Rectangle 3">
            <a:extLst>
              <a:ext uri="{FF2B5EF4-FFF2-40B4-BE49-F238E27FC236}">
                <a16:creationId xmlns:a16="http://schemas.microsoft.com/office/drawing/2014/main" id="{802EBB29-C6E2-441E-983F-313766713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6432" y="3505199"/>
            <a:ext cx="9386461" cy="1715069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</a:pPr>
            <a:endParaRPr lang="zh-CN" altLang="en-US" sz="2400" b="1" i="1" dirty="0"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FF0066"/>
                </a:solidFill>
                <a:ea typeface="宋体" panose="02010600030101010101" pitchFamily="2" charset="-122"/>
              </a:rPr>
              <a:t>局部束搜索（</a:t>
            </a:r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</a:rPr>
              <a:t>Local Beam Search</a:t>
            </a:r>
            <a:r>
              <a:rPr lang="zh-CN" altLang="en-US" sz="2400" dirty="0">
                <a:solidFill>
                  <a:srgbClr val="FF0066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66"/>
                </a:solidFill>
                <a:ea typeface="宋体" panose="02010600030101010101" pitchFamily="2" charset="-122"/>
              </a:rPr>
              <a:t>并行</a:t>
            </a:r>
            <a:r>
              <a:rPr lang="zh-CN" altLang="en-US" sz="2400" b="1" dirty="0">
                <a:ea typeface="宋体" panose="02010600030101010101" pitchFamily="2" charset="-122"/>
              </a:rPr>
              <a:t>运行多个随机初始点，同时维护</a:t>
            </a:r>
            <a:r>
              <a:rPr lang="en-US" altLang="zh-CN" sz="2400" b="1" i="1" dirty="0">
                <a:ea typeface="宋体" panose="02010600030101010101" pitchFamily="2" charset="-122"/>
              </a:rPr>
              <a:t>k</a:t>
            </a:r>
            <a:r>
              <a:rPr lang="zh-CN" altLang="en-US" sz="2400" b="1" dirty="0">
                <a:ea typeface="宋体" panose="02010600030101010101" pitchFamily="2" charset="-122"/>
              </a:rPr>
              <a:t>个最好状态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428486" name="Rectangle 6">
            <a:extLst>
              <a:ext uri="{FF2B5EF4-FFF2-40B4-BE49-F238E27FC236}">
                <a16:creationId xmlns:a16="http://schemas.microsoft.com/office/drawing/2014/main" id="{66443F92-F308-46D1-84EB-0906DF24C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833" y="3016250"/>
            <a:ext cx="971612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rgbClr val="FF0066"/>
                </a:solidFill>
                <a:ea typeface="宋体" panose="02010600030101010101" pitchFamily="2" charset="-122"/>
              </a:rPr>
              <a:t>随机重启</a:t>
            </a:r>
            <a:r>
              <a:rPr lang="en-US" altLang="zh-CN" sz="2400" b="1" dirty="0">
                <a:solidFill>
                  <a:srgbClr val="FF0066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ea typeface="宋体" panose="02010600030101010101" pitchFamily="2" charset="-122"/>
              </a:rPr>
              <a:t>在指定步以后，简单地随机选取一个状态重新开始登山搜索</a:t>
            </a:r>
            <a:r>
              <a:rPr lang="en-US" altLang="zh-CN" sz="2400" b="1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4341" name="Text Box 7">
            <a:extLst>
              <a:ext uri="{FF2B5EF4-FFF2-40B4-BE49-F238E27FC236}">
                <a16:creationId xmlns:a16="http://schemas.microsoft.com/office/drawing/2014/main" id="{6A3A8546-B058-4E6D-BF8E-F29E50A6E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833" y="1981200"/>
            <a:ext cx="236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ea typeface="宋体" panose="02010600030101010101" pitchFamily="2" charset="-122"/>
              </a:rPr>
              <a:t>登山搜索的变形：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A4CB9A4-D65F-4452-A26F-2AE02D1FB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0400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基本思想</a:t>
            </a:r>
          </a:p>
        </p:txBody>
      </p:sp>
      <p:sp>
        <p:nvSpPr>
          <p:cNvPr id="1354755" name="Rectangle 3">
            <a:extLst>
              <a:ext uri="{FF2B5EF4-FFF2-40B4-BE49-F238E27FC236}">
                <a16:creationId xmlns:a16="http://schemas.microsoft.com/office/drawing/2014/main" id="{BFA7582C-4F6C-4D26-9ED3-6E6807B2F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1701" y="1103789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从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zh-CN" altLang="en-US" dirty="0">
                <a:ea typeface="宋体" panose="02010600030101010101" pitchFamily="2" charset="-122"/>
              </a:rPr>
              <a:t>个随机产生的状态开始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跟踪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zh-CN" altLang="en-US" dirty="0">
                <a:ea typeface="宋体" panose="02010600030101010101" pitchFamily="2" charset="-122"/>
              </a:rPr>
              <a:t>个状态（而不是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个）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对于每次迭代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产生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zh-CN" altLang="en-US" dirty="0">
                <a:ea typeface="宋体" panose="02010600030101010101" pitchFamily="2" charset="-122"/>
              </a:rPr>
              <a:t>个状态的所有后继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如果任何一个状态是目标状态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停止</a:t>
            </a:r>
            <a:r>
              <a:rPr lang="en-US" altLang="zh-CN" dirty="0">
                <a:ea typeface="宋体" panose="02010600030101010101" pitchFamily="2" charset="-122"/>
              </a:rPr>
              <a:t>; </a:t>
            </a:r>
            <a:r>
              <a:rPr lang="zh-CN" altLang="en-US" dirty="0">
                <a:ea typeface="宋体" panose="02010600030101010101" pitchFamily="2" charset="-122"/>
              </a:rPr>
              <a:t>否则 选择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zh-CN" altLang="en-US" dirty="0">
                <a:ea typeface="宋体" panose="02010600030101010101" pitchFamily="2" charset="-122"/>
              </a:rPr>
              <a:t>个最好的后继并重复上述过程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1354757" name="Rectangle 5">
            <a:extLst>
              <a:ext uri="{FF2B5EF4-FFF2-40B4-BE49-F238E27FC236}">
                <a16:creationId xmlns:a16="http://schemas.microsoft.com/office/drawing/2014/main" id="{53B5FB60-109B-410A-ADFB-FDA9D36BC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479925"/>
            <a:ext cx="8077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dirty="0">
                <a:ea typeface="宋体" pitchFamily="2" charset="-122"/>
              </a:rPr>
              <a:t>不等价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zh-CN" altLang="en-US" dirty="0">
                <a:solidFill>
                  <a:srgbClr val="FF0066"/>
                </a:solidFill>
                <a:ea typeface="宋体" pitchFamily="2" charset="-122"/>
              </a:rPr>
              <a:t>在局部束搜索中</a:t>
            </a:r>
            <a:r>
              <a:rPr lang="en-US" altLang="zh-CN" i="1" dirty="0">
                <a:solidFill>
                  <a:srgbClr val="FF0066"/>
                </a:solidFill>
                <a:ea typeface="宋体" pitchFamily="2" charset="-122"/>
              </a:rPr>
              <a:t>k</a:t>
            </a:r>
            <a:r>
              <a:rPr lang="zh-CN" altLang="en-US" dirty="0">
                <a:solidFill>
                  <a:srgbClr val="FF0066"/>
                </a:solidFill>
                <a:ea typeface="宋体" pitchFamily="2" charset="-122"/>
              </a:rPr>
              <a:t>个点之间信息共享</a:t>
            </a:r>
            <a:r>
              <a:rPr lang="en-US" altLang="zh-CN" dirty="0">
                <a:solidFill>
                  <a:srgbClr val="FF0066"/>
                </a:solidFill>
                <a:ea typeface="宋体" pitchFamily="2" charset="-122"/>
              </a:rPr>
              <a:t>: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dirty="0">
              <a:solidFill>
                <a:srgbClr val="FF0066"/>
              </a:solidFill>
              <a:ea typeface="宋体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一些点对产生后继最优解没有任何贡献，而一个点可能对所有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k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个点的后继产生贡献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“Come over here, the grass is greener” (Russell and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Norvig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</a:p>
        </p:txBody>
      </p:sp>
      <p:sp>
        <p:nvSpPr>
          <p:cNvPr id="1354758" name="Text Box 6">
            <a:extLst>
              <a:ext uri="{FF2B5EF4-FFF2-40B4-BE49-F238E27FC236}">
                <a16:creationId xmlns:a16="http://schemas.microsoft.com/office/drawing/2014/main" id="{16C9F980-556B-41E3-8648-F67B59735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694" y="3641726"/>
            <a:ext cx="76545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局部束搜索是否等价于</a:t>
            </a:r>
            <a:r>
              <a:rPr lang="en-US" altLang="zh-CN" sz="2400" i="1" dirty="0"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ea typeface="宋体" panose="02010600030101010101" pitchFamily="2" charset="-122"/>
              </a:rPr>
              <a:t>个随机点重启动的登山搜索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（ </a:t>
            </a:r>
            <a:r>
              <a:rPr lang="en-US" altLang="zh-CN" sz="2400" i="1" dirty="0"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ea typeface="宋体" panose="02010600030101010101" pitchFamily="2" charset="-122"/>
              </a:rPr>
              <a:t> random-restart hill-climbing?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ea typeface="宋体" panose="02010600030101010101" pitchFamily="2" charset="-122"/>
              </a:rPr>
              <a:t>???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47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9C42F0F-86B9-4F78-845D-E346577FC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登山搜索的局限性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249CDD8-D274-4806-A3F7-AAF81BB26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问题</a:t>
            </a:r>
            <a:r>
              <a:rPr lang="en-US" altLang="zh-CN" sz="2400">
                <a:ea typeface="宋体" panose="02010600030101010101" pitchFamily="2" charset="-122"/>
              </a:rPr>
              <a:t>: </a:t>
            </a:r>
            <a:r>
              <a:rPr lang="zh-CN" altLang="en-US" sz="2400">
                <a:ea typeface="宋体" panose="02010600030101010101" pitchFamily="2" charset="-122"/>
              </a:rPr>
              <a:t>依赖于初始状态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zh-CN" altLang="en-US" sz="2400">
                <a:ea typeface="宋体" panose="02010600030101010101" pitchFamily="2" charset="-122"/>
              </a:rPr>
              <a:t>容易陷入局部最优</a:t>
            </a:r>
            <a:r>
              <a:rPr lang="zh-CN" altLang="en-US">
                <a:ea typeface="宋体" panose="02010600030101010101" pitchFamily="2" charset="-122"/>
              </a:rPr>
              <a:t>
</a:t>
            </a:r>
          </a:p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3316" name="Picture 4" descr="hill-climbing">
            <a:extLst>
              <a:ext uri="{FF2B5EF4-FFF2-40B4-BE49-F238E27FC236}">
                <a16:creationId xmlns:a16="http://schemas.microsoft.com/office/drawing/2014/main" id="{0A232D8C-FAEB-43D8-8166-AF65BC76A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67038"/>
            <a:ext cx="6934200" cy="3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8005" name="Text Box 5">
            <a:extLst>
              <a:ext uri="{FF2B5EF4-FFF2-40B4-BE49-F238E27FC236}">
                <a16:creationId xmlns:a16="http://schemas.microsoft.com/office/drawing/2014/main" id="{9359E3F4-275F-426F-92EA-C5391F787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2743201"/>
            <a:ext cx="366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怎样克服局部最优和高原现象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1408006" name="Text Box 6">
            <a:extLst>
              <a:ext uri="{FF2B5EF4-FFF2-40B4-BE49-F238E27FC236}">
                <a16:creationId xmlns:a16="http://schemas.microsoft.com/office/drawing/2014/main" id="{35E4D362-2E13-4E61-9D31-206ADC5AA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400" y="3706814"/>
            <a:ext cx="2655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随机重启 登山搜索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8005" grpId="0"/>
      <p:bldP spid="14080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07CFB53-6118-4974-86CD-ECD53F4C0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对局部搜索的改进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11075" name="Rectangle 3">
            <a:extLst>
              <a:ext uri="{FF2B5EF4-FFF2-40B4-BE49-F238E27FC236}">
                <a16:creationId xmlns:a16="http://schemas.microsoft.com/office/drawing/2014/main" id="{B405E7FD-1DBC-443A-961C-1E357EF6C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981200"/>
            <a:ext cx="8351808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问题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怎样迅速转移到更好的状态？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怎样避免局部最优“</a:t>
            </a:r>
            <a:r>
              <a:rPr lang="en-US" altLang="zh-CN" dirty="0">
                <a:ea typeface="宋体" panose="02010600030101010101" pitchFamily="2" charset="-122"/>
              </a:rPr>
              <a:t>getting stuck” / </a:t>
            </a:r>
            <a:r>
              <a:rPr lang="en-US" altLang="zh-CN" b="1" dirty="0">
                <a:ea typeface="宋体" panose="02010600030101010101" pitchFamily="2" charset="-122"/>
              </a:rPr>
              <a:t>local maxima</a:t>
            </a:r>
            <a:r>
              <a:rPr lang="en-US" altLang="zh-CN" dirty="0">
                <a:ea typeface="宋体" panose="02010600030101010101" pitchFamily="2" charset="-122"/>
              </a:rPr>
              <a:t>?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思想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引入“向下转移”（噪声）以摆脱局部最优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噪声策略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模拟退火（</a:t>
            </a:r>
            <a:r>
              <a:rPr lang="en-US" altLang="zh-CN" dirty="0">
                <a:ea typeface="宋体" panose="02010600030101010101" pitchFamily="2" charset="-122"/>
              </a:rPr>
              <a:t>Simulated Annealing 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Kirkpatrick et al. 1982; Metropolis et al. 1953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混合随机行走（</a:t>
            </a:r>
            <a:r>
              <a:rPr lang="en-US" altLang="zh-CN" dirty="0">
                <a:ea typeface="宋体" panose="02010600030101010101" pitchFamily="2" charset="-122"/>
              </a:rPr>
              <a:t>Mixed Random Walk</a:t>
            </a:r>
            <a:r>
              <a:rPr lang="zh-CN" altLang="en-US" dirty="0">
                <a:ea typeface="宋体" panose="02010600030101010101" pitchFamily="2" charset="-122"/>
              </a:rPr>
              <a:t>）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Selman and Kautz 1993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118C5D7-4EBD-465A-9364-0BF2C4275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7724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模拟退火（</a:t>
            </a:r>
            <a:r>
              <a:rPr lang="en-US" altLang="zh-CN" dirty="0">
                <a:ea typeface="宋体" panose="02010600030101010101" pitchFamily="2" charset="-122"/>
              </a:rPr>
              <a:t>Simulated Annealing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426435" name="Text Box 3">
            <a:extLst>
              <a:ext uri="{FF2B5EF4-FFF2-40B4-BE49-F238E27FC236}">
                <a16:creationId xmlns:a16="http://schemas.microsoft.com/office/drawing/2014/main" id="{7D53651A-0C36-44AA-BF9D-E4EC8F011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81200"/>
            <a:ext cx="8153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dirty="0">
                <a:ea typeface="宋体" panose="02010600030101010101" pitchFamily="2" charset="-122"/>
              </a:rPr>
              <a:t>基本思想</a:t>
            </a:r>
            <a:r>
              <a:rPr lang="en-US" altLang="zh-CN" sz="2400" b="1" dirty="0">
                <a:ea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采用传统的登山搜索策略，但是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66"/>
                </a:solidFill>
                <a:ea typeface="宋体" panose="02010600030101010101" pitchFamily="2" charset="-122"/>
              </a:rPr>
              <a:t>不时朝产生改进解的方向移动，即下山移动</a:t>
            </a:r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</a:rPr>
              <a:t>(downhill moves).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400" dirty="0">
              <a:solidFill>
                <a:srgbClr val="FF0066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随着时间的推移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</a:rPr>
              <a:t>采取</a:t>
            </a:r>
            <a:r>
              <a:rPr lang="zh-CN" altLang="en-US" sz="2400" dirty="0">
                <a:solidFill>
                  <a:srgbClr val="FF0066"/>
                </a:solidFill>
                <a:ea typeface="宋体" panose="02010600030101010101" pitchFamily="2" charset="-122"/>
              </a:rPr>
              <a:t>下山移动的概率逐渐降低</a:t>
            </a:r>
            <a:r>
              <a:rPr lang="zh-CN" altLang="en-US" sz="2400" dirty="0">
                <a:ea typeface="宋体" panose="02010600030101010101" pitchFamily="2" charset="-122"/>
              </a:rPr>
              <a:t>，并且下山移动的步长逐渐减小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Kirkpatrick </a:t>
            </a:r>
            <a:r>
              <a:rPr lang="en-US" altLang="zh-CN" sz="2400" i="1" dirty="0">
                <a:ea typeface="宋体" panose="02010600030101010101" pitchFamily="2" charset="-122"/>
              </a:rPr>
              <a:t>et al</a:t>
            </a:r>
            <a:r>
              <a:rPr lang="en-US" altLang="zh-CN" sz="2400" dirty="0">
                <a:ea typeface="宋体" panose="02010600030101010101" pitchFamily="2" charset="-122"/>
              </a:rPr>
              <a:t>. 1982; Metropolis </a:t>
            </a:r>
            <a:r>
              <a:rPr lang="en-US" altLang="zh-CN" sz="2400" i="1" dirty="0">
                <a:ea typeface="宋体" panose="02010600030101010101" pitchFamily="2" charset="-122"/>
              </a:rPr>
              <a:t>et al</a:t>
            </a:r>
            <a:r>
              <a:rPr lang="en-US" altLang="zh-CN" sz="2400" dirty="0">
                <a:ea typeface="宋体" panose="02010600030101010101" pitchFamily="2" charset="-122"/>
              </a:rPr>
              <a:t>.1953.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B2081-BC69-493B-8E50-4DB858CA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b="1" dirty="0">
                <a:solidFill>
                  <a:schemeClr val="accent1"/>
                </a:solidFill>
              </a:rPr>
              <a:t>Exploration VS Exploitation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zh-CN" altLang="en-US" sz="4400" b="1" dirty="0">
                <a:solidFill>
                  <a:schemeClr val="accent1"/>
                </a:solidFill>
              </a:rPr>
              <a:t>搜索范围 </a:t>
            </a:r>
            <a:r>
              <a:rPr lang="en-US" altLang="zh-CN" sz="4400" b="1" dirty="0">
                <a:solidFill>
                  <a:schemeClr val="accent1"/>
                </a:solidFill>
              </a:rPr>
              <a:t>VS </a:t>
            </a:r>
            <a:r>
              <a:rPr lang="zh-CN" altLang="en-US" sz="4400" b="1" dirty="0">
                <a:solidFill>
                  <a:schemeClr val="accent1"/>
                </a:solidFill>
              </a:rPr>
              <a:t>局部深挖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3D30DA-81C4-4B7F-BEE3-CDBBBF019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7724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模拟退火（</a:t>
            </a:r>
            <a:r>
              <a:rPr lang="en-US" altLang="zh-CN" dirty="0">
                <a:ea typeface="宋体" panose="02010600030101010101" pitchFamily="2" charset="-122"/>
              </a:rPr>
              <a:t>Simulated Annealing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80019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118C5D7-4EBD-465A-9364-0BF2C4275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7724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模拟退火（</a:t>
            </a:r>
            <a:r>
              <a:rPr lang="en-US" altLang="zh-CN" dirty="0">
                <a:ea typeface="宋体" panose="02010600030101010101" pitchFamily="2" charset="-122"/>
              </a:rPr>
              <a:t>Simulated Annealing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426435" name="Text Box 3">
            <a:extLst>
              <a:ext uri="{FF2B5EF4-FFF2-40B4-BE49-F238E27FC236}">
                <a16:creationId xmlns:a16="http://schemas.microsoft.com/office/drawing/2014/main" id="{7D53651A-0C36-44AA-BF9D-E4EC8F011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81200"/>
            <a:ext cx="8153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dirty="0">
                <a:ea typeface="宋体" panose="02010600030101010101" pitchFamily="2" charset="-122"/>
              </a:rPr>
              <a:t>基本思想</a:t>
            </a:r>
            <a:r>
              <a:rPr lang="en-US" altLang="zh-CN" sz="2400" b="1" dirty="0">
                <a:ea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采用传统的登山搜索策略，但是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66"/>
                </a:solidFill>
                <a:ea typeface="宋体" panose="02010600030101010101" pitchFamily="2" charset="-122"/>
              </a:rPr>
              <a:t>不时朝产生改进解的方向移动，即下山移动</a:t>
            </a:r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</a:rPr>
              <a:t>(downhill moves).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400" dirty="0">
              <a:solidFill>
                <a:srgbClr val="FF0066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随着时间的推移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</a:rPr>
              <a:t>采取</a:t>
            </a:r>
            <a:r>
              <a:rPr lang="zh-CN" altLang="en-US" sz="2400" dirty="0">
                <a:solidFill>
                  <a:srgbClr val="FF0066"/>
                </a:solidFill>
                <a:ea typeface="宋体" panose="02010600030101010101" pitchFamily="2" charset="-122"/>
              </a:rPr>
              <a:t>下山移动的概率逐渐降低</a:t>
            </a:r>
            <a:r>
              <a:rPr lang="zh-CN" altLang="en-US" sz="2400" dirty="0">
                <a:ea typeface="宋体" panose="02010600030101010101" pitchFamily="2" charset="-122"/>
              </a:rPr>
              <a:t>，并且下山移动的步长逐渐减小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Kirkpatrick </a:t>
            </a:r>
            <a:r>
              <a:rPr lang="en-US" altLang="zh-CN" sz="2400" i="1" dirty="0">
                <a:ea typeface="宋体" panose="02010600030101010101" pitchFamily="2" charset="-122"/>
              </a:rPr>
              <a:t>et al</a:t>
            </a:r>
            <a:r>
              <a:rPr lang="en-US" altLang="zh-CN" sz="2400" dirty="0">
                <a:ea typeface="宋体" panose="02010600030101010101" pitchFamily="2" charset="-122"/>
              </a:rPr>
              <a:t>. 1982; Metropolis </a:t>
            </a:r>
            <a:r>
              <a:rPr lang="en-US" altLang="zh-CN" sz="2400" i="1" dirty="0">
                <a:ea typeface="宋体" panose="02010600030101010101" pitchFamily="2" charset="-122"/>
              </a:rPr>
              <a:t>et al</a:t>
            </a:r>
            <a:r>
              <a:rPr lang="en-US" altLang="zh-CN" sz="2400" dirty="0">
                <a:ea typeface="宋体" panose="02010600030101010101" pitchFamily="2" charset="-122"/>
              </a:rPr>
              <a:t>.1953.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D994635-EB2C-40D7-A2FD-44D8CF9DB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局部搜索</a:t>
            </a:r>
            <a:r>
              <a:rPr lang="en-US" altLang="zh-CN">
                <a:ea typeface="宋体" panose="02010600030101010101" pitchFamily="2" charset="-122"/>
              </a:rPr>
              <a:t>(Local Search)</a:t>
            </a:r>
            <a:r>
              <a:rPr lang="zh-CN" altLang="en-US">
                <a:ea typeface="宋体" panose="02010600030101010101" pitchFamily="2" charset="-122"/>
              </a:rPr>
              <a:t>的基本思想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7" name="Text Box 4">
            <a:extLst>
              <a:ext uri="{FF2B5EF4-FFF2-40B4-BE49-F238E27FC236}">
                <a16:creationId xmlns:a16="http://schemas.microsoft.com/office/drawing/2014/main" id="{7D8EEDF3-2C2D-489E-A2FB-70420548E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895601"/>
            <a:ext cx="8458200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b="1">
                <a:solidFill>
                  <a:srgbClr val="CC0000"/>
                </a:solidFill>
                <a:ea typeface="黑体" panose="02010609060101010101" pitchFamily="49" charset="-122"/>
              </a:rPr>
              <a:t>局部搜索能用来做什么？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0"/>
              </a:spcBef>
            </a:pP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à"/>
            </a:pPr>
            <a:r>
              <a:rPr lang="zh-CN" altLang="en-US" sz="2400">
                <a:ea typeface="宋体" panose="02010600030101010101" pitchFamily="2" charset="-122"/>
                <a:sym typeface="Wingdings" panose="05000000000000000000" pitchFamily="2" charset="2"/>
              </a:rPr>
              <a:t>生产计划，生产调度，路径规划，资源配置等，</a:t>
            </a:r>
            <a:endParaRPr lang="en-US" altLang="zh-CN" sz="240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à"/>
            </a:pPr>
            <a:r>
              <a:rPr lang="zh-CN" altLang="en-US" sz="2400">
                <a:ea typeface="宋体" panose="02010600030101010101" pitchFamily="2" charset="-122"/>
                <a:sym typeface="Wingdings" panose="05000000000000000000" pitchFamily="2" charset="2"/>
              </a:rPr>
              <a:t>事实上，许多（甚至大多数）运筹问题都可以用局部搜索方法求解（如飞机的航线规划等）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à"/>
            </a:pPr>
            <a:endParaRPr lang="zh-CN" altLang="en-US" sz="2400">
              <a:ea typeface="宋体" panose="02010600030101010101" pitchFamily="2" charset="-122"/>
            </a:endParaRPr>
          </a:p>
        </p:txBody>
      </p:sp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53FC7E3D-B4AB-4654-9867-657DD3E09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400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DC0A5E1-01AE-4705-8D4D-67ABB8211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模拟退火步骤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67C630B-DF94-4F10-BD30-807D3AFDF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1752600"/>
            <a:ext cx="8001000" cy="4114800"/>
          </a:xfrm>
        </p:spPr>
        <p:txBody>
          <a:bodyPr/>
          <a:lstStyle/>
          <a:p>
            <a:pPr eaLnBrk="1" hangingPunct="1"/>
            <a:r>
              <a:rPr lang="zh-CN" altLang="en-US" sz="1800">
                <a:ea typeface="宋体" panose="02010600030101010101" pitchFamily="2" charset="-122"/>
              </a:rPr>
              <a:t>思想</a:t>
            </a:r>
            <a:r>
              <a:rPr lang="en-US" altLang="zh-CN" sz="1800">
                <a:ea typeface="宋体" panose="02010600030101010101" pitchFamily="2" charset="-122"/>
              </a:rPr>
              <a:t>: </a:t>
            </a:r>
            <a:r>
              <a:rPr lang="zh-CN" altLang="en-US" sz="1800">
                <a:ea typeface="宋体" panose="02010600030101010101" pitchFamily="2" charset="-122"/>
              </a:rPr>
              <a:t>通过采取“糟糕”的转移来摆脱局部最优，但糟糕转移的频率要</a:t>
            </a:r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逐渐降低</a:t>
            </a:r>
            <a:r>
              <a:rPr lang="en-US" altLang="zh-CN" sz="1800">
                <a:ea typeface="宋体" panose="02010600030101010101" pitchFamily="2" charset="-122"/>
              </a:rPr>
              <a:t>
</a:t>
            </a:r>
          </a:p>
          <a:p>
            <a:pPr eaLnBrk="1" hangingPunct="1"/>
            <a:endParaRPr lang="zh-CN" altLang="en-US" sz="1800">
              <a:ea typeface="宋体" panose="02010600030101010101" pitchFamily="2" charset="-122"/>
            </a:endParaRP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3A9044AD-6385-4B59-B413-FFBD449A7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31250" r="13281" b="17709"/>
          <a:stretch>
            <a:fillRect/>
          </a:stretch>
        </p:blipFill>
        <p:spPr bwMode="auto">
          <a:xfrm>
            <a:off x="1676400" y="1301749"/>
            <a:ext cx="932129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6" name="Line 9">
            <a:extLst>
              <a:ext uri="{FF2B5EF4-FFF2-40B4-BE49-F238E27FC236}">
                <a16:creationId xmlns:a16="http://schemas.microsoft.com/office/drawing/2014/main" id="{26E2E8EE-7F4A-48D1-AB86-13475E92FF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7999" y="-671184"/>
            <a:ext cx="49214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36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DC0A5E1-01AE-4705-8D4D-67ABB8211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模拟退火步骤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67C630B-DF94-4F10-BD30-807D3AFDF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1752600"/>
            <a:ext cx="8001000" cy="4114800"/>
          </a:xfrm>
        </p:spPr>
        <p:txBody>
          <a:bodyPr/>
          <a:lstStyle/>
          <a:p>
            <a:pPr eaLnBrk="1" hangingPunct="1"/>
            <a:r>
              <a:rPr lang="zh-CN" altLang="en-US" sz="1800">
                <a:ea typeface="宋体" panose="02010600030101010101" pitchFamily="2" charset="-122"/>
              </a:rPr>
              <a:t>思想</a:t>
            </a:r>
            <a:r>
              <a:rPr lang="en-US" altLang="zh-CN" sz="1800">
                <a:ea typeface="宋体" panose="02010600030101010101" pitchFamily="2" charset="-122"/>
              </a:rPr>
              <a:t>: </a:t>
            </a:r>
            <a:r>
              <a:rPr lang="zh-CN" altLang="en-US" sz="1800">
                <a:ea typeface="宋体" panose="02010600030101010101" pitchFamily="2" charset="-122"/>
              </a:rPr>
              <a:t>通过采取“糟糕”的转移来摆脱局部最优，但糟糕转移的频率要</a:t>
            </a:r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逐渐降低</a:t>
            </a:r>
            <a:r>
              <a:rPr lang="en-US" altLang="zh-CN" sz="1800">
                <a:ea typeface="宋体" panose="02010600030101010101" pitchFamily="2" charset="-122"/>
              </a:rPr>
              <a:t>
</a:t>
            </a:r>
          </a:p>
          <a:p>
            <a:pPr eaLnBrk="1" hangingPunct="1"/>
            <a:endParaRPr lang="zh-CN" altLang="en-US" sz="1800">
              <a:ea typeface="宋体" panose="02010600030101010101" pitchFamily="2" charset="-122"/>
            </a:endParaRP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3A9044AD-6385-4B59-B413-FFBD449A7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31250" r="13281" b="17709"/>
          <a:stretch>
            <a:fillRect/>
          </a:stretch>
        </p:blipFill>
        <p:spPr bwMode="auto">
          <a:xfrm>
            <a:off x="2667000" y="2387600"/>
            <a:ext cx="6248400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52712" name="Group 8">
            <a:extLst>
              <a:ext uri="{FF2B5EF4-FFF2-40B4-BE49-F238E27FC236}">
                <a16:creationId xmlns:a16="http://schemas.microsoft.com/office/drawing/2014/main" id="{8843905B-4B8C-41D7-8A1F-B5A99CEF9B51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5092700"/>
            <a:ext cx="2698750" cy="336550"/>
            <a:chOff x="3168" y="3640"/>
            <a:chExt cx="1700" cy="212"/>
          </a:xfrm>
        </p:grpSpPr>
        <p:sp>
          <p:nvSpPr>
            <p:cNvPr id="18448" name="Line 6">
              <a:extLst>
                <a:ext uri="{FF2B5EF4-FFF2-40B4-BE49-F238E27FC236}">
                  <a16:creationId xmlns:a16="http://schemas.microsoft.com/office/drawing/2014/main" id="{EF6A4213-5441-412D-9772-84FD6C9DD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3792"/>
              <a:ext cx="4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Text Box 7">
              <a:extLst>
                <a:ext uri="{FF2B5EF4-FFF2-40B4-BE49-F238E27FC236}">
                  <a16:creationId xmlns:a16="http://schemas.microsoft.com/office/drawing/2014/main" id="{EE6EF1F8-D595-4AF3-A221-F9620A43B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640"/>
              <a:ext cx="12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>
                  <a:solidFill>
                    <a:srgbClr val="FF0000"/>
                  </a:solidFill>
                  <a:ea typeface="宋体" panose="02010600030101010101" pitchFamily="2" charset="-122"/>
                </a:rPr>
                <a:t>如果有改进，则移动</a:t>
              </a:r>
            </a:p>
          </p:txBody>
        </p:sp>
      </p:grpSp>
      <p:grpSp>
        <p:nvGrpSpPr>
          <p:cNvPr id="1352715" name="Group 11">
            <a:extLst>
              <a:ext uri="{FF2B5EF4-FFF2-40B4-BE49-F238E27FC236}">
                <a16:creationId xmlns:a16="http://schemas.microsoft.com/office/drawing/2014/main" id="{217312CE-AAF6-41A8-886A-438AA7031349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267200"/>
            <a:ext cx="3810000" cy="762000"/>
            <a:chOff x="3456" y="3113"/>
            <a:chExt cx="3716" cy="480"/>
          </a:xfrm>
        </p:grpSpPr>
        <p:sp>
          <p:nvSpPr>
            <p:cNvPr id="18446" name="Line 9">
              <a:extLst>
                <a:ext uri="{FF2B5EF4-FFF2-40B4-BE49-F238E27FC236}">
                  <a16:creationId xmlns:a16="http://schemas.microsoft.com/office/drawing/2014/main" id="{26E2E8EE-7F4A-48D1-AB86-13475E92FF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3504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Text Box 10">
              <a:extLst>
                <a:ext uri="{FF2B5EF4-FFF2-40B4-BE49-F238E27FC236}">
                  <a16:creationId xmlns:a16="http://schemas.microsoft.com/office/drawing/2014/main" id="{F4A49860-A04F-4CF8-932F-CCB023740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113"/>
              <a:ext cx="318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45000"/>
                </a:lnSpc>
              </a:pPr>
              <a:r>
                <a:rPr lang="zh-CN" altLang="en-US" sz="1600">
                  <a:solidFill>
                    <a:srgbClr val="FF0000"/>
                  </a:solidFill>
                  <a:ea typeface="宋体" panose="02010600030101010101" pitchFamily="2" charset="-122"/>
                </a:rPr>
                <a:t>与登山搜索相似，但采取的是</a:t>
              </a:r>
              <a:r>
                <a:rPr lang="zh-CN" altLang="en-US" sz="1600" b="1">
                  <a:solidFill>
                    <a:srgbClr val="FF0000"/>
                  </a:solidFill>
                  <a:ea typeface="宋体" panose="02010600030101010101" pitchFamily="2" charset="-122"/>
                </a:rPr>
                <a:t>随机</a:t>
              </a:r>
              <a:r>
                <a:rPr lang="zh-CN" altLang="en-US" sz="1600">
                  <a:solidFill>
                    <a:srgbClr val="FF0000"/>
                  </a:solidFill>
                  <a:ea typeface="宋体" panose="02010600030101010101" pitchFamily="2" charset="-122"/>
                </a:rPr>
                <a:t>移动而不是最佳移动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352723" name="Group 19">
            <a:extLst>
              <a:ext uri="{FF2B5EF4-FFF2-40B4-BE49-F238E27FC236}">
                <a16:creationId xmlns:a16="http://schemas.microsoft.com/office/drawing/2014/main" id="{F1E4B0C3-FD82-40BB-AB39-2E4AFB5ED817}"/>
              </a:ext>
            </a:extLst>
          </p:cNvPr>
          <p:cNvGrpSpPr>
            <a:grpSpLocks/>
          </p:cNvGrpSpPr>
          <p:nvPr/>
        </p:nvGrpSpPr>
        <p:grpSpPr bwMode="auto">
          <a:xfrm>
            <a:off x="6453188" y="5486400"/>
            <a:ext cx="4214812" cy="882650"/>
            <a:chOff x="3105" y="3456"/>
            <a:chExt cx="2655" cy="556"/>
          </a:xfrm>
        </p:grpSpPr>
        <p:sp>
          <p:nvSpPr>
            <p:cNvPr id="18444" name="Line 13">
              <a:extLst>
                <a:ext uri="{FF2B5EF4-FFF2-40B4-BE49-F238E27FC236}">
                  <a16:creationId xmlns:a16="http://schemas.microsoft.com/office/drawing/2014/main" id="{39935B3A-3AF8-49EB-AC1B-A839049F74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2" y="3456"/>
              <a:ext cx="432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Text Box 14">
              <a:extLst>
                <a:ext uri="{FF2B5EF4-FFF2-40B4-BE49-F238E27FC236}">
                  <a16:creationId xmlns:a16="http://schemas.microsoft.com/office/drawing/2014/main" id="{E8DBB6AD-4C82-4843-A665-E5E5FAE75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" y="3800"/>
              <a:ext cx="26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>
                  <a:solidFill>
                    <a:srgbClr val="FF0000"/>
                  </a:solidFill>
                  <a:ea typeface="宋体" panose="02010600030101010101" pitchFamily="2" charset="-122"/>
                </a:rPr>
                <a:t>否则，选择以指数概率减少糟糕策略的转移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352719" name="Text Box 15">
            <a:extLst>
              <a:ext uri="{FF2B5EF4-FFF2-40B4-BE49-F238E27FC236}">
                <a16:creationId xmlns:a16="http://schemas.microsoft.com/office/drawing/2014/main" id="{E932DA29-0A1F-4688-A327-BE36F26FB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715000"/>
            <a:ext cx="33718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600">
                <a:ea typeface="宋体" panose="02010600030101010101" pitchFamily="2" charset="-122"/>
              </a:rPr>
              <a:t>What’s the probability when: T </a:t>
            </a: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 inf?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352720" name="Text Box 16">
            <a:extLst>
              <a:ext uri="{FF2B5EF4-FFF2-40B4-BE49-F238E27FC236}">
                <a16:creationId xmlns:a16="http://schemas.microsoft.com/office/drawing/2014/main" id="{30CC11A5-FFE8-46A2-99F9-DD026C603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6019800"/>
            <a:ext cx="32452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600">
                <a:ea typeface="宋体" panose="02010600030101010101" pitchFamily="2" charset="-122"/>
              </a:rPr>
              <a:t>What’s the probability when: T </a:t>
            </a: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 0?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352721" name="Text Box 17">
            <a:extLst>
              <a:ext uri="{FF2B5EF4-FFF2-40B4-BE49-F238E27FC236}">
                <a16:creationId xmlns:a16="http://schemas.microsoft.com/office/drawing/2014/main" id="{321FB742-F5E5-4346-9AFC-E509A9E86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6248400"/>
            <a:ext cx="31164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600">
                <a:ea typeface="宋体" panose="02010600030101010101" pitchFamily="2" charset="-122"/>
              </a:rPr>
              <a:t>What’s the probability when: 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=0</a:t>
            </a: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?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352722" name="Text Box 18">
            <a:extLst>
              <a:ext uri="{FF2B5EF4-FFF2-40B4-BE49-F238E27FC236}">
                <a16:creationId xmlns:a16="http://schemas.microsoft.com/office/drawing/2014/main" id="{9E85041C-BD7E-4936-BD1D-5B91E581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6553200"/>
            <a:ext cx="33135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600">
                <a:ea typeface="宋体" panose="02010600030101010101" pitchFamily="2" charset="-122"/>
              </a:rPr>
              <a:t>What’s the probability when: 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</a:t>
            </a: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-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∞</a:t>
            </a: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?</a:t>
            </a:r>
            <a:endParaRPr lang="en-US" altLang="zh-CN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3B40A5-0FA3-432F-97AE-4E4BD021B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模拟退火的一些知识</a:t>
            </a:r>
          </a:p>
        </p:txBody>
      </p:sp>
      <p:sp>
        <p:nvSpPr>
          <p:cNvPr id="1412099" name="Rectangle 3">
            <a:extLst>
              <a:ext uri="{FF2B5EF4-FFF2-40B4-BE49-F238E27FC236}">
                <a16:creationId xmlns:a16="http://schemas.microsoft.com/office/drawing/2014/main" id="{0C3A7037-6AC7-43AA-A2E1-C54E06F0F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基于统计机制的噪声模型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模拟生长晶体物理过程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Kirkpatrick et al. 1982; Metropolis et al. 1953 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收敛性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W/ exponential schedule, </a:t>
            </a:r>
            <a:r>
              <a:rPr lang="zh-CN" altLang="en-US" dirty="0">
                <a:ea typeface="宋体" panose="02010600030101010101" pitchFamily="2" charset="-122"/>
              </a:rPr>
              <a:t>收敛到最优解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		</a:t>
            </a:r>
            <a:r>
              <a:rPr lang="zh-CN" altLang="en-US" sz="1600" dirty="0">
                <a:ea typeface="宋体" panose="02010600030101010101" pitchFamily="2" charset="-122"/>
              </a:rPr>
              <a:t>可以证明</a:t>
            </a:r>
            <a:r>
              <a:rPr lang="en-US" altLang="zh-CN" sz="1600" dirty="0">
                <a:ea typeface="宋体" panose="02010600030101010101" pitchFamily="2" charset="-122"/>
              </a:rPr>
              <a:t>: </a:t>
            </a:r>
            <a:r>
              <a:rPr lang="zh-CN" altLang="en-US" sz="1600" dirty="0">
                <a:ea typeface="宋体" panose="02010600030101010101" pitchFamily="2" charset="-122"/>
              </a:rPr>
              <a:t>如果</a:t>
            </a:r>
            <a:r>
              <a:rPr lang="en-US" altLang="zh-CN" sz="1600" dirty="0">
                <a:ea typeface="宋体" panose="02010600030101010101" pitchFamily="2" charset="-122"/>
              </a:rPr>
              <a:t>T</a:t>
            </a:r>
            <a:r>
              <a:rPr lang="zh-CN" altLang="en-US" sz="1600" dirty="0">
                <a:ea typeface="宋体" panose="02010600030101010101" pitchFamily="2" charset="-122"/>
              </a:rPr>
              <a:t>降低足够慢，那么模拟退火可以以接近</a:t>
            </a:r>
            <a:r>
              <a:rPr lang="en-US" altLang="zh-CN" sz="1600" dirty="0"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ea typeface="宋体" panose="02010600030101010101" pitchFamily="2" charset="-122"/>
              </a:rPr>
              <a:t>的概率找到最优解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重要内容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下向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侧向移动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开销大，但能找到最优解（如果有足够时间的话）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每年数百篇论文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应用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差大规模集成电路布局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工厂调度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蛋白质折叠</a:t>
            </a:r>
            <a:r>
              <a:rPr lang="en-US" altLang="zh-CN" dirty="0">
                <a:ea typeface="宋体" panose="02010600030101010101" pitchFamily="2" charset="-122"/>
              </a:rPr>
              <a:t>. . . 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A3E413D-46C9-49BD-9207-47D18076D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7DB832B-0441-45DA-A015-CB05401BB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2057400"/>
            <a:ext cx="7772400" cy="41148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ea typeface="宋体" panose="02010600030101010101" pitchFamily="2" charset="-122"/>
              </a:rPr>
              <a:t>局部搜索算法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登山搜索（</a:t>
            </a:r>
            <a:r>
              <a:rPr lang="en-US" altLang="zh-CN">
                <a:ea typeface="宋体" panose="02010600030101010101" pitchFamily="2" charset="-122"/>
              </a:rPr>
              <a:t>Hill climbing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局部束搜索（</a:t>
            </a:r>
            <a:r>
              <a:rPr lang="en-US" altLang="zh-CN">
                <a:ea typeface="宋体" panose="02010600030101010101" pitchFamily="2" charset="-122"/>
              </a:rPr>
              <a:t>Local beam search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模拟退火（</a:t>
            </a:r>
            <a:r>
              <a:rPr lang="en-US" altLang="zh-CN">
                <a:ea typeface="宋体" panose="02010600030101010101" pitchFamily="2" charset="-122"/>
              </a:rPr>
              <a:t>Simulated annealing search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  <a:p>
            <a:pPr eaLnBrk="1" hangingPunct="1">
              <a:lnSpc>
                <a:spcPct val="90000"/>
              </a:lnSpc>
            </a:pPr>
            <a:endParaRPr lang="zh-CN" altLang="en-US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惊人的高效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广泛的应用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Formal properties elusive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Intuitive explanation: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Search spaces are too large for systematic search anyway. . 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Area will most likely continue to thrive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E647EEC-D2C2-47D7-9B01-715BF0B4F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小结（续）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3A3D0E2-43CD-480C-BABE-A6C5A6A15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2438400"/>
            <a:ext cx="7772400" cy="47244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本节重点：</a:t>
            </a:r>
          </a:p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	</a:t>
            </a:r>
            <a:r>
              <a:rPr lang="zh-CN" altLang="en-US">
                <a:solidFill>
                  <a:srgbClr val="CC0000"/>
                </a:solidFill>
                <a:ea typeface="宋体" panose="02010600030101010101" pitchFamily="2" charset="-122"/>
              </a:rPr>
              <a:t>如何各种用局部搜索解决优化问题：以皇后问题为例</a:t>
            </a:r>
          </a:p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本节难点：</a:t>
            </a:r>
          </a:p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	</a:t>
            </a:r>
            <a:r>
              <a:rPr lang="zh-CN" altLang="en-US">
                <a:solidFill>
                  <a:srgbClr val="CC0000"/>
                </a:solidFill>
                <a:ea typeface="宋体" panose="02010600030101010101" pitchFamily="2" charset="-122"/>
              </a:rPr>
              <a:t>各种局部搜索算法之间的区别和联系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610F0E1-3086-4474-8ACC-FF5E8C24F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局部搜索</a:t>
            </a:r>
            <a:r>
              <a:rPr lang="en-US" altLang="zh-CN">
                <a:ea typeface="宋体" panose="02010600030101010101" pitchFamily="2" charset="-122"/>
              </a:rPr>
              <a:t>(Local Search)</a:t>
            </a:r>
            <a:r>
              <a:rPr lang="zh-CN" altLang="en-US">
                <a:ea typeface="宋体" panose="02010600030101010101" pitchFamily="2" charset="-122"/>
              </a:rPr>
              <a:t>的基本思想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741D48F-97B8-4421-A1AF-C4B7289D0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0769" y="1912144"/>
            <a:ext cx="6705600" cy="1752600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457200" indent="-457200">
              <a:lnSpc>
                <a:spcPct val="8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基本思想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zh-CN" altLang="en-US" dirty="0">
                <a:ea typeface="宋体" panose="02010600030101010101" pitchFamily="2" charset="-122"/>
              </a:rPr>
              <a:t>出乎意料地简单！</a:t>
            </a:r>
            <a:r>
              <a:rPr lang="en-US" altLang="zh-CN" dirty="0">
                <a:ea typeface="宋体" panose="02010600030101010101" pitchFamily="2" charset="-122"/>
              </a:rPr>
              <a:t>):</a:t>
            </a:r>
          </a:p>
          <a:p>
            <a:pPr marL="457200" indent="-457200">
              <a:lnSpc>
                <a:spcPct val="8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w"/>
            </a:pPr>
            <a:r>
              <a:rPr lang="en-US" altLang="zh-CN" dirty="0">
                <a:ea typeface="宋体" panose="02010600030101010101" pitchFamily="2" charset="-122"/>
              </a:rPr>
              <a:t>Step 1: </a:t>
            </a:r>
            <a:r>
              <a:rPr lang="zh-CN" altLang="en-US" dirty="0">
                <a:ea typeface="宋体" panose="02010600030101010101" pitchFamily="2" charset="-122"/>
              </a:rPr>
              <a:t>选择初始状态（其本质是猜测初始解）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w"/>
            </a:pPr>
            <a:r>
              <a:rPr lang="en-US" altLang="zh-CN" dirty="0">
                <a:ea typeface="宋体" panose="02010600030101010101" pitchFamily="2" charset="-122"/>
              </a:rPr>
              <a:t>Step 2: </a:t>
            </a:r>
            <a:r>
              <a:rPr lang="zh-CN" altLang="en-US" dirty="0">
                <a:ea typeface="宋体" panose="02010600030101010101" pitchFamily="2" charset="-122"/>
              </a:rPr>
              <a:t>做出局部更改使得当前状态得到改进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w"/>
            </a:pPr>
            <a:r>
              <a:rPr lang="en-US" altLang="zh-CN" dirty="0">
                <a:ea typeface="宋体" panose="02010600030101010101" pitchFamily="2" charset="-122"/>
              </a:rPr>
              <a:t>Step 3: </a:t>
            </a:r>
            <a:r>
              <a:rPr lang="zh-CN" altLang="en-US" dirty="0">
                <a:ea typeface="宋体" panose="02010600030101010101" pitchFamily="2" charset="-122"/>
              </a:rPr>
              <a:t>重复</a:t>
            </a:r>
            <a:r>
              <a:rPr lang="en-US" altLang="zh-CN" dirty="0">
                <a:ea typeface="宋体" panose="02010600030101010101" pitchFamily="2" charset="-122"/>
              </a:rPr>
              <a:t>Step 2</a:t>
            </a:r>
            <a:r>
              <a:rPr lang="zh-CN" altLang="en-US" dirty="0">
                <a:ea typeface="宋体" panose="02010600030101010101" pitchFamily="2" charset="-122"/>
              </a:rPr>
              <a:t>直到找到目标状态（或者运行超时）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w"/>
            </a:pP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w"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0F41D92E-ABC9-46A4-A76E-49D684BB6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86200"/>
            <a:ext cx="8229600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>
                <a:ea typeface="宋体" panose="02010600030101010101" pitchFamily="2" charset="-122"/>
              </a:rPr>
              <a:t>具体要求</a:t>
            </a:r>
            <a:r>
              <a:rPr lang="en-US" altLang="zh-CN">
                <a:ea typeface="宋体" panose="02010600030101010101" pitchFamily="2" charset="-122"/>
              </a:rPr>
              <a:t>: </a:t>
            </a:r>
          </a:p>
          <a:p>
            <a:pPr eaLnBrk="1" hangingPunct="1">
              <a:lnSpc>
                <a:spcPct val="8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>
                <a:ea typeface="宋体" panose="02010600030101010101" pitchFamily="2" charset="-122"/>
              </a:rPr>
              <a:t>产生一个初始解</a:t>
            </a:r>
            <a:r>
              <a:rPr lang="en-US" altLang="zh-CN">
                <a:ea typeface="宋体" panose="02010600030101010101" pitchFamily="2" charset="-122"/>
              </a:rPr>
              <a:t>  (</a:t>
            </a:r>
            <a:r>
              <a:rPr lang="zh-CN" altLang="en-US">
                <a:ea typeface="宋体" panose="02010600030101010101" pitchFamily="2" charset="-122"/>
              </a:rPr>
              <a:t>经常随机产生，很可能不是最优解、甚至不可行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>
                <a:ea typeface="宋体" panose="02010600030101010101" pitchFamily="2" charset="-122"/>
              </a:rPr>
              <a:t>评价当前解的质量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>
                <a:ea typeface="宋体" panose="02010600030101010101" pitchFamily="2" charset="-122"/>
              </a:rPr>
              <a:t>转移到其他状态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solidFill>
                  <a:srgbClr val="FF0066"/>
                </a:solidFill>
                <a:ea typeface="宋体" panose="02010600030101010101" pitchFamily="2" charset="-122"/>
              </a:rPr>
              <a:t>通过定义好的邻域函数</a:t>
            </a:r>
            <a:r>
              <a:rPr lang="en-US" altLang="zh-CN">
                <a:ea typeface="宋体" panose="02010600030101010101" pitchFamily="2" charset="-122"/>
              </a:rPr>
              <a:t>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17413" name="Rectangle 6">
            <a:extLst>
              <a:ext uri="{FF2B5EF4-FFF2-40B4-BE49-F238E27FC236}">
                <a16:creationId xmlns:a16="http://schemas.microsoft.com/office/drawing/2014/main" id="{BF734333-CEDE-473E-AE13-8F951744F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759450"/>
            <a:ext cx="4572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. . . </a:t>
            </a:r>
            <a:r>
              <a:rPr lang="zh-CN" altLang="en-US">
                <a:ea typeface="宋体" panose="02010600030101010101" pitchFamily="2" charset="-122"/>
              </a:rPr>
              <a:t>这些操作的计算速度要快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	. . . </a:t>
            </a:r>
            <a:r>
              <a:rPr lang="zh-CN" altLang="en-US">
                <a:ea typeface="宋体" panose="02010600030101010101" pitchFamily="2" charset="-122"/>
              </a:rPr>
              <a:t>不要保存后续路径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ABC56E42-B2F2-45DB-8A1C-63D5DBA50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6324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F671BFC-AA3A-4485-8A98-9EDC577B6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登山搜索（</a:t>
            </a:r>
            <a:r>
              <a:rPr lang="en-US" altLang="zh-CN">
                <a:ea typeface="宋体" panose="02010600030101010101" pitchFamily="2" charset="-122"/>
              </a:rPr>
              <a:t>Hill-climbing Search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06479C5-8A4B-42E2-BEA0-F688A9DC4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“</a:t>
            </a:r>
            <a:r>
              <a:rPr lang="zh-CN" altLang="en-US">
                <a:ea typeface="宋体" panose="02010600030101010101" pitchFamily="2" charset="-122"/>
              </a:rPr>
              <a:t>就像在大雾中攀登珠穆朗玛峰”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"Like climbing Everest in thick fog with amnesia”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			 </a:t>
            </a:r>
            <a:r>
              <a:rPr lang="zh-CN" altLang="en-US">
                <a:ea typeface="宋体" panose="02010600030101010101" pitchFamily="2" charset="-122"/>
                <a:sym typeface="Wingdings" panose="05000000000000000000" pitchFamily="2" charset="2"/>
              </a:rPr>
              <a:t>移动到更好的临域 （</a:t>
            </a:r>
            <a:r>
              <a:rPr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neighbor</a:t>
            </a:r>
            <a:r>
              <a:rPr lang="zh-CN" altLang="en-US"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348612" name="Picture 4">
            <a:extLst>
              <a:ext uri="{FF2B5EF4-FFF2-40B4-BE49-F238E27FC236}">
                <a16:creationId xmlns:a16="http://schemas.microsoft.com/office/drawing/2014/main" id="{9EB8270B-76CF-4C4A-BA32-F87A04250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27083" r="13281" b="36459"/>
          <a:stretch>
            <a:fillRect/>
          </a:stretch>
        </p:blipFill>
        <p:spPr bwMode="auto">
          <a:xfrm>
            <a:off x="1638300" y="3146426"/>
            <a:ext cx="7620000" cy="303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8614" name="Text Box 6">
            <a:extLst>
              <a:ext uri="{FF2B5EF4-FFF2-40B4-BE49-F238E27FC236}">
                <a16:creationId xmlns:a16="http://schemas.microsoft.com/office/drawing/2014/main" id="{9BDFD15D-5052-41D8-BCC4-EA558217F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461125"/>
            <a:ext cx="56444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注意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zh-CN" altLang="en-US">
                <a:ea typeface="宋体" panose="02010600030101010101" pitchFamily="2" charset="-122"/>
              </a:rPr>
              <a:t>伪码中的 “</a:t>
            </a:r>
            <a:r>
              <a:rPr lang="en-US" altLang="zh-CN">
                <a:ea typeface="宋体" panose="02010600030101010101" pitchFamily="2" charset="-122"/>
              </a:rPr>
              <a:t>successor” </a:t>
            </a:r>
            <a:r>
              <a:rPr lang="zh-CN" altLang="en-US">
                <a:ea typeface="宋体" panose="02010600030101010101" pitchFamily="2" charset="-122"/>
              </a:rPr>
              <a:t>就是临域“</a:t>
            </a:r>
            <a:r>
              <a:rPr lang="en-US" altLang="zh-CN">
                <a:ea typeface="宋体" panose="02010600030101010101" pitchFamily="2" charset="-122"/>
              </a:rPr>
              <a:t>neighbor”.</a:t>
            </a:r>
          </a:p>
        </p:txBody>
      </p:sp>
      <p:pic>
        <p:nvPicPr>
          <p:cNvPr id="18438" name="Picture 8">
            <a:extLst>
              <a:ext uri="{FF2B5EF4-FFF2-40B4-BE49-F238E27FC236}">
                <a16:creationId xmlns:a16="http://schemas.microsoft.com/office/drawing/2014/main" id="{4955B0E1-4C4C-42FB-9280-C871D104B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828801"/>
            <a:ext cx="22098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858D3E75-70AD-4B31-9AD5-35FAFF471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400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4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86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B10BEEC-CDAB-4CE9-8C5B-C4DFD151C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登山搜索（</a:t>
            </a:r>
            <a:r>
              <a:rPr lang="en-US" altLang="zh-CN">
                <a:ea typeface="宋体" panose="02010600030101010101" pitchFamily="2" charset="-122"/>
              </a:rPr>
              <a:t>Hill-climbing Search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B40CFEF-A1F7-4993-81AD-8DDF71B08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981200"/>
            <a:ext cx="8001000" cy="41148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dirty="0">
                <a:ea typeface="宋体" panose="02010600030101010101" pitchFamily="2" charset="-122"/>
              </a:rPr>
              <a:t>登山搜索通常用于求解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“完全”状态</a:t>
            </a:r>
            <a:r>
              <a:rPr lang="zh-CN" altLang="en-US" dirty="0">
                <a:ea typeface="宋体" panose="02010600030101010101" pitchFamily="2" charset="-122"/>
              </a:rPr>
              <a:t>问题，即，要求所有变量被决策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
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dirty="0">
                <a:ea typeface="宋体" panose="02010600030101010101" pitchFamily="2" charset="-122"/>
              </a:rPr>
              <a:t>用于求解约束满足问题（</a:t>
            </a:r>
            <a:r>
              <a:rPr lang="en-US" altLang="zh-CN" dirty="0">
                <a:ea typeface="宋体" panose="02010600030101010101" pitchFamily="2" charset="-122"/>
              </a:rPr>
              <a:t>Constraint Satisfaction Problem, CSP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r>
              <a:rPr lang="en-US" altLang="zh-CN" dirty="0">
                <a:ea typeface="宋体" panose="02010600030101010101" pitchFamily="2" charset="-122"/>
              </a:rPr>
              <a:t>:
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dirty="0">
                <a:ea typeface="宋体" panose="02010600030101010101" pitchFamily="2" charset="-122"/>
              </a:rPr>
              <a:t>允许不满足约束的状态存在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dirty="0">
                <a:ea typeface="宋体" panose="02010600030101010101" pitchFamily="2" charset="-122"/>
              </a:rPr>
              <a:t>算子能为变量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重复赋值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dirty="0">
                <a:ea typeface="宋体" panose="02010600030101010101" pitchFamily="2" charset="-122"/>
              </a:rPr>
              <a:t>变量选择：随机选择任意冲突变量</a:t>
            </a:r>
            <a:r>
              <a:rPr lang="en-US" altLang="zh-CN" dirty="0">
                <a:ea typeface="宋体" panose="02010600030101010101" pitchFamily="2" charset="-122"/>
              </a:rPr>
              <a:t>
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dirty="0">
                <a:ea typeface="宋体" panose="02010600030101010101" pitchFamily="2" charset="-122"/>
              </a:rPr>
              <a:t>通过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最小冲突启发式算法</a:t>
            </a:r>
            <a:r>
              <a:rPr lang="zh-CN" altLang="en-US" dirty="0">
                <a:ea typeface="宋体" panose="02010600030101010101" pitchFamily="2" charset="-122"/>
              </a:rPr>
              <a:t>选择变量值</a:t>
            </a:r>
            <a:r>
              <a:rPr lang="en-US" altLang="zh-CN" dirty="0">
                <a:ea typeface="宋体" panose="02010600030101010101" pitchFamily="2" charset="-122"/>
              </a:rPr>
              <a:t>:
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dirty="0">
                <a:ea typeface="宋体" panose="02010600030101010101" pitchFamily="2" charset="-122"/>
              </a:rPr>
              <a:t>选择违反约束最少的值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dirty="0">
                <a:ea typeface="宋体" panose="02010600030101010101" pitchFamily="2" charset="-122"/>
              </a:rPr>
              <a:t>例如，登山搜索算法中的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h(n) 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zh-CN" altLang="en-US" dirty="0">
                <a:ea typeface="宋体" panose="02010600030101010101" pitchFamily="2" charset="-122"/>
              </a:rPr>
              <a:t>违反约束的个数
</a:t>
            </a:r>
          </a:p>
        </p:txBody>
      </p:sp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19ADE620-7050-4CA8-B492-38F1BD77B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400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1D128BA-AF8C-4C19-A489-FDE2AEF49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>
                <a:ea typeface="宋体" panose="02010600030101010101" pitchFamily="2" charset="-122"/>
              </a:rPr>
              <a:t>皇后问题（</a:t>
            </a:r>
            <a:r>
              <a:rPr lang="en-US" altLang="zh-CN" b="0">
                <a:ea typeface="宋体" panose="02010600030101010101" pitchFamily="2" charset="-122"/>
              </a:rPr>
              <a:t>Queens</a:t>
            </a:r>
            <a:r>
              <a:rPr lang="zh-CN" altLang="en-US" b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4B9E637-3BBA-4CE4-A62A-92DB7DA4A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498119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状态：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个皇后占据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列 </a:t>
            </a:r>
            <a:r>
              <a:rPr lang="en-US" altLang="zh-CN" dirty="0">
                <a:ea typeface="宋体" panose="02010600030101010101" pitchFamily="2" charset="-122"/>
              </a:rPr>
              <a:t> (256</a:t>
            </a:r>
            <a:r>
              <a:rPr lang="zh-CN" altLang="en-US" dirty="0">
                <a:ea typeface="宋体" panose="02010600030101010101" pitchFamily="2" charset="-122"/>
              </a:rPr>
              <a:t>个状态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临域算子：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每个皇后只能在其所在</a:t>
            </a: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</a:rPr>
              <a:t>列上移动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目标：任意两个皇后之间无“攻击”（</a:t>
            </a:r>
            <a:r>
              <a:rPr lang="en-US" altLang="zh-CN" dirty="0">
                <a:ea typeface="宋体" panose="02010600030101010101" pitchFamily="2" charset="-122"/>
              </a:rPr>
              <a:t>no attacks</a:t>
            </a:r>
            <a:r>
              <a:rPr lang="zh-CN" altLang="en-US" dirty="0">
                <a:ea typeface="宋体" panose="02010600030101010101" pitchFamily="2" charset="-122"/>
              </a:rPr>
              <a:t>） </a:t>
            </a: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评价函数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h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 = </a:t>
            </a:r>
            <a:r>
              <a:rPr lang="zh-CN" altLang="en-US" dirty="0">
                <a:ea typeface="宋体" panose="02010600030101010101" pitchFamily="2" charset="-122"/>
              </a:rPr>
              <a:t>攻击数量（</a:t>
            </a:r>
            <a:r>
              <a:rPr lang="en-US" altLang="zh-CN" dirty="0">
                <a:ea typeface="宋体" panose="02010600030101010101" pitchFamily="2" charset="-122"/>
              </a:rPr>
              <a:t>number of attacks</a:t>
            </a:r>
            <a:r>
              <a:rPr lang="zh-CN" altLang="en-US" dirty="0">
                <a:ea typeface="宋体" panose="02010600030101010101" pitchFamily="2" charset="-122"/>
              </a:rPr>
              <a:t>） </a:t>
            </a: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22ACD149-D673-4A77-A701-2BD1B53F9C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419600"/>
          <a:ext cx="6477000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Bitmap Image" r:id="rId3" imgW="3428571" imgH="1076475" progId="Paint.Picture">
                  <p:embed/>
                </p:oleObj>
              </mc:Choice>
              <mc:Fallback>
                <p:oleObj name="Bitmap Image" r:id="rId3" imgW="3428571" imgH="1076475" progId="Paint.Picture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22ACD149-D673-4A77-A701-2BD1B53F9C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19600"/>
                        <a:ext cx="6477000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>
            <a:extLst>
              <a:ext uri="{FF2B5EF4-FFF2-40B4-BE49-F238E27FC236}">
                <a16:creationId xmlns:a16="http://schemas.microsoft.com/office/drawing/2014/main" id="{DBE28767-BD5E-4CDC-8D04-E0B2ED8C7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649128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05958" name="Text Box 6">
            <a:extLst>
              <a:ext uri="{FF2B5EF4-FFF2-40B4-BE49-F238E27FC236}">
                <a16:creationId xmlns:a16="http://schemas.microsoft.com/office/drawing/2014/main" id="{53F508C6-A2E1-4D27-AFCB-591A97C676E1}"/>
              </a:ext>
            </a:extLst>
          </p:cNvPr>
          <p:cNvSpPr txBox="1">
            <a:spLocks noChangeArrowheads="1"/>
          </p:cNvSpPr>
          <p:nvPr/>
        </p:nvSpPr>
        <p:spPr bwMode="auto">
          <a:xfrm rot="18607244">
            <a:off x="2493815" y="4493389"/>
            <a:ext cx="1475084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66"/>
                </a:solidFill>
                <a:ea typeface="宋体" panose="02010600030101010101" pitchFamily="2" charset="-122"/>
              </a:rPr>
              <a:t>无合法状态</a:t>
            </a:r>
            <a:endParaRPr lang="en-US" altLang="zh-CN" b="1" dirty="0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>
            <a:extLst>
              <a:ext uri="{FF2B5EF4-FFF2-40B4-BE49-F238E27FC236}">
                <a16:creationId xmlns:a16="http://schemas.microsoft.com/office/drawing/2014/main" id="{B0AB9AB9-BC93-45B0-8186-8FA20940F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8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皇后问题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b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</a:b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最小冲突的启发式（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Min-Conflicts Heuristic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</a:p>
        </p:txBody>
      </p:sp>
      <p:grpSp>
        <p:nvGrpSpPr>
          <p:cNvPr id="1435651" name="Group 3">
            <a:extLst>
              <a:ext uri="{FF2B5EF4-FFF2-40B4-BE49-F238E27FC236}">
                <a16:creationId xmlns:a16="http://schemas.microsoft.com/office/drawing/2014/main" id="{3DD9AE6F-FC7B-4C61-8FFF-0849FDE224A5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828800"/>
            <a:ext cx="2438400" cy="2438400"/>
            <a:chOff x="960" y="1344"/>
            <a:chExt cx="1536" cy="1536"/>
          </a:xfrm>
        </p:grpSpPr>
        <p:sp>
          <p:nvSpPr>
            <p:cNvPr id="8311" name="Rectangle 4">
              <a:extLst>
                <a:ext uri="{FF2B5EF4-FFF2-40B4-BE49-F238E27FC236}">
                  <a16:creationId xmlns:a16="http://schemas.microsoft.com/office/drawing/2014/main" id="{4C8EC2F7-DB17-462D-A8E2-2CA6B0CF4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344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12" name="Rectangle 5">
              <a:extLst>
                <a:ext uri="{FF2B5EF4-FFF2-40B4-BE49-F238E27FC236}">
                  <a16:creationId xmlns:a16="http://schemas.microsoft.com/office/drawing/2014/main" id="{64422DD8-7117-4D64-95B4-A45A2785A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13" name="Rectangle 6">
              <a:extLst>
                <a:ext uri="{FF2B5EF4-FFF2-40B4-BE49-F238E27FC236}">
                  <a16:creationId xmlns:a16="http://schemas.microsoft.com/office/drawing/2014/main" id="{236A330B-2FD4-49EF-864D-231027255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14" name="Rectangle 7">
              <a:extLst>
                <a:ext uri="{FF2B5EF4-FFF2-40B4-BE49-F238E27FC236}">
                  <a16:creationId xmlns:a16="http://schemas.microsoft.com/office/drawing/2014/main" id="{830450AB-6837-4D8E-A50D-EAB89FCC2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15" name="Rectangle 8">
              <a:extLst>
                <a:ext uri="{FF2B5EF4-FFF2-40B4-BE49-F238E27FC236}">
                  <a16:creationId xmlns:a16="http://schemas.microsoft.com/office/drawing/2014/main" id="{13725B8D-36DC-4040-8E87-F18CE401B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16" name="Rectangle 9">
              <a:extLst>
                <a:ext uri="{FF2B5EF4-FFF2-40B4-BE49-F238E27FC236}">
                  <a16:creationId xmlns:a16="http://schemas.microsoft.com/office/drawing/2014/main" id="{A20B01D0-EB33-44BE-A168-7555F11E1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17" name="Rectangle 10">
              <a:extLst>
                <a:ext uri="{FF2B5EF4-FFF2-40B4-BE49-F238E27FC236}">
                  <a16:creationId xmlns:a16="http://schemas.microsoft.com/office/drawing/2014/main" id="{04028DB2-036C-4E00-B73C-8C00899C8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18" name="Rectangle 11">
              <a:extLst>
                <a:ext uri="{FF2B5EF4-FFF2-40B4-BE49-F238E27FC236}">
                  <a16:creationId xmlns:a16="http://schemas.microsoft.com/office/drawing/2014/main" id="{7A5B472C-7F98-47A8-A883-573106401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19" name="Rectangle 12">
              <a:extLst>
                <a:ext uri="{FF2B5EF4-FFF2-40B4-BE49-F238E27FC236}">
                  <a16:creationId xmlns:a16="http://schemas.microsoft.com/office/drawing/2014/main" id="{7BB9A906-13DC-40B2-860B-103C2FC28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20" name="Rectangle 13">
              <a:extLst>
                <a:ext uri="{FF2B5EF4-FFF2-40B4-BE49-F238E27FC236}">
                  <a16:creationId xmlns:a16="http://schemas.microsoft.com/office/drawing/2014/main" id="{FDE7C2DB-4DF9-43D2-8F24-4E6605E80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21" name="Rectangle 14">
              <a:extLst>
                <a:ext uri="{FF2B5EF4-FFF2-40B4-BE49-F238E27FC236}">
                  <a16:creationId xmlns:a16="http://schemas.microsoft.com/office/drawing/2014/main" id="{04EE71D1-D182-41F6-AB2E-39F2D9A28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22" name="Rectangle 15">
              <a:extLst>
                <a:ext uri="{FF2B5EF4-FFF2-40B4-BE49-F238E27FC236}">
                  <a16:creationId xmlns:a16="http://schemas.microsoft.com/office/drawing/2014/main" id="{6ABAA702-5906-43CB-A72E-C13412E12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23" name="Rectangle 16">
              <a:extLst>
                <a:ext uri="{FF2B5EF4-FFF2-40B4-BE49-F238E27FC236}">
                  <a16:creationId xmlns:a16="http://schemas.microsoft.com/office/drawing/2014/main" id="{86C1701A-E077-445A-8293-4ED569BF4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24" name="Rectangle 17">
              <a:extLst>
                <a:ext uri="{FF2B5EF4-FFF2-40B4-BE49-F238E27FC236}">
                  <a16:creationId xmlns:a16="http://schemas.microsoft.com/office/drawing/2014/main" id="{A106317D-F721-42FB-92F7-5CA9B4FE1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25" name="Rectangle 18">
              <a:extLst>
                <a:ext uri="{FF2B5EF4-FFF2-40B4-BE49-F238E27FC236}">
                  <a16:creationId xmlns:a16="http://schemas.microsoft.com/office/drawing/2014/main" id="{CA593E45-2DFF-4BD7-B290-A2DFE58C1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26" name="Rectangle 19">
              <a:extLst>
                <a:ext uri="{FF2B5EF4-FFF2-40B4-BE49-F238E27FC236}">
                  <a16:creationId xmlns:a16="http://schemas.microsoft.com/office/drawing/2014/main" id="{10211E8D-61E7-4A2D-8050-F4E30763E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27" name="Rectangle 20">
              <a:extLst>
                <a:ext uri="{FF2B5EF4-FFF2-40B4-BE49-F238E27FC236}">
                  <a16:creationId xmlns:a16="http://schemas.microsoft.com/office/drawing/2014/main" id="{32987153-0C3E-4F37-A737-8CA86FDAE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28" name="Rectangle 21">
              <a:extLst>
                <a:ext uri="{FF2B5EF4-FFF2-40B4-BE49-F238E27FC236}">
                  <a16:creationId xmlns:a16="http://schemas.microsoft.com/office/drawing/2014/main" id="{252623BF-E8E4-4CE0-9CEA-00B8F84F3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29" name="Rectangle 22">
              <a:extLst>
                <a:ext uri="{FF2B5EF4-FFF2-40B4-BE49-F238E27FC236}">
                  <a16:creationId xmlns:a16="http://schemas.microsoft.com/office/drawing/2014/main" id="{91946297-95B7-497A-AEF2-FDEC803A2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30" name="Rectangle 23">
              <a:extLst>
                <a:ext uri="{FF2B5EF4-FFF2-40B4-BE49-F238E27FC236}">
                  <a16:creationId xmlns:a16="http://schemas.microsoft.com/office/drawing/2014/main" id="{C03CDF3B-84E4-462D-9A1A-06358A116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31" name="Rectangle 24">
              <a:extLst>
                <a:ext uri="{FF2B5EF4-FFF2-40B4-BE49-F238E27FC236}">
                  <a16:creationId xmlns:a16="http://schemas.microsoft.com/office/drawing/2014/main" id="{10DBA84D-E416-4CA6-A2BC-F5E5AAA1D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32" name="Rectangle 25">
              <a:extLst>
                <a:ext uri="{FF2B5EF4-FFF2-40B4-BE49-F238E27FC236}">
                  <a16:creationId xmlns:a16="http://schemas.microsoft.com/office/drawing/2014/main" id="{04E83412-2725-412C-9E5B-FE2E288D1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33" name="Rectangle 26">
              <a:extLst>
                <a:ext uri="{FF2B5EF4-FFF2-40B4-BE49-F238E27FC236}">
                  <a16:creationId xmlns:a16="http://schemas.microsoft.com/office/drawing/2014/main" id="{09DD0E86-3909-4577-A7C9-21D44860D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34" name="Rectangle 27">
              <a:extLst>
                <a:ext uri="{FF2B5EF4-FFF2-40B4-BE49-F238E27FC236}">
                  <a16:creationId xmlns:a16="http://schemas.microsoft.com/office/drawing/2014/main" id="{B16B7CE3-276C-4F06-AA0B-21966C894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35" name="Rectangle 28">
              <a:extLst>
                <a:ext uri="{FF2B5EF4-FFF2-40B4-BE49-F238E27FC236}">
                  <a16:creationId xmlns:a16="http://schemas.microsoft.com/office/drawing/2014/main" id="{4675814F-2DDE-4493-A382-0FD5368D5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36" name="Rectangle 29">
              <a:extLst>
                <a:ext uri="{FF2B5EF4-FFF2-40B4-BE49-F238E27FC236}">
                  <a16:creationId xmlns:a16="http://schemas.microsoft.com/office/drawing/2014/main" id="{07DFEE11-7737-43F1-8FE6-D03EC3E84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37" name="Rectangle 30">
              <a:extLst>
                <a:ext uri="{FF2B5EF4-FFF2-40B4-BE49-F238E27FC236}">
                  <a16:creationId xmlns:a16="http://schemas.microsoft.com/office/drawing/2014/main" id="{A1E053E1-BF8A-4621-94E9-C58CE9168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38" name="Rectangle 31">
              <a:extLst>
                <a:ext uri="{FF2B5EF4-FFF2-40B4-BE49-F238E27FC236}">
                  <a16:creationId xmlns:a16="http://schemas.microsoft.com/office/drawing/2014/main" id="{1AB85AB4-EFB0-4FF5-A513-38C70C998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39" name="Rectangle 32">
              <a:extLst>
                <a:ext uri="{FF2B5EF4-FFF2-40B4-BE49-F238E27FC236}">
                  <a16:creationId xmlns:a16="http://schemas.microsoft.com/office/drawing/2014/main" id="{48C22128-B433-43EA-BE70-FBB7E52E2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40" name="Rectangle 33">
              <a:extLst>
                <a:ext uri="{FF2B5EF4-FFF2-40B4-BE49-F238E27FC236}">
                  <a16:creationId xmlns:a16="http://schemas.microsoft.com/office/drawing/2014/main" id="{C504E151-FC84-4AC6-AC5E-23C607716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41" name="Rectangle 34">
              <a:extLst>
                <a:ext uri="{FF2B5EF4-FFF2-40B4-BE49-F238E27FC236}">
                  <a16:creationId xmlns:a16="http://schemas.microsoft.com/office/drawing/2014/main" id="{5C04AAD5-10CD-4EBD-B8A8-156BD6F19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42" name="Rectangle 35">
              <a:extLst>
                <a:ext uri="{FF2B5EF4-FFF2-40B4-BE49-F238E27FC236}">
                  <a16:creationId xmlns:a16="http://schemas.microsoft.com/office/drawing/2014/main" id="{E23763EE-2192-4568-BD68-2494F63DE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43" name="Rectangle 36">
              <a:extLst>
                <a:ext uri="{FF2B5EF4-FFF2-40B4-BE49-F238E27FC236}">
                  <a16:creationId xmlns:a16="http://schemas.microsoft.com/office/drawing/2014/main" id="{C075FA4D-D014-4E32-82AF-9E89FE154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435685" name="Group 37">
            <a:extLst>
              <a:ext uri="{FF2B5EF4-FFF2-40B4-BE49-F238E27FC236}">
                <a16:creationId xmlns:a16="http://schemas.microsoft.com/office/drawing/2014/main" id="{C32A2FAF-0C65-4554-BD9E-D6A91D358B1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828800"/>
            <a:ext cx="2438400" cy="2438400"/>
            <a:chOff x="480" y="2688"/>
            <a:chExt cx="1536" cy="1536"/>
          </a:xfrm>
        </p:grpSpPr>
        <p:sp>
          <p:nvSpPr>
            <p:cNvPr id="8303" name="AutoShape 38">
              <a:extLst>
                <a:ext uri="{FF2B5EF4-FFF2-40B4-BE49-F238E27FC236}">
                  <a16:creationId xmlns:a16="http://schemas.microsoft.com/office/drawing/2014/main" id="{32888569-F8E5-4AE8-8600-4AF2C0C29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880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04" name="AutoShape 39">
              <a:extLst>
                <a:ext uri="{FF2B5EF4-FFF2-40B4-BE49-F238E27FC236}">
                  <a16:creationId xmlns:a16="http://schemas.microsoft.com/office/drawing/2014/main" id="{8C4876DC-EE37-4CC4-8550-A942D7107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456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05" name="AutoShape 40">
              <a:extLst>
                <a:ext uri="{FF2B5EF4-FFF2-40B4-BE49-F238E27FC236}">
                  <a16:creationId xmlns:a16="http://schemas.microsoft.com/office/drawing/2014/main" id="{D6413548-C6FC-4DDD-8699-E09ACC7C9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403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06" name="AutoShape 41">
              <a:extLst>
                <a:ext uri="{FF2B5EF4-FFF2-40B4-BE49-F238E27FC236}">
                  <a16:creationId xmlns:a16="http://schemas.microsoft.com/office/drawing/2014/main" id="{8B5F50F8-062A-4BDD-91C4-7B166483A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64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07" name="AutoShape 42">
              <a:extLst>
                <a:ext uri="{FF2B5EF4-FFF2-40B4-BE49-F238E27FC236}">
                  <a16:creationId xmlns:a16="http://schemas.microsoft.com/office/drawing/2014/main" id="{17753431-A1B4-4C42-9E75-ABEF76D8D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8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08" name="AutoShape 43">
              <a:extLst>
                <a:ext uri="{FF2B5EF4-FFF2-40B4-BE49-F238E27FC236}">
                  <a16:creationId xmlns:a16="http://schemas.microsoft.com/office/drawing/2014/main" id="{7957BE54-05F7-4578-847A-780DE4D1F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07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endParaRPr lang="zh-CN" altLang="en-US" sz="24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9" name="AutoShape 44">
              <a:extLst>
                <a:ext uri="{FF2B5EF4-FFF2-40B4-BE49-F238E27FC236}">
                  <a16:creationId xmlns:a16="http://schemas.microsoft.com/office/drawing/2014/main" id="{5ABA6181-737C-4CC5-91F6-A3A7720B0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6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10" name="AutoShape 45">
              <a:extLst>
                <a:ext uri="{FF2B5EF4-FFF2-40B4-BE49-F238E27FC236}">
                  <a16:creationId xmlns:a16="http://schemas.microsoft.com/office/drawing/2014/main" id="{37BB2EE0-ED01-4E4F-BB1B-B47A6817B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840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435694" name="Group 46">
            <a:extLst>
              <a:ext uri="{FF2B5EF4-FFF2-40B4-BE49-F238E27FC236}">
                <a16:creationId xmlns:a16="http://schemas.microsoft.com/office/drawing/2014/main" id="{510E087F-BF89-4CE0-96FA-BB42BFF69CE5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828800"/>
            <a:ext cx="2438400" cy="2438400"/>
            <a:chOff x="2208" y="1152"/>
            <a:chExt cx="1536" cy="1536"/>
          </a:xfrm>
        </p:grpSpPr>
        <p:grpSp>
          <p:nvGrpSpPr>
            <p:cNvPr id="8260" name="Group 47">
              <a:extLst>
                <a:ext uri="{FF2B5EF4-FFF2-40B4-BE49-F238E27FC236}">
                  <a16:creationId xmlns:a16="http://schemas.microsoft.com/office/drawing/2014/main" id="{750EE37F-1905-4B47-B50C-38BE93DF6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1152"/>
              <a:ext cx="1536" cy="1536"/>
              <a:chOff x="960" y="1344"/>
              <a:chExt cx="1536" cy="1536"/>
            </a:xfrm>
          </p:grpSpPr>
          <p:sp>
            <p:nvSpPr>
              <p:cNvPr id="8270" name="Rectangle 48">
                <a:extLst>
                  <a:ext uri="{FF2B5EF4-FFF2-40B4-BE49-F238E27FC236}">
                    <a16:creationId xmlns:a16="http://schemas.microsoft.com/office/drawing/2014/main" id="{84654ACD-E696-4CC4-8928-E52F7BB9E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71" name="Rectangle 49">
                <a:extLst>
                  <a:ext uri="{FF2B5EF4-FFF2-40B4-BE49-F238E27FC236}">
                    <a16:creationId xmlns:a16="http://schemas.microsoft.com/office/drawing/2014/main" id="{2F0F6105-6EF7-463A-9D4C-421F703A6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72" name="Rectangle 50">
                <a:extLst>
                  <a:ext uri="{FF2B5EF4-FFF2-40B4-BE49-F238E27FC236}">
                    <a16:creationId xmlns:a16="http://schemas.microsoft.com/office/drawing/2014/main" id="{9BA24738-019B-40B4-BF0A-2223815F8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73" name="Rectangle 51">
                <a:extLst>
                  <a:ext uri="{FF2B5EF4-FFF2-40B4-BE49-F238E27FC236}">
                    <a16:creationId xmlns:a16="http://schemas.microsoft.com/office/drawing/2014/main" id="{537B770E-DA0A-4E28-A24F-15A09F86A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74" name="Rectangle 52">
                <a:extLst>
                  <a:ext uri="{FF2B5EF4-FFF2-40B4-BE49-F238E27FC236}">
                    <a16:creationId xmlns:a16="http://schemas.microsoft.com/office/drawing/2014/main" id="{DAF7FA1E-DB48-4C18-972E-217B9C341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75" name="Rectangle 53">
                <a:extLst>
                  <a:ext uri="{FF2B5EF4-FFF2-40B4-BE49-F238E27FC236}">
                    <a16:creationId xmlns:a16="http://schemas.microsoft.com/office/drawing/2014/main" id="{5595D87B-D477-4126-A1AE-24127F6EC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76" name="Rectangle 54">
                <a:extLst>
                  <a:ext uri="{FF2B5EF4-FFF2-40B4-BE49-F238E27FC236}">
                    <a16:creationId xmlns:a16="http://schemas.microsoft.com/office/drawing/2014/main" id="{EF11FACB-4102-4373-AC74-4171FC3E3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77" name="Rectangle 55">
                <a:extLst>
                  <a:ext uri="{FF2B5EF4-FFF2-40B4-BE49-F238E27FC236}">
                    <a16:creationId xmlns:a16="http://schemas.microsoft.com/office/drawing/2014/main" id="{CC84EBA3-F599-4F99-AF05-5A7638343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78" name="Rectangle 56">
                <a:extLst>
                  <a:ext uri="{FF2B5EF4-FFF2-40B4-BE49-F238E27FC236}">
                    <a16:creationId xmlns:a16="http://schemas.microsoft.com/office/drawing/2014/main" id="{322CE9BC-AF61-4AB3-90F7-629023840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79" name="Rectangle 57">
                <a:extLst>
                  <a:ext uri="{FF2B5EF4-FFF2-40B4-BE49-F238E27FC236}">
                    <a16:creationId xmlns:a16="http://schemas.microsoft.com/office/drawing/2014/main" id="{0D99F1F1-E25D-4DD2-B693-DBC7AA327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80" name="Rectangle 58">
                <a:extLst>
                  <a:ext uri="{FF2B5EF4-FFF2-40B4-BE49-F238E27FC236}">
                    <a16:creationId xmlns:a16="http://schemas.microsoft.com/office/drawing/2014/main" id="{B3B103AC-9584-4B5E-8487-D75CAF9CF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81" name="Rectangle 59">
                <a:extLst>
                  <a:ext uri="{FF2B5EF4-FFF2-40B4-BE49-F238E27FC236}">
                    <a16:creationId xmlns:a16="http://schemas.microsoft.com/office/drawing/2014/main" id="{88AD366F-D93B-415F-AA29-EA29DBA35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82" name="Rectangle 60">
                <a:extLst>
                  <a:ext uri="{FF2B5EF4-FFF2-40B4-BE49-F238E27FC236}">
                    <a16:creationId xmlns:a16="http://schemas.microsoft.com/office/drawing/2014/main" id="{7EB70B44-A6DC-486A-9BDC-AAF82A2E9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83" name="Rectangle 61">
                <a:extLst>
                  <a:ext uri="{FF2B5EF4-FFF2-40B4-BE49-F238E27FC236}">
                    <a16:creationId xmlns:a16="http://schemas.microsoft.com/office/drawing/2014/main" id="{72ABFDF1-5F48-4D62-8764-BAE55DFF1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84" name="Rectangle 62">
                <a:extLst>
                  <a:ext uri="{FF2B5EF4-FFF2-40B4-BE49-F238E27FC236}">
                    <a16:creationId xmlns:a16="http://schemas.microsoft.com/office/drawing/2014/main" id="{73D9161F-455C-4D6A-A31F-364F555E1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85" name="Rectangle 63">
                <a:extLst>
                  <a:ext uri="{FF2B5EF4-FFF2-40B4-BE49-F238E27FC236}">
                    <a16:creationId xmlns:a16="http://schemas.microsoft.com/office/drawing/2014/main" id="{8E1B9922-3E90-48C4-AA9D-DEC4F3A30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86" name="Rectangle 64">
                <a:extLst>
                  <a:ext uri="{FF2B5EF4-FFF2-40B4-BE49-F238E27FC236}">
                    <a16:creationId xmlns:a16="http://schemas.microsoft.com/office/drawing/2014/main" id="{23346E67-3CC0-42D5-8528-AB18553A0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87" name="Rectangle 65">
                <a:extLst>
                  <a:ext uri="{FF2B5EF4-FFF2-40B4-BE49-F238E27FC236}">
                    <a16:creationId xmlns:a16="http://schemas.microsoft.com/office/drawing/2014/main" id="{810A2554-BE5E-4454-95E3-DB76F0746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88" name="Rectangle 66">
                <a:extLst>
                  <a:ext uri="{FF2B5EF4-FFF2-40B4-BE49-F238E27FC236}">
                    <a16:creationId xmlns:a16="http://schemas.microsoft.com/office/drawing/2014/main" id="{7513D27A-EBDB-471E-A478-0DF456AC1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89" name="Rectangle 67">
                <a:extLst>
                  <a:ext uri="{FF2B5EF4-FFF2-40B4-BE49-F238E27FC236}">
                    <a16:creationId xmlns:a16="http://schemas.microsoft.com/office/drawing/2014/main" id="{48A478FB-97A6-470F-B4BF-D17CECF74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90" name="Rectangle 68">
                <a:extLst>
                  <a:ext uri="{FF2B5EF4-FFF2-40B4-BE49-F238E27FC236}">
                    <a16:creationId xmlns:a16="http://schemas.microsoft.com/office/drawing/2014/main" id="{7C42D23D-5146-4686-93FA-8FC073F7D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91" name="Rectangle 69">
                <a:extLst>
                  <a:ext uri="{FF2B5EF4-FFF2-40B4-BE49-F238E27FC236}">
                    <a16:creationId xmlns:a16="http://schemas.microsoft.com/office/drawing/2014/main" id="{BA3E79FB-AF79-44E9-BB0C-2F6101FB7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92" name="Rectangle 70">
                <a:extLst>
                  <a:ext uri="{FF2B5EF4-FFF2-40B4-BE49-F238E27FC236}">
                    <a16:creationId xmlns:a16="http://schemas.microsoft.com/office/drawing/2014/main" id="{D2C19092-FE79-487F-B37B-27467D621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93" name="Rectangle 71">
                <a:extLst>
                  <a:ext uri="{FF2B5EF4-FFF2-40B4-BE49-F238E27FC236}">
                    <a16:creationId xmlns:a16="http://schemas.microsoft.com/office/drawing/2014/main" id="{BBEE3598-3ECF-4501-8DAD-C40181D28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94" name="Rectangle 72">
                <a:extLst>
                  <a:ext uri="{FF2B5EF4-FFF2-40B4-BE49-F238E27FC236}">
                    <a16:creationId xmlns:a16="http://schemas.microsoft.com/office/drawing/2014/main" id="{DC39D9AC-740C-47B9-B374-5D09608A0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95" name="Rectangle 73">
                <a:extLst>
                  <a:ext uri="{FF2B5EF4-FFF2-40B4-BE49-F238E27FC236}">
                    <a16:creationId xmlns:a16="http://schemas.microsoft.com/office/drawing/2014/main" id="{65B776FF-1C0F-49E4-BF48-5E28F2618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96" name="Rectangle 74">
                <a:extLst>
                  <a:ext uri="{FF2B5EF4-FFF2-40B4-BE49-F238E27FC236}">
                    <a16:creationId xmlns:a16="http://schemas.microsoft.com/office/drawing/2014/main" id="{4D577480-127F-42EB-9332-CDB6D095A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97" name="Rectangle 75">
                <a:extLst>
                  <a:ext uri="{FF2B5EF4-FFF2-40B4-BE49-F238E27FC236}">
                    <a16:creationId xmlns:a16="http://schemas.microsoft.com/office/drawing/2014/main" id="{3BBB8086-D391-406B-B764-CDBD87680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98" name="Rectangle 76">
                <a:extLst>
                  <a:ext uri="{FF2B5EF4-FFF2-40B4-BE49-F238E27FC236}">
                    <a16:creationId xmlns:a16="http://schemas.microsoft.com/office/drawing/2014/main" id="{57745DD7-BC13-4F4E-B61D-7239DA019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99" name="Rectangle 77">
                <a:extLst>
                  <a:ext uri="{FF2B5EF4-FFF2-40B4-BE49-F238E27FC236}">
                    <a16:creationId xmlns:a16="http://schemas.microsoft.com/office/drawing/2014/main" id="{D0D35B86-05D3-4F2B-BAD9-5B4EC48BA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300" name="Rectangle 78">
                <a:extLst>
                  <a:ext uri="{FF2B5EF4-FFF2-40B4-BE49-F238E27FC236}">
                    <a16:creationId xmlns:a16="http://schemas.microsoft.com/office/drawing/2014/main" id="{8BE4FA80-62C3-41F2-8CA8-DF5B53EEE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301" name="Rectangle 79">
                <a:extLst>
                  <a:ext uri="{FF2B5EF4-FFF2-40B4-BE49-F238E27FC236}">
                    <a16:creationId xmlns:a16="http://schemas.microsoft.com/office/drawing/2014/main" id="{9AF66001-5CF6-4E81-84CE-5089CC19D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302" name="Rectangle 80">
                <a:extLst>
                  <a:ext uri="{FF2B5EF4-FFF2-40B4-BE49-F238E27FC236}">
                    <a16:creationId xmlns:a16="http://schemas.microsoft.com/office/drawing/2014/main" id="{B3014C35-03E1-49EF-8577-71724F58F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61" name="Group 81">
              <a:extLst>
                <a:ext uri="{FF2B5EF4-FFF2-40B4-BE49-F238E27FC236}">
                  <a16:creationId xmlns:a16="http://schemas.microsoft.com/office/drawing/2014/main" id="{5586D31B-A3B9-4277-8DBD-906E74E18C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1152"/>
              <a:ext cx="1536" cy="1536"/>
              <a:chOff x="2208" y="1152"/>
              <a:chExt cx="1536" cy="1536"/>
            </a:xfrm>
          </p:grpSpPr>
          <p:sp>
            <p:nvSpPr>
              <p:cNvPr id="8262" name="AutoShape 82">
                <a:extLst>
                  <a:ext uri="{FF2B5EF4-FFF2-40B4-BE49-F238E27FC236}">
                    <a16:creationId xmlns:a16="http://schemas.microsoft.com/office/drawing/2014/main" id="{2CC1491C-9C33-4BCA-94D7-2DFC166F3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344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63" name="AutoShape 83">
                <a:extLst>
                  <a:ext uri="{FF2B5EF4-FFF2-40B4-BE49-F238E27FC236}">
                    <a16:creationId xmlns:a16="http://schemas.microsoft.com/office/drawing/2014/main" id="{5412FFCD-9952-4DF3-9310-B5BADAC6E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64" name="AutoShape 84">
                <a:extLst>
                  <a:ext uri="{FF2B5EF4-FFF2-40B4-BE49-F238E27FC236}">
                    <a16:creationId xmlns:a16="http://schemas.microsoft.com/office/drawing/2014/main" id="{CEBB03E2-5C40-4067-B8B3-A64D64C55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496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65" name="AutoShape 85">
                <a:extLst>
                  <a:ext uri="{FF2B5EF4-FFF2-40B4-BE49-F238E27FC236}">
                    <a16:creationId xmlns:a16="http://schemas.microsoft.com/office/drawing/2014/main" id="{234C01AB-0EB3-4A1B-8870-563E15657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11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66" name="AutoShape 86">
                <a:extLst>
                  <a:ext uri="{FF2B5EF4-FFF2-40B4-BE49-F238E27FC236}">
                    <a16:creationId xmlns:a16="http://schemas.microsoft.com/office/drawing/2014/main" id="{CFFA2B2F-6882-4C31-BF5C-1639F95F5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15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67" name="AutoShape 87">
                <a:extLst>
                  <a:ext uri="{FF2B5EF4-FFF2-40B4-BE49-F238E27FC236}">
                    <a16:creationId xmlns:a16="http://schemas.microsoft.com/office/drawing/2014/main" id="{BBFF0D12-958E-4503-AB9E-74386E4E8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15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68" name="AutoShape 88">
                <a:extLst>
                  <a:ext uri="{FF2B5EF4-FFF2-40B4-BE49-F238E27FC236}">
                    <a16:creationId xmlns:a16="http://schemas.microsoft.com/office/drawing/2014/main" id="{C127ED03-B1B0-444A-9289-56BEBFB63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728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69" name="AutoShape 89">
                <a:extLst>
                  <a:ext uri="{FF2B5EF4-FFF2-40B4-BE49-F238E27FC236}">
                    <a16:creationId xmlns:a16="http://schemas.microsoft.com/office/drawing/2014/main" id="{65F9790B-E26F-4A70-97B2-F5999D7F4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435738" name="Group 90">
            <a:extLst>
              <a:ext uri="{FF2B5EF4-FFF2-40B4-BE49-F238E27FC236}">
                <a16:creationId xmlns:a16="http://schemas.microsoft.com/office/drawing/2014/main" id="{25AC48AE-262C-47AA-A289-230862D44E4A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1828800"/>
            <a:ext cx="2438400" cy="2438400"/>
            <a:chOff x="3936" y="1152"/>
            <a:chExt cx="1536" cy="1536"/>
          </a:xfrm>
        </p:grpSpPr>
        <p:grpSp>
          <p:nvGrpSpPr>
            <p:cNvPr id="8218" name="Group 91">
              <a:extLst>
                <a:ext uri="{FF2B5EF4-FFF2-40B4-BE49-F238E27FC236}">
                  <a16:creationId xmlns:a16="http://schemas.microsoft.com/office/drawing/2014/main" id="{C33ACD27-13A8-4BDD-B0B8-189D458520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152"/>
              <a:ext cx="1536" cy="1536"/>
              <a:chOff x="960" y="1344"/>
              <a:chExt cx="1536" cy="1536"/>
            </a:xfrm>
          </p:grpSpPr>
          <p:sp>
            <p:nvSpPr>
              <p:cNvPr id="8227" name="Rectangle 92">
                <a:extLst>
                  <a:ext uri="{FF2B5EF4-FFF2-40B4-BE49-F238E27FC236}">
                    <a16:creationId xmlns:a16="http://schemas.microsoft.com/office/drawing/2014/main" id="{F55A1F20-D3DD-453E-A887-0944EE359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28" name="Rectangle 93">
                <a:extLst>
                  <a:ext uri="{FF2B5EF4-FFF2-40B4-BE49-F238E27FC236}">
                    <a16:creationId xmlns:a16="http://schemas.microsoft.com/office/drawing/2014/main" id="{4D32BE15-C8FF-4035-BAD4-6416298DB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29" name="Rectangle 94">
                <a:extLst>
                  <a:ext uri="{FF2B5EF4-FFF2-40B4-BE49-F238E27FC236}">
                    <a16:creationId xmlns:a16="http://schemas.microsoft.com/office/drawing/2014/main" id="{0FE2AF59-1DD5-49DD-A3E6-A83730EC0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30" name="Rectangle 95">
                <a:extLst>
                  <a:ext uri="{FF2B5EF4-FFF2-40B4-BE49-F238E27FC236}">
                    <a16:creationId xmlns:a16="http://schemas.microsoft.com/office/drawing/2014/main" id="{7F945B9D-6D13-46F7-AF3D-E590E4580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31" name="Rectangle 96">
                <a:extLst>
                  <a:ext uri="{FF2B5EF4-FFF2-40B4-BE49-F238E27FC236}">
                    <a16:creationId xmlns:a16="http://schemas.microsoft.com/office/drawing/2014/main" id="{26180C7B-7E26-40EF-936F-283C69AF2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32" name="Rectangle 97">
                <a:extLst>
                  <a:ext uri="{FF2B5EF4-FFF2-40B4-BE49-F238E27FC236}">
                    <a16:creationId xmlns:a16="http://schemas.microsoft.com/office/drawing/2014/main" id="{F35BBDBE-0597-4978-B7D6-8EBCDE7B6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33" name="Rectangle 98">
                <a:extLst>
                  <a:ext uri="{FF2B5EF4-FFF2-40B4-BE49-F238E27FC236}">
                    <a16:creationId xmlns:a16="http://schemas.microsoft.com/office/drawing/2014/main" id="{45696BE6-8780-40C8-90B8-FE4FB99A5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34" name="Rectangle 99">
                <a:extLst>
                  <a:ext uri="{FF2B5EF4-FFF2-40B4-BE49-F238E27FC236}">
                    <a16:creationId xmlns:a16="http://schemas.microsoft.com/office/drawing/2014/main" id="{EC8A0E31-5CD3-459F-9157-4BDDD062D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35" name="Rectangle 100">
                <a:extLst>
                  <a:ext uri="{FF2B5EF4-FFF2-40B4-BE49-F238E27FC236}">
                    <a16:creationId xmlns:a16="http://schemas.microsoft.com/office/drawing/2014/main" id="{BD309473-C460-4652-A719-80E732270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36" name="Rectangle 101">
                <a:extLst>
                  <a:ext uri="{FF2B5EF4-FFF2-40B4-BE49-F238E27FC236}">
                    <a16:creationId xmlns:a16="http://schemas.microsoft.com/office/drawing/2014/main" id="{80EDB306-7114-4B13-A727-3335F2A58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37" name="Rectangle 102">
                <a:extLst>
                  <a:ext uri="{FF2B5EF4-FFF2-40B4-BE49-F238E27FC236}">
                    <a16:creationId xmlns:a16="http://schemas.microsoft.com/office/drawing/2014/main" id="{3818C2BD-FA09-43E7-909B-081380866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38" name="Rectangle 103">
                <a:extLst>
                  <a:ext uri="{FF2B5EF4-FFF2-40B4-BE49-F238E27FC236}">
                    <a16:creationId xmlns:a16="http://schemas.microsoft.com/office/drawing/2014/main" id="{07958407-DFA4-4A0C-A36E-180C0E63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39" name="Rectangle 104">
                <a:extLst>
                  <a:ext uri="{FF2B5EF4-FFF2-40B4-BE49-F238E27FC236}">
                    <a16:creationId xmlns:a16="http://schemas.microsoft.com/office/drawing/2014/main" id="{09DF8307-6D8D-4F5D-97FA-BC030EA62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40" name="Rectangle 105">
                <a:extLst>
                  <a:ext uri="{FF2B5EF4-FFF2-40B4-BE49-F238E27FC236}">
                    <a16:creationId xmlns:a16="http://schemas.microsoft.com/office/drawing/2014/main" id="{11384AA0-12F3-4BBD-AE8F-2245C024E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41" name="Rectangle 106">
                <a:extLst>
                  <a:ext uri="{FF2B5EF4-FFF2-40B4-BE49-F238E27FC236}">
                    <a16:creationId xmlns:a16="http://schemas.microsoft.com/office/drawing/2014/main" id="{A4A6EFE1-5E05-49D1-AD25-8B61DC8D1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42" name="Rectangle 107">
                <a:extLst>
                  <a:ext uri="{FF2B5EF4-FFF2-40B4-BE49-F238E27FC236}">
                    <a16:creationId xmlns:a16="http://schemas.microsoft.com/office/drawing/2014/main" id="{12DA8F66-E969-4FF6-B832-EAC9E4AE4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43" name="Rectangle 108">
                <a:extLst>
                  <a:ext uri="{FF2B5EF4-FFF2-40B4-BE49-F238E27FC236}">
                    <a16:creationId xmlns:a16="http://schemas.microsoft.com/office/drawing/2014/main" id="{9657C321-D053-4842-AD6D-978595909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44" name="Rectangle 109">
                <a:extLst>
                  <a:ext uri="{FF2B5EF4-FFF2-40B4-BE49-F238E27FC236}">
                    <a16:creationId xmlns:a16="http://schemas.microsoft.com/office/drawing/2014/main" id="{AD5D5422-AA31-46D3-9124-19BF8875D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45" name="Rectangle 110">
                <a:extLst>
                  <a:ext uri="{FF2B5EF4-FFF2-40B4-BE49-F238E27FC236}">
                    <a16:creationId xmlns:a16="http://schemas.microsoft.com/office/drawing/2014/main" id="{A3502F35-C29B-4B03-8F86-7E828F2A8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46" name="Rectangle 111">
                <a:extLst>
                  <a:ext uri="{FF2B5EF4-FFF2-40B4-BE49-F238E27FC236}">
                    <a16:creationId xmlns:a16="http://schemas.microsoft.com/office/drawing/2014/main" id="{54FC4519-2EF9-45CD-9854-57DA22E8B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47" name="Rectangle 112">
                <a:extLst>
                  <a:ext uri="{FF2B5EF4-FFF2-40B4-BE49-F238E27FC236}">
                    <a16:creationId xmlns:a16="http://schemas.microsoft.com/office/drawing/2014/main" id="{785E0926-7632-4048-959D-76E38B145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48" name="Rectangle 113">
                <a:extLst>
                  <a:ext uri="{FF2B5EF4-FFF2-40B4-BE49-F238E27FC236}">
                    <a16:creationId xmlns:a16="http://schemas.microsoft.com/office/drawing/2014/main" id="{53D3951A-4553-4ADA-AE76-8215C75BE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49" name="Rectangle 114">
                <a:extLst>
                  <a:ext uri="{FF2B5EF4-FFF2-40B4-BE49-F238E27FC236}">
                    <a16:creationId xmlns:a16="http://schemas.microsoft.com/office/drawing/2014/main" id="{A2A67A90-7C48-498D-9BB2-31D4ACC5A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50" name="Rectangle 115">
                <a:extLst>
                  <a:ext uri="{FF2B5EF4-FFF2-40B4-BE49-F238E27FC236}">
                    <a16:creationId xmlns:a16="http://schemas.microsoft.com/office/drawing/2014/main" id="{AF57E3E8-5113-4A1B-8F73-0AB835C9D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51" name="Rectangle 116">
                <a:extLst>
                  <a:ext uri="{FF2B5EF4-FFF2-40B4-BE49-F238E27FC236}">
                    <a16:creationId xmlns:a16="http://schemas.microsoft.com/office/drawing/2014/main" id="{D5C13571-065F-4AC2-8779-15D27699E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52" name="Rectangle 117">
                <a:extLst>
                  <a:ext uri="{FF2B5EF4-FFF2-40B4-BE49-F238E27FC236}">
                    <a16:creationId xmlns:a16="http://schemas.microsoft.com/office/drawing/2014/main" id="{DEE3AD8D-D088-4EE4-BF0D-838C1A7A8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53" name="Rectangle 118">
                <a:extLst>
                  <a:ext uri="{FF2B5EF4-FFF2-40B4-BE49-F238E27FC236}">
                    <a16:creationId xmlns:a16="http://schemas.microsoft.com/office/drawing/2014/main" id="{155683D8-ADA3-42FA-BB96-FB00044FF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54" name="Rectangle 119">
                <a:extLst>
                  <a:ext uri="{FF2B5EF4-FFF2-40B4-BE49-F238E27FC236}">
                    <a16:creationId xmlns:a16="http://schemas.microsoft.com/office/drawing/2014/main" id="{E562A48B-9919-4793-B26E-8EE5BA9E1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55" name="Rectangle 120">
                <a:extLst>
                  <a:ext uri="{FF2B5EF4-FFF2-40B4-BE49-F238E27FC236}">
                    <a16:creationId xmlns:a16="http://schemas.microsoft.com/office/drawing/2014/main" id="{6A49032C-FDD6-40B4-980A-1C46166D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56" name="Rectangle 121">
                <a:extLst>
                  <a:ext uri="{FF2B5EF4-FFF2-40B4-BE49-F238E27FC236}">
                    <a16:creationId xmlns:a16="http://schemas.microsoft.com/office/drawing/2014/main" id="{1995E6B8-58FF-4DE5-9495-3A70CEE73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57" name="Rectangle 122">
                <a:extLst>
                  <a:ext uri="{FF2B5EF4-FFF2-40B4-BE49-F238E27FC236}">
                    <a16:creationId xmlns:a16="http://schemas.microsoft.com/office/drawing/2014/main" id="{5BD6D84A-3F99-4D02-8154-7885C63BC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58" name="Rectangle 123">
                <a:extLst>
                  <a:ext uri="{FF2B5EF4-FFF2-40B4-BE49-F238E27FC236}">
                    <a16:creationId xmlns:a16="http://schemas.microsoft.com/office/drawing/2014/main" id="{7CF7A8D5-3ACC-4CEA-8513-2E0DE5445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259" name="Rectangle 124">
                <a:extLst>
                  <a:ext uri="{FF2B5EF4-FFF2-40B4-BE49-F238E27FC236}">
                    <a16:creationId xmlns:a16="http://schemas.microsoft.com/office/drawing/2014/main" id="{D8A1BFA3-AA6A-4617-AFAC-50B42F22C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19" name="AutoShape 125">
              <a:extLst>
                <a:ext uri="{FF2B5EF4-FFF2-40B4-BE49-F238E27FC236}">
                  <a16:creationId xmlns:a16="http://schemas.microsoft.com/office/drawing/2014/main" id="{A8977136-62C4-4EF2-A3C8-D47ED31C4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34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220" name="AutoShape 126">
              <a:extLst>
                <a:ext uri="{FF2B5EF4-FFF2-40B4-BE49-F238E27FC236}">
                  <a16:creationId xmlns:a16="http://schemas.microsoft.com/office/drawing/2014/main" id="{3D63F514-9B29-4424-9EB6-62CA87A56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920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221" name="AutoShape 127">
              <a:extLst>
                <a:ext uri="{FF2B5EF4-FFF2-40B4-BE49-F238E27FC236}">
                  <a16:creationId xmlns:a16="http://schemas.microsoft.com/office/drawing/2014/main" id="{17EFEAB5-75CE-4B28-945E-F6E1EBE80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496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222" name="AutoShape 128">
              <a:extLst>
                <a:ext uri="{FF2B5EF4-FFF2-40B4-BE49-F238E27FC236}">
                  <a16:creationId xmlns:a16="http://schemas.microsoft.com/office/drawing/2014/main" id="{2CC50AAF-4E96-457B-8AB0-B85DC7CEB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11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223" name="AutoShape 129">
              <a:extLst>
                <a:ext uri="{FF2B5EF4-FFF2-40B4-BE49-F238E27FC236}">
                  <a16:creationId xmlns:a16="http://schemas.microsoft.com/office/drawing/2014/main" id="{14F1A357-940C-48A3-ABA4-AD0A59B3D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58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224" name="AutoShape 130">
              <a:extLst>
                <a:ext uri="{FF2B5EF4-FFF2-40B4-BE49-F238E27FC236}">
                  <a16:creationId xmlns:a16="http://schemas.microsoft.com/office/drawing/2014/main" id="{DE52C2E6-910B-4891-8995-C829065B5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15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225" name="AutoShape 131">
              <a:extLst>
                <a:ext uri="{FF2B5EF4-FFF2-40B4-BE49-F238E27FC236}">
                  <a16:creationId xmlns:a16="http://schemas.microsoft.com/office/drawing/2014/main" id="{2D4942A6-4C8F-48B8-82B6-548356A77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2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226" name="AutoShape 132">
              <a:extLst>
                <a:ext uri="{FF2B5EF4-FFF2-40B4-BE49-F238E27FC236}">
                  <a16:creationId xmlns:a16="http://schemas.microsoft.com/office/drawing/2014/main" id="{521C18B8-EC99-4233-AC1C-8417D3C0B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30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435781" name="Group 133">
            <a:extLst>
              <a:ext uri="{FF2B5EF4-FFF2-40B4-BE49-F238E27FC236}">
                <a16:creationId xmlns:a16="http://schemas.microsoft.com/office/drawing/2014/main" id="{029C6323-4240-4D82-B491-F10A910DE11B}"/>
              </a:ext>
            </a:extLst>
          </p:cNvPr>
          <p:cNvGrpSpPr>
            <a:grpSpLocks/>
          </p:cNvGrpSpPr>
          <p:nvPr/>
        </p:nvGrpSpPr>
        <p:grpSpPr bwMode="auto">
          <a:xfrm>
            <a:off x="3505201" y="1828801"/>
            <a:ext cx="309563" cy="2500313"/>
            <a:chOff x="1248" y="1152"/>
            <a:chExt cx="195" cy="1575"/>
          </a:xfrm>
        </p:grpSpPr>
        <p:sp>
          <p:nvSpPr>
            <p:cNvPr id="8211" name="Text Box 134">
              <a:extLst>
                <a:ext uri="{FF2B5EF4-FFF2-40B4-BE49-F238E27FC236}">
                  <a16:creationId xmlns:a16="http://schemas.microsoft.com/office/drawing/2014/main" id="{91F9A2F7-0C1D-400A-92DD-C2AF18D4A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152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212" name="Text Box 135">
              <a:extLst>
                <a:ext uri="{FF2B5EF4-FFF2-40B4-BE49-F238E27FC236}">
                  <a16:creationId xmlns:a16="http://schemas.microsoft.com/office/drawing/2014/main" id="{04B9B89D-7478-43DB-A5E6-BBE4EC4E3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344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213" name="Text Box 136">
              <a:extLst>
                <a:ext uri="{FF2B5EF4-FFF2-40B4-BE49-F238E27FC236}">
                  <a16:creationId xmlns:a16="http://schemas.microsoft.com/office/drawing/2014/main" id="{9AC053F9-518C-4E20-A85B-D4A3ED4BA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72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214" name="Text Box 137">
              <a:extLst>
                <a:ext uri="{FF2B5EF4-FFF2-40B4-BE49-F238E27FC236}">
                  <a16:creationId xmlns:a16="http://schemas.microsoft.com/office/drawing/2014/main" id="{4B139BBE-2A1D-4532-B14F-EB95E635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920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215" name="Text Box 138">
              <a:extLst>
                <a:ext uri="{FF2B5EF4-FFF2-40B4-BE49-F238E27FC236}">
                  <a16:creationId xmlns:a16="http://schemas.microsoft.com/office/drawing/2014/main" id="{42A8EE9A-C82D-4798-96AB-52F112EED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112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216" name="Text Box 139">
              <a:extLst>
                <a:ext uri="{FF2B5EF4-FFF2-40B4-BE49-F238E27FC236}">
                  <a16:creationId xmlns:a16="http://schemas.microsoft.com/office/drawing/2014/main" id="{79C93F5C-CA0F-49FB-95C2-BF39FC7C3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304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217" name="Text Box 140">
              <a:extLst>
                <a:ext uri="{FF2B5EF4-FFF2-40B4-BE49-F238E27FC236}">
                  <a16:creationId xmlns:a16="http://schemas.microsoft.com/office/drawing/2014/main" id="{1CA150AD-D6DF-4705-94E3-805F5B40D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496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435789" name="Group 141">
            <a:extLst>
              <a:ext uri="{FF2B5EF4-FFF2-40B4-BE49-F238E27FC236}">
                <a16:creationId xmlns:a16="http://schemas.microsoft.com/office/drawing/2014/main" id="{3CE63CE9-2790-4055-AA31-CB2EB00AEC01}"/>
              </a:ext>
            </a:extLst>
          </p:cNvPr>
          <p:cNvGrpSpPr>
            <a:grpSpLocks/>
          </p:cNvGrpSpPr>
          <p:nvPr/>
        </p:nvGrpSpPr>
        <p:grpSpPr bwMode="auto">
          <a:xfrm>
            <a:off x="7162801" y="2133601"/>
            <a:ext cx="309563" cy="2195513"/>
            <a:chOff x="3552" y="1344"/>
            <a:chExt cx="195" cy="1383"/>
          </a:xfrm>
        </p:grpSpPr>
        <p:sp>
          <p:nvSpPr>
            <p:cNvPr id="8204" name="Text Box 142">
              <a:extLst>
                <a:ext uri="{FF2B5EF4-FFF2-40B4-BE49-F238E27FC236}">
                  <a16:creationId xmlns:a16="http://schemas.microsoft.com/office/drawing/2014/main" id="{11B05B70-FC51-458F-9FBC-B63240B74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920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205" name="Text Box 143">
              <a:extLst>
                <a:ext uri="{FF2B5EF4-FFF2-40B4-BE49-F238E27FC236}">
                  <a16:creationId xmlns:a16="http://schemas.microsoft.com/office/drawing/2014/main" id="{51928FE2-02CA-432D-9344-B799E66B4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112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206" name="Text Box 144">
              <a:extLst>
                <a:ext uri="{FF2B5EF4-FFF2-40B4-BE49-F238E27FC236}">
                  <a16:creationId xmlns:a16="http://schemas.microsoft.com/office/drawing/2014/main" id="{63510E29-857A-4C6F-A51E-126D07D3C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496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207" name="Text Box 145">
              <a:extLst>
                <a:ext uri="{FF2B5EF4-FFF2-40B4-BE49-F238E27FC236}">
                  <a16:creationId xmlns:a16="http://schemas.microsoft.com/office/drawing/2014/main" id="{BD360E6C-24DA-465D-ACF3-AD0865AAC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304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208" name="Text Box 146">
              <a:extLst>
                <a:ext uri="{FF2B5EF4-FFF2-40B4-BE49-F238E27FC236}">
                  <a16:creationId xmlns:a16="http://schemas.microsoft.com/office/drawing/2014/main" id="{27293617-5838-4BBD-B031-080CD9465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72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209" name="Text Box 147">
              <a:extLst>
                <a:ext uri="{FF2B5EF4-FFF2-40B4-BE49-F238E27FC236}">
                  <a16:creationId xmlns:a16="http://schemas.microsoft.com/office/drawing/2014/main" id="{50D4BA55-43AB-4CB4-8D4A-1C39BBCA6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536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210" name="Text Box 148">
              <a:extLst>
                <a:ext uri="{FF2B5EF4-FFF2-40B4-BE49-F238E27FC236}">
                  <a16:creationId xmlns:a16="http://schemas.microsoft.com/office/drawing/2014/main" id="{5D552850-E4AC-4FE7-95F2-492D2CC5B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344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1435797" name="AutoShape 149">
            <a:extLst>
              <a:ext uri="{FF2B5EF4-FFF2-40B4-BE49-F238E27FC236}">
                <a16:creationId xmlns:a16="http://schemas.microsoft.com/office/drawing/2014/main" id="{08B0FD82-3ABF-479C-8A6A-05CB7304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38400"/>
            <a:ext cx="304800" cy="304800"/>
          </a:xfrm>
          <a:prstGeom prst="star4">
            <a:avLst>
              <a:gd name="adj" fmla="val 12500"/>
            </a:avLst>
          </a:prstGeom>
          <a:solidFill>
            <a:srgbClr val="FF33CC"/>
          </a:solidFill>
          <a:ln w="9525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5798" name="AutoShape 150">
            <a:extLst>
              <a:ext uri="{FF2B5EF4-FFF2-40B4-BE49-F238E27FC236}">
                <a16:creationId xmlns:a16="http://schemas.microsoft.com/office/drawing/2014/main" id="{C1A54768-0C97-44FE-A1AB-2113D63F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828800"/>
            <a:ext cx="304800" cy="304800"/>
          </a:xfrm>
          <a:prstGeom prst="star4">
            <a:avLst>
              <a:gd name="adj" fmla="val 12500"/>
            </a:avLst>
          </a:prstGeom>
          <a:solidFill>
            <a:srgbClr val="FF33CC"/>
          </a:solidFill>
          <a:ln w="9525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5799" name="Text Box 151">
            <a:extLst>
              <a:ext uri="{FF2B5EF4-FFF2-40B4-BE49-F238E27FC236}">
                <a16:creationId xmlns:a16="http://schemas.microsoft.com/office/drawing/2014/main" id="{71ED4129-26F9-4AA7-864A-5D0925AA6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10076"/>
            <a:ext cx="59245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生成初始状态（随机）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重复以下过程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选取一个冲突变量 </a:t>
            </a:r>
            <a:r>
              <a:rPr lang="en-US" altLang="zh-CN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var</a:t>
            </a: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 (</a:t>
            </a: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随机</a:t>
            </a: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重新为 </a:t>
            </a:r>
            <a:r>
              <a:rPr lang="en-US" altLang="zh-CN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var </a:t>
            </a: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赋值 使得</a:t>
            </a:r>
            <a:r>
              <a:rPr lang="zh-CN" altLang="en-US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冲突次数最小</a:t>
            </a:r>
            <a:endParaRPr lang="en-US" altLang="zh-CN">
              <a:solidFill>
                <a:srgbClr val="CC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如果新状态没有冲突产生，那么返回该赋值</a:t>
            </a: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797" grpId="0" animBg="1"/>
      <p:bldP spid="1435798" grpId="0" animBg="1"/>
      <p:bldP spid="143579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>
            <a:extLst>
              <a:ext uri="{FF2B5EF4-FFF2-40B4-BE49-F238E27FC236}">
                <a16:creationId xmlns:a16="http://schemas.microsoft.com/office/drawing/2014/main" id="{1EE00BAF-46A0-4023-9CA2-6CCC6CF32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关于登山搜索的评论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92AC4A6-8BCB-4884-AFDB-1D61B3C90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 基于登山搜索（最小冲突启发式）的局部搜索算法对于</a:t>
            </a:r>
            <a:r>
              <a:rPr lang="zh-CN" altLang="en-US" sz="2400">
                <a:solidFill>
                  <a:srgbClr val="FF0066"/>
                </a:solidFill>
                <a:ea typeface="宋体" panose="02010600030101010101" pitchFamily="2" charset="-122"/>
              </a:rPr>
              <a:t>百万</a:t>
            </a:r>
            <a:r>
              <a:rPr lang="zh-CN" altLang="en-US" sz="2400">
                <a:ea typeface="宋体" panose="02010600030101010101" pitchFamily="2" charset="-122"/>
              </a:rPr>
              <a:t>皇后问题有极好的性能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原因：搜索空间虽然</a:t>
            </a:r>
            <a:r>
              <a:rPr lang="en-US" altLang="zh-CN" sz="2400">
                <a:ea typeface="宋体" panose="02010600030101010101" pitchFamily="2" charset="-122"/>
              </a:rPr>
              <a:t>O(</a:t>
            </a:r>
            <a:r>
              <a:rPr lang="en-US" altLang="zh-CN" sz="2400" i="1">
                <a:ea typeface="宋体" panose="02010600030101010101" pitchFamily="2" charset="-122"/>
              </a:rPr>
              <a:t>n</a:t>
            </a:r>
            <a:r>
              <a:rPr lang="en-US" altLang="zh-CN" sz="2400" i="1" baseline="3000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r>
              <a:rPr lang="zh-CN" altLang="en-US" sz="2400">
                <a:ea typeface="宋体" panose="02010600030101010101" pitchFamily="2" charset="-122"/>
              </a:rPr>
              <a:t>，但 合法状态</a:t>
            </a:r>
            <a:r>
              <a:rPr lang="zh-CN" altLang="en-US" sz="2400">
                <a:solidFill>
                  <a:srgbClr val="FF0066"/>
                </a:solidFill>
                <a:ea typeface="宋体" panose="02010600030101010101" pitchFamily="2" charset="-122"/>
              </a:rPr>
              <a:t>分布集中</a:t>
            </a:r>
            <a:r>
              <a:rPr lang="zh-CN" altLang="en-US" sz="2400">
                <a:ea typeface="宋体" panose="02010600030101010101" pitchFamily="2" charset="-122"/>
              </a:rPr>
              <a:t>，意味着整体来看，任意随机生成的状态距离合法状态只有</a:t>
            </a:r>
            <a:r>
              <a:rPr lang="zh-CN" altLang="en-US" sz="2400">
                <a:solidFill>
                  <a:srgbClr val="FF0066"/>
                </a:solidFill>
                <a:ea typeface="宋体" panose="02010600030101010101" pitchFamily="2" charset="-122"/>
              </a:rPr>
              <a:t>几步之遥</a:t>
            </a:r>
          </a:p>
          <a:p>
            <a:pPr eaLnBrk="1" hangingPunct="1"/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2FF0B16-B008-43D5-824D-C0CE46BC1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随机登山搜索</a:t>
            </a:r>
            <a:r>
              <a:rPr lang="en-US" altLang="zh-CN" sz="2400">
                <a:ea typeface="宋体" panose="02010600030101010101" pitchFamily="2" charset="-122"/>
              </a:rPr>
              <a:t>: 8</a:t>
            </a:r>
            <a:r>
              <a:rPr lang="zh-CN" altLang="en-US" sz="2400">
                <a:ea typeface="宋体" panose="02010600030101010101" pitchFamily="2" charset="-122"/>
              </a:rPr>
              <a:t>皇后问题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C4F8123-17FD-457D-A99D-023FCA6D3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1932" y="5195993"/>
            <a:ext cx="7772400" cy="120491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endParaRPr lang="zh-CN" altLang="en-US" sz="1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800" i="1" dirty="0">
                <a:ea typeface="宋体" panose="02010600030101010101" pitchFamily="2" charset="-122"/>
              </a:rPr>
              <a:t>h</a:t>
            </a:r>
            <a:r>
              <a:rPr lang="en-US" altLang="zh-CN" sz="1800" dirty="0">
                <a:ea typeface="宋体" panose="02010600030101010101" pitchFamily="2" charset="-122"/>
              </a:rPr>
              <a:t> =</a:t>
            </a:r>
            <a:r>
              <a:rPr lang="zh-CN" altLang="en-US" sz="1800" dirty="0">
                <a:ea typeface="宋体" panose="02010600030101010101" pitchFamily="2" charset="-122"/>
              </a:rPr>
              <a:t>直接或间接可以相互攻击的皇后的对数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800" i="1" dirty="0">
                <a:ea typeface="宋体" panose="02010600030101010101" pitchFamily="2" charset="-122"/>
              </a:rPr>
              <a:t>h</a:t>
            </a:r>
            <a:r>
              <a:rPr lang="en-US" altLang="zh-CN" sz="1800" dirty="0">
                <a:ea typeface="宋体" panose="02010600030101010101" pitchFamily="2" charset="-122"/>
              </a:rPr>
              <a:t> = 17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算子</a:t>
            </a:r>
            <a:r>
              <a:rPr lang="en-US" altLang="zh-CN" sz="1800" dirty="0">
                <a:ea typeface="宋体" panose="02010600030101010101" pitchFamily="2" charset="-122"/>
              </a:rPr>
              <a:t>: </a:t>
            </a:r>
            <a:r>
              <a:rPr lang="zh-CN" altLang="en-US" sz="1800" dirty="0">
                <a:ea typeface="宋体" panose="02010600030101010101" pitchFamily="2" charset="-122"/>
              </a:rPr>
              <a:t>在列的方向上移动皇后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通过当前最佳方案 可得 </a:t>
            </a:r>
            <a:r>
              <a:rPr lang="en-US" altLang="zh-CN" sz="1800" dirty="0">
                <a:ea typeface="宋体" panose="02010600030101010101" pitchFamily="2" charset="-122"/>
              </a:rPr>
              <a:t>h=12 (</a:t>
            </a:r>
            <a:r>
              <a:rPr lang="zh-CN" altLang="en-US" sz="1800" dirty="0">
                <a:ea typeface="宋体" panose="02010600030101010101" pitchFamily="2" charset="-122"/>
              </a:rPr>
              <a:t>图中方块标注</a:t>
            </a:r>
            <a:r>
              <a:rPr lang="en-US" altLang="zh-CN" sz="1800" dirty="0"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10244" name="Picture 4" descr="8queens-successors">
            <a:extLst>
              <a:ext uri="{FF2B5EF4-FFF2-40B4-BE49-F238E27FC236}">
                <a16:creationId xmlns:a16="http://schemas.microsoft.com/office/drawing/2014/main" id="{10A3F593-BDD7-4905-926D-017A16FB6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43" y="1214887"/>
            <a:ext cx="3733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0662" name="Text Box 6">
            <a:extLst>
              <a:ext uri="{FF2B5EF4-FFF2-40B4-BE49-F238E27FC236}">
                <a16:creationId xmlns:a16="http://schemas.microsoft.com/office/drawing/2014/main" id="{0E2300C1-3662-4E28-81DB-177E452AD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1" y="3173414"/>
            <a:ext cx="3146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accent2"/>
                </a:solidFill>
                <a:ea typeface="宋体" panose="02010600030101010101" pitchFamily="2" charset="-122"/>
              </a:rPr>
              <a:t>随机登山搜索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从“向上登山”的移动中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随机</a:t>
            </a:r>
            <a:r>
              <a:rPr lang="zh-CN" altLang="en-US">
                <a:ea typeface="宋体" panose="02010600030101010101" pitchFamily="2" charset="-122"/>
              </a:rPr>
              <a:t>选取下一步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登山搜索可以有许多变形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066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9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5|0.6|0.7|0.6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|2.1|56.7|50.1|44.6|58.3|2.4|17.4|1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6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4|72.1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8.4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5.7|22.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2059</Words>
  <Application>Microsoft Macintosh PowerPoint</Application>
  <PresentationFormat>宽屏</PresentationFormat>
  <Paragraphs>222</Paragraphs>
  <Slides>24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Arial</vt:lpstr>
      <vt:lpstr>Tahoma</vt:lpstr>
      <vt:lpstr>Times New Roman</vt:lpstr>
      <vt:lpstr>Wingdings</vt:lpstr>
      <vt:lpstr>Office 主题​​</vt:lpstr>
      <vt:lpstr>Bitmap Image</vt:lpstr>
      <vt:lpstr>智能搜索初探  Introduction to Intelligent Searching</vt:lpstr>
      <vt:lpstr>局部搜索(Local Search)的基本思想</vt:lpstr>
      <vt:lpstr>局部搜索(Local Search)的基本思想</vt:lpstr>
      <vt:lpstr>登山搜索（Hill-climbing Search）</vt:lpstr>
      <vt:lpstr>登山搜索（Hill-climbing Search）</vt:lpstr>
      <vt:lpstr>皇后问题（Queens）</vt:lpstr>
      <vt:lpstr>8皇后问题  最小冲突的启发式（Min-Conflicts Heuristic）</vt:lpstr>
      <vt:lpstr>关于登山搜索的评论</vt:lpstr>
      <vt:lpstr>随机登山搜索: 8皇后问题</vt:lpstr>
      <vt:lpstr>登山搜索的问题</vt:lpstr>
      <vt:lpstr>随机登山搜索: 8皇后问题</vt:lpstr>
      <vt:lpstr>登山搜索的局限性</vt:lpstr>
      <vt:lpstr>局部束搜索（Local Beam Search）</vt:lpstr>
      <vt:lpstr>基本思想</vt:lpstr>
      <vt:lpstr>登山搜索的局限性</vt:lpstr>
      <vt:lpstr>对局部搜索的改进</vt:lpstr>
      <vt:lpstr>模拟退火（Simulated Annealing）</vt:lpstr>
      <vt:lpstr>模拟退火（Simulated Annealing）</vt:lpstr>
      <vt:lpstr>模拟退火（Simulated Annealing）</vt:lpstr>
      <vt:lpstr>模拟退火步骤</vt:lpstr>
      <vt:lpstr>模拟退火步骤</vt:lpstr>
      <vt:lpstr>模拟退火的一些知识</vt:lpstr>
      <vt:lpstr>小结</vt:lpstr>
      <vt:lpstr>小结（续）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智能搜索初探  Introduction to Intelligent Searching</dc:title>
  <dc:creator>靳 洪博</dc:creator>
  <cp:lastModifiedBy>靳 洪博</cp:lastModifiedBy>
  <cp:revision>1</cp:revision>
  <dcterms:created xsi:type="dcterms:W3CDTF">2022-03-15T01:35:49Z</dcterms:created>
  <dcterms:modified xsi:type="dcterms:W3CDTF">2022-03-15T01:36:19Z</dcterms:modified>
</cp:coreProperties>
</file>